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9D2F08C6-24B0-4FE0-9BE4-5CB6E71D4E5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2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573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14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91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55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0079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39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587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4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738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2E4767-7FC3-4274-B048-32509D8BB61F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4739D1-896C-4BD4-9A38-D1A8446FB593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5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09786" y="1151291"/>
            <a:ext cx="9144000" cy="1449010"/>
          </a:xfrm>
        </p:spPr>
        <p:txBody>
          <a:bodyPr/>
          <a:lstStyle/>
          <a:p>
            <a:r>
              <a:rPr lang="tr-TR" dirty="0" smtClean="0">
                <a:solidFill>
                  <a:srgbClr val="C00000"/>
                </a:solidFill>
                <a:effectLst/>
              </a:rPr>
              <a:t>       ADLİ </a:t>
            </a:r>
            <a:r>
              <a:rPr lang="tr-TR" dirty="0" smtClean="0">
                <a:solidFill>
                  <a:srgbClr val="C00000"/>
                </a:solidFill>
                <a:effectLst/>
              </a:rPr>
              <a:t>BİLİŞİM</a:t>
            </a:r>
            <a:endParaRPr lang="tr-TR" dirty="0">
              <a:solidFill>
                <a:srgbClr val="C00000"/>
              </a:solidFill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2740041" y="349797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tr-TR" b="0" i="0" dirty="0" smtClean="0">
                <a:effectLst/>
                <a:latin typeface="Segoe UI" panose="020B0502040204020203" pitchFamily="34" charset="0"/>
              </a:rPr>
              <a:t>24403291002 - SANİYE BİLGİÇ</a:t>
            </a:r>
          </a:p>
          <a:p>
            <a:pPr algn="ctr"/>
            <a:r>
              <a:rPr lang="tr-TR" b="0" i="0" dirty="0" smtClean="0">
                <a:effectLst/>
                <a:latin typeface="Segoe UI" panose="020B0502040204020203" pitchFamily="34" charset="0"/>
              </a:rPr>
              <a:t>LİSANSÜSTÜ EĞİTİM EN/SİBER GÜVENLİK ANABİLİM DALI</a:t>
            </a:r>
          </a:p>
          <a:p>
            <a:pPr algn="ctr"/>
            <a:endParaRPr lang="tr-TR" dirty="0">
              <a:latin typeface="Segoe UI" panose="020B0502040204020203" pitchFamily="34" charset="0"/>
            </a:endParaRPr>
          </a:p>
          <a:p>
            <a:pPr algn="ctr"/>
            <a:r>
              <a:rPr lang="tr-TR" b="0" i="0" dirty="0" smtClean="0">
                <a:effectLst/>
                <a:latin typeface="Segoe UI" panose="020B0502040204020203" pitchFamily="34" charset="0"/>
              </a:rPr>
              <a:t>SES KARŞILAŞTIRILMASI</a:t>
            </a:r>
          </a:p>
          <a:p>
            <a:pPr algn="ctr"/>
            <a:r>
              <a:rPr lang="tr-TR" dirty="0" smtClean="0">
                <a:latin typeface="Segoe UI" panose="020B0502040204020203" pitchFamily="34" charset="0"/>
              </a:rPr>
              <a:t>Program : </a:t>
            </a:r>
            <a:r>
              <a:rPr lang="tr-TR" dirty="0" err="1" smtClean="0">
                <a:latin typeface="Segoe UI" panose="020B0502040204020203" pitchFamily="34" charset="0"/>
              </a:rPr>
              <a:t>VoiceID</a:t>
            </a:r>
            <a:r>
              <a:rPr lang="tr-TR" dirty="0" smtClean="0">
                <a:latin typeface="Segoe UI" panose="020B0502040204020203" pitchFamily="34" charset="0"/>
              </a:rPr>
              <a:t> (</a:t>
            </a:r>
            <a:r>
              <a:rPr lang="tr-TR" dirty="0" err="1" smtClean="0">
                <a:latin typeface="Segoe UI" panose="020B0502040204020203" pitchFamily="34" charset="0"/>
              </a:rPr>
              <a:t>Python</a:t>
            </a:r>
            <a:r>
              <a:rPr lang="tr-TR" dirty="0" smtClean="0">
                <a:latin typeface="Segoe UI" panose="020B0502040204020203" pitchFamily="34" charset="0"/>
              </a:rPr>
              <a:t> Kütüphanesi)</a:t>
            </a:r>
            <a:endParaRPr lang="tr-TR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3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VoiceID</a:t>
            </a:r>
            <a:r>
              <a:rPr lang="tr-TR" b="1" dirty="0" smtClean="0">
                <a:solidFill>
                  <a:srgbClr val="C00000"/>
                </a:solidFill>
              </a:rPr>
              <a:t> Nedir?</a:t>
            </a:r>
            <a:endParaRPr lang="tr-TR" b="1" dirty="0">
              <a:solidFill>
                <a:srgbClr val="C0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VoiceID</a:t>
            </a:r>
            <a:r>
              <a:rPr lang="tr-TR" dirty="0" smtClean="0"/>
              <a:t>, konuşmacı tanıma (</a:t>
            </a:r>
            <a:r>
              <a:rPr lang="tr-TR" dirty="0" err="1" smtClean="0"/>
              <a:t>speaker</a:t>
            </a:r>
            <a:r>
              <a:rPr lang="tr-TR" dirty="0" smtClean="0"/>
              <a:t> </a:t>
            </a:r>
            <a:r>
              <a:rPr lang="tr-TR" dirty="0" err="1" smtClean="0"/>
              <a:t>recognition</a:t>
            </a:r>
            <a:r>
              <a:rPr lang="tr-TR" dirty="0" smtClean="0"/>
              <a:t>) işlemleri için kullanılan bir </a:t>
            </a:r>
            <a:r>
              <a:rPr lang="tr-TR" dirty="0" err="1" smtClean="0"/>
              <a:t>Python</a:t>
            </a:r>
            <a:r>
              <a:rPr lang="tr-TR" dirty="0" smtClean="0"/>
              <a:t> kütüphanesidir. </a:t>
            </a:r>
            <a:r>
              <a:rPr lang="tr-TR" b="1" dirty="0" smtClean="0"/>
              <a:t>Ses analizi yaparak bir sesin hangi kişiye ait olduğunu belirlemek</a:t>
            </a:r>
            <a:r>
              <a:rPr lang="tr-TR" dirty="0" smtClean="0"/>
              <a:t> için kullanılır. Çeşitli makine öğrenimi ve ses işleme tekniklerini kullanarak </a:t>
            </a:r>
            <a:r>
              <a:rPr lang="tr-TR" b="1" dirty="0" smtClean="0"/>
              <a:t>konuşmacı doğrulama (</a:t>
            </a:r>
            <a:r>
              <a:rPr lang="tr-TR" b="1" dirty="0" err="1" smtClean="0"/>
              <a:t>verification</a:t>
            </a:r>
            <a:r>
              <a:rPr lang="tr-TR" b="1" dirty="0" smtClean="0"/>
              <a:t>)</a:t>
            </a:r>
            <a:r>
              <a:rPr lang="tr-TR" dirty="0" smtClean="0"/>
              <a:t> ve </a:t>
            </a:r>
            <a:r>
              <a:rPr lang="tr-TR" b="1" dirty="0" smtClean="0"/>
              <a:t>konuşmacı tanıma (</a:t>
            </a:r>
            <a:r>
              <a:rPr lang="tr-TR" b="1" dirty="0" err="1" smtClean="0"/>
              <a:t>identification</a:t>
            </a:r>
            <a:r>
              <a:rPr lang="tr-TR" b="1" dirty="0" smtClean="0"/>
              <a:t>)</a:t>
            </a:r>
            <a:r>
              <a:rPr lang="tr-TR" dirty="0" smtClean="0"/>
              <a:t> yapabilir.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466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>
                <a:solidFill>
                  <a:srgbClr val="C00000"/>
                </a:solidFill>
              </a:rPr>
              <a:t> </a:t>
            </a:r>
            <a:r>
              <a:rPr lang="tr-TR" b="1" dirty="0" err="1" smtClean="0">
                <a:solidFill>
                  <a:srgbClr val="C00000"/>
                </a:solidFill>
              </a:rPr>
              <a:t>VoiceID’nin</a:t>
            </a:r>
            <a:r>
              <a:rPr lang="tr-TR" b="1" dirty="0" smtClean="0">
                <a:solidFill>
                  <a:srgbClr val="C00000"/>
                </a:solidFill>
              </a:rPr>
              <a:t> Kullanım Alanları</a:t>
            </a:r>
            <a:r>
              <a:rPr lang="tr-TR" b="1" dirty="0" smtClean="0"/>
              <a:t/>
            </a:r>
            <a:br>
              <a:rPr lang="tr-TR" b="1" dirty="0" smtClean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Güvenlik ve Kimlik Doğrulama</a:t>
            </a:r>
            <a:r>
              <a:rPr lang="tr-TR" dirty="0" smtClean="0"/>
              <a:t>: Telefon bankacılığı, </a:t>
            </a:r>
            <a:r>
              <a:rPr lang="tr-TR" dirty="0" err="1" smtClean="0"/>
              <a:t>biyometrik</a:t>
            </a:r>
            <a:r>
              <a:rPr lang="tr-TR" dirty="0" smtClean="0"/>
              <a:t> kimlik doğrulama.</a:t>
            </a:r>
          </a:p>
          <a:p>
            <a:r>
              <a:rPr lang="tr-TR" b="1" dirty="0" smtClean="0"/>
              <a:t>Sesli Asistanlar</a:t>
            </a:r>
            <a:r>
              <a:rPr lang="tr-TR" dirty="0" smtClean="0"/>
              <a:t>: Kullanıcıları tanıyarak kişiselleştirilmiş hizmet sunma.</a:t>
            </a:r>
          </a:p>
          <a:p>
            <a:r>
              <a:rPr lang="tr-TR" b="1" dirty="0" smtClean="0"/>
              <a:t>Adli Ses Analizi</a:t>
            </a:r>
            <a:r>
              <a:rPr lang="tr-TR" dirty="0" smtClean="0"/>
              <a:t>: Suçluların tespitinde ses analizi yapma.</a:t>
            </a:r>
          </a:p>
          <a:p>
            <a:r>
              <a:rPr lang="tr-TR" b="1" dirty="0" smtClean="0"/>
              <a:t>Eğitim ve Dil Öğrenme</a:t>
            </a:r>
            <a:r>
              <a:rPr lang="tr-TR" dirty="0" smtClean="0"/>
              <a:t>: Kullanıcıların sesli girdilerini analiz etme.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sz="4000" dirty="0" smtClean="0"/>
              <a:t> </a:t>
            </a:r>
            <a:r>
              <a:rPr lang="tr-TR" sz="4000" dirty="0" err="1" smtClean="0">
                <a:solidFill>
                  <a:srgbClr val="C00000"/>
                </a:solidFill>
              </a:rPr>
              <a:t>VoiceID’nin</a:t>
            </a:r>
            <a:r>
              <a:rPr lang="tr-TR" sz="4000" dirty="0" smtClean="0">
                <a:solidFill>
                  <a:srgbClr val="C00000"/>
                </a:solidFill>
              </a:rPr>
              <a:t> Lisans Türleri ve Ücretleri</a:t>
            </a:r>
          </a:p>
          <a:p>
            <a:r>
              <a:rPr lang="tr-TR" dirty="0" err="1" smtClean="0"/>
              <a:t>VoiceID</a:t>
            </a:r>
            <a:r>
              <a:rPr lang="tr-TR" dirty="0" smtClean="0"/>
              <a:t> </a:t>
            </a:r>
            <a:r>
              <a:rPr lang="tr-TR" b="1" dirty="0" smtClean="0"/>
              <a:t>açık kaynaklı</a:t>
            </a:r>
            <a:r>
              <a:rPr lang="tr-TR" dirty="0" smtClean="0"/>
              <a:t> bir </a:t>
            </a:r>
            <a:r>
              <a:rPr lang="tr-TR" dirty="0" err="1" smtClean="0"/>
              <a:t>Python</a:t>
            </a:r>
            <a:r>
              <a:rPr lang="tr-TR" dirty="0" smtClean="0"/>
              <a:t> kütüphanesidir ve </a:t>
            </a:r>
            <a:r>
              <a:rPr lang="tr-TR" b="1" dirty="0" smtClean="0"/>
              <a:t>ücretsiz</a:t>
            </a:r>
            <a:r>
              <a:rPr lang="tr-TR" dirty="0" smtClean="0"/>
              <a:t> olarak kullanılabilir.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843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506947"/>
            <a:ext cx="10515600" cy="5670016"/>
          </a:xfrm>
        </p:spPr>
        <p:txBody>
          <a:bodyPr>
            <a:normAutofit/>
          </a:bodyPr>
          <a:lstStyle/>
          <a:p>
            <a:r>
              <a:rPr lang="tr-TR" dirty="0" err="1" smtClean="0"/>
              <a:t>VoiceID</a:t>
            </a:r>
            <a:r>
              <a:rPr lang="tr-TR" dirty="0" smtClean="0"/>
              <a:t> kütüphanesi artık güncellenmiyor ve </a:t>
            </a:r>
            <a:r>
              <a:rPr lang="tr-TR" dirty="0" err="1" smtClean="0"/>
              <a:t>PyPI</a:t>
            </a:r>
            <a:r>
              <a:rPr lang="tr-TR" dirty="0" smtClean="0"/>
              <a:t> (</a:t>
            </a:r>
            <a:r>
              <a:rPr lang="tr-TR" dirty="0" err="1" smtClean="0"/>
              <a:t>Python</a:t>
            </a:r>
            <a:r>
              <a:rPr lang="tr-TR" dirty="0" smtClean="0"/>
              <a:t> </a:t>
            </a:r>
            <a:r>
              <a:rPr lang="tr-TR" dirty="0" err="1" smtClean="0"/>
              <a:t>Package</a:t>
            </a:r>
            <a:r>
              <a:rPr lang="tr-TR" dirty="0" smtClean="0"/>
              <a:t> Index) üzerinden doğrudan indirilemiyor. Bunun yerine </a:t>
            </a:r>
            <a:r>
              <a:rPr lang="tr-TR" b="1" dirty="0" smtClean="0"/>
              <a:t>Google </a:t>
            </a:r>
            <a:r>
              <a:rPr lang="tr-TR" b="1" dirty="0" err="1" smtClean="0"/>
              <a:t>Colab</a:t>
            </a:r>
            <a:r>
              <a:rPr lang="tr-TR" b="1" dirty="0" smtClean="0"/>
              <a:t> veya </a:t>
            </a:r>
            <a:r>
              <a:rPr lang="tr-TR" b="1" dirty="0" err="1" smtClean="0"/>
              <a:t>Jupyter</a:t>
            </a:r>
            <a:r>
              <a:rPr lang="tr-TR" b="1" dirty="0" smtClean="0"/>
              <a:t> Notebook ortamında alternatif kütüphanelerle ses karşılaştırması yapabiliriz.</a:t>
            </a:r>
          </a:p>
          <a:p>
            <a:endParaRPr lang="tr-TR" b="1" dirty="0" smtClean="0"/>
          </a:p>
          <a:p>
            <a:endParaRPr lang="tr-TR" b="1" dirty="0" smtClean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endParaRPr lang="tr-TR" b="1" dirty="0" smtClean="0"/>
          </a:p>
          <a:p>
            <a:pPr marL="0" indent="0">
              <a:buNone/>
            </a:pPr>
            <a:endParaRPr lang="tr-TR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tr-TR" b="1" dirty="0" smtClean="0">
                <a:solidFill>
                  <a:srgbClr val="C00000"/>
                </a:solidFill>
              </a:rPr>
              <a:t>VS </a:t>
            </a:r>
            <a:r>
              <a:rPr lang="tr-TR" b="1" dirty="0" err="1" smtClean="0">
                <a:solidFill>
                  <a:srgbClr val="C00000"/>
                </a:solidFill>
              </a:rPr>
              <a:t>Code</a:t>
            </a:r>
            <a:r>
              <a:rPr lang="tr-TR" b="1" dirty="0" smtClean="0">
                <a:solidFill>
                  <a:srgbClr val="C00000"/>
                </a:solidFill>
              </a:rPr>
              <a:t> Üzerinde </a:t>
            </a:r>
            <a:r>
              <a:rPr lang="tr-TR" b="1" dirty="0" err="1" smtClean="0">
                <a:solidFill>
                  <a:srgbClr val="C00000"/>
                </a:solidFill>
              </a:rPr>
              <a:t>Python</a:t>
            </a:r>
            <a:r>
              <a:rPr lang="tr-TR" b="1" dirty="0" smtClean="0">
                <a:solidFill>
                  <a:srgbClr val="C00000"/>
                </a:solidFill>
              </a:rPr>
              <a:t> ile Ses Karşılaştırma (</a:t>
            </a:r>
            <a:r>
              <a:rPr lang="tr-TR" b="1" dirty="0" err="1" smtClean="0">
                <a:solidFill>
                  <a:srgbClr val="C00000"/>
                </a:solidFill>
              </a:rPr>
              <a:t>Librosa</a:t>
            </a:r>
            <a:r>
              <a:rPr lang="tr-TR" b="1" dirty="0" smtClean="0">
                <a:solidFill>
                  <a:srgbClr val="C00000"/>
                </a:solidFill>
              </a:rPr>
              <a:t> Kullanımı)</a:t>
            </a:r>
          </a:p>
          <a:p>
            <a:r>
              <a:rPr lang="tr-TR" dirty="0" smtClean="0"/>
              <a:t>Ödev kapsamında, iki ses kaydını analiz ederek aynı kişiye ait olup olmadığını belirleyeceğiz. Bunun için </a:t>
            </a:r>
            <a:r>
              <a:rPr lang="tr-TR" dirty="0" err="1" smtClean="0"/>
              <a:t>Python</a:t>
            </a:r>
            <a:r>
              <a:rPr lang="tr-TR" dirty="0" smtClean="0"/>
              <a:t> ve </a:t>
            </a:r>
            <a:r>
              <a:rPr lang="tr-TR" dirty="0" err="1" smtClean="0"/>
              <a:t>librosa</a:t>
            </a:r>
            <a:r>
              <a:rPr lang="tr-TR" dirty="0" smtClean="0"/>
              <a:t> kütüphanesini kullanacağız.</a:t>
            </a:r>
            <a:endParaRPr lang="tr-TR" dirty="0"/>
          </a:p>
          <a:p>
            <a:endParaRPr lang="tr-TR" b="1" dirty="0" smtClean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003" y="2146234"/>
            <a:ext cx="7373573" cy="18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9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25393"/>
            <a:ext cx="10515600" cy="555157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2600" b="1" dirty="0" smtClean="0">
                <a:solidFill>
                  <a:srgbClr val="C00000"/>
                </a:solidFill>
              </a:rPr>
              <a:t>Gerekli </a:t>
            </a:r>
            <a:r>
              <a:rPr lang="tr-TR" sz="2600" b="1" dirty="0" smtClean="0">
                <a:solidFill>
                  <a:srgbClr val="C00000"/>
                </a:solidFill>
              </a:rPr>
              <a:t>Kütüphaneleri Yükleme</a:t>
            </a:r>
          </a:p>
          <a:p>
            <a:r>
              <a:rPr lang="tr-TR" sz="2600" dirty="0" smtClean="0"/>
              <a:t>Öncelikle VS </a:t>
            </a:r>
            <a:r>
              <a:rPr lang="tr-TR" sz="2600" dirty="0" err="1" smtClean="0"/>
              <a:t>Code’un</a:t>
            </a:r>
            <a:r>
              <a:rPr lang="tr-TR" sz="2600" dirty="0" smtClean="0"/>
              <a:t> terminalinde aşağıdaki komutu çalıştırarak gerekli kütüphaneleri yükleyelim:</a:t>
            </a:r>
          </a:p>
          <a:p>
            <a:pPr algn="ctr"/>
            <a:r>
              <a:rPr lang="tr-TR" sz="2600" b="1" dirty="0" err="1" smtClean="0"/>
              <a:t>pip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install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librosa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numpy</a:t>
            </a:r>
            <a:endParaRPr lang="tr-TR" sz="2600" b="1" dirty="0" smtClean="0"/>
          </a:p>
          <a:p>
            <a:pPr marL="0" indent="0">
              <a:buNone/>
            </a:pPr>
            <a:r>
              <a:rPr lang="tr-TR" sz="2600" b="1" dirty="0" smtClean="0">
                <a:solidFill>
                  <a:srgbClr val="C00000"/>
                </a:solidFill>
              </a:rPr>
              <a:t>Ses </a:t>
            </a:r>
            <a:r>
              <a:rPr lang="tr-TR" sz="2600" b="1" dirty="0" smtClean="0">
                <a:solidFill>
                  <a:srgbClr val="C00000"/>
                </a:solidFill>
              </a:rPr>
              <a:t>Kayıtlarını Karşılaştıran </a:t>
            </a:r>
            <a:r>
              <a:rPr lang="tr-TR" sz="2600" b="1" dirty="0" err="1" smtClean="0">
                <a:solidFill>
                  <a:srgbClr val="C00000"/>
                </a:solidFill>
              </a:rPr>
              <a:t>Python</a:t>
            </a:r>
            <a:r>
              <a:rPr lang="tr-TR" sz="2600" b="1" dirty="0" smtClean="0">
                <a:solidFill>
                  <a:srgbClr val="C00000"/>
                </a:solidFill>
              </a:rPr>
              <a:t> Kodu</a:t>
            </a:r>
          </a:p>
          <a:p>
            <a:r>
              <a:rPr lang="tr-TR" sz="2600" dirty="0"/>
              <a:t>İ</a:t>
            </a:r>
            <a:r>
              <a:rPr lang="tr-TR" sz="2600" b="1" dirty="0" smtClean="0"/>
              <a:t>ki </a:t>
            </a:r>
            <a:r>
              <a:rPr lang="tr-TR" sz="2600" b="1" dirty="0" smtClean="0"/>
              <a:t>ses kaydının MFCC (</a:t>
            </a:r>
            <a:r>
              <a:rPr lang="tr-TR" sz="2600" b="1" dirty="0" err="1" smtClean="0"/>
              <a:t>Mel-Frequency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Cepstral</a:t>
            </a:r>
            <a:r>
              <a:rPr lang="tr-TR" sz="2600" b="1" dirty="0" smtClean="0"/>
              <a:t> </a:t>
            </a:r>
            <a:r>
              <a:rPr lang="tr-TR" sz="2600" b="1" dirty="0" err="1" smtClean="0"/>
              <a:t>Coefficients</a:t>
            </a:r>
            <a:r>
              <a:rPr lang="tr-TR" sz="2600" b="1" dirty="0" smtClean="0"/>
              <a:t>) özelliklerini çıkarır</a:t>
            </a:r>
            <a:r>
              <a:rPr lang="tr-TR" sz="2600" dirty="0" smtClean="0"/>
              <a:t> ve benzerlik skorunu </a:t>
            </a:r>
            <a:r>
              <a:rPr lang="tr-TR" sz="2600" dirty="0" smtClean="0"/>
              <a:t>hesaplamak için kullanılır.</a:t>
            </a:r>
            <a:endParaRPr lang="tr-TR" sz="2600" dirty="0" smtClean="0"/>
          </a:p>
          <a:p>
            <a:pPr marL="0" indent="0">
              <a:buNone/>
            </a:pPr>
            <a:endParaRPr lang="tr-TR" sz="2600" dirty="0" smtClean="0"/>
          </a:p>
          <a:p>
            <a:pPr marL="0" indent="0">
              <a:buNone/>
            </a:pPr>
            <a:r>
              <a:rPr lang="tr-TR" sz="2600" b="1" dirty="0" smtClean="0"/>
              <a:t> </a:t>
            </a:r>
            <a:r>
              <a:rPr lang="tr-TR" sz="2600" b="1" dirty="0" smtClean="0">
                <a:solidFill>
                  <a:srgbClr val="C00000"/>
                </a:solidFill>
              </a:rPr>
              <a:t>MFCC (</a:t>
            </a:r>
            <a:r>
              <a:rPr lang="tr-TR" sz="2600" b="1" dirty="0" err="1" smtClean="0">
                <a:solidFill>
                  <a:srgbClr val="C00000"/>
                </a:solidFill>
              </a:rPr>
              <a:t>Mel-Frequency</a:t>
            </a:r>
            <a:r>
              <a:rPr lang="tr-TR" sz="2600" b="1" dirty="0" smtClean="0">
                <a:solidFill>
                  <a:srgbClr val="C00000"/>
                </a:solidFill>
              </a:rPr>
              <a:t> </a:t>
            </a:r>
            <a:r>
              <a:rPr lang="tr-TR" sz="2600" b="1" dirty="0" err="1" smtClean="0">
                <a:solidFill>
                  <a:srgbClr val="C00000"/>
                </a:solidFill>
              </a:rPr>
              <a:t>Cepstral</a:t>
            </a:r>
            <a:r>
              <a:rPr lang="tr-TR" sz="2600" b="1" dirty="0" smtClean="0">
                <a:solidFill>
                  <a:srgbClr val="C00000"/>
                </a:solidFill>
              </a:rPr>
              <a:t> </a:t>
            </a:r>
            <a:r>
              <a:rPr lang="tr-TR" sz="2600" b="1" dirty="0" err="1" smtClean="0">
                <a:solidFill>
                  <a:srgbClr val="C00000"/>
                </a:solidFill>
              </a:rPr>
              <a:t>Coefficients</a:t>
            </a:r>
            <a:r>
              <a:rPr lang="tr-TR" sz="2600" b="1" dirty="0" smtClean="0">
                <a:solidFill>
                  <a:srgbClr val="C00000"/>
                </a:solidFill>
              </a:rPr>
              <a:t>) Nedir?</a:t>
            </a:r>
          </a:p>
          <a:p>
            <a:r>
              <a:rPr lang="tr-TR" sz="2600" b="1" dirty="0" smtClean="0"/>
              <a:t>MFCC</a:t>
            </a:r>
            <a:r>
              <a:rPr lang="tr-TR" sz="2600" dirty="0" smtClean="0"/>
              <a:t>, ses sinyalinin özelliklerini (özellikle insan sesini) çıkartmak için kullanılan yaygın bir tekniktir.</a:t>
            </a:r>
          </a:p>
          <a:p>
            <a:r>
              <a:rPr lang="tr-TR" sz="2600" dirty="0" smtClean="0"/>
              <a:t>MFCC, ses dalgasının zaman-frekans özelliklerini özetler ve sesin </a:t>
            </a:r>
            <a:r>
              <a:rPr lang="tr-TR" sz="2600" b="1" dirty="0" smtClean="0"/>
              <a:t>gürültü</a:t>
            </a:r>
            <a:r>
              <a:rPr lang="tr-TR" sz="2600" dirty="0" smtClean="0"/>
              <a:t> veya </a:t>
            </a:r>
            <a:r>
              <a:rPr lang="tr-TR" sz="2600" b="1" dirty="0" smtClean="0"/>
              <a:t>değişken koşullar</a:t>
            </a:r>
            <a:r>
              <a:rPr lang="tr-TR" sz="2600" dirty="0" smtClean="0"/>
              <a:t> altında bile daha anlamlı analiz edilmesini sağlar.</a:t>
            </a:r>
          </a:p>
          <a:p>
            <a:r>
              <a:rPr lang="tr-TR" sz="2600" b="1" dirty="0" smtClean="0"/>
              <a:t>MFCC hesaplaması</a:t>
            </a:r>
            <a:r>
              <a:rPr lang="tr-TR" sz="2600" dirty="0" smtClean="0"/>
              <a:t>, sesin frekans bileşenlerini </a:t>
            </a:r>
            <a:r>
              <a:rPr lang="tr-TR" sz="2600" dirty="0" err="1" smtClean="0"/>
              <a:t>Mel</a:t>
            </a:r>
            <a:r>
              <a:rPr lang="tr-TR" sz="2600" dirty="0" smtClean="0"/>
              <a:t> ölçeği üzerine uygular, bu da daha doğal ve insan kulağının algıladığı seslerle uyumlu sonuçlar verir</a:t>
            </a:r>
            <a:r>
              <a:rPr lang="tr-TR" sz="2600" dirty="0" smtClean="0"/>
              <a:t>.</a:t>
            </a:r>
          </a:p>
          <a:p>
            <a:pPr marL="0" indent="0">
              <a:buNone/>
            </a:pPr>
            <a:r>
              <a:rPr lang="tr-TR" sz="2600" b="1" dirty="0" smtClean="0"/>
              <a:t>Kısaca MFCC :</a:t>
            </a:r>
            <a:endParaRPr lang="tr-TR" sz="2600" b="1" dirty="0" smtClean="0"/>
          </a:p>
          <a:p>
            <a:r>
              <a:rPr lang="tr-TR" sz="2600" dirty="0" smtClean="0"/>
              <a:t>MFCC</a:t>
            </a:r>
            <a:r>
              <a:rPr lang="tr-TR" sz="2600" dirty="0"/>
              <a:t>, insan kulağının sesleri algıladığı gibi bir analiz yapabilmesi için frekans bileşenlerini özel bir ölçeğe (</a:t>
            </a:r>
            <a:r>
              <a:rPr lang="tr-TR" sz="2600" dirty="0" err="1"/>
              <a:t>Mel</a:t>
            </a:r>
            <a:r>
              <a:rPr lang="tr-TR" sz="2600" dirty="0"/>
              <a:t> ölçeği) dönüştürerek daha doğal bir ses temsili </a:t>
            </a:r>
            <a:r>
              <a:rPr lang="tr-TR" sz="2600" dirty="0" smtClean="0"/>
              <a:t>oluşturur.</a:t>
            </a:r>
          </a:p>
          <a:p>
            <a:pPr marL="0" indent="0">
              <a:buNone/>
            </a:pPr>
            <a:r>
              <a:rPr lang="tr-TR" sz="2600" b="1" dirty="0">
                <a:solidFill>
                  <a:srgbClr val="C00000"/>
                </a:solidFill>
              </a:rPr>
              <a:t>MFCC Özellikleri:</a:t>
            </a:r>
          </a:p>
          <a:p>
            <a:r>
              <a:rPr lang="tr-TR" sz="2600" dirty="0"/>
              <a:t>13 adet </a:t>
            </a:r>
            <a:r>
              <a:rPr lang="tr-TR" sz="2600" b="1" dirty="0"/>
              <a:t>MFCC özelliği</a:t>
            </a:r>
            <a:r>
              <a:rPr lang="tr-TR" sz="2600" dirty="0"/>
              <a:t> çıkarılmıştır.</a:t>
            </a:r>
          </a:p>
          <a:p>
            <a:r>
              <a:rPr lang="tr-TR" sz="2600" dirty="0"/>
              <a:t>Bu özellikler sesin </a:t>
            </a:r>
            <a:r>
              <a:rPr lang="tr-TR" sz="2600" b="1" dirty="0"/>
              <a:t>frekans özelliklerini</a:t>
            </a:r>
            <a:r>
              <a:rPr lang="tr-TR" sz="2600" dirty="0"/>
              <a:t> ve </a:t>
            </a:r>
            <a:r>
              <a:rPr lang="tr-TR" sz="2600" b="1" dirty="0"/>
              <a:t>enerji dağılımlarını</a:t>
            </a:r>
            <a:r>
              <a:rPr lang="tr-TR" sz="2600" dirty="0"/>
              <a:t> özetler.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813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407" y="396489"/>
            <a:ext cx="6414253" cy="4022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045" y="4553689"/>
            <a:ext cx="8365763" cy="148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8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66896"/>
          </a:xfrm>
        </p:spPr>
        <p:txBody>
          <a:bodyPr>
            <a:normAutofit fontScale="90000"/>
          </a:bodyPr>
          <a:lstStyle/>
          <a:p>
            <a:pPr lvl="0"/>
            <a:r>
              <a:rPr lang="tr-TR" altLang="tr-TR" b="1" dirty="0">
                <a:latin typeface="Arial" panose="020B0604020202020204" pitchFamily="34" charset="0"/>
              </a:rPr>
              <a:t>Ses Karşılaştırma: </a:t>
            </a:r>
            <a:r>
              <a:rPr lang="tr-TR" altLang="tr-TR" b="1" dirty="0" err="1">
                <a:latin typeface="Arial Unicode MS"/>
              </a:rPr>
              <a:t>librosa</a:t>
            </a:r>
            <a:r>
              <a:rPr lang="tr-TR" altLang="tr-TR" b="1" dirty="0"/>
              <a:t> ve Kosinüs Benzerliği Kullanımı</a:t>
            </a:r>
            <a:r>
              <a:rPr lang="tr-TR" altLang="tr-TR" b="1" dirty="0">
                <a:latin typeface="Arial" panose="020B0604020202020204" pitchFamily="34" charset="0"/>
              </a:rPr>
              <a:t/>
            </a:r>
            <a:br>
              <a:rPr lang="tr-TR" altLang="tr-TR" b="1" dirty="0">
                <a:latin typeface="Arial" panose="020B0604020202020204" pitchFamily="34" charset="0"/>
              </a:rPr>
            </a:br>
            <a:endParaRPr lang="tr-TR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914006" y="1662265"/>
            <a:ext cx="103383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Kullanılan Yöntem ve Kütüphaneler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çalışmada, 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 ses kaydının aynı kişiye ait olup olmadığını belirlemek için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librosa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kütüphanesi kullanılarak 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MFCC (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Mel-Frequency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Cepstral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özellikleri çıkarılmış ve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kütüphanesi ile 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Kosinüs Benzerliği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hesaplanmıştır.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Kullanılan Kütüphaneler 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librosa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Ses dosyalarını işleyerek MFCC özelliklerini çıkarır.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Sayısal veri işlemleri için kullanılır.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sklearn.metrics.pairwise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Kosinüs benzerliğini hesaplar.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tr-TR" sz="1800" dirty="0" smtClean="0"/>
              <a:t>🔹 </a:t>
            </a:r>
            <a:r>
              <a:rPr lang="tr-TR" sz="1800" b="1" dirty="0" smtClean="0"/>
              <a:t>Kosinüs Benzerliği</a:t>
            </a:r>
            <a:r>
              <a:rPr lang="tr-TR" sz="1800" dirty="0" smtClean="0"/>
              <a:t>, </a:t>
            </a:r>
            <a:r>
              <a:rPr lang="tr-TR" sz="1800" b="1" dirty="0" smtClean="0"/>
              <a:t>iki vektör arasındaki açıyı hesaplayarak benzerliği ölçer</a:t>
            </a:r>
            <a:r>
              <a:rPr lang="tr-TR" sz="1800" dirty="0" smtClean="0"/>
              <a:t>.</a:t>
            </a:r>
            <a:br>
              <a:rPr lang="tr-TR" sz="1800" dirty="0" smtClean="0"/>
            </a:br>
            <a:r>
              <a:rPr lang="tr-TR" sz="1800" dirty="0" smtClean="0"/>
              <a:t>🔹 </a:t>
            </a:r>
            <a:r>
              <a:rPr lang="tr-TR" sz="1800" b="1" dirty="0" smtClean="0"/>
              <a:t>Sonuç 1'e yakınsa</a:t>
            </a:r>
            <a:r>
              <a:rPr lang="tr-TR" sz="1800" dirty="0" smtClean="0"/>
              <a:t> → </a:t>
            </a:r>
            <a:r>
              <a:rPr lang="tr-TR" sz="1800" b="1" dirty="0" smtClean="0"/>
              <a:t>Sesler büyük ihtimalle aynı kişiye ait!</a:t>
            </a:r>
            <a:r>
              <a:rPr lang="tr-TR" sz="1800" dirty="0" smtClean="0"/>
              <a:t/>
            </a:r>
            <a:br>
              <a:rPr lang="tr-TR" sz="1800" dirty="0" smtClean="0"/>
            </a:br>
            <a:r>
              <a:rPr lang="tr-TR" sz="1800" dirty="0" smtClean="0"/>
              <a:t>🔹 </a:t>
            </a:r>
            <a:r>
              <a:rPr lang="tr-TR" sz="1800" b="1" dirty="0" smtClean="0"/>
              <a:t>Sonuç 0’a yakınsa</a:t>
            </a:r>
            <a:r>
              <a:rPr lang="tr-TR" sz="1800" dirty="0" smtClean="0"/>
              <a:t> → </a:t>
            </a:r>
            <a:r>
              <a:rPr lang="tr-TR" sz="1800" b="1" dirty="0" smtClean="0"/>
              <a:t>Sesler çok farklı kişilere ait olabilir.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7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2962" y="486507"/>
            <a:ext cx="5658987" cy="4022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06" y="5006245"/>
            <a:ext cx="9907160" cy="87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199" y="481581"/>
            <a:ext cx="10058400" cy="853064"/>
          </a:xfrm>
        </p:spPr>
        <p:txBody>
          <a:bodyPr/>
          <a:lstStyle/>
          <a:p>
            <a:r>
              <a:rPr lang="tr-TR" b="1" dirty="0" smtClean="0"/>
              <a:t>Sonuç ve Yorumlama: </a:t>
            </a:r>
            <a:endParaRPr lang="tr-TR" b="1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71365" y="1511525"/>
            <a:ext cx="10892652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çalışmada, iki farklı ses kaydının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aynı kişiye ait olup olmadığını belirlemek için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librosa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kütüphanesi ile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MFCC (</a:t>
            </a:r>
            <a:r>
              <a:rPr kumimoji="0" lang="tr-TR" altLang="tr-T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Mel-Frequency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Cepstral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Coefficients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özellikleri çıkarılmış ve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kullanılarak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Kosinüs Benzerliği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hesaplanmıştır.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Yapılan analiz sonucunda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benzerlik skoru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elde edilmiştir. Bu skor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1'e ne kadar yakınsa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seslerin aynı kişiye ait olma olasılığı o kadar yüksektir. </a:t>
            </a:r>
            <a:r>
              <a:rPr kumimoji="0" lang="tr-TR" altLang="tr-T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0’a yakın skorlar ise seslerin farklı kişilere ait olduğunu gösterir.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007" y="2898512"/>
            <a:ext cx="7562850" cy="1771650"/>
          </a:xfrm>
          <a:prstGeom prst="rect">
            <a:avLst/>
          </a:prstGeom>
        </p:spPr>
      </p:pic>
      <p:sp>
        <p:nvSpPr>
          <p:cNvPr id="8" name="Dikdörtgen 7"/>
          <p:cNvSpPr/>
          <p:nvPr/>
        </p:nvSpPr>
        <p:spPr>
          <a:xfrm rot="10800000" flipV="1">
            <a:off x="838199" y="5218512"/>
            <a:ext cx="108594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/>
              <a:t>Bu yöntem, </a:t>
            </a:r>
            <a:r>
              <a:rPr lang="tr-TR" sz="1600" b="1" dirty="0" err="1"/>
              <a:t>biyometrik</a:t>
            </a:r>
            <a:r>
              <a:rPr lang="tr-TR" sz="1600" b="1" dirty="0"/>
              <a:t> kimlik doğrulama, adli bilişim ve sesli asistanlar gibi birçok alanda</a:t>
            </a:r>
            <a:r>
              <a:rPr lang="tr-TR" sz="1600" dirty="0"/>
              <a:t> güvenilir bir analiz yöntemi olarak kullanılabilir. </a:t>
            </a:r>
            <a:r>
              <a:rPr lang="tr-TR" sz="1600" b="1" dirty="0"/>
              <a:t>Ancak, çevresel gürültü, mikrofon kalitesi ve konuşma tarzındaki değişiklikler sonucun doğruluğunu etkileyebilir.</a:t>
            </a:r>
            <a:endParaRPr lang="tr-TR" sz="1600" dirty="0"/>
          </a:p>
          <a:p>
            <a:r>
              <a:rPr lang="tr-TR" sz="1600" dirty="0"/>
              <a:t>Bu nedenle, daha kesin sonuçlar almak için </a:t>
            </a:r>
            <a:r>
              <a:rPr lang="tr-TR" sz="1600" b="1" dirty="0"/>
              <a:t>daha geniş bir veri setiyle model eğitimi yapılabilir veya farklı ses işleme teknikleri (örneğin, </a:t>
            </a:r>
            <a:r>
              <a:rPr lang="tr-TR" sz="1600" b="1" dirty="0" err="1"/>
              <a:t>deep</a:t>
            </a:r>
            <a:r>
              <a:rPr lang="tr-TR" sz="1600" b="1" dirty="0"/>
              <a:t> </a:t>
            </a:r>
            <a:r>
              <a:rPr lang="tr-TR" sz="1600" b="1" dirty="0" err="1"/>
              <a:t>learning</a:t>
            </a:r>
            <a:r>
              <a:rPr lang="tr-TR" sz="1600" b="1" dirty="0"/>
              <a:t> tabanlı yöntemler) entegre </a:t>
            </a:r>
            <a:r>
              <a:rPr lang="tr-TR" sz="1600" b="1" dirty="0" smtClean="0"/>
              <a:t>edilebilir.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7351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</TotalTime>
  <Words>584</Words>
  <Application>Microsoft Office PowerPoint</Application>
  <PresentationFormat>Geniş ekran</PresentationFormat>
  <Paragraphs>57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Segoe UI</vt:lpstr>
      <vt:lpstr>Geçmişe bakış</vt:lpstr>
      <vt:lpstr>       ADLİ BİLİŞİM</vt:lpstr>
      <vt:lpstr> VoiceID Nedir?</vt:lpstr>
      <vt:lpstr>  VoiceID’nin Kullanım Alanları </vt:lpstr>
      <vt:lpstr>PowerPoint Sunusu</vt:lpstr>
      <vt:lpstr>PowerPoint Sunusu</vt:lpstr>
      <vt:lpstr>PowerPoint Sunusu</vt:lpstr>
      <vt:lpstr>Ses Karşılaştırma: librosa ve Kosinüs Benzerliği Kullanımı </vt:lpstr>
      <vt:lpstr>PowerPoint Sunusu</vt:lpstr>
      <vt:lpstr>Sonuç ve Yorumlama: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ADLİ BİLİŞİM</dc:title>
  <dc:creator>Saniye Bilgiç</dc:creator>
  <cp:lastModifiedBy>Saniye Bilgiç</cp:lastModifiedBy>
  <cp:revision>10</cp:revision>
  <dcterms:created xsi:type="dcterms:W3CDTF">2025-03-21T07:53:19Z</dcterms:created>
  <dcterms:modified xsi:type="dcterms:W3CDTF">2025-03-21T09:10:12Z</dcterms:modified>
</cp:coreProperties>
</file>