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 id="2147484206" r:id="rId2"/>
  </p:sldMasterIdLst>
  <p:notesMasterIdLst>
    <p:notesMasterId r:id="rId76"/>
  </p:notesMasterIdLst>
  <p:handoutMasterIdLst>
    <p:handoutMasterId r:id="rId77"/>
  </p:handoutMasterIdLst>
  <p:sldIdLst>
    <p:sldId id="339" r:id="rId3"/>
    <p:sldId id="450" r:id="rId4"/>
    <p:sldId id="447" r:id="rId5"/>
    <p:sldId id="340" r:id="rId6"/>
    <p:sldId id="449" r:id="rId7"/>
    <p:sldId id="341" r:id="rId8"/>
    <p:sldId id="446" r:id="rId9"/>
    <p:sldId id="396" r:id="rId10"/>
    <p:sldId id="395" r:id="rId11"/>
    <p:sldId id="403" r:id="rId12"/>
    <p:sldId id="406" r:id="rId13"/>
    <p:sldId id="407" r:id="rId14"/>
    <p:sldId id="408" r:id="rId15"/>
    <p:sldId id="409" r:id="rId16"/>
    <p:sldId id="410" r:id="rId17"/>
    <p:sldId id="411" r:id="rId18"/>
    <p:sldId id="412" r:id="rId19"/>
    <p:sldId id="414" r:id="rId20"/>
    <p:sldId id="397" r:id="rId21"/>
    <p:sldId id="445" r:id="rId22"/>
    <p:sldId id="399" r:id="rId23"/>
    <p:sldId id="400" r:id="rId24"/>
    <p:sldId id="401" r:id="rId25"/>
    <p:sldId id="398" r:id="rId26"/>
    <p:sldId id="415" r:id="rId27"/>
    <p:sldId id="416" r:id="rId28"/>
    <p:sldId id="417" r:id="rId29"/>
    <p:sldId id="418" r:id="rId30"/>
    <p:sldId id="419" r:id="rId31"/>
    <p:sldId id="420" r:id="rId32"/>
    <p:sldId id="421" r:id="rId33"/>
    <p:sldId id="428" r:id="rId34"/>
    <p:sldId id="429" r:id="rId35"/>
    <p:sldId id="422" r:id="rId36"/>
    <p:sldId id="432" r:id="rId37"/>
    <p:sldId id="423" r:id="rId38"/>
    <p:sldId id="433" r:id="rId39"/>
    <p:sldId id="327" r:id="rId40"/>
    <p:sldId id="336" r:id="rId41"/>
    <p:sldId id="328" r:id="rId42"/>
    <p:sldId id="426" r:id="rId43"/>
    <p:sldId id="334" r:id="rId44"/>
    <p:sldId id="427" r:id="rId45"/>
    <p:sldId id="338" r:id="rId46"/>
    <p:sldId id="424" r:id="rId47"/>
    <p:sldId id="431" r:id="rId48"/>
    <p:sldId id="313" r:id="rId49"/>
    <p:sldId id="314" r:id="rId50"/>
    <p:sldId id="315" r:id="rId51"/>
    <p:sldId id="321" r:id="rId52"/>
    <p:sldId id="435" r:id="rId53"/>
    <p:sldId id="436" r:id="rId54"/>
    <p:sldId id="437" r:id="rId55"/>
    <p:sldId id="438" r:id="rId56"/>
    <p:sldId id="354" r:id="rId57"/>
    <p:sldId id="355" r:id="rId58"/>
    <p:sldId id="439" r:id="rId59"/>
    <p:sldId id="440" r:id="rId60"/>
    <p:sldId id="441" r:id="rId61"/>
    <p:sldId id="442" r:id="rId62"/>
    <p:sldId id="382" r:id="rId63"/>
    <p:sldId id="383" r:id="rId64"/>
    <p:sldId id="434" r:id="rId65"/>
    <p:sldId id="443" r:id="rId66"/>
    <p:sldId id="444" r:id="rId67"/>
    <p:sldId id="388" r:id="rId68"/>
    <p:sldId id="362" r:id="rId69"/>
    <p:sldId id="391" r:id="rId70"/>
    <p:sldId id="392" r:id="rId71"/>
    <p:sldId id="364" r:id="rId72"/>
    <p:sldId id="451" r:id="rId73"/>
    <p:sldId id="365" r:id="rId74"/>
    <p:sldId id="448"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FC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autoAdjust="0"/>
  </p:normalViewPr>
  <p:slideViewPr>
    <p:cSldViewPr>
      <p:cViewPr varScale="1">
        <p:scale>
          <a:sx n="74" d="100"/>
          <a:sy n="74" d="100"/>
        </p:scale>
        <p:origin x="14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9FD739-7E0E-40A2-8E7E-22C0FBE47220}" type="datetimeFigureOut">
              <a:rPr lang="en-IN" smtClean="0"/>
              <a:t>10-11-2022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47A5-F7E3-4866-8350-250DCF7D1957}" type="slidenum">
              <a:rPr lang="en-IN" smtClean="0"/>
              <a:t>‹#›</a:t>
            </a:fld>
            <a:endParaRPr lang="en-IN"/>
          </a:p>
        </p:txBody>
      </p:sp>
    </p:spTree>
    <p:extLst>
      <p:ext uri="{BB962C8B-B14F-4D97-AF65-F5344CB8AC3E}">
        <p14:creationId xmlns:p14="http://schemas.microsoft.com/office/powerpoint/2010/main" val="561306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1BD8CC9-90BA-48F2-9CBD-57110D01382D}" type="datetimeFigureOut">
              <a:rPr lang="en-US"/>
              <a:pPr>
                <a:defRPr/>
              </a:pPr>
              <a:t>11/10/2022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6B97A96-D5E6-438D-960E-1C62E6A5B638}" type="slidenum">
              <a:rPr lang="en-US"/>
              <a:pPr>
                <a:defRPr/>
              </a:pPr>
              <a:t>‹#›</a:t>
            </a:fld>
            <a:endParaRPr lang="en-US" dirty="0"/>
          </a:p>
        </p:txBody>
      </p:sp>
    </p:spTree>
    <p:extLst>
      <p:ext uri="{BB962C8B-B14F-4D97-AF65-F5344CB8AC3E}">
        <p14:creationId xmlns:p14="http://schemas.microsoft.com/office/powerpoint/2010/main" val="7053814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p>
        </p:txBody>
      </p:sp>
      <p:sp>
        <p:nvSpPr>
          <p:cNvPr id="67587" name="Rectangle 2"/>
          <p:cNvSpPr>
            <a:spLocks noGrp="1" noChangeArrowheads="1"/>
          </p:cNvSpPr>
          <p:nvPr>
            <p:ph type="body"/>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925195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pattern can contain special pattern-matching characters:</a:t>
            </a:r>
          </a:p>
          <a:p>
            <a:r>
              <a:rPr lang="en-US" sz="1200" b="0" i="0" kern="1200" dirty="0">
                <a:solidFill>
                  <a:schemeClr val="tx1"/>
                </a:solidFill>
                <a:effectLst/>
                <a:latin typeface="+mn-lt"/>
                <a:ea typeface="+mn-ea"/>
                <a:cs typeface="+mn-cs"/>
              </a:rPr>
              <a:t>An underscore (_) in the pattern matches exactly one character</a:t>
            </a:r>
          </a:p>
          <a:p>
            <a:r>
              <a:rPr lang="en-US" sz="1200" b="0" i="0" kern="1200" dirty="0">
                <a:solidFill>
                  <a:schemeClr val="tx1"/>
                </a:solidFill>
                <a:effectLst/>
                <a:latin typeface="+mn-lt"/>
                <a:ea typeface="+mn-ea"/>
                <a:cs typeface="+mn-cs"/>
              </a:rPr>
              <a:t>A percent sign (%) in the pattern can match zero or more characters </a:t>
            </a:r>
            <a:endParaRPr lang="en-US" dirty="0"/>
          </a:p>
        </p:txBody>
      </p:sp>
      <p:sp>
        <p:nvSpPr>
          <p:cNvPr id="4" name="Slide Number Placeholder 3"/>
          <p:cNvSpPr>
            <a:spLocks noGrp="1"/>
          </p:cNvSpPr>
          <p:nvPr>
            <p:ph type="sldNum" sz="quarter" idx="10"/>
          </p:nvPr>
        </p:nvSpPr>
        <p:spPr/>
        <p:txBody>
          <a:bodyPr/>
          <a:lstStyle/>
          <a:p>
            <a:fld id="{3FAC36F1-D3E5-4CCF-AF7D-DDA624C8603C}" type="slidenum">
              <a:rPr lang="en-US" smtClean="0"/>
              <a:pPr/>
              <a:t>39</a:t>
            </a:fld>
            <a:endParaRPr lang="en-US"/>
          </a:p>
        </p:txBody>
      </p:sp>
    </p:spTree>
    <p:extLst>
      <p:ext uri="{BB962C8B-B14F-4D97-AF65-F5344CB8AC3E}">
        <p14:creationId xmlns:p14="http://schemas.microsoft.com/office/powerpoint/2010/main" val="325326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t>
            </a:r>
            <a:r>
              <a:rPr lang="en-US" dirty="0" err="1"/>
              <a:t>usn</a:t>
            </a:r>
            <a:r>
              <a:rPr lang="en-US" dirty="0"/>
              <a:t>, name of the students who belong to department number 10 ordered by ascending</a:t>
            </a:r>
            <a:r>
              <a:rPr lang="en-US" baseline="0" dirty="0"/>
              <a:t> order of their marks ?</a:t>
            </a:r>
            <a:endParaRPr lang="en-US" dirty="0"/>
          </a:p>
        </p:txBody>
      </p:sp>
      <p:sp>
        <p:nvSpPr>
          <p:cNvPr id="4" name="Slide Number Placeholder 3"/>
          <p:cNvSpPr>
            <a:spLocks noGrp="1"/>
          </p:cNvSpPr>
          <p:nvPr>
            <p:ph type="sldNum" sz="quarter" idx="10"/>
          </p:nvPr>
        </p:nvSpPr>
        <p:spPr/>
        <p:txBody>
          <a:bodyPr/>
          <a:lstStyle/>
          <a:p>
            <a:fld id="{3FAC36F1-D3E5-4CCF-AF7D-DDA624C8603C}" type="slidenum">
              <a:rPr lang="en-US" smtClean="0"/>
              <a:pPr/>
              <a:t>49</a:t>
            </a:fld>
            <a:endParaRPr lang="en-US"/>
          </a:p>
        </p:txBody>
      </p:sp>
    </p:spTree>
    <p:extLst>
      <p:ext uri="{BB962C8B-B14F-4D97-AF65-F5344CB8AC3E}">
        <p14:creationId xmlns:p14="http://schemas.microsoft.com/office/powerpoint/2010/main" val="248657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t>
            </a:r>
            <a:r>
              <a:rPr lang="en-US" dirty="0" err="1"/>
              <a:t>usn</a:t>
            </a:r>
            <a:r>
              <a:rPr lang="en-US" dirty="0"/>
              <a:t>, name of the students who belong to department number 10 ordered by ascending</a:t>
            </a:r>
            <a:r>
              <a:rPr lang="en-US" baseline="0" dirty="0"/>
              <a:t> order of their marks ?</a:t>
            </a:r>
            <a:endParaRPr lang="en-US" dirty="0"/>
          </a:p>
        </p:txBody>
      </p:sp>
      <p:sp>
        <p:nvSpPr>
          <p:cNvPr id="4" name="Slide Number Placeholder 3"/>
          <p:cNvSpPr>
            <a:spLocks noGrp="1"/>
          </p:cNvSpPr>
          <p:nvPr>
            <p:ph type="sldNum" sz="quarter" idx="10"/>
          </p:nvPr>
        </p:nvSpPr>
        <p:spPr/>
        <p:txBody>
          <a:bodyPr/>
          <a:lstStyle/>
          <a:p>
            <a:fld id="{3FAC36F1-D3E5-4CCF-AF7D-DDA624C8603C}" type="slidenum">
              <a:rPr lang="en-US" smtClean="0"/>
              <a:pPr/>
              <a:t>50</a:t>
            </a:fld>
            <a:endParaRPr lang="en-US"/>
          </a:p>
        </p:txBody>
      </p:sp>
    </p:spTree>
    <p:extLst>
      <p:ext uri="{BB962C8B-B14F-4D97-AF65-F5344CB8AC3E}">
        <p14:creationId xmlns:p14="http://schemas.microsoft.com/office/powerpoint/2010/main" val="248657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54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02/04/2013</a:t>
            </a:r>
            <a:endParaRPr lang="en-CA"/>
          </a:p>
        </p:txBody>
      </p:sp>
      <p:sp>
        <p:nvSpPr>
          <p:cNvPr id="5" name="Footer Placeholder 4"/>
          <p:cNvSpPr>
            <a:spLocks noGrp="1"/>
          </p:cNvSpPr>
          <p:nvPr>
            <p:ph type="ftr" sz="quarter" idx="11"/>
          </p:nvPr>
        </p:nvSpPr>
        <p:spPr/>
        <p:txBody>
          <a:bodyPr/>
          <a:lstStyle/>
          <a:p>
            <a:pPr>
              <a:defRPr/>
            </a:pPr>
            <a:endParaRPr lang="en-CA"/>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6B03B804-4404-4337-B918-9B31CC3B0B2B}" type="slidenum">
              <a:rPr lang="en-CA" smtClean="0"/>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02/04/2013</a:t>
            </a:r>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2B72C319-9451-4D8F-86C8-0CF4209B751F}" type="slidenum">
              <a:rPr lang="en-CA" smtClean="0"/>
              <a:pPr>
                <a:defRPr/>
              </a:pPr>
              <a:t>‹#›</a:t>
            </a:fld>
            <a:endParaRPr lang="en-CA"/>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02/04/2013</a:t>
            </a:r>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44655F72-F1AF-4750-91F0-0B4896BAE7FA}" type="slidenum">
              <a:rPr lang="en-CA" smtClean="0"/>
              <a:pPr>
                <a:defRPr/>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02/04/2013</a:t>
            </a:r>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FD817AE1-DB79-4651-85D2-411C39DB87A6}" type="slidenum">
              <a:rPr lang="en-CA" smtClean="0"/>
              <a:pPr>
                <a:defRPr/>
              </a:pPr>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a:t>Click to edit Master title style</a:t>
            </a:r>
          </a:p>
        </p:txBody>
      </p:sp>
    </p:spTree>
    <p:extLst>
      <p:ext uri="{BB962C8B-B14F-4D97-AF65-F5344CB8AC3E}">
        <p14:creationId xmlns:p14="http://schemas.microsoft.com/office/powerpoint/2010/main" val="3894073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pPr>
              <a:defRPr/>
            </a:pPr>
            <a:fld id="{31E19149-6978-45A0-821D-0D80803F848D}" type="datetime1">
              <a:rPr lang="en-CA" smtClean="0"/>
              <a:t>2022-11-10</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01995E4D-D84B-4EED-B5BE-38A5043A70C0}" type="slidenum">
              <a:rPr lang="en-CA"/>
              <a:pPr>
                <a:defRPr/>
              </a:pPr>
              <a:t>‹#›</a:t>
            </a:fld>
            <a:endParaRPr lang="en-CA"/>
          </a:p>
        </p:txBody>
      </p:sp>
    </p:spTree>
    <p:extLst>
      <p:ext uri="{BB962C8B-B14F-4D97-AF65-F5344CB8AC3E}">
        <p14:creationId xmlns:p14="http://schemas.microsoft.com/office/powerpoint/2010/main" val="173853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pPr>
              <a:defRPr/>
            </a:pPr>
            <a:fld id="{08384E87-EE88-452D-BB04-E1DBBB8D5F1F}" type="datetime1">
              <a:rPr lang="en-CA" smtClean="0"/>
              <a:t>2022-11-10</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4060D7C6-359D-48DA-A8B2-C943584E6493}" type="slidenum">
              <a:rPr lang="en-CA"/>
              <a:pPr>
                <a:defRPr/>
              </a:pPr>
              <a:t>‹#›</a:t>
            </a:fld>
            <a:endParaRPr lang="en-CA"/>
          </a:p>
        </p:txBody>
      </p:sp>
    </p:spTree>
    <p:extLst>
      <p:ext uri="{BB962C8B-B14F-4D97-AF65-F5344CB8AC3E}">
        <p14:creationId xmlns:p14="http://schemas.microsoft.com/office/powerpoint/2010/main" val="3646451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3B637C-7D18-409C-AA1E-1B22AB5994DB}" type="datetime1">
              <a:rPr lang="en-CA" smtClean="0"/>
              <a:t>2022-11-10</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345E479E-536F-42B1-BE44-574AB7AC381F}" type="slidenum">
              <a:rPr lang="en-CA"/>
              <a:pPr>
                <a:defRPr/>
              </a:pPr>
              <a:t>‹#›</a:t>
            </a:fld>
            <a:endParaRPr lang="en-CA"/>
          </a:p>
        </p:txBody>
      </p:sp>
    </p:spTree>
    <p:extLst>
      <p:ext uri="{BB962C8B-B14F-4D97-AF65-F5344CB8AC3E}">
        <p14:creationId xmlns:p14="http://schemas.microsoft.com/office/powerpoint/2010/main" val="1999267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p:cNvSpPr>
            <a:spLocks noGrp="1"/>
          </p:cNvSpPr>
          <p:nvPr>
            <p:ph type="dt" sz="half" idx="10"/>
          </p:nvPr>
        </p:nvSpPr>
        <p:spPr/>
        <p:txBody>
          <a:bodyPr/>
          <a:lstStyle>
            <a:lvl1pPr>
              <a:defRPr/>
            </a:lvl1pPr>
          </a:lstStyle>
          <a:p>
            <a:pPr>
              <a:defRPr/>
            </a:pPr>
            <a:fld id="{8E720A55-D947-4669-AB5D-CCD06794196E}" type="datetime1">
              <a:rPr lang="en-CA" smtClean="0"/>
              <a:t>2022-11-10</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5152656C-1E3D-4B7B-856C-A8A0A624B3A1}" type="slidenum">
              <a:rPr lang="en-CA"/>
              <a:pPr>
                <a:defRPr/>
              </a:pPr>
              <a:t>‹#›</a:t>
            </a:fld>
            <a:endParaRPr lang="en-CA"/>
          </a:p>
        </p:txBody>
      </p:sp>
    </p:spTree>
    <p:extLst>
      <p:ext uri="{BB962C8B-B14F-4D97-AF65-F5344CB8AC3E}">
        <p14:creationId xmlns:p14="http://schemas.microsoft.com/office/powerpoint/2010/main" val="2871068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p:cNvSpPr>
            <a:spLocks noGrp="1"/>
          </p:cNvSpPr>
          <p:nvPr>
            <p:ph type="dt" sz="half" idx="10"/>
          </p:nvPr>
        </p:nvSpPr>
        <p:spPr/>
        <p:txBody>
          <a:bodyPr/>
          <a:lstStyle>
            <a:lvl1pPr>
              <a:defRPr/>
            </a:lvl1pPr>
          </a:lstStyle>
          <a:p>
            <a:pPr>
              <a:defRPr/>
            </a:pPr>
            <a:fld id="{F06EFB26-7B39-4860-A7A0-BABD539932DE}" type="datetime1">
              <a:rPr lang="en-CA" smtClean="0"/>
              <a:t>2022-11-10</a:t>
            </a:fld>
            <a:endParaRPr lang="en-CA"/>
          </a:p>
        </p:txBody>
      </p:sp>
      <p:sp>
        <p:nvSpPr>
          <p:cNvPr id="8" name="Footer Placeholder 4"/>
          <p:cNvSpPr>
            <a:spLocks noGrp="1"/>
          </p:cNvSpPr>
          <p:nvPr>
            <p:ph type="ftr" sz="quarter" idx="11"/>
          </p:nvPr>
        </p:nvSpPr>
        <p:spPr/>
        <p:txBody>
          <a:bodyPr/>
          <a:lstStyle>
            <a:lvl1pPr>
              <a:defRPr/>
            </a:lvl1pPr>
          </a:lstStyle>
          <a:p>
            <a:pPr>
              <a:defRPr/>
            </a:pPr>
            <a:endParaRPr lang="en-CA"/>
          </a:p>
        </p:txBody>
      </p:sp>
      <p:sp>
        <p:nvSpPr>
          <p:cNvPr id="9" name="Slide Number Placeholder 5"/>
          <p:cNvSpPr>
            <a:spLocks noGrp="1"/>
          </p:cNvSpPr>
          <p:nvPr>
            <p:ph type="sldNum" sz="quarter" idx="12"/>
          </p:nvPr>
        </p:nvSpPr>
        <p:spPr/>
        <p:txBody>
          <a:bodyPr/>
          <a:lstStyle>
            <a:lvl1pPr>
              <a:defRPr/>
            </a:lvl1pPr>
          </a:lstStyle>
          <a:p>
            <a:pPr>
              <a:defRPr/>
            </a:pPr>
            <a:fld id="{8F163780-5FCD-431C-B9BE-E01049D2CD3A}" type="slidenum">
              <a:rPr lang="en-CA"/>
              <a:pPr>
                <a:defRPr/>
              </a:pPr>
              <a:t>‹#›</a:t>
            </a:fld>
            <a:endParaRPr lang="en-CA"/>
          </a:p>
        </p:txBody>
      </p:sp>
    </p:spTree>
    <p:extLst>
      <p:ext uri="{BB962C8B-B14F-4D97-AF65-F5344CB8AC3E}">
        <p14:creationId xmlns:p14="http://schemas.microsoft.com/office/powerpoint/2010/main" val="4231902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3"/>
          <p:cNvSpPr>
            <a:spLocks noGrp="1"/>
          </p:cNvSpPr>
          <p:nvPr>
            <p:ph type="dt" sz="half" idx="10"/>
          </p:nvPr>
        </p:nvSpPr>
        <p:spPr/>
        <p:txBody>
          <a:bodyPr/>
          <a:lstStyle>
            <a:lvl1pPr>
              <a:defRPr/>
            </a:lvl1pPr>
          </a:lstStyle>
          <a:p>
            <a:pPr>
              <a:defRPr/>
            </a:pPr>
            <a:fld id="{218F12FC-89F3-4316-A86C-600B528FB46D}" type="datetime1">
              <a:rPr lang="en-CA" smtClean="0"/>
              <a:t>2022-11-10</a:t>
            </a:fld>
            <a:endParaRPr lang="en-CA"/>
          </a:p>
        </p:txBody>
      </p:sp>
      <p:sp>
        <p:nvSpPr>
          <p:cNvPr id="4" name="Footer Placeholder 4"/>
          <p:cNvSpPr>
            <a:spLocks noGrp="1"/>
          </p:cNvSpPr>
          <p:nvPr>
            <p:ph type="ftr" sz="quarter" idx="11"/>
          </p:nvPr>
        </p:nvSpPr>
        <p:spPr/>
        <p:txBody>
          <a:bodyPr/>
          <a:lstStyle>
            <a:lvl1pPr>
              <a:defRPr/>
            </a:lvl1pPr>
          </a:lstStyle>
          <a:p>
            <a:pPr>
              <a:defRPr/>
            </a:pPr>
            <a:endParaRPr lang="en-CA"/>
          </a:p>
        </p:txBody>
      </p:sp>
      <p:sp>
        <p:nvSpPr>
          <p:cNvPr id="5" name="Slide Number Placeholder 5"/>
          <p:cNvSpPr>
            <a:spLocks noGrp="1"/>
          </p:cNvSpPr>
          <p:nvPr>
            <p:ph type="sldNum" sz="quarter" idx="12"/>
          </p:nvPr>
        </p:nvSpPr>
        <p:spPr/>
        <p:txBody>
          <a:bodyPr/>
          <a:lstStyle>
            <a:lvl1pPr>
              <a:defRPr/>
            </a:lvl1pPr>
          </a:lstStyle>
          <a:p>
            <a:pPr>
              <a:defRPr/>
            </a:pPr>
            <a:fld id="{4AC05C93-FE66-40DA-A995-13AEF93B7A8B}" type="slidenum">
              <a:rPr lang="en-CA"/>
              <a:pPr>
                <a:defRPr/>
              </a:pPr>
              <a:t>‹#›</a:t>
            </a:fld>
            <a:endParaRPr lang="en-CA"/>
          </a:p>
        </p:txBody>
      </p:sp>
    </p:spTree>
    <p:extLst>
      <p:ext uri="{BB962C8B-B14F-4D97-AF65-F5344CB8AC3E}">
        <p14:creationId xmlns:p14="http://schemas.microsoft.com/office/powerpoint/2010/main" val="42154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34400" cy="609600"/>
          </a:xfrm>
        </p:spPr>
        <p:txBody>
          <a:bodyPr/>
          <a:lstStyle>
            <a:lvl1pPr>
              <a:defRPr>
                <a:solidFill>
                  <a:srgbClr val="D1282E"/>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990600"/>
            <a:ext cx="8229600" cy="5135563"/>
          </a:xfrm>
        </p:spPr>
        <p:txBody>
          <a:bodyPr/>
          <a:lstStyle>
            <a:lvl1pPr marL="342900" indent="-342900">
              <a:spcBef>
                <a:spcPts val="480"/>
              </a:spcBef>
              <a:spcAft>
                <a:spcPts val="480"/>
              </a:spcAft>
              <a:buFont typeface="Wingdings" pitchFamily="2" charset="2"/>
              <a:buChar char="§"/>
              <a:defRPr b="0"/>
            </a:lvl1pPr>
            <a:lvl2pPr>
              <a:spcBef>
                <a:spcPts val="240"/>
              </a:spcBef>
              <a:spcAft>
                <a:spcPts val="240"/>
              </a:spcAft>
              <a:defRPr/>
            </a:lvl2pPr>
            <a:lvl3pPr>
              <a:spcBef>
                <a:spcPts val="240"/>
              </a:spcBef>
              <a:spcAft>
                <a:spcPts val="240"/>
              </a:spcAft>
              <a:defRPr/>
            </a:lvl3pPr>
            <a:lvl4pPr>
              <a:spcBef>
                <a:spcPts val="240"/>
              </a:spcBef>
              <a:spcAft>
                <a:spcPts val="240"/>
              </a:spcAft>
              <a:defRPr/>
            </a:lvl4pPr>
            <a:lvl5pPr>
              <a:spcBef>
                <a:spcPts val="240"/>
              </a:spcBef>
              <a:spcAft>
                <a:spcPts val="24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02/04/2013</a:t>
            </a:r>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AA36BA31-C8A2-484D-B7F5-41EB78936DA4}" type="slidenum">
              <a:rPr lang="en-CA" smtClean="0"/>
              <a:pPr>
                <a:defRPr/>
              </a:pPr>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5BDED0D-8CA7-4946-ADF6-65ED8D980714}" type="datetime1">
              <a:rPr lang="en-CA" smtClean="0"/>
              <a:t>2022-11-10</a:t>
            </a:fld>
            <a:endParaRPr lang="en-CA"/>
          </a:p>
        </p:txBody>
      </p:sp>
      <p:sp>
        <p:nvSpPr>
          <p:cNvPr id="3" name="Footer Placeholder 4"/>
          <p:cNvSpPr>
            <a:spLocks noGrp="1"/>
          </p:cNvSpPr>
          <p:nvPr>
            <p:ph type="ftr" sz="quarter" idx="11"/>
          </p:nvPr>
        </p:nvSpPr>
        <p:spPr/>
        <p:txBody>
          <a:bodyPr/>
          <a:lstStyle>
            <a:lvl1pPr>
              <a:defRPr/>
            </a:lvl1pPr>
          </a:lstStyle>
          <a:p>
            <a:pPr>
              <a:defRPr/>
            </a:pPr>
            <a:endParaRPr lang="en-CA"/>
          </a:p>
        </p:txBody>
      </p:sp>
      <p:sp>
        <p:nvSpPr>
          <p:cNvPr id="4" name="Slide Number Placeholder 5"/>
          <p:cNvSpPr>
            <a:spLocks noGrp="1"/>
          </p:cNvSpPr>
          <p:nvPr>
            <p:ph type="sldNum" sz="quarter" idx="12"/>
          </p:nvPr>
        </p:nvSpPr>
        <p:spPr/>
        <p:txBody>
          <a:bodyPr/>
          <a:lstStyle>
            <a:lvl1pPr>
              <a:defRPr/>
            </a:lvl1pPr>
          </a:lstStyle>
          <a:p>
            <a:pPr>
              <a:defRPr/>
            </a:pPr>
            <a:fld id="{82FAF37A-65A2-41CF-88A3-11538D6FDF95}" type="slidenum">
              <a:rPr lang="en-CA"/>
              <a:pPr>
                <a:defRPr/>
              </a:pPr>
              <a:t>‹#›</a:t>
            </a:fld>
            <a:endParaRPr lang="en-CA"/>
          </a:p>
        </p:txBody>
      </p:sp>
    </p:spTree>
    <p:extLst>
      <p:ext uri="{BB962C8B-B14F-4D97-AF65-F5344CB8AC3E}">
        <p14:creationId xmlns:p14="http://schemas.microsoft.com/office/powerpoint/2010/main" val="1579175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CDE643-CF7A-4058-A9A3-9AEC24F6EF84}" type="datetime1">
              <a:rPr lang="en-CA" smtClean="0"/>
              <a:t>2022-11-10</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E6222C4D-33D3-4FD5-8132-46C2AFB8D72B}" type="slidenum">
              <a:rPr lang="en-CA"/>
              <a:pPr>
                <a:defRPr/>
              </a:pPr>
              <a:t>‹#›</a:t>
            </a:fld>
            <a:endParaRPr lang="en-CA"/>
          </a:p>
        </p:txBody>
      </p:sp>
    </p:spTree>
    <p:extLst>
      <p:ext uri="{BB962C8B-B14F-4D97-AF65-F5344CB8AC3E}">
        <p14:creationId xmlns:p14="http://schemas.microsoft.com/office/powerpoint/2010/main" val="3454850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7DD7B20-9DE2-4578-B55A-72C3480A7655}" type="datetime1">
              <a:rPr lang="en-CA" smtClean="0"/>
              <a:t>2022-11-10</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42EDBC5B-B642-4895-A434-7945D6B1D4F5}" type="slidenum">
              <a:rPr lang="en-CA"/>
              <a:pPr>
                <a:defRPr/>
              </a:pPr>
              <a:t>‹#›</a:t>
            </a:fld>
            <a:endParaRPr lang="en-CA"/>
          </a:p>
        </p:txBody>
      </p:sp>
    </p:spTree>
    <p:extLst>
      <p:ext uri="{BB962C8B-B14F-4D97-AF65-F5344CB8AC3E}">
        <p14:creationId xmlns:p14="http://schemas.microsoft.com/office/powerpoint/2010/main" val="3340257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pPr>
              <a:defRPr/>
            </a:pPr>
            <a:fld id="{CA534644-881C-4C76-9E3E-C74B5CE8B5F0}" type="datetime1">
              <a:rPr lang="en-CA" smtClean="0"/>
              <a:t>2022-11-10</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FB500D89-1BFC-49B8-9192-B589F32B4F68}" type="slidenum">
              <a:rPr lang="en-CA"/>
              <a:pPr>
                <a:defRPr/>
              </a:pPr>
              <a:t>‹#›</a:t>
            </a:fld>
            <a:endParaRPr lang="en-CA"/>
          </a:p>
        </p:txBody>
      </p:sp>
    </p:spTree>
    <p:extLst>
      <p:ext uri="{BB962C8B-B14F-4D97-AF65-F5344CB8AC3E}">
        <p14:creationId xmlns:p14="http://schemas.microsoft.com/office/powerpoint/2010/main" val="2572331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pPr>
              <a:defRPr/>
            </a:pPr>
            <a:fld id="{909ADC39-FD8D-477E-837F-CAE8751A53D8}" type="datetime1">
              <a:rPr lang="en-CA" smtClean="0"/>
              <a:t>2022-11-10</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6AA74E1E-2EE6-4726-97EA-DB35692F2989}" type="slidenum">
              <a:rPr lang="en-CA"/>
              <a:pPr>
                <a:defRPr/>
              </a:pPr>
              <a:t>‹#›</a:t>
            </a:fld>
            <a:endParaRPr lang="en-CA"/>
          </a:p>
        </p:txBody>
      </p:sp>
    </p:spTree>
    <p:extLst>
      <p:ext uri="{BB962C8B-B14F-4D97-AF65-F5344CB8AC3E}">
        <p14:creationId xmlns:p14="http://schemas.microsoft.com/office/powerpoint/2010/main" val="400402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Clicker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34400" cy="609600"/>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990600"/>
            <a:ext cx="8229600" cy="5135563"/>
          </a:xfrm>
        </p:spPr>
        <p:txBody>
          <a:bodyPr/>
          <a:lstStyle>
            <a:lvl1pPr marL="0" indent="0">
              <a:spcBef>
                <a:spcPts val="480"/>
              </a:spcBef>
              <a:spcAft>
                <a:spcPts val="480"/>
              </a:spcAft>
              <a:buFontTx/>
              <a:buNone/>
              <a:defRPr b="0"/>
            </a:lvl1pPr>
            <a:lvl2pPr>
              <a:spcBef>
                <a:spcPts val="240"/>
              </a:spcBef>
              <a:spcAft>
                <a:spcPts val="240"/>
              </a:spcAft>
              <a:defRPr/>
            </a:lvl2pPr>
            <a:lvl3pPr>
              <a:spcBef>
                <a:spcPts val="240"/>
              </a:spcBef>
              <a:spcAft>
                <a:spcPts val="240"/>
              </a:spcAft>
              <a:defRPr/>
            </a:lvl3pPr>
            <a:lvl4pPr>
              <a:spcBef>
                <a:spcPts val="240"/>
              </a:spcBef>
              <a:spcAft>
                <a:spcPts val="240"/>
              </a:spcAft>
              <a:defRPr/>
            </a:lvl4pPr>
            <a:lvl5pPr>
              <a:spcBef>
                <a:spcPts val="240"/>
              </a:spcBef>
              <a:spcAft>
                <a:spcPts val="24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02/04/2013</a:t>
            </a:r>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lvl1pPr>
              <a:defRPr baseline="0">
                <a:solidFill>
                  <a:schemeClr val="tx1"/>
                </a:solidFill>
              </a:defRPr>
            </a:lvl1pPr>
          </a:lstStyle>
          <a:p>
            <a:pPr>
              <a:defRPr/>
            </a:pPr>
            <a:fld id="{AA36BA31-C8A2-484D-B7F5-41EB78936DA4}" type="slidenum">
              <a:rPr lang="en-CA" smtClean="0"/>
              <a:pPr>
                <a:defRPr/>
              </a:pPr>
              <a:t>‹#›</a:t>
            </a:fld>
            <a:endParaRPr lang="en-CA" dirty="0"/>
          </a:p>
        </p:txBody>
      </p:sp>
      <p:cxnSp>
        <p:nvCxnSpPr>
          <p:cNvPr id="8" name="Straight Connector 7"/>
          <p:cNvCxnSpPr/>
          <p:nvPr/>
        </p:nvCxnSpPr>
        <p:spPr>
          <a:xfrm>
            <a:off x="457200" y="762000"/>
            <a:ext cx="8458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80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4582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8534400" cy="533399"/>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r>
              <a:rPr lang="en-US"/>
              <a:t>02/04/2013</a:t>
            </a:r>
            <a:endParaRPr lang="en-CA"/>
          </a:p>
        </p:txBody>
      </p:sp>
      <p:sp>
        <p:nvSpPr>
          <p:cNvPr id="8" name="Slide Number Placeholder 7"/>
          <p:cNvSpPr>
            <a:spLocks noGrp="1"/>
          </p:cNvSpPr>
          <p:nvPr>
            <p:ph type="sldNum" sz="quarter" idx="11"/>
          </p:nvPr>
        </p:nvSpPr>
        <p:spPr/>
        <p:txBody>
          <a:bodyPr/>
          <a:lstStyle/>
          <a:p>
            <a:pPr>
              <a:defRPr/>
            </a:pPr>
            <a:fld id="{84798C73-C011-487D-A920-4BD1D3DE9039}" type="slidenum">
              <a:rPr lang="en-CA" smtClean="0"/>
              <a:pPr>
                <a:defRPr/>
              </a:pPr>
              <a:t>‹#›</a:t>
            </a:fld>
            <a:endParaRPr lang="en-CA"/>
          </a:p>
        </p:txBody>
      </p:sp>
      <p:sp>
        <p:nvSpPr>
          <p:cNvPr id="9" name="Footer Placeholder 8"/>
          <p:cNvSpPr>
            <a:spLocks noGrp="1"/>
          </p:cNvSpPr>
          <p:nvPr>
            <p:ph type="ftr" sz="quarter" idx="12"/>
          </p:nvPr>
        </p:nvSpPr>
        <p:spPr/>
        <p:txBody>
          <a:bodyPr/>
          <a:lstStyle/>
          <a:p>
            <a:pPr>
              <a:defRPr/>
            </a:pPr>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02/04/2013</a:t>
            </a:r>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2B0EBDB7-3B42-4066-AB06-DBDCAC1945B8}"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02/04/2013</a:t>
            </a:r>
            <a:endParaRPr lang="en-CA"/>
          </a:p>
        </p:txBody>
      </p:sp>
      <p:sp>
        <p:nvSpPr>
          <p:cNvPr id="8" name="Footer Placeholder 7"/>
          <p:cNvSpPr>
            <a:spLocks noGrp="1"/>
          </p:cNvSpPr>
          <p:nvPr>
            <p:ph type="ftr" sz="quarter" idx="11"/>
          </p:nvPr>
        </p:nvSpPr>
        <p:spPr/>
        <p:txBody>
          <a:bodyPr/>
          <a:lstStyle/>
          <a:p>
            <a:pPr>
              <a:defRPr/>
            </a:pPr>
            <a:endParaRPr lang="en-CA"/>
          </a:p>
        </p:txBody>
      </p:sp>
      <p:sp>
        <p:nvSpPr>
          <p:cNvPr id="9" name="Slide Number Placeholder 8"/>
          <p:cNvSpPr>
            <a:spLocks noGrp="1"/>
          </p:cNvSpPr>
          <p:nvPr>
            <p:ph type="sldNum" sz="quarter" idx="12"/>
          </p:nvPr>
        </p:nvSpPr>
        <p:spPr/>
        <p:txBody>
          <a:bodyPr/>
          <a:lstStyle/>
          <a:p>
            <a:pPr>
              <a:defRPr/>
            </a:pPr>
            <a:fld id="{705F5503-6C7A-483D-A39B-993C2309F3F9}"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609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02/04/2013</a:t>
            </a:r>
            <a:endParaRPr lang="en-CA"/>
          </a:p>
        </p:txBody>
      </p:sp>
      <p:sp>
        <p:nvSpPr>
          <p:cNvPr id="4" name="Footer Placeholder 3"/>
          <p:cNvSpPr>
            <a:spLocks noGrp="1"/>
          </p:cNvSpPr>
          <p:nvPr>
            <p:ph type="ftr" sz="quarter" idx="11"/>
          </p:nvPr>
        </p:nvSpPr>
        <p:spPr/>
        <p:txBody>
          <a:bodyPr/>
          <a:lstStyle/>
          <a:p>
            <a:pPr>
              <a:defRPr/>
            </a:pPr>
            <a:endParaRPr lang="en-CA"/>
          </a:p>
        </p:txBody>
      </p:sp>
      <p:sp>
        <p:nvSpPr>
          <p:cNvPr id="5" name="Slide Number Placeholder 4"/>
          <p:cNvSpPr>
            <a:spLocks noGrp="1"/>
          </p:cNvSpPr>
          <p:nvPr>
            <p:ph type="sldNum" sz="quarter" idx="12"/>
          </p:nvPr>
        </p:nvSpPr>
        <p:spPr/>
        <p:txBody>
          <a:bodyPr/>
          <a:lstStyle/>
          <a:p>
            <a:pPr>
              <a:defRPr/>
            </a:pPr>
            <a:fld id="{E41140B4-C538-48A4-AED6-8EAED32E26B9}"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r>
              <a:rPr lang="en-US"/>
              <a:t>02/04/2013</a:t>
            </a:r>
            <a:endParaRPr lang="en-CA"/>
          </a:p>
        </p:txBody>
      </p:sp>
      <p:sp>
        <p:nvSpPr>
          <p:cNvPr id="7" name="Footer Placeholder 6"/>
          <p:cNvSpPr>
            <a:spLocks noGrp="1"/>
          </p:cNvSpPr>
          <p:nvPr>
            <p:ph type="ftr" sz="quarter" idx="11"/>
          </p:nvPr>
        </p:nvSpPr>
        <p:spPr/>
        <p:txBody>
          <a:bodyPr/>
          <a:lstStyle/>
          <a:p>
            <a:pPr>
              <a:defRPr/>
            </a:pPr>
            <a:endParaRPr lang="en-CA"/>
          </a:p>
        </p:txBody>
      </p:sp>
      <p:sp>
        <p:nvSpPr>
          <p:cNvPr id="8" name="Slide Number Placeholder 7"/>
          <p:cNvSpPr>
            <a:spLocks noGrp="1"/>
          </p:cNvSpPr>
          <p:nvPr>
            <p:ph type="sldNum" sz="quarter" idx="12"/>
          </p:nvPr>
        </p:nvSpPr>
        <p:spPr/>
        <p:txBody>
          <a:bodyPr/>
          <a:lstStyle/>
          <a:p>
            <a:pPr>
              <a:defRPr/>
            </a:pPr>
            <a:fld id="{85CDF853-B9A6-440E-AD60-A2FB137AA58E}" type="slidenum">
              <a:rPr lang="en-CA" smtClean="0"/>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02/04/2013</a:t>
            </a:r>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077A9374-BEA3-4529-92DD-0CAFF9CAA7D6}" type="slidenum">
              <a:rPr lang="en-CA" smtClean="0"/>
              <a:pPr>
                <a:defRPr/>
              </a:pPr>
              <a:t>‹#›</a:t>
            </a:fld>
            <a:endParaRPr lang="en-CA"/>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458200" cy="609600"/>
          </a:xfrm>
          <a:prstGeom prst="rect">
            <a:avLst/>
          </a:prstGeom>
        </p:spPr>
        <p:txBody>
          <a:bodyPr vert="horz" lIns="91440" tIns="45720" rIns="91440" bIns="45720" rtlCol="0" anchor="b">
            <a:normAutofit/>
          </a:bodyPr>
          <a:lstStyle/>
          <a:p>
            <a:r>
              <a:rPr lang="en-US" dirty="0"/>
              <a:t>Click to edit</a:t>
            </a:r>
          </a:p>
        </p:txBody>
      </p:sp>
      <p:sp>
        <p:nvSpPr>
          <p:cNvPr id="3" name="Text Placeholder 2"/>
          <p:cNvSpPr>
            <a:spLocks noGrp="1"/>
          </p:cNvSpPr>
          <p:nvPr>
            <p:ph type="body" idx="1"/>
          </p:nvPr>
        </p:nvSpPr>
        <p:spPr>
          <a:xfrm>
            <a:off x="457200" y="914400"/>
            <a:ext cx="8153400" cy="5486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a:defRPr/>
            </a:pPr>
            <a:r>
              <a:rPr lang="en-US"/>
              <a:t>02/04/2013</a:t>
            </a:r>
            <a:endParaRPr lang="en-CA"/>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defRPr/>
            </a:pPr>
            <a:endParaRPr lang="en-CA"/>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a:defRPr/>
            </a:pPr>
            <a:fld id="{DEA98633-ACEE-4742-8741-249CD008A414}" type="slidenum">
              <a:rPr lang="en-CA" smtClean="0"/>
              <a:pPr>
                <a:defRPr/>
              </a:pPr>
              <a:t>‹#›</a:t>
            </a:fld>
            <a:endParaRPr lang="en-CA"/>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1040"/>
          <p:cNvSpPr>
            <a:spLocks noChangeShapeType="1"/>
          </p:cNvSpPr>
          <p:nvPr/>
        </p:nvSpPr>
        <p:spPr bwMode="auto">
          <a:xfrm>
            <a:off x="787400" y="762000"/>
            <a:ext cx="7569200" cy="0"/>
          </a:xfrm>
          <a:prstGeom prst="line">
            <a:avLst/>
          </a:prstGeom>
          <a:noFill/>
          <a:ln w="50800">
            <a:solidFill>
              <a:schemeClr val="tx1"/>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4180" r:id="rId13"/>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FA2EC75-0EA2-45F9-A024-E9EA4FED23DE}" type="datetime1">
              <a:rPr lang="en-CA" smtClean="0"/>
              <a:t>2022-11-10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6622BA6-D0A4-47F8-8DDF-DA05CB916BDB}"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w3schools.com/sql/sql_create_index.asp" TargetMode="External"/><Relationship Id="rId3" Type="http://schemas.openxmlformats.org/officeDocument/2006/relationships/hyperlink" Target="https://www.w3schools.com/sql/sql_unique.asp" TargetMode="External"/><Relationship Id="rId7" Type="http://schemas.openxmlformats.org/officeDocument/2006/relationships/hyperlink" Target="https://www.w3schools.com/sql/sql_default.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2.xml"/><Relationship Id="rId6" Type="http://schemas.openxmlformats.org/officeDocument/2006/relationships/hyperlink" Target="https://www.w3schools.com/sql/sql_check.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8.xml"/><Relationship Id="rId4" Type="http://schemas.openxmlformats.org/officeDocument/2006/relationships/image" Target="../media/image55.png"/></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png"/><Relationship Id="rId1" Type="http://schemas.openxmlformats.org/officeDocument/2006/relationships/slideLayout" Target="../slideLayouts/slideLayout8.xml"/><Relationship Id="rId5" Type="http://schemas.openxmlformats.org/officeDocument/2006/relationships/image" Target="../media/image58.png"/><Relationship Id="rId4" Type="http://schemas.openxmlformats.org/officeDocument/2006/relationships/image" Target="../media/image57.png"/></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9.png"/><Relationship Id="rId1" Type="http://schemas.openxmlformats.org/officeDocument/2006/relationships/slideLayout" Target="../slideLayouts/slideLayout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CA"/>
              <a:t>Basic SQL</a:t>
            </a:r>
            <a:endParaRPr lang="en-CA" dirty="0"/>
          </a:p>
        </p:txBody>
      </p:sp>
      <p:sp>
        <p:nvSpPr>
          <p:cNvPr id="2" name="Slide Number Placeholder 1"/>
          <p:cNvSpPr>
            <a:spLocks noGrp="1"/>
          </p:cNvSpPr>
          <p:nvPr>
            <p:ph type="sldNum" sz="quarter" idx="12"/>
          </p:nvPr>
        </p:nvSpPr>
        <p:spPr/>
        <p:txBody>
          <a:bodyPr/>
          <a:lstStyle/>
          <a:p>
            <a:pPr>
              <a:defRPr/>
            </a:pPr>
            <a:fld id="{AA36BA31-C8A2-484D-B7F5-41EB78936DA4}" type="slidenum">
              <a:rPr lang="en-CA" smtClean="0"/>
              <a:pPr>
                <a:defRPr/>
              </a:pPr>
              <a:t>1</a:t>
            </a:fld>
            <a:endParaRPr lang="en-CA"/>
          </a:p>
        </p:txBody>
      </p:sp>
      <p:sp>
        <p:nvSpPr>
          <p:cNvPr id="6" name="Subtitle 5">
            <a:extLst>
              <a:ext uri="{FF2B5EF4-FFF2-40B4-BE49-F238E27FC236}">
                <a16:creationId xmlns:a16="http://schemas.microsoft.com/office/drawing/2014/main" xmlns="" id="{5FF89EEB-B2D9-45F2-BCCA-5A8718A3F937}"/>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7626DF8C-3446-41BC-8B80-0593FAE2E748}"/>
              </a:ext>
            </a:extLst>
          </p:cNvPr>
          <p:cNvSpPr>
            <a:spLocks noGrp="1"/>
          </p:cNvSpPr>
          <p:nvPr>
            <p:ph type="sldNum" sz="quarter" idx="12"/>
          </p:nvPr>
        </p:nvSpPr>
        <p:spPr/>
        <p:txBody>
          <a:bodyPr/>
          <a:lstStyle/>
          <a:p>
            <a:pPr>
              <a:defRPr/>
            </a:pPr>
            <a:fld id="{AA36BA31-C8A2-484D-B7F5-41EB78936DA4}" type="slidenum">
              <a:rPr lang="en-CA" smtClean="0"/>
              <a:pPr>
                <a:defRPr/>
              </a:pPr>
              <a:t>10</a:t>
            </a:fld>
            <a:endParaRPr lang="en-CA"/>
          </a:p>
        </p:txBody>
      </p:sp>
      <p:pic>
        <p:nvPicPr>
          <p:cNvPr id="6" name="Picture 5">
            <a:extLst>
              <a:ext uri="{FF2B5EF4-FFF2-40B4-BE49-F238E27FC236}">
                <a16:creationId xmlns:a16="http://schemas.microsoft.com/office/drawing/2014/main" xmlns="" id="{430EBD34-3B41-48CE-8DA8-541DC1E1D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381000"/>
            <a:ext cx="9144000" cy="6331148"/>
          </a:xfrm>
          <a:prstGeom prst="rect">
            <a:avLst/>
          </a:prstGeom>
        </p:spPr>
      </p:pic>
    </p:spTree>
    <p:extLst>
      <p:ext uri="{BB962C8B-B14F-4D97-AF65-F5344CB8AC3E}">
        <p14:creationId xmlns:p14="http://schemas.microsoft.com/office/powerpoint/2010/main" val="208590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5F631-6BA1-4F06-A7CC-ED963A3219DB}"/>
              </a:ext>
            </a:extLst>
          </p:cNvPr>
          <p:cNvSpPr>
            <a:spLocks noGrp="1"/>
          </p:cNvSpPr>
          <p:nvPr>
            <p:ph type="title"/>
          </p:nvPr>
        </p:nvSpPr>
        <p:spPr/>
        <p:txBody>
          <a:bodyPr>
            <a:normAutofit fontScale="90000"/>
          </a:bodyPr>
          <a:lstStyle/>
          <a:p>
            <a:r>
              <a:rPr lang="en-US" dirty="0"/>
              <a:t>SQL Constraints</a:t>
            </a:r>
            <a:endParaRPr lang="en-IN" dirty="0"/>
          </a:p>
        </p:txBody>
      </p:sp>
      <p:sp>
        <p:nvSpPr>
          <p:cNvPr id="3" name="Content Placeholder 2">
            <a:extLst>
              <a:ext uri="{FF2B5EF4-FFF2-40B4-BE49-F238E27FC236}">
                <a16:creationId xmlns:a16="http://schemas.microsoft.com/office/drawing/2014/main" xmlns="" id="{111A7CB9-F494-422A-85E4-F530CB75DC92}"/>
              </a:ext>
            </a:extLst>
          </p:cNvPr>
          <p:cNvSpPr>
            <a:spLocks noGrp="1"/>
          </p:cNvSpPr>
          <p:nvPr>
            <p:ph idx="1"/>
          </p:nvPr>
        </p:nvSpPr>
        <p:spPr/>
        <p:txBody>
          <a:bodyPr/>
          <a:lstStyle/>
          <a:p>
            <a:r>
              <a:rPr lang="en-US" dirty="0"/>
              <a:t>SQL constraints are </a:t>
            </a:r>
            <a:r>
              <a:rPr lang="en-US" b="1" dirty="0">
                <a:solidFill>
                  <a:srgbClr val="0070C0"/>
                </a:solidFill>
              </a:rPr>
              <a:t>used to specify rules </a:t>
            </a:r>
            <a:r>
              <a:rPr lang="en-US" dirty="0"/>
              <a:t>for the data in a table</a:t>
            </a:r>
          </a:p>
          <a:p>
            <a:r>
              <a:rPr lang="en-US" dirty="0"/>
              <a:t>If there is any violation between the constraint and the data action, the action is aborted.</a:t>
            </a:r>
          </a:p>
          <a:p>
            <a:r>
              <a:rPr lang="en-US" dirty="0"/>
              <a:t>Constraints can be specified when the table is created with the </a:t>
            </a:r>
            <a:r>
              <a:rPr lang="en-US" dirty="0">
                <a:solidFill>
                  <a:srgbClr val="0070C0"/>
                </a:solidFill>
              </a:rPr>
              <a:t>CREATE TABLE </a:t>
            </a:r>
            <a:r>
              <a:rPr lang="en-US" dirty="0"/>
              <a:t>statement, or after the table is created with the </a:t>
            </a:r>
            <a:r>
              <a:rPr lang="en-US" dirty="0">
                <a:solidFill>
                  <a:srgbClr val="0070C0"/>
                </a:solidFill>
              </a:rPr>
              <a:t>ALTER TABLE </a:t>
            </a:r>
            <a:r>
              <a:rPr lang="en-US" dirty="0"/>
              <a:t>statement.</a:t>
            </a:r>
          </a:p>
          <a:p>
            <a:r>
              <a:rPr lang="en-US" dirty="0">
                <a:solidFill>
                  <a:srgbClr val="0070C0"/>
                </a:solidFill>
              </a:rPr>
              <a:t>Constraints can be column level or table level</a:t>
            </a:r>
            <a:r>
              <a:rPr lang="en-US" dirty="0"/>
              <a:t>.  </a:t>
            </a:r>
          </a:p>
          <a:p>
            <a:endParaRPr lang="en-IN" dirty="0"/>
          </a:p>
        </p:txBody>
      </p:sp>
      <p:sp>
        <p:nvSpPr>
          <p:cNvPr id="4" name="Slide Number Placeholder 3">
            <a:extLst>
              <a:ext uri="{FF2B5EF4-FFF2-40B4-BE49-F238E27FC236}">
                <a16:creationId xmlns:a16="http://schemas.microsoft.com/office/drawing/2014/main" xmlns="" id="{DA431E48-7843-49AB-9255-4B8996F3626A}"/>
              </a:ext>
            </a:extLst>
          </p:cNvPr>
          <p:cNvSpPr>
            <a:spLocks noGrp="1"/>
          </p:cNvSpPr>
          <p:nvPr>
            <p:ph type="sldNum" sz="quarter" idx="12"/>
          </p:nvPr>
        </p:nvSpPr>
        <p:spPr/>
        <p:txBody>
          <a:bodyPr/>
          <a:lstStyle/>
          <a:p>
            <a:pPr>
              <a:defRPr/>
            </a:pPr>
            <a:fld id="{AA36BA31-C8A2-484D-B7F5-41EB78936DA4}" type="slidenum">
              <a:rPr lang="en-CA" smtClean="0"/>
              <a:pPr>
                <a:defRPr/>
              </a:pPr>
              <a:t>11</a:t>
            </a:fld>
            <a:endParaRPr lang="en-CA"/>
          </a:p>
        </p:txBody>
      </p:sp>
      <p:sp>
        <p:nvSpPr>
          <p:cNvPr id="5" name="TextBox 4">
            <a:extLst>
              <a:ext uri="{FF2B5EF4-FFF2-40B4-BE49-F238E27FC236}">
                <a16:creationId xmlns:a16="http://schemas.microsoft.com/office/drawing/2014/main" xmlns="" id="{E4FFCDC3-9BF6-454F-8A9C-273A42CCBAFA}"/>
              </a:ext>
            </a:extLst>
          </p:cNvPr>
          <p:cNvSpPr txBox="1"/>
          <p:nvPr/>
        </p:nvSpPr>
        <p:spPr>
          <a:xfrm>
            <a:off x="2133601" y="3886200"/>
            <a:ext cx="5181599" cy="2308324"/>
          </a:xfrm>
          <a:prstGeom prst="rect">
            <a:avLst/>
          </a:prstGeom>
          <a:solidFill>
            <a:schemeClr val="bg2"/>
          </a:solidFill>
        </p:spPr>
        <p:txBody>
          <a:bodyPr wrap="square" rtlCol="0">
            <a:spAutoFit/>
          </a:bodyPr>
          <a:lstStyle/>
          <a:p>
            <a:r>
              <a:rPr lang="en-IN" sz="2400" dirty="0"/>
              <a:t>CREATE TABLE </a:t>
            </a:r>
            <a:r>
              <a:rPr lang="en-IN" sz="2400" i="1" dirty="0" err="1"/>
              <a:t>table_name</a:t>
            </a:r>
            <a:r>
              <a:rPr lang="en-IN" sz="2400" i="1" dirty="0"/>
              <a:t> </a:t>
            </a:r>
            <a:r>
              <a:rPr lang="en-IN" sz="2400" dirty="0"/>
              <a:t>(</a:t>
            </a:r>
            <a:br>
              <a:rPr lang="en-IN" sz="2400" dirty="0"/>
            </a:br>
            <a:r>
              <a:rPr lang="en-IN" sz="2400" i="1" dirty="0"/>
              <a:t>    column1 datatype</a:t>
            </a:r>
            <a:r>
              <a:rPr lang="en-IN" sz="2400" dirty="0"/>
              <a:t> </a:t>
            </a:r>
            <a:r>
              <a:rPr lang="en-IN" sz="2400" i="1" dirty="0"/>
              <a:t>constraint</a:t>
            </a:r>
            <a:r>
              <a:rPr lang="en-IN" sz="2400" dirty="0"/>
              <a:t>,</a:t>
            </a:r>
            <a:br>
              <a:rPr lang="en-IN" sz="2400" dirty="0"/>
            </a:br>
            <a:r>
              <a:rPr lang="en-IN" sz="2400" i="1" dirty="0"/>
              <a:t>    column2 datatype</a:t>
            </a:r>
            <a:r>
              <a:rPr lang="en-IN" sz="2400" dirty="0"/>
              <a:t> </a:t>
            </a:r>
            <a:r>
              <a:rPr lang="en-IN" sz="2400" i="1" dirty="0"/>
              <a:t>constraint</a:t>
            </a:r>
            <a:r>
              <a:rPr lang="en-IN" sz="2400" dirty="0"/>
              <a:t>,</a:t>
            </a:r>
            <a:br>
              <a:rPr lang="en-IN" sz="2400" dirty="0"/>
            </a:br>
            <a:r>
              <a:rPr lang="en-IN" sz="2400" i="1" dirty="0"/>
              <a:t>    column3 datatype</a:t>
            </a:r>
            <a:r>
              <a:rPr lang="en-IN" sz="2400" dirty="0"/>
              <a:t> </a:t>
            </a:r>
            <a:r>
              <a:rPr lang="en-IN" sz="2400" i="1" dirty="0"/>
              <a:t>constraint</a:t>
            </a:r>
            <a:r>
              <a:rPr lang="en-IN" sz="2400" dirty="0"/>
              <a:t>,</a:t>
            </a:r>
            <a:br>
              <a:rPr lang="en-IN" sz="2400" dirty="0"/>
            </a:br>
            <a:r>
              <a:rPr lang="en-IN" sz="2400" dirty="0"/>
              <a:t>    ....</a:t>
            </a:r>
            <a:br>
              <a:rPr lang="en-IN" sz="2400" dirty="0"/>
            </a:br>
            <a:r>
              <a:rPr lang="en-IN" sz="2400" dirty="0"/>
              <a:t>);</a:t>
            </a:r>
          </a:p>
        </p:txBody>
      </p:sp>
    </p:spTree>
    <p:extLst>
      <p:ext uri="{BB962C8B-B14F-4D97-AF65-F5344CB8AC3E}">
        <p14:creationId xmlns:p14="http://schemas.microsoft.com/office/powerpoint/2010/main" val="154875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D0F66-3413-4A41-8F3D-144960A2F360}"/>
              </a:ext>
            </a:extLst>
          </p:cNvPr>
          <p:cNvSpPr>
            <a:spLocks noGrp="1"/>
          </p:cNvSpPr>
          <p:nvPr>
            <p:ph type="title"/>
          </p:nvPr>
        </p:nvSpPr>
        <p:spPr/>
        <p:txBody>
          <a:bodyPr>
            <a:normAutofit fontScale="90000"/>
          </a:bodyPr>
          <a:lstStyle/>
          <a:p>
            <a:r>
              <a:rPr lang="en-US" dirty="0"/>
              <a:t>SQL Constraints</a:t>
            </a:r>
            <a:endParaRPr lang="en-IN" dirty="0"/>
          </a:p>
        </p:txBody>
      </p:sp>
      <p:sp>
        <p:nvSpPr>
          <p:cNvPr id="3" name="Content Placeholder 2">
            <a:extLst>
              <a:ext uri="{FF2B5EF4-FFF2-40B4-BE49-F238E27FC236}">
                <a16:creationId xmlns:a16="http://schemas.microsoft.com/office/drawing/2014/main" xmlns="" id="{64354C4A-53E7-4A46-9577-381DDCEE0DAD}"/>
              </a:ext>
            </a:extLst>
          </p:cNvPr>
          <p:cNvSpPr>
            <a:spLocks noGrp="1"/>
          </p:cNvSpPr>
          <p:nvPr>
            <p:ph idx="1"/>
          </p:nvPr>
        </p:nvSpPr>
        <p:spPr/>
        <p:txBody>
          <a:bodyPr/>
          <a:lstStyle/>
          <a:p>
            <a:pPr marL="0" indent="0">
              <a:buNone/>
            </a:pPr>
            <a:r>
              <a:rPr lang="en-US" dirty="0">
                <a:solidFill>
                  <a:srgbClr val="0070C0"/>
                </a:solidFill>
              </a:rPr>
              <a:t>The following constraints are commonly used in SQL</a:t>
            </a:r>
          </a:p>
          <a:p>
            <a:r>
              <a:rPr lang="en-US" b="1" dirty="0">
                <a:hlinkClick r:id="rId2"/>
              </a:rPr>
              <a:t>NOT NULL</a:t>
            </a:r>
            <a:r>
              <a:rPr lang="en-US" dirty="0"/>
              <a:t> - Ensures that a column cannot have a NULL value</a:t>
            </a:r>
          </a:p>
          <a:p>
            <a:r>
              <a:rPr lang="en-US" b="1" dirty="0">
                <a:hlinkClick r:id="rId3"/>
              </a:rPr>
              <a:t>UNIQUE</a:t>
            </a:r>
            <a:r>
              <a:rPr lang="en-US" dirty="0"/>
              <a:t> - Ensures that all values in a column are different</a:t>
            </a:r>
          </a:p>
          <a:p>
            <a:r>
              <a:rPr lang="en-US" b="1" dirty="0">
                <a:hlinkClick r:id="rId4"/>
              </a:rPr>
              <a:t>PRIMARY KEY</a:t>
            </a:r>
            <a:r>
              <a:rPr lang="en-US" dirty="0"/>
              <a:t> - A combination of a NOT NULL and UNIQUE. Uniquely identifies each row in a table</a:t>
            </a:r>
          </a:p>
          <a:p>
            <a:r>
              <a:rPr lang="en-US" b="1" dirty="0">
                <a:hlinkClick r:id="rId5"/>
              </a:rPr>
              <a:t>FOREIGN KEY</a:t>
            </a:r>
            <a:r>
              <a:rPr lang="en-US" dirty="0"/>
              <a:t> - Uniquely identifies a row/record in another table</a:t>
            </a:r>
          </a:p>
          <a:p>
            <a:r>
              <a:rPr lang="en-US" b="1" dirty="0">
                <a:hlinkClick r:id="rId6"/>
              </a:rPr>
              <a:t>CHECK</a:t>
            </a:r>
            <a:r>
              <a:rPr lang="en-US" dirty="0"/>
              <a:t> - Ensures that all values in a column satisfies a specific condition</a:t>
            </a:r>
          </a:p>
          <a:p>
            <a:r>
              <a:rPr lang="en-US" b="1" dirty="0">
                <a:hlinkClick r:id="rId7"/>
              </a:rPr>
              <a:t>DEFAULT</a:t>
            </a:r>
            <a:r>
              <a:rPr lang="en-US" dirty="0"/>
              <a:t> - Sets a default value for a column when no value is specified</a:t>
            </a:r>
          </a:p>
          <a:p>
            <a:r>
              <a:rPr lang="en-US" b="1" dirty="0">
                <a:hlinkClick r:id="rId8"/>
              </a:rPr>
              <a:t>INDEX</a:t>
            </a:r>
            <a:r>
              <a:rPr lang="en-US" dirty="0"/>
              <a:t> - Used to create and retrieve data from the database very quickly</a:t>
            </a:r>
          </a:p>
          <a:p>
            <a:endParaRPr lang="en-IN" dirty="0"/>
          </a:p>
        </p:txBody>
      </p:sp>
      <p:sp>
        <p:nvSpPr>
          <p:cNvPr id="4" name="Slide Number Placeholder 3">
            <a:extLst>
              <a:ext uri="{FF2B5EF4-FFF2-40B4-BE49-F238E27FC236}">
                <a16:creationId xmlns:a16="http://schemas.microsoft.com/office/drawing/2014/main" xmlns="" id="{BA9E3DFA-199E-4F71-BB72-89BB98C554BC}"/>
              </a:ext>
            </a:extLst>
          </p:cNvPr>
          <p:cNvSpPr>
            <a:spLocks noGrp="1"/>
          </p:cNvSpPr>
          <p:nvPr>
            <p:ph type="sldNum" sz="quarter" idx="12"/>
          </p:nvPr>
        </p:nvSpPr>
        <p:spPr/>
        <p:txBody>
          <a:bodyPr/>
          <a:lstStyle/>
          <a:p>
            <a:pPr>
              <a:defRPr/>
            </a:pPr>
            <a:fld id="{AA36BA31-C8A2-484D-B7F5-41EB78936DA4}" type="slidenum">
              <a:rPr lang="en-CA" smtClean="0"/>
              <a:pPr>
                <a:defRPr/>
              </a:pPr>
              <a:t>12</a:t>
            </a:fld>
            <a:endParaRPr lang="en-CA"/>
          </a:p>
        </p:txBody>
      </p:sp>
    </p:spTree>
    <p:extLst>
      <p:ext uri="{BB962C8B-B14F-4D97-AF65-F5344CB8AC3E}">
        <p14:creationId xmlns:p14="http://schemas.microsoft.com/office/powerpoint/2010/main" val="241202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325F2-0F4E-4848-B18C-F182F9C82E51}"/>
              </a:ext>
            </a:extLst>
          </p:cNvPr>
          <p:cNvSpPr>
            <a:spLocks noGrp="1"/>
          </p:cNvSpPr>
          <p:nvPr>
            <p:ph type="title"/>
          </p:nvPr>
        </p:nvSpPr>
        <p:spPr/>
        <p:txBody>
          <a:bodyPr>
            <a:noAutofit/>
          </a:bodyPr>
          <a:lstStyle/>
          <a:p>
            <a:r>
              <a:rPr lang="en-US" sz="2400" dirty="0"/>
              <a:t>Specifying Attributes constraints and Attribute values</a:t>
            </a:r>
            <a:endParaRPr lang="en-IN" sz="2400" dirty="0"/>
          </a:p>
        </p:txBody>
      </p:sp>
      <p:sp>
        <p:nvSpPr>
          <p:cNvPr id="3" name="Content Placeholder 2">
            <a:extLst>
              <a:ext uri="{FF2B5EF4-FFF2-40B4-BE49-F238E27FC236}">
                <a16:creationId xmlns:a16="http://schemas.microsoft.com/office/drawing/2014/main" xmlns="" id="{A9418B35-B479-4777-95B2-AC1CD40339AD}"/>
              </a:ext>
            </a:extLst>
          </p:cNvPr>
          <p:cNvSpPr>
            <a:spLocks noGrp="1"/>
          </p:cNvSpPr>
          <p:nvPr>
            <p:ph idx="1"/>
          </p:nvPr>
        </p:nvSpPr>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dirty="0"/>
          </a:p>
        </p:txBody>
      </p:sp>
      <p:sp>
        <p:nvSpPr>
          <p:cNvPr id="4" name="Slide Number Placeholder 3">
            <a:extLst>
              <a:ext uri="{FF2B5EF4-FFF2-40B4-BE49-F238E27FC236}">
                <a16:creationId xmlns:a16="http://schemas.microsoft.com/office/drawing/2014/main" xmlns="" id="{E098C4EE-4283-4436-9369-0AF29903C021}"/>
              </a:ext>
            </a:extLst>
          </p:cNvPr>
          <p:cNvSpPr>
            <a:spLocks noGrp="1"/>
          </p:cNvSpPr>
          <p:nvPr>
            <p:ph type="sldNum" sz="quarter" idx="12"/>
          </p:nvPr>
        </p:nvSpPr>
        <p:spPr/>
        <p:txBody>
          <a:bodyPr/>
          <a:lstStyle/>
          <a:p>
            <a:pPr>
              <a:defRPr/>
            </a:pPr>
            <a:fld id="{AA36BA31-C8A2-484D-B7F5-41EB78936DA4}" type="slidenum">
              <a:rPr lang="en-CA" smtClean="0"/>
              <a:pPr>
                <a:defRPr/>
              </a:pPr>
              <a:t>13</a:t>
            </a:fld>
            <a:endParaRPr lang="en-CA"/>
          </a:p>
        </p:txBody>
      </p:sp>
      <p:sp>
        <p:nvSpPr>
          <p:cNvPr id="5" name="Rectangle 4">
            <a:extLst>
              <a:ext uri="{FF2B5EF4-FFF2-40B4-BE49-F238E27FC236}">
                <a16:creationId xmlns:a16="http://schemas.microsoft.com/office/drawing/2014/main" xmlns="" id="{F4EF4A80-5143-4246-A973-3FD0066F0855}"/>
              </a:ext>
            </a:extLst>
          </p:cNvPr>
          <p:cNvSpPr/>
          <p:nvPr/>
        </p:nvSpPr>
        <p:spPr>
          <a:xfrm>
            <a:off x="1143000" y="1143000"/>
            <a:ext cx="6477000" cy="1754326"/>
          </a:xfrm>
          <a:prstGeom prst="rect">
            <a:avLst/>
          </a:prstGeom>
          <a:solidFill>
            <a:schemeClr val="bg2"/>
          </a:solidFill>
        </p:spPr>
        <p:txBody>
          <a:bodyPr wrap="square">
            <a:spAutoFit/>
          </a:bodyPr>
          <a:lstStyle/>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Persons (</a:t>
            </a:r>
            <a:r>
              <a:rPr lang="en-US" dirty="0"/>
              <a:t/>
            </a:r>
            <a:br>
              <a:rPr lang="en-US" dirty="0"/>
            </a:br>
            <a:r>
              <a:rPr lang="en-US" dirty="0">
                <a:solidFill>
                  <a:srgbClr val="000000"/>
                </a:solidFill>
                <a:latin typeface="Consolas" panose="020B0609020204030204" pitchFamily="49" charset="0"/>
              </a:rPr>
              <a:t>    ID int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varchar(255)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FirstName varchar(255)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Age int</a:t>
            </a:r>
            <a:r>
              <a:rPr lang="en-US" dirty="0"/>
              <a:t/>
            </a:r>
            <a:br>
              <a:rPr lang="en-US" dirty="0"/>
            </a:br>
            <a:r>
              <a:rPr lang="en-US" dirty="0">
                <a:solidFill>
                  <a:srgbClr val="000000"/>
                </a:solidFill>
                <a:latin typeface="Consolas" panose="020B0609020204030204" pitchFamily="49" charset="0"/>
              </a:rPr>
              <a:t>);</a:t>
            </a:r>
            <a:endParaRPr lang="en-IN" dirty="0"/>
          </a:p>
        </p:txBody>
      </p:sp>
      <p:sp>
        <p:nvSpPr>
          <p:cNvPr id="6" name="TextBox 5">
            <a:extLst>
              <a:ext uri="{FF2B5EF4-FFF2-40B4-BE49-F238E27FC236}">
                <a16:creationId xmlns:a16="http://schemas.microsoft.com/office/drawing/2014/main" xmlns="" id="{C01ECE3E-40BE-4E9C-B578-5035CE42DFD3}"/>
              </a:ext>
            </a:extLst>
          </p:cNvPr>
          <p:cNvSpPr txBox="1"/>
          <p:nvPr/>
        </p:nvSpPr>
        <p:spPr>
          <a:xfrm>
            <a:off x="762000" y="3497520"/>
            <a:ext cx="7391400" cy="2092881"/>
          </a:xfrm>
          <a:prstGeom prst="rect">
            <a:avLst/>
          </a:prstGeom>
          <a:solidFill>
            <a:schemeClr val="accent1">
              <a:lumMod val="20000"/>
              <a:lumOff val="80000"/>
            </a:schemeClr>
          </a:solidFill>
        </p:spPr>
        <p:txBody>
          <a:bodyPr wrap="square" rtlCol="0">
            <a:spAutoFit/>
          </a:bodyPr>
          <a:lstStyle/>
          <a:p>
            <a:pPr marL="0" indent="0">
              <a:buNone/>
            </a:pPr>
            <a:r>
              <a:rPr lang="en-US" sz="2400" dirty="0"/>
              <a:t>create table </a:t>
            </a:r>
            <a:r>
              <a:rPr lang="en-US" sz="2400" dirty="0">
                <a:solidFill>
                  <a:srgbClr val="0000CC"/>
                </a:solidFill>
              </a:rPr>
              <a:t>stud</a:t>
            </a:r>
            <a:r>
              <a:rPr lang="en-US" sz="2400" dirty="0"/>
              <a:t>(</a:t>
            </a:r>
          </a:p>
          <a:p>
            <a:pPr marL="0" indent="0">
              <a:buNone/>
            </a:pPr>
            <a:r>
              <a:rPr lang="en-US" sz="2000" dirty="0">
                <a:solidFill>
                  <a:srgbClr val="FF33CC"/>
                </a:solidFill>
              </a:rPr>
              <a:t>USN</a:t>
            </a:r>
            <a:r>
              <a:rPr lang="en-US" sz="2000" dirty="0"/>
              <a:t> char(10) </a:t>
            </a:r>
            <a:r>
              <a:rPr lang="en-US" sz="2000" dirty="0">
                <a:solidFill>
                  <a:schemeClr val="tx2"/>
                </a:solidFill>
              </a:rPr>
              <a:t>UNIQUE NOT NULL</a:t>
            </a:r>
            <a:r>
              <a:rPr lang="en-US" sz="2000" dirty="0"/>
              <a:t>,</a:t>
            </a:r>
          </a:p>
          <a:p>
            <a:pPr marL="0" indent="0">
              <a:buNone/>
            </a:pPr>
            <a:r>
              <a:rPr lang="en-US" sz="2000" dirty="0">
                <a:solidFill>
                  <a:srgbClr val="FF33CC"/>
                </a:solidFill>
              </a:rPr>
              <a:t>Name</a:t>
            </a:r>
            <a:r>
              <a:rPr lang="en-US" sz="2000" dirty="0"/>
              <a:t> char(30) </a:t>
            </a:r>
            <a:r>
              <a:rPr lang="en-US" sz="2000" dirty="0">
                <a:solidFill>
                  <a:srgbClr val="FF0000"/>
                </a:solidFill>
              </a:rPr>
              <a:t>NOT NULL</a:t>
            </a:r>
            <a:r>
              <a:rPr lang="en-US" sz="2000" dirty="0"/>
              <a:t>,</a:t>
            </a:r>
          </a:p>
          <a:p>
            <a:pPr marL="0" indent="0">
              <a:buNone/>
            </a:pPr>
            <a:r>
              <a:rPr lang="en-US" sz="2000" dirty="0" err="1">
                <a:solidFill>
                  <a:srgbClr val="FF33CC"/>
                </a:solidFill>
              </a:rPr>
              <a:t>DepName</a:t>
            </a:r>
            <a:r>
              <a:rPr lang="en-US" sz="2000" dirty="0">
                <a:solidFill>
                  <a:srgbClr val="FF33CC"/>
                </a:solidFill>
              </a:rPr>
              <a:t> </a:t>
            </a:r>
            <a:r>
              <a:rPr lang="en-US" sz="2000" dirty="0"/>
              <a:t>char(3) </a:t>
            </a:r>
            <a:r>
              <a:rPr lang="en-US" sz="2000" dirty="0">
                <a:solidFill>
                  <a:srgbClr val="FF0000"/>
                </a:solidFill>
              </a:rPr>
              <a:t>NOT NULL </a:t>
            </a:r>
            <a:r>
              <a:rPr lang="en-US" sz="2000" dirty="0">
                <a:solidFill>
                  <a:srgbClr val="006600"/>
                </a:solidFill>
              </a:rPr>
              <a:t>DEFAULT</a:t>
            </a:r>
            <a:r>
              <a:rPr lang="en-US" sz="2000" dirty="0"/>
              <a:t> ‘CSE’,</a:t>
            </a:r>
          </a:p>
          <a:p>
            <a:pPr marL="0" indent="0">
              <a:buNone/>
            </a:pPr>
            <a:r>
              <a:rPr lang="en-US" sz="2000" dirty="0">
                <a:solidFill>
                  <a:srgbClr val="FF33CC"/>
                </a:solidFill>
              </a:rPr>
              <a:t>Marks</a:t>
            </a:r>
            <a:r>
              <a:rPr lang="en-US" sz="2000" dirty="0">
                <a:solidFill>
                  <a:srgbClr val="FF3300"/>
                </a:solidFill>
              </a:rPr>
              <a:t> </a:t>
            </a:r>
            <a:r>
              <a:rPr lang="en-US" sz="2000" dirty="0"/>
              <a:t>int </a:t>
            </a:r>
            <a:r>
              <a:rPr lang="en-US" sz="2000" dirty="0">
                <a:solidFill>
                  <a:srgbClr val="FF0000"/>
                </a:solidFill>
              </a:rPr>
              <a:t>NOT NULL </a:t>
            </a:r>
            <a:r>
              <a:rPr lang="en-US" sz="2000" dirty="0">
                <a:solidFill>
                  <a:srgbClr val="0000CC"/>
                </a:solidFill>
              </a:rPr>
              <a:t>CHECK</a:t>
            </a:r>
            <a:r>
              <a:rPr lang="en-US" sz="2000" dirty="0"/>
              <a:t> (Marks &gt; 0 AND Marks &lt; 101)</a:t>
            </a:r>
            <a:r>
              <a:rPr lang="en-US" sz="2400" dirty="0"/>
              <a:t>);</a:t>
            </a:r>
          </a:p>
          <a:p>
            <a:endParaRPr lang="en-IN" dirty="0"/>
          </a:p>
        </p:txBody>
      </p:sp>
    </p:spTree>
    <p:extLst>
      <p:ext uri="{BB962C8B-B14F-4D97-AF65-F5344CB8AC3E}">
        <p14:creationId xmlns:p14="http://schemas.microsoft.com/office/powerpoint/2010/main" val="412728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C8219-0704-46E0-B082-63F065C33E51}"/>
              </a:ext>
            </a:extLst>
          </p:cNvPr>
          <p:cNvSpPr>
            <a:spLocks noGrp="1"/>
          </p:cNvSpPr>
          <p:nvPr>
            <p:ph type="title"/>
          </p:nvPr>
        </p:nvSpPr>
        <p:spPr/>
        <p:txBody>
          <a:bodyPr>
            <a:noAutofit/>
          </a:bodyPr>
          <a:lstStyle/>
          <a:p>
            <a:r>
              <a:rPr lang="en-US" sz="2400" dirty="0"/>
              <a:t>Specifying Key and Referential Integrity constraints</a:t>
            </a:r>
            <a:endParaRPr lang="en-IN" sz="2400" dirty="0"/>
          </a:p>
        </p:txBody>
      </p:sp>
      <p:sp>
        <p:nvSpPr>
          <p:cNvPr id="3" name="Content Placeholder 2">
            <a:extLst>
              <a:ext uri="{FF2B5EF4-FFF2-40B4-BE49-F238E27FC236}">
                <a16:creationId xmlns:a16="http://schemas.microsoft.com/office/drawing/2014/main" xmlns="" id="{E1CAC79C-B24D-43BB-A795-C3794B65025B}"/>
              </a:ext>
            </a:extLst>
          </p:cNvPr>
          <p:cNvSpPr>
            <a:spLocks noGrp="1"/>
          </p:cNvSpPr>
          <p:nvPr>
            <p:ph idx="1"/>
          </p:nvPr>
        </p:nvSpPr>
        <p:spPr/>
        <p:txBody>
          <a:bodyPr/>
          <a:lstStyle/>
          <a:p>
            <a:r>
              <a:rPr lang="en-IN" sz="2400" b="1" dirty="0">
                <a:solidFill>
                  <a:srgbClr val="0070C0"/>
                </a:solidFill>
              </a:rPr>
              <a:t>PRIMARY KEY Constraint</a:t>
            </a:r>
          </a:p>
          <a:p>
            <a:pPr lvl="1"/>
            <a:r>
              <a:rPr lang="en-US" dirty="0"/>
              <a:t>The PRIMARY KEY constraint uniquely identifies each record in a table.</a:t>
            </a:r>
          </a:p>
          <a:p>
            <a:pPr lvl="1"/>
            <a:r>
              <a:rPr lang="en-US" dirty="0"/>
              <a:t>Primary keys must contain UNIQUE values, and cannot contain NULL values.</a:t>
            </a:r>
          </a:p>
          <a:p>
            <a:pPr lvl="1"/>
            <a:r>
              <a:rPr lang="en-US" dirty="0"/>
              <a:t>A table can have only ONE primary key; and in the table, this primary key can consist of single or multiple columns (fields).</a:t>
            </a:r>
          </a:p>
          <a:p>
            <a:pPr marL="0" indent="0">
              <a:buNone/>
            </a:pPr>
            <a:r>
              <a:rPr lang="en-US" dirty="0"/>
              <a:t/>
            </a:r>
            <a:br>
              <a:rPr lang="en-US" dirty="0"/>
            </a:br>
            <a:endParaRPr lang="en-IN" dirty="0"/>
          </a:p>
        </p:txBody>
      </p:sp>
      <p:sp>
        <p:nvSpPr>
          <p:cNvPr id="4" name="Slide Number Placeholder 3">
            <a:extLst>
              <a:ext uri="{FF2B5EF4-FFF2-40B4-BE49-F238E27FC236}">
                <a16:creationId xmlns:a16="http://schemas.microsoft.com/office/drawing/2014/main" xmlns="" id="{83D4F797-CE7E-4446-8064-2F31EFA7876D}"/>
              </a:ext>
            </a:extLst>
          </p:cNvPr>
          <p:cNvSpPr>
            <a:spLocks noGrp="1"/>
          </p:cNvSpPr>
          <p:nvPr>
            <p:ph type="sldNum" sz="quarter" idx="12"/>
          </p:nvPr>
        </p:nvSpPr>
        <p:spPr/>
        <p:txBody>
          <a:bodyPr/>
          <a:lstStyle/>
          <a:p>
            <a:pPr>
              <a:defRPr/>
            </a:pPr>
            <a:fld id="{AA36BA31-C8A2-484D-B7F5-41EB78936DA4}" type="slidenum">
              <a:rPr lang="en-CA" smtClean="0"/>
              <a:pPr>
                <a:defRPr/>
              </a:pPr>
              <a:t>14</a:t>
            </a:fld>
            <a:endParaRPr lang="en-CA"/>
          </a:p>
        </p:txBody>
      </p:sp>
      <p:sp>
        <p:nvSpPr>
          <p:cNvPr id="5" name="TextBox 4">
            <a:extLst>
              <a:ext uri="{FF2B5EF4-FFF2-40B4-BE49-F238E27FC236}">
                <a16:creationId xmlns:a16="http://schemas.microsoft.com/office/drawing/2014/main" xmlns="" id="{98A99652-6053-46F2-915D-357B3FB811A6}"/>
              </a:ext>
            </a:extLst>
          </p:cNvPr>
          <p:cNvSpPr txBox="1"/>
          <p:nvPr/>
        </p:nvSpPr>
        <p:spPr>
          <a:xfrm>
            <a:off x="1219200" y="4114800"/>
            <a:ext cx="6096000" cy="2246769"/>
          </a:xfrm>
          <a:prstGeom prst="rect">
            <a:avLst/>
          </a:prstGeom>
          <a:solidFill>
            <a:schemeClr val="accent3">
              <a:lumMod val="40000"/>
              <a:lumOff val="60000"/>
            </a:schemeClr>
          </a:solidFill>
        </p:spPr>
        <p:txBody>
          <a:bodyPr wrap="square" rtlCol="0">
            <a:spAutoFit/>
          </a:bodyPr>
          <a:lstStyle/>
          <a:p>
            <a:r>
              <a:rPr lang="en-US" sz="2000" dirty="0"/>
              <a:t>CREATE TABLE Persons (</a:t>
            </a:r>
            <a:br>
              <a:rPr lang="en-US" sz="2000" dirty="0"/>
            </a:br>
            <a:r>
              <a:rPr lang="en-US" sz="2000" dirty="0"/>
              <a:t>    ID int NOT NULL,</a:t>
            </a:r>
            <a:br>
              <a:rPr lang="en-US" sz="2000" dirty="0"/>
            </a:br>
            <a:r>
              <a:rPr lang="en-US" sz="2000" dirty="0"/>
              <a:t>    </a:t>
            </a:r>
            <a:r>
              <a:rPr lang="en-US" sz="2000" dirty="0" err="1"/>
              <a:t>LastName</a:t>
            </a:r>
            <a:r>
              <a:rPr lang="en-US" sz="2000" dirty="0"/>
              <a:t> varchar(255) ,</a:t>
            </a:r>
            <a:br>
              <a:rPr lang="en-US" sz="2000" dirty="0"/>
            </a:br>
            <a:r>
              <a:rPr lang="en-US" sz="2000" dirty="0"/>
              <a:t>    FirstName varchar(255) NOT NULL,</a:t>
            </a:r>
            <a:br>
              <a:rPr lang="en-US" sz="2000" dirty="0"/>
            </a:br>
            <a:r>
              <a:rPr lang="en-US" sz="2000" dirty="0"/>
              <a:t>    Age int,</a:t>
            </a:r>
            <a:br>
              <a:rPr lang="en-US" sz="2000" dirty="0"/>
            </a:br>
            <a:r>
              <a:rPr lang="en-US" sz="2000" dirty="0"/>
              <a:t>    </a:t>
            </a:r>
            <a:r>
              <a:rPr lang="en-US" sz="2000" dirty="0">
                <a:solidFill>
                  <a:srgbClr val="FF0000"/>
                </a:solidFill>
              </a:rPr>
              <a:t>PRIMARY KEY (ID)</a:t>
            </a:r>
            <a:r>
              <a:rPr lang="en-US" sz="2000" dirty="0"/>
              <a:t/>
            </a:r>
            <a:br>
              <a:rPr lang="en-US" sz="2000" dirty="0"/>
            </a:br>
            <a:r>
              <a:rPr lang="en-US" sz="2000" dirty="0"/>
              <a:t>);</a:t>
            </a:r>
            <a:endParaRPr lang="en-IN" sz="2000" dirty="0"/>
          </a:p>
        </p:txBody>
      </p:sp>
    </p:spTree>
    <p:extLst>
      <p:ext uri="{BB962C8B-B14F-4D97-AF65-F5344CB8AC3E}">
        <p14:creationId xmlns:p14="http://schemas.microsoft.com/office/powerpoint/2010/main" val="73247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D63508-C1E7-49B5-9D15-4A63E49D054F}"/>
              </a:ext>
            </a:extLst>
          </p:cNvPr>
          <p:cNvSpPr>
            <a:spLocks noGrp="1"/>
          </p:cNvSpPr>
          <p:nvPr>
            <p:ph type="title"/>
          </p:nvPr>
        </p:nvSpPr>
        <p:spPr/>
        <p:txBody>
          <a:bodyPr>
            <a:noAutofit/>
          </a:bodyPr>
          <a:lstStyle/>
          <a:p>
            <a:r>
              <a:rPr lang="en-US" sz="2400" dirty="0"/>
              <a:t>Specifying Key and Referential Integrity constraints</a:t>
            </a:r>
            <a:endParaRPr lang="en-IN" sz="2400" dirty="0"/>
          </a:p>
        </p:txBody>
      </p:sp>
      <p:sp>
        <p:nvSpPr>
          <p:cNvPr id="3" name="Content Placeholder 2">
            <a:extLst>
              <a:ext uri="{FF2B5EF4-FFF2-40B4-BE49-F238E27FC236}">
                <a16:creationId xmlns:a16="http://schemas.microsoft.com/office/drawing/2014/main" xmlns="" id="{5A5F26CD-2766-42F6-A9ED-C9ED2B7C2C49}"/>
              </a:ext>
            </a:extLst>
          </p:cNvPr>
          <p:cNvSpPr>
            <a:spLocks noGrp="1"/>
          </p:cNvSpPr>
          <p:nvPr>
            <p:ph idx="1"/>
          </p:nvPr>
        </p:nvSpPr>
        <p:spPr/>
        <p:txBody>
          <a:bodyPr/>
          <a:lstStyle/>
          <a:p>
            <a:pPr marL="0" indent="0">
              <a:buNone/>
            </a:pPr>
            <a:r>
              <a:rPr lang="en-IN" b="1" dirty="0">
                <a:solidFill>
                  <a:srgbClr val="0070C0"/>
                </a:solidFill>
              </a:rPr>
              <a:t>PRIMARY KEY Constraint</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xmlns="" id="{D35A6A69-3DCE-4827-91D6-D3DC7726F961}"/>
              </a:ext>
            </a:extLst>
          </p:cNvPr>
          <p:cNvSpPr>
            <a:spLocks noGrp="1"/>
          </p:cNvSpPr>
          <p:nvPr>
            <p:ph type="sldNum" sz="quarter" idx="12"/>
          </p:nvPr>
        </p:nvSpPr>
        <p:spPr/>
        <p:txBody>
          <a:bodyPr/>
          <a:lstStyle/>
          <a:p>
            <a:pPr>
              <a:defRPr/>
            </a:pPr>
            <a:fld id="{AA36BA31-C8A2-484D-B7F5-41EB78936DA4}" type="slidenum">
              <a:rPr lang="en-CA" smtClean="0"/>
              <a:pPr>
                <a:defRPr/>
              </a:pPr>
              <a:t>15</a:t>
            </a:fld>
            <a:endParaRPr lang="en-CA"/>
          </a:p>
        </p:txBody>
      </p:sp>
      <p:sp>
        <p:nvSpPr>
          <p:cNvPr id="5" name="TextBox 4">
            <a:extLst>
              <a:ext uri="{FF2B5EF4-FFF2-40B4-BE49-F238E27FC236}">
                <a16:creationId xmlns:a16="http://schemas.microsoft.com/office/drawing/2014/main" xmlns="" id="{19408105-929A-4E45-8B4F-9E33D09CC989}"/>
              </a:ext>
            </a:extLst>
          </p:cNvPr>
          <p:cNvSpPr txBox="1"/>
          <p:nvPr/>
        </p:nvSpPr>
        <p:spPr>
          <a:xfrm>
            <a:off x="990600" y="1931075"/>
            <a:ext cx="7543800" cy="2246769"/>
          </a:xfrm>
          <a:prstGeom prst="rect">
            <a:avLst/>
          </a:prstGeom>
          <a:solidFill>
            <a:schemeClr val="accent5">
              <a:lumMod val="20000"/>
              <a:lumOff val="80000"/>
            </a:schemeClr>
          </a:solidFill>
        </p:spPr>
        <p:txBody>
          <a:bodyPr wrap="square" rtlCol="0">
            <a:spAutoFit/>
          </a:bodyPr>
          <a:lstStyle/>
          <a:p>
            <a:r>
              <a:rPr lang="en-US" sz="2000" dirty="0"/>
              <a:t>CREATE TABLE Persons (</a:t>
            </a:r>
            <a:br>
              <a:rPr lang="en-US" sz="2000" dirty="0"/>
            </a:br>
            <a:r>
              <a:rPr lang="en-US" sz="2000" dirty="0"/>
              <a:t>    ID int NOT NULL,</a:t>
            </a:r>
            <a:br>
              <a:rPr lang="en-US" sz="2000" dirty="0"/>
            </a:br>
            <a:r>
              <a:rPr lang="en-US" sz="2000" dirty="0"/>
              <a:t>    </a:t>
            </a:r>
            <a:r>
              <a:rPr lang="en-US" sz="2000" dirty="0" err="1"/>
              <a:t>LastName</a:t>
            </a:r>
            <a:r>
              <a:rPr lang="en-US" sz="2000" dirty="0"/>
              <a:t> varchar(255) NOT NULL,</a:t>
            </a:r>
            <a:br>
              <a:rPr lang="en-US" sz="2000" dirty="0"/>
            </a:br>
            <a:r>
              <a:rPr lang="en-US" sz="2000" dirty="0"/>
              <a:t>    FirstName varchar(255),</a:t>
            </a:r>
            <a:br>
              <a:rPr lang="en-US" sz="2000" dirty="0"/>
            </a:br>
            <a:r>
              <a:rPr lang="en-US" sz="2000" dirty="0"/>
              <a:t>    Age int,</a:t>
            </a:r>
          </a:p>
          <a:p>
            <a:r>
              <a:rPr lang="en-US" sz="2000" dirty="0">
                <a:solidFill>
                  <a:srgbClr val="0070C0"/>
                </a:solidFill>
              </a:rPr>
              <a:t>    PRIMARY KEY (</a:t>
            </a:r>
            <a:r>
              <a:rPr lang="en-US" sz="2000" dirty="0" err="1">
                <a:solidFill>
                  <a:srgbClr val="0070C0"/>
                </a:solidFill>
              </a:rPr>
              <a:t>ID,LastName</a:t>
            </a:r>
            <a:r>
              <a:rPr lang="en-US" sz="2000" dirty="0"/>
              <a:t>)</a:t>
            </a:r>
            <a:br>
              <a:rPr lang="en-US" sz="2000" dirty="0"/>
            </a:br>
            <a:r>
              <a:rPr lang="en-US" sz="2000" dirty="0"/>
              <a:t>    );</a:t>
            </a:r>
            <a:endParaRPr lang="en-IN" sz="2000" dirty="0"/>
          </a:p>
        </p:txBody>
      </p:sp>
      <p:sp>
        <p:nvSpPr>
          <p:cNvPr id="7" name="TextBox 6">
            <a:extLst>
              <a:ext uri="{FF2B5EF4-FFF2-40B4-BE49-F238E27FC236}">
                <a16:creationId xmlns:a16="http://schemas.microsoft.com/office/drawing/2014/main" xmlns="" id="{A689A457-B108-482F-B4F7-306FE9B3D7BD}"/>
              </a:ext>
            </a:extLst>
          </p:cNvPr>
          <p:cNvSpPr txBox="1"/>
          <p:nvPr/>
        </p:nvSpPr>
        <p:spPr>
          <a:xfrm>
            <a:off x="1219200" y="4343400"/>
            <a:ext cx="4114800" cy="707886"/>
          </a:xfrm>
          <a:prstGeom prst="rect">
            <a:avLst/>
          </a:prstGeom>
          <a:solidFill>
            <a:schemeClr val="accent6">
              <a:lumMod val="40000"/>
              <a:lumOff val="60000"/>
            </a:schemeClr>
          </a:solidFill>
        </p:spPr>
        <p:txBody>
          <a:bodyPr wrap="square" rtlCol="0">
            <a:spAutoFit/>
          </a:bodyPr>
          <a:lstStyle/>
          <a:p>
            <a:r>
              <a:rPr lang="en-US" sz="2000" dirty="0"/>
              <a:t>ALTER TABLE Persons</a:t>
            </a:r>
            <a:br>
              <a:rPr lang="en-US" sz="2000" dirty="0"/>
            </a:br>
            <a:r>
              <a:rPr lang="en-US" sz="2000" dirty="0"/>
              <a:t>ADD PRIMARY KEY (ID);</a:t>
            </a:r>
            <a:endParaRPr lang="en-IN" sz="2000" dirty="0"/>
          </a:p>
        </p:txBody>
      </p:sp>
      <p:sp>
        <p:nvSpPr>
          <p:cNvPr id="8" name="TextBox 7">
            <a:extLst>
              <a:ext uri="{FF2B5EF4-FFF2-40B4-BE49-F238E27FC236}">
                <a16:creationId xmlns:a16="http://schemas.microsoft.com/office/drawing/2014/main" xmlns="" id="{6C11B3EE-D07A-424A-92BD-E5BAA60CFF57}"/>
              </a:ext>
            </a:extLst>
          </p:cNvPr>
          <p:cNvSpPr txBox="1"/>
          <p:nvPr/>
        </p:nvSpPr>
        <p:spPr>
          <a:xfrm>
            <a:off x="685800" y="5410200"/>
            <a:ext cx="7620000" cy="707886"/>
          </a:xfrm>
          <a:prstGeom prst="rect">
            <a:avLst/>
          </a:prstGeom>
          <a:solidFill>
            <a:schemeClr val="bg2"/>
          </a:solidFill>
        </p:spPr>
        <p:txBody>
          <a:bodyPr wrap="square" rtlCol="0">
            <a:spAutoFit/>
          </a:bodyPr>
          <a:lstStyle/>
          <a:p>
            <a:r>
              <a:rPr lang="en-US" sz="2000" dirty="0"/>
              <a:t>ALTER TABLE Persons</a:t>
            </a:r>
            <a:br>
              <a:rPr lang="en-US" sz="2000" dirty="0"/>
            </a:br>
            <a:r>
              <a:rPr lang="en-US" sz="2000" dirty="0"/>
              <a:t>ADD CONSTRAINT </a:t>
            </a:r>
            <a:r>
              <a:rPr lang="en-US" sz="2000" dirty="0" err="1"/>
              <a:t>PK_Person</a:t>
            </a:r>
            <a:r>
              <a:rPr lang="en-US" sz="2000" dirty="0"/>
              <a:t> PRIMARY KEY (</a:t>
            </a:r>
            <a:r>
              <a:rPr lang="en-US" sz="2000" dirty="0" err="1"/>
              <a:t>ID,LastName</a:t>
            </a:r>
            <a:r>
              <a:rPr lang="en-US" sz="2000" dirty="0"/>
              <a:t>);</a:t>
            </a:r>
            <a:endParaRPr lang="en-IN" sz="2000" dirty="0"/>
          </a:p>
        </p:txBody>
      </p:sp>
    </p:spTree>
    <p:extLst>
      <p:ext uri="{BB962C8B-B14F-4D97-AF65-F5344CB8AC3E}">
        <p14:creationId xmlns:p14="http://schemas.microsoft.com/office/powerpoint/2010/main" val="255445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AB128-0600-4727-A336-9768FB7F1FCB}"/>
              </a:ext>
            </a:extLst>
          </p:cNvPr>
          <p:cNvSpPr>
            <a:spLocks noGrp="1"/>
          </p:cNvSpPr>
          <p:nvPr>
            <p:ph type="title"/>
          </p:nvPr>
        </p:nvSpPr>
        <p:spPr/>
        <p:txBody>
          <a:bodyPr>
            <a:normAutofit fontScale="90000"/>
          </a:bodyPr>
          <a:lstStyle/>
          <a:p>
            <a:r>
              <a:rPr lang="en-IN" dirty="0"/>
              <a:t/>
            </a:r>
            <a:br>
              <a:rPr lang="en-IN"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dirty="0"/>
              <a:t/>
            </a:r>
            <a:br>
              <a:rPr lang="en-IN" dirty="0"/>
            </a:br>
            <a:r>
              <a:rPr lang="en-IN" dirty="0"/>
              <a:t>FOREIGN KEY Constraint</a:t>
            </a:r>
          </a:p>
        </p:txBody>
      </p:sp>
      <p:sp>
        <p:nvSpPr>
          <p:cNvPr id="3" name="Content Placeholder 2">
            <a:extLst>
              <a:ext uri="{FF2B5EF4-FFF2-40B4-BE49-F238E27FC236}">
                <a16:creationId xmlns:a16="http://schemas.microsoft.com/office/drawing/2014/main" xmlns="" id="{616040F1-1928-4A7B-9200-828D8E043227}"/>
              </a:ext>
            </a:extLst>
          </p:cNvPr>
          <p:cNvSpPr>
            <a:spLocks noGrp="1"/>
          </p:cNvSpPr>
          <p:nvPr>
            <p:ph idx="1"/>
          </p:nvPr>
        </p:nvSpPr>
        <p:spPr/>
        <p:txBody>
          <a:bodyPr/>
          <a:lstStyle/>
          <a:p>
            <a:r>
              <a:rPr lang="en-US" dirty="0"/>
              <a:t>A </a:t>
            </a:r>
            <a:r>
              <a:rPr lang="en-US" dirty="0">
                <a:solidFill>
                  <a:srgbClr val="0070C0"/>
                </a:solidFill>
              </a:rPr>
              <a:t>FOREIGN KEY </a:t>
            </a:r>
            <a:r>
              <a:rPr lang="en-US" dirty="0"/>
              <a:t>is a key used to link two tables together.</a:t>
            </a:r>
          </a:p>
          <a:p>
            <a:r>
              <a:rPr lang="en-US" dirty="0"/>
              <a:t>A FOREIGN KEY is a field (or collection of fields) in one table that refers to the PRIMARY KEY in another table.</a:t>
            </a:r>
          </a:p>
          <a:p>
            <a:r>
              <a:rPr lang="en-US" dirty="0"/>
              <a:t>The </a:t>
            </a:r>
            <a:r>
              <a:rPr lang="en-US" dirty="0">
                <a:solidFill>
                  <a:srgbClr val="0070C0"/>
                </a:solidFill>
              </a:rPr>
              <a:t>table containing the foreign key is called the child table</a:t>
            </a:r>
            <a:r>
              <a:rPr lang="en-US" dirty="0"/>
              <a:t>, and the table containing the candidate key is called the referenced or parent table.</a:t>
            </a:r>
          </a:p>
          <a:p>
            <a:endParaRPr lang="en-IN" dirty="0"/>
          </a:p>
        </p:txBody>
      </p:sp>
      <p:sp>
        <p:nvSpPr>
          <p:cNvPr id="4" name="Slide Number Placeholder 3">
            <a:extLst>
              <a:ext uri="{FF2B5EF4-FFF2-40B4-BE49-F238E27FC236}">
                <a16:creationId xmlns:a16="http://schemas.microsoft.com/office/drawing/2014/main" xmlns="" id="{4D49111D-3064-4CBE-A37B-0E1DD7917185}"/>
              </a:ext>
            </a:extLst>
          </p:cNvPr>
          <p:cNvSpPr>
            <a:spLocks noGrp="1"/>
          </p:cNvSpPr>
          <p:nvPr>
            <p:ph type="sldNum" sz="quarter" idx="12"/>
          </p:nvPr>
        </p:nvSpPr>
        <p:spPr/>
        <p:txBody>
          <a:bodyPr/>
          <a:lstStyle/>
          <a:p>
            <a:pPr>
              <a:defRPr/>
            </a:pPr>
            <a:fld id="{AA36BA31-C8A2-484D-B7F5-41EB78936DA4}" type="slidenum">
              <a:rPr lang="en-CA" smtClean="0"/>
              <a:pPr>
                <a:defRPr/>
              </a:pPr>
              <a:t>16</a:t>
            </a:fld>
            <a:endParaRPr lang="en-CA"/>
          </a:p>
        </p:txBody>
      </p:sp>
    </p:spTree>
    <p:extLst>
      <p:ext uri="{BB962C8B-B14F-4D97-AF65-F5344CB8AC3E}">
        <p14:creationId xmlns:p14="http://schemas.microsoft.com/office/powerpoint/2010/main" val="220374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99595-5433-402F-8E1A-8114AA79EC1B}"/>
              </a:ext>
            </a:extLst>
          </p:cNvPr>
          <p:cNvSpPr>
            <a:spLocks noGrp="1"/>
          </p:cNvSpPr>
          <p:nvPr>
            <p:ph type="title"/>
          </p:nvPr>
        </p:nvSpPr>
        <p:spPr/>
        <p:txBody>
          <a:bodyPr>
            <a:normAutofit fontScale="90000"/>
          </a:bodyPr>
          <a:lstStyle/>
          <a:p>
            <a:r>
              <a:rPr lang="en-IN" dirty="0"/>
              <a:t>FOREIGN KEY Constraint</a:t>
            </a:r>
          </a:p>
        </p:txBody>
      </p:sp>
      <p:graphicFrame>
        <p:nvGraphicFramePr>
          <p:cNvPr id="5" name="Content Placeholder 4">
            <a:extLst>
              <a:ext uri="{FF2B5EF4-FFF2-40B4-BE49-F238E27FC236}">
                <a16:creationId xmlns:a16="http://schemas.microsoft.com/office/drawing/2014/main" xmlns="" id="{21C240BE-2AB8-4FD0-9514-97FB0D0AE7FB}"/>
              </a:ext>
            </a:extLst>
          </p:cNvPr>
          <p:cNvGraphicFramePr>
            <a:graphicFrameLocks noGrp="1"/>
          </p:cNvGraphicFramePr>
          <p:nvPr>
            <p:ph idx="1"/>
            <p:extLst>
              <p:ext uri="{D42A27DB-BD31-4B8C-83A1-F6EECF244321}">
                <p14:modId xmlns:p14="http://schemas.microsoft.com/office/powerpoint/2010/main" val="2696666780"/>
              </p:ext>
            </p:extLst>
          </p:nvPr>
        </p:nvGraphicFramePr>
        <p:xfrm>
          <a:off x="4495799" y="1295400"/>
          <a:ext cx="4206875" cy="1901731"/>
        </p:xfrm>
        <a:graphic>
          <a:graphicData uri="http://schemas.openxmlformats.org/drawingml/2006/table">
            <a:tbl>
              <a:tblPr/>
              <a:tblGrid>
                <a:gridCol w="1087985">
                  <a:extLst>
                    <a:ext uri="{9D8B030D-6E8A-4147-A177-3AD203B41FA5}">
                      <a16:colId xmlns:a16="http://schemas.microsoft.com/office/drawing/2014/main" xmlns="" val="1371877135"/>
                    </a:ext>
                  </a:extLst>
                </a:gridCol>
                <a:gridCol w="1745216">
                  <a:extLst>
                    <a:ext uri="{9D8B030D-6E8A-4147-A177-3AD203B41FA5}">
                      <a16:colId xmlns:a16="http://schemas.microsoft.com/office/drawing/2014/main" xmlns="" val="3268042611"/>
                    </a:ext>
                  </a:extLst>
                </a:gridCol>
                <a:gridCol w="1373674">
                  <a:extLst>
                    <a:ext uri="{9D8B030D-6E8A-4147-A177-3AD203B41FA5}">
                      <a16:colId xmlns:a16="http://schemas.microsoft.com/office/drawing/2014/main" xmlns="" val="4257663699"/>
                    </a:ext>
                  </a:extLst>
                </a:gridCol>
              </a:tblGrid>
              <a:tr h="398051">
                <a:tc>
                  <a:txBody>
                    <a:bodyPr/>
                    <a:lstStyle/>
                    <a:p>
                      <a:pPr algn="l" fontAlgn="t"/>
                      <a:r>
                        <a:rPr lang="en-IN" b="1">
                          <a:effectLst/>
                        </a:rPr>
                        <a:t>OrderID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dirty="0" err="1">
                          <a:effectLst/>
                        </a:rPr>
                        <a:t>OrderNumber</a:t>
                      </a:r>
                      <a:endParaRPr lang="en-IN" b="1"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dirty="0" err="1">
                          <a:solidFill>
                            <a:schemeClr val="tx2"/>
                          </a:solidFill>
                          <a:effectLst/>
                        </a:rPr>
                        <a:t>PersonID</a:t>
                      </a:r>
                      <a:endParaRPr lang="en-IN" b="1" dirty="0">
                        <a:solidFill>
                          <a:schemeClr val="tx2"/>
                        </a:solidFill>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413839634"/>
                  </a:ext>
                </a:extLst>
              </a:tr>
              <a:tr h="367212">
                <a:tc>
                  <a:txBody>
                    <a:bodyPr/>
                    <a:lstStyle/>
                    <a:p>
                      <a:pPr algn="l" fontAlgn="t"/>
                      <a:r>
                        <a:rPr lang="en-IN">
                          <a:effectLst/>
                        </a:rPr>
                        <a:t>1</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77895</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3</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3902485088"/>
                  </a:ext>
                </a:extLst>
              </a:tr>
              <a:tr h="367212">
                <a:tc>
                  <a:txBody>
                    <a:bodyPr/>
                    <a:lstStyle/>
                    <a:p>
                      <a:pPr algn="l" fontAlgn="t"/>
                      <a:r>
                        <a:rPr lang="en-IN" dirty="0">
                          <a:effectLst/>
                        </a:rPr>
                        <a:t>2</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44678</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3</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4112635479"/>
                  </a:ext>
                </a:extLst>
              </a:tr>
              <a:tr h="367212">
                <a:tc>
                  <a:txBody>
                    <a:bodyPr/>
                    <a:lstStyle/>
                    <a:p>
                      <a:pPr algn="l" fontAlgn="t"/>
                      <a:r>
                        <a:rPr lang="en-IN">
                          <a:effectLst/>
                        </a:rPr>
                        <a:t>3</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22456</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2</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379757142"/>
                  </a:ext>
                </a:extLst>
              </a:tr>
              <a:tr h="367212">
                <a:tc>
                  <a:txBody>
                    <a:bodyPr/>
                    <a:lstStyle/>
                    <a:p>
                      <a:pPr algn="l" fontAlgn="t"/>
                      <a:r>
                        <a:rPr lang="en-IN">
                          <a:effectLst/>
                        </a:rPr>
                        <a:t>4</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24562</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1</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30978389"/>
                  </a:ext>
                </a:extLst>
              </a:tr>
            </a:tbl>
          </a:graphicData>
        </a:graphic>
      </p:graphicFrame>
      <p:sp>
        <p:nvSpPr>
          <p:cNvPr id="4" name="Slide Number Placeholder 3">
            <a:extLst>
              <a:ext uri="{FF2B5EF4-FFF2-40B4-BE49-F238E27FC236}">
                <a16:creationId xmlns:a16="http://schemas.microsoft.com/office/drawing/2014/main" xmlns="" id="{16B140F1-89F1-4698-83EC-14C2895C14DD}"/>
              </a:ext>
            </a:extLst>
          </p:cNvPr>
          <p:cNvSpPr>
            <a:spLocks noGrp="1"/>
          </p:cNvSpPr>
          <p:nvPr>
            <p:ph type="sldNum" sz="quarter" idx="12"/>
          </p:nvPr>
        </p:nvSpPr>
        <p:spPr/>
        <p:txBody>
          <a:bodyPr/>
          <a:lstStyle/>
          <a:p>
            <a:pPr>
              <a:defRPr/>
            </a:pPr>
            <a:fld id="{AA36BA31-C8A2-484D-B7F5-41EB78936DA4}" type="slidenum">
              <a:rPr lang="en-CA" smtClean="0"/>
              <a:pPr>
                <a:defRPr/>
              </a:pPr>
              <a:t>17</a:t>
            </a:fld>
            <a:endParaRPr lang="en-CA"/>
          </a:p>
        </p:txBody>
      </p:sp>
      <p:graphicFrame>
        <p:nvGraphicFramePr>
          <p:cNvPr id="6" name="Table 5">
            <a:extLst>
              <a:ext uri="{FF2B5EF4-FFF2-40B4-BE49-F238E27FC236}">
                <a16:creationId xmlns:a16="http://schemas.microsoft.com/office/drawing/2014/main" xmlns="" id="{4E87C467-6026-4C6F-9C74-4924461C6992}"/>
              </a:ext>
            </a:extLst>
          </p:cNvPr>
          <p:cNvGraphicFramePr>
            <a:graphicFrameLocks noGrp="1"/>
          </p:cNvGraphicFramePr>
          <p:nvPr>
            <p:extLst>
              <p:ext uri="{D42A27DB-BD31-4B8C-83A1-F6EECF244321}">
                <p14:modId xmlns:p14="http://schemas.microsoft.com/office/powerpoint/2010/main" val="819481292"/>
              </p:ext>
            </p:extLst>
          </p:nvPr>
        </p:nvGraphicFramePr>
        <p:xfrm>
          <a:off x="152400" y="1295400"/>
          <a:ext cx="4114800" cy="1778000"/>
        </p:xfrm>
        <a:graphic>
          <a:graphicData uri="http://schemas.openxmlformats.org/drawingml/2006/table">
            <a:tbl>
              <a:tblPr/>
              <a:tblGrid>
                <a:gridCol w="1219200">
                  <a:extLst>
                    <a:ext uri="{9D8B030D-6E8A-4147-A177-3AD203B41FA5}">
                      <a16:colId xmlns:a16="http://schemas.microsoft.com/office/drawing/2014/main" xmlns="" val="1396245574"/>
                    </a:ext>
                  </a:extLst>
                </a:gridCol>
                <a:gridCol w="1143000">
                  <a:extLst>
                    <a:ext uri="{9D8B030D-6E8A-4147-A177-3AD203B41FA5}">
                      <a16:colId xmlns:a16="http://schemas.microsoft.com/office/drawing/2014/main" xmlns="" val="1321168351"/>
                    </a:ext>
                  </a:extLst>
                </a:gridCol>
                <a:gridCol w="914400">
                  <a:extLst>
                    <a:ext uri="{9D8B030D-6E8A-4147-A177-3AD203B41FA5}">
                      <a16:colId xmlns:a16="http://schemas.microsoft.com/office/drawing/2014/main" xmlns="" val="1154888587"/>
                    </a:ext>
                  </a:extLst>
                </a:gridCol>
                <a:gridCol w="838200">
                  <a:extLst>
                    <a:ext uri="{9D8B030D-6E8A-4147-A177-3AD203B41FA5}">
                      <a16:colId xmlns:a16="http://schemas.microsoft.com/office/drawing/2014/main" xmlns="" val="2242470895"/>
                    </a:ext>
                  </a:extLst>
                </a:gridCol>
              </a:tblGrid>
              <a:tr h="0">
                <a:tc>
                  <a:txBody>
                    <a:bodyPr/>
                    <a:lstStyle/>
                    <a:p>
                      <a:pPr algn="l" fontAlgn="t"/>
                      <a:r>
                        <a:rPr lang="en-IN" b="1" dirty="0" err="1">
                          <a:solidFill>
                            <a:schemeClr val="tx2"/>
                          </a:solidFill>
                          <a:effectLst/>
                        </a:rPr>
                        <a:t>PersonID</a:t>
                      </a:r>
                      <a:endParaRPr lang="en-IN" b="1" dirty="0">
                        <a:solidFill>
                          <a:schemeClr val="tx2"/>
                        </a:solidFill>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a:effectLst/>
                        </a:rPr>
                        <a:t>LastName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a:effectLst/>
                        </a:rPr>
                        <a:t>FirstName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dirty="0">
                          <a:effectLst/>
                        </a:rPr>
                        <a:t>Age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588740454"/>
                  </a:ext>
                </a:extLst>
              </a:tr>
              <a:tr h="0">
                <a:tc>
                  <a:txBody>
                    <a:bodyPr/>
                    <a:lstStyle/>
                    <a:p>
                      <a:pPr algn="l" fontAlgn="t"/>
                      <a:r>
                        <a:rPr lang="en-IN">
                          <a:effectLst/>
                        </a:rPr>
                        <a:t>1</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dirty="0">
                          <a:effectLst/>
                        </a:rPr>
                        <a:t>Hansen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Ola</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30</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2871255452"/>
                  </a:ext>
                </a:extLst>
              </a:tr>
              <a:tr h="0">
                <a:tc>
                  <a:txBody>
                    <a:bodyPr/>
                    <a:lstStyle/>
                    <a:p>
                      <a:pPr algn="l" fontAlgn="t"/>
                      <a:r>
                        <a:rPr lang="en-IN">
                          <a:effectLst/>
                        </a:rPr>
                        <a:t>2</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Svendson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Tove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23</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519481441"/>
                  </a:ext>
                </a:extLst>
              </a:tr>
              <a:tr h="0">
                <a:tc>
                  <a:txBody>
                    <a:bodyPr/>
                    <a:lstStyle/>
                    <a:p>
                      <a:pPr algn="l" fontAlgn="t"/>
                      <a:r>
                        <a:rPr lang="en-IN">
                          <a:effectLst/>
                        </a:rPr>
                        <a:t>3</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a:effectLst/>
                        </a:rPr>
                        <a:t>Pettersen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a:effectLst/>
                        </a:rPr>
                        <a:t>Kari</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dirty="0">
                          <a:effectLst/>
                        </a:rPr>
                        <a:t>20</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735173298"/>
                  </a:ext>
                </a:extLst>
              </a:tr>
            </a:tbl>
          </a:graphicData>
        </a:graphic>
      </p:graphicFrame>
      <p:sp>
        <p:nvSpPr>
          <p:cNvPr id="7" name="Rectangle 6">
            <a:extLst>
              <a:ext uri="{FF2B5EF4-FFF2-40B4-BE49-F238E27FC236}">
                <a16:creationId xmlns:a16="http://schemas.microsoft.com/office/drawing/2014/main" xmlns="" id="{A31400CF-0EAF-4A0E-A8AD-FBDFE8131B22}"/>
              </a:ext>
            </a:extLst>
          </p:cNvPr>
          <p:cNvSpPr/>
          <p:nvPr/>
        </p:nvSpPr>
        <p:spPr>
          <a:xfrm>
            <a:off x="0" y="3510677"/>
            <a:ext cx="93726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PersonID</a:t>
            </a:r>
            <a:r>
              <a:rPr lang="en-US" dirty="0">
                <a:solidFill>
                  <a:srgbClr val="000000"/>
                </a:solidFill>
                <a:latin typeface="Verdana" panose="020B0604030504040204" pitchFamily="34" charset="0"/>
              </a:rPr>
              <a:t>" column in the "Persons" table is the PRIMARY KEY in the "Persons" table.</a:t>
            </a:r>
          </a:p>
          <a:p>
            <a:pPr marL="285750" indent="-285750">
              <a:buFont typeface="Arial" panose="020B0604020202020204" pitchFamily="34" charset="0"/>
              <a:buChar char="•"/>
            </a:pPr>
            <a:endParaRPr lang="en-US" dirty="0">
              <a:solidFill>
                <a:srgbClr val="000000"/>
              </a:solidFill>
              <a:latin typeface="Verdana" panose="020B0604030504040204" pitchFamily="34" charset="0"/>
            </a:endParaRPr>
          </a:p>
          <a:p>
            <a:pPr marL="285750" indent="-285750">
              <a:buFont typeface="Arial" panose="020B0604020202020204" pitchFamily="34" charset="0"/>
              <a:buChar char="•"/>
            </a:pPr>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PersonID</a:t>
            </a:r>
            <a:r>
              <a:rPr lang="en-US" dirty="0">
                <a:solidFill>
                  <a:srgbClr val="000000"/>
                </a:solidFill>
                <a:latin typeface="Verdana" panose="020B0604030504040204" pitchFamily="34" charset="0"/>
              </a:rPr>
              <a:t>" column in the "Orders" table is a FOREIGN KEY in the "Orders" table.</a:t>
            </a:r>
          </a:p>
          <a:p>
            <a:pPr marL="285750" indent="-285750">
              <a:buFont typeface="Arial" panose="020B0604020202020204" pitchFamily="34" charset="0"/>
              <a:buChar char="•"/>
            </a:pPr>
            <a:endParaRPr lang="en-US" dirty="0">
              <a:solidFill>
                <a:srgbClr val="000000"/>
              </a:solidFill>
              <a:latin typeface="Verdana" panose="020B0604030504040204" pitchFamily="34" charset="0"/>
            </a:endParaRPr>
          </a:p>
          <a:p>
            <a:pPr marL="285750" indent="-285750">
              <a:buFont typeface="Arial" panose="020B0604020202020204" pitchFamily="34" charset="0"/>
              <a:buChar char="•"/>
            </a:pPr>
            <a:r>
              <a:rPr lang="en-US" dirty="0">
                <a:solidFill>
                  <a:srgbClr val="000000"/>
                </a:solidFill>
                <a:latin typeface="Verdana" panose="020B0604030504040204" pitchFamily="34" charset="0"/>
              </a:rPr>
              <a:t>The FOREIGN KEY constraint is used to prevent actions that would destroy links between tables.</a:t>
            </a:r>
          </a:p>
          <a:p>
            <a:pPr marL="285750" indent="-285750">
              <a:buFont typeface="Arial" panose="020B0604020202020204" pitchFamily="34" charset="0"/>
              <a:buChar char="•"/>
            </a:pPr>
            <a:endParaRPr lang="en-US" dirty="0">
              <a:solidFill>
                <a:srgbClr val="000000"/>
              </a:solidFill>
              <a:latin typeface="Verdana" panose="020B0604030504040204" pitchFamily="34" charset="0"/>
            </a:endParaRPr>
          </a:p>
          <a:p>
            <a:pPr marL="285750" indent="-285750">
              <a:buFont typeface="Arial" panose="020B0604020202020204" pitchFamily="34" charset="0"/>
              <a:buChar char="•"/>
            </a:pPr>
            <a:r>
              <a:rPr lang="en-US" dirty="0">
                <a:solidFill>
                  <a:srgbClr val="000000"/>
                </a:solidFill>
                <a:latin typeface="Verdana" panose="020B0604030504040204" pitchFamily="34" charset="0"/>
              </a:rPr>
              <a:t>The FOREIGN KEY constraint also prevents invalid data from being inserted into the foreign key column, because it has to be one of the values contained in the table it points to.</a:t>
            </a:r>
          </a:p>
        </p:txBody>
      </p:sp>
      <p:cxnSp>
        <p:nvCxnSpPr>
          <p:cNvPr id="15" name="Straight Connector 14">
            <a:extLst>
              <a:ext uri="{FF2B5EF4-FFF2-40B4-BE49-F238E27FC236}">
                <a16:creationId xmlns:a16="http://schemas.microsoft.com/office/drawing/2014/main" xmlns="" id="{E93BAFD1-20DC-4E99-8F0C-61144FD9FFD5}"/>
              </a:ext>
            </a:extLst>
          </p:cNvPr>
          <p:cNvCxnSpPr>
            <a:cxnSpLocks/>
          </p:cNvCxnSpPr>
          <p:nvPr/>
        </p:nvCxnSpPr>
        <p:spPr>
          <a:xfrm flipV="1">
            <a:off x="7696200" y="9144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xmlns="" id="{CEFA36E3-B00E-43B0-8D1F-6BC03053091F}"/>
              </a:ext>
            </a:extLst>
          </p:cNvPr>
          <p:cNvCxnSpPr>
            <a:cxnSpLocks/>
          </p:cNvCxnSpPr>
          <p:nvPr/>
        </p:nvCxnSpPr>
        <p:spPr>
          <a:xfrm>
            <a:off x="838200" y="914400"/>
            <a:ext cx="6858000" cy="0"/>
          </a:xfrm>
          <a:prstGeom prst="line">
            <a:avLst/>
          </a:prstGeom>
        </p:spPr>
        <p:style>
          <a:lnRef idx="2">
            <a:schemeClr val="dk1"/>
          </a:lnRef>
          <a:fillRef idx="0">
            <a:schemeClr val="dk1"/>
          </a:fillRef>
          <a:effectRef idx="1">
            <a:schemeClr val="dk1"/>
          </a:effectRef>
          <a:fontRef idx="minor">
            <a:schemeClr val="tx1"/>
          </a:fontRef>
        </p:style>
      </p:cxnSp>
      <p:sp>
        <p:nvSpPr>
          <p:cNvPr id="20" name="Arrow: Down 19">
            <a:extLst>
              <a:ext uri="{FF2B5EF4-FFF2-40B4-BE49-F238E27FC236}">
                <a16:creationId xmlns:a16="http://schemas.microsoft.com/office/drawing/2014/main" xmlns="" id="{BA96610E-72E4-4786-A657-F5808595922D}"/>
              </a:ext>
            </a:extLst>
          </p:cNvPr>
          <p:cNvSpPr/>
          <p:nvPr/>
        </p:nvSpPr>
        <p:spPr>
          <a:xfrm>
            <a:off x="792481" y="914400"/>
            <a:ext cx="45719" cy="437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478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99595-5433-402F-8E1A-8114AA79EC1B}"/>
              </a:ext>
            </a:extLst>
          </p:cNvPr>
          <p:cNvSpPr>
            <a:spLocks noGrp="1"/>
          </p:cNvSpPr>
          <p:nvPr>
            <p:ph type="title"/>
          </p:nvPr>
        </p:nvSpPr>
        <p:spPr/>
        <p:txBody>
          <a:bodyPr>
            <a:normAutofit fontScale="90000"/>
          </a:bodyPr>
          <a:lstStyle/>
          <a:p>
            <a:r>
              <a:rPr lang="en-IN" dirty="0"/>
              <a:t>FOREIGN KEY Constraint</a:t>
            </a:r>
          </a:p>
        </p:txBody>
      </p:sp>
      <p:graphicFrame>
        <p:nvGraphicFramePr>
          <p:cNvPr id="5" name="Content Placeholder 4">
            <a:extLst>
              <a:ext uri="{FF2B5EF4-FFF2-40B4-BE49-F238E27FC236}">
                <a16:creationId xmlns:a16="http://schemas.microsoft.com/office/drawing/2014/main" xmlns="" id="{21C240BE-2AB8-4FD0-9514-97FB0D0AE7FB}"/>
              </a:ext>
            </a:extLst>
          </p:cNvPr>
          <p:cNvGraphicFramePr>
            <a:graphicFrameLocks noGrp="1"/>
          </p:cNvGraphicFramePr>
          <p:nvPr>
            <p:ph idx="1"/>
            <p:extLst>
              <p:ext uri="{D42A27DB-BD31-4B8C-83A1-F6EECF244321}">
                <p14:modId xmlns:p14="http://schemas.microsoft.com/office/powerpoint/2010/main" val="586015047"/>
              </p:ext>
            </p:extLst>
          </p:nvPr>
        </p:nvGraphicFramePr>
        <p:xfrm>
          <a:off x="4495799" y="1066800"/>
          <a:ext cx="4206875" cy="1901731"/>
        </p:xfrm>
        <a:graphic>
          <a:graphicData uri="http://schemas.openxmlformats.org/drawingml/2006/table">
            <a:tbl>
              <a:tblPr/>
              <a:tblGrid>
                <a:gridCol w="1087985">
                  <a:extLst>
                    <a:ext uri="{9D8B030D-6E8A-4147-A177-3AD203B41FA5}">
                      <a16:colId xmlns:a16="http://schemas.microsoft.com/office/drawing/2014/main" xmlns="" val="1371877135"/>
                    </a:ext>
                  </a:extLst>
                </a:gridCol>
                <a:gridCol w="1745216">
                  <a:extLst>
                    <a:ext uri="{9D8B030D-6E8A-4147-A177-3AD203B41FA5}">
                      <a16:colId xmlns:a16="http://schemas.microsoft.com/office/drawing/2014/main" xmlns="" val="3268042611"/>
                    </a:ext>
                  </a:extLst>
                </a:gridCol>
                <a:gridCol w="1373674">
                  <a:extLst>
                    <a:ext uri="{9D8B030D-6E8A-4147-A177-3AD203B41FA5}">
                      <a16:colId xmlns:a16="http://schemas.microsoft.com/office/drawing/2014/main" xmlns="" val="4257663699"/>
                    </a:ext>
                  </a:extLst>
                </a:gridCol>
              </a:tblGrid>
              <a:tr h="398051">
                <a:tc>
                  <a:txBody>
                    <a:bodyPr/>
                    <a:lstStyle/>
                    <a:p>
                      <a:pPr algn="l" fontAlgn="t"/>
                      <a:r>
                        <a:rPr lang="en-IN" b="1">
                          <a:effectLst/>
                        </a:rPr>
                        <a:t>OrderID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dirty="0" err="1">
                          <a:effectLst/>
                        </a:rPr>
                        <a:t>OrderNumber</a:t>
                      </a:r>
                      <a:endParaRPr lang="en-IN" b="1"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dirty="0" err="1">
                          <a:solidFill>
                            <a:schemeClr val="tx2"/>
                          </a:solidFill>
                          <a:effectLst/>
                        </a:rPr>
                        <a:t>PersonID</a:t>
                      </a:r>
                      <a:endParaRPr lang="en-IN" b="1" dirty="0">
                        <a:solidFill>
                          <a:schemeClr val="tx2"/>
                        </a:solidFill>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413839634"/>
                  </a:ext>
                </a:extLst>
              </a:tr>
              <a:tr h="367212">
                <a:tc>
                  <a:txBody>
                    <a:bodyPr/>
                    <a:lstStyle/>
                    <a:p>
                      <a:pPr algn="l" fontAlgn="t"/>
                      <a:r>
                        <a:rPr lang="en-IN">
                          <a:effectLst/>
                        </a:rPr>
                        <a:t>1</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77895</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3</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3902485088"/>
                  </a:ext>
                </a:extLst>
              </a:tr>
              <a:tr h="367212">
                <a:tc>
                  <a:txBody>
                    <a:bodyPr/>
                    <a:lstStyle/>
                    <a:p>
                      <a:pPr algn="l" fontAlgn="t"/>
                      <a:r>
                        <a:rPr lang="en-IN" dirty="0">
                          <a:effectLst/>
                        </a:rPr>
                        <a:t>2</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44678</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3</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4112635479"/>
                  </a:ext>
                </a:extLst>
              </a:tr>
              <a:tr h="367212">
                <a:tc>
                  <a:txBody>
                    <a:bodyPr/>
                    <a:lstStyle/>
                    <a:p>
                      <a:pPr algn="l" fontAlgn="t"/>
                      <a:r>
                        <a:rPr lang="en-IN">
                          <a:effectLst/>
                        </a:rPr>
                        <a:t>3</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22456</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2</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379757142"/>
                  </a:ext>
                </a:extLst>
              </a:tr>
              <a:tr h="367212">
                <a:tc>
                  <a:txBody>
                    <a:bodyPr/>
                    <a:lstStyle/>
                    <a:p>
                      <a:pPr algn="l" fontAlgn="t"/>
                      <a:r>
                        <a:rPr lang="en-IN">
                          <a:effectLst/>
                        </a:rPr>
                        <a:t>4</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24562</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1</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30978389"/>
                  </a:ext>
                </a:extLst>
              </a:tr>
            </a:tbl>
          </a:graphicData>
        </a:graphic>
      </p:graphicFrame>
      <p:sp>
        <p:nvSpPr>
          <p:cNvPr id="4" name="Slide Number Placeholder 3">
            <a:extLst>
              <a:ext uri="{FF2B5EF4-FFF2-40B4-BE49-F238E27FC236}">
                <a16:creationId xmlns:a16="http://schemas.microsoft.com/office/drawing/2014/main" xmlns="" id="{16B140F1-89F1-4698-83EC-14C2895C14DD}"/>
              </a:ext>
            </a:extLst>
          </p:cNvPr>
          <p:cNvSpPr>
            <a:spLocks noGrp="1"/>
          </p:cNvSpPr>
          <p:nvPr>
            <p:ph type="sldNum" sz="quarter" idx="12"/>
          </p:nvPr>
        </p:nvSpPr>
        <p:spPr/>
        <p:txBody>
          <a:bodyPr/>
          <a:lstStyle/>
          <a:p>
            <a:pPr>
              <a:defRPr/>
            </a:pPr>
            <a:fld id="{AA36BA31-C8A2-484D-B7F5-41EB78936DA4}" type="slidenum">
              <a:rPr lang="en-CA" smtClean="0"/>
              <a:pPr>
                <a:defRPr/>
              </a:pPr>
              <a:t>18</a:t>
            </a:fld>
            <a:endParaRPr lang="en-CA"/>
          </a:p>
        </p:txBody>
      </p:sp>
      <p:graphicFrame>
        <p:nvGraphicFramePr>
          <p:cNvPr id="6" name="Table 5">
            <a:extLst>
              <a:ext uri="{FF2B5EF4-FFF2-40B4-BE49-F238E27FC236}">
                <a16:creationId xmlns:a16="http://schemas.microsoft.com/office/drawing/2014/main" xmlns="" id="{4E87C467-6026-4C6F-9C74-4924461C6992}"/>
              </a:ext>
            </a:extLst>
          </p:cNvPr>
          <p:cNvGraphicFramePr>
            <a:graphicFrameLocks noGrp="1"/>
          </p:cNvGraphicFramePr>
          <p:nvPr>
            <p:extLst>
              <p:ext uri="{D42A27DB-BD31-4B8C-83A1-F6EECF244321}">
                <p14:modId xmlns:p14="http://schemas.microsoft.com/office/powerpoint/2010/main" val="3242268456"/>
              </p:ext>
            </p:extLst>
          </p:nvPr>
        </p:nvGraphicFramePr>
        <p:xfrm>
          <a:off x="152400" y="1066800"/>
          <a:ext cx="4114800" cy="1778000"/>
        </p:xfrm>
        <a:graphic>
          <a:graphicData uri="http://schemas.openxmlformats.org/drawingml/2006/table">
            <a:tbl>
              <a:tblPr/>
              <a:tblGrid>
                <a:gridCol w="1219200">
                  <a:extLst>
                    <a:ext uri="{9D8B030D-6E8A-4147-A177-3AD203B41FA5}">
                      <a16:colId xmlns:a16="http://schemas.microsoft.com/office/drawing/2014/main" xmlns="" val="1396245574"/>
                    </a:ext>
                  </a:extLst>
                </a:gridCol>
                <a:gridCol w="1143000">
                  <a:extLst>
                    <a:ext uri="{9D8B030D-6E8A-4147-A177-3AD203B41FA5}">
                      <a16:colId xmlns:a16="http://schemas.microsoft.com/office/drawing/2014/main" xmlns="" val="1321168351"/>
                    </a:ext>
                  </a:extLst>
                </a:gridCol>
                <a:gridCol w="914400">
                  <a:extLst>
                    <a:ext uri="{9D8B030D-6E8A-4147-A177-3AD203B41FA5}">
                      <a16:colId xmlns:a16="http://schemas.microsoft.com/office/drawing/2014/main" xmlns="" val="1154888587"/>
                    </a:ext>
                  </a:extLst>
                </a:gridCol>
                <a:gridCol w="838200">
                  <a:extLst>
                    <a:ext uri="{9D8B030D-6E8A-4147-A177-3AD203B41FA5}">
                      <a16:colId xmlns:a16="http://schemas.microsoft.com/office/drawing/2014/main" xmlns="" val="2242470895"/>
                    </a:ext>
                  </a:extLst>
                </a:gridCol>
              </a:tblGrid>
              <a:tr h="0">
                <a:tc>
                  <a:txBody>
                    <a:bodyPr/>
                    <a:lstStyle/>
                    <a:p>
                      <a:pPr algn="l" fontAlgn="t"/>
                      <a:r>
                        <a:rPr lang="en-IN" b="1" dirty="0" err="1">
                          <a:solidFill>
                            <a:schemeClr val="tx2"/>
                          </a:solidFill>
                          <a:effectLst/>
                        </a:rPr>
                        <a:t>PersonID</a:t>
                      </a:r>
                      <a:endParaRPr lang="en-IN" b="1" dirty="0">
                        <a:solidFill>
                          <a:schemeClr val="tx2"/>
                        </a:solidFill>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a:effectLst/>
                        </a:rPr>
                        <a:t>LastName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a:effectLst/>
                        </a:rPr>
                        <a:t>FirstName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dirty="0">
                          <a:effectLst/>
                        </a:rPr>
                        <a:t>Age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588740454"/>
                  </a:ext>
                </a:extLst>
              </a:tr>
              <a:tr h="0">
                <a:tc>
                  <a:txBody>
                    <a:bodyPr/>
                    <a:lstStyle/>
                    <a:p>
                      <a:pPr algn="l" fontAlgn="t"/>
                      <a:r>
                        <a:rPr lang="en-IN">
                          <a:effectLst/>
                        </a:rPr>
                        <a:t>1</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dirty="0">
                          <a:effectLst/>
                        </a:rPr>
                        <a:t>Hansen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Ola</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dirty="0">
                          <a:effectLst/>
                        </a:rPr>
                        <a:t>30</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2871255452"/>
                  </a:ext>
                </a:extLst>
              </a:tr>
              <a:tr h="0">
                <a:tc>
                  <a:txBody>
                    <a:bodyPr/>
                    <a:lstStyle/>
                    <a:p>
                      <a:pPr algn="l" fontAlgn="t"/>
                      <a:r>
                        <a:rPr lang="en-IN">
                          <a:effectLst/>
                        </a:rPr>
                        <a:t>2</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Svendson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Tove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23</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519481441"/>
                  </a:ext>
                </a:extLst>
              </a:tr>
              <a:tr h="0">
                <a:tc>
                  <a:txBody>
                    <a:bodyPr/>
                    <a:lstStyle/>
                    <a:p>
                      <a:pPr algn="l" fontAlgn="t"/>
                      <a:r>
                        <a:rPr lang="en-IN">
                          <a:effectLst/>
                        </a:rPr>
                        <a:t>3</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a:effectLst/>
                        </a:rPr>
                        <a:t>Pettersen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a:effectLst/>
                        </a:rPr>
                        <a:t>Kari</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dirty="0">
                          <a:effectLst/>
                        </a:rPr>
                        <a:t>20</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735173298"/>
                  </a:ext>
                </a:extLst>
              </a:tr>
            </a:tbl>
          </a:graphicData>
        </a:graphic>
      </p:graphicFrame>
      <p:cxnSp>
        <p:nvCxnSpPr>
          <p:cNvPr id="15" name="Straight Connector 14">
            <a:extLst>
              <a:ext uri="{FF2B5EF4-FFF2-40B4-BE49-F238E27FC236}">
                <a16:creationId xmlns:a16="http://schemas.microsoft.com/office/drawing/2014/main" xmlns="" id="{E93BAFD1-20DC-4E99-8F0C-61144FD9FFD5}"/>
              </a:ext>
            </a:extLst>
          </p:cNvPr>
          <p:cNvCxnSpPr>
            <a:cxnSpLocks/>
          </p:cNvCxnSpPr>
          <p:nvPr/>
        </p:nvCxnSpPr>
        <p:spPr>
          <a:xfrm flipV="1">
            <a:off x="7696200" y="9144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xmlns="" id="{CEFA36E3-B00E-43B0-8D1F-6BC03053091F}"/>
              </a:ext>
            </a:extLst>
          </p:cNvPr>
          <p:cNvCxnSpPr>
            <a:cxnSpLocks/>
          </p:cNvCxnSpPr>
          <p:nvPr/>
        </p:nvCxnSpPr>
        <p:spPr>
          <a:xfrm>
            <a:off x="838200" y="914400"/>
            <a:ext cx="6858000" cy="0"/>
          </a:xfrm>
          <a:prstGeom prst="line">
            <a:avLst/>
          </a:prstGeom>
        </p:spPr>
        <p:style>
          <a:lnRef idx="2">
            <a:schemeClr val="dk1"/>
          </a:lnRef>
          <a:fillRef idx="0">
            <a:schemeClr val="dk1"/>
          </a:fillRef>
          <a:effectRef idx="1">
            <a:schemeClr val="dk1"/>
          </a:effectRef>
          <a:fontRef idx="minor">
            <a:schemeClr val="tx1"/>
          </a:fontRef>
        </p:style>
      </p:cxnSp>
      <p:sp>
        <p:nvSpPr>
          <p:cNvPr id="20" name="Arrow: Down 19">
            <a:extLst>
              <a:ext uri="{FF2B5EF4-FFF2-40B4-BE49-F238E27FC236}">
                <a16:creationId xmlns:a16="http://schemas.microsoft.com/office/drawing/2014/main" xmlns="" id="{BA96610E-72E4-4786-A657-F5808595922D}"/>
              </a:ext>
            </a:extLst>
          </p:cNvPr>
          <p:cNvSpPr/>
          <p:nvPr/>
        </p:nvSpPr>
        <p:spPr>
          <a:xfrm>
            <a:off x="792481" y="914400"/>
            <a:ext cx="45719" cy="437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25937CE2-C623-4E24-BBCE-B8E2F22C08F8}"/>
              </a:ext>
            </a:extLst>
          </p:cNvPr>
          <p:cNvSpPr txBox="1"/>
          <p:nvPr/>
        </p:nvSpPr>
        <p:spPr>
          <a:xfrm>
            <a:off x="0" y="4722674"/>
            <a:ext cx="7635874" cy="1754326"/>
          </a:xfrm>
          <a:prstGeom prst="rect">
            <a:avLst/>
          </a:prstGeom>
          <a:solidFill>
            <a:schemeClr val="bg2"/>
          </a:solidFill>
        </p:spPr>
        <p:txBody>
          <a:bodyPr wrap="square" rtlCol="0">
            <a:spAutoFit/>
          </a:bodyPr>
          <a:lstStyle/>
          <a:p>
            <a:r>
              <a:rPr lang="en-US" dirty="0"/>
              <a:t>CREATE TABLE Orders (</a:t>
            </a:r>
            <a:br>
              <a:rPr lang="en-US" dirty="0"/>
            </a:br>
            <a:r>
              <a:rPr lang="en-US" dirty="0"/>
              <a:t>    </a:t>
            </a:r>
            <a:r>
              <a:rPr lang="en-US" dirty="0" err="1"/>
              <a:t>OrderID</a:t>
            </a:r>
            <a:r>
              <a:rPr lang="en-US" dirty="0"/>
              <a:t> int NOT NULL,</a:t>
            </a:r>
            <a:br>
              <a:rPr lang="en-US" dirty="0"/>
            </a:br>
            <a:r>
              <a:rPr lang="en-US" dirty="0"/>
              <a:t>    </a:t>
            </a:r>
            <a:r>
              <a:rPr lang="en-US" dirty="0" err="1"/>
              <a:t>OrderNumber</a:t>
            </a:r>
            <a:r>
              <a:rPr lang="en-US" dirty="0"/>
              <a:t> int NOT NULL,</a:t>
            </a:r>
            <a:br>
              <a:rPr lang="en-US" dirty="0"/>
            </a:br>
            <a:r>
              <a:rPr lang="en-US" dirty="0"/>
              <a:t>    </a:t>
            </a:r>
            <a:r>
              <a:rPr lang="en-US" dirty="0" err="1"/>
              <a:t>PersonID</a:t>
            </a:r>
            <a:r>
              <a:rPr lang="en-US" dirty="0"/>
              <a:t> int,</a:t>
            </a:r>
            <a:br>
              <a:rPr lang="en-US" dirty="0"/>
            </a:br>
            <a:r>
              <a:rPr lang="en-US" dirty="0"/>
              <a:t>    PRIMARY KEY (</a:t>
            </a:r>
            <a:r>
              <a:rPr lang="en-US" dirty="0" err="1"/>
              <a:t>OrderID</a:t>
            </a:r>
            <a:r>
              <a:rPr lang="en-US" dirty="0"/>
              <a:t>),</a:t>
            </a:r>
            <a:br>
              <a:rPr lang="en-US" dirty="0"/>
            </a:br>
            <a:r>
              <a:rPr lang="en-US" dirty="0">
                <a:solidFill>
                  <a:schemeClr val="tx2"/>
                </a:solidFill>
              </a:rPr>
              <a:t>    FOREIGN KEY (</a:t>
            </a:r>
            <a:r>
              <a:rPr lang="en-US" dirty="0" err="1">
                <a:solidFill>
                  <a:schemeClr val="tx2"/>
                </a:solidFill>
              </a:rPr>
              <a:t>PersonID</a:t>
            </a:r>
            <a:r>
              <a:rPr lang="en-US" dirty="0">
                <a:solidFill>
                  <a:schemeClr val="tx2"/>
                </a:solidFill>
              </a:rPr>
              <a:t>) REFERENCES Persons(</a:t>
            </a:r>
            <a:r>
              <a:rPr lang="en-US" dirty="0" err="1">
                <a:solidFill>
                  <a:schemeClr val="tx2"/>
                </a:solidFill>
              </a:rPr>
              <a:t>PersonID</a:t>
            </a:r>
            <a:r>
              <a:rPr lang="en-US" dirty="0"/>
              <a:t>));</a:t>
            </a:r>
            <a:endParaRPr lang="en-IN" dirty="0"/>
          </a:p>
        </p:txBody>
      </p:sp>
      <p:sp>
        <p:nvSpPr>
          <p:cNvPr id="8" name="TextBox 7">
            <a:extLst>
              <a:ext uri="{FF2B5EF4-FFF2-40B4-BE49-F238E27FC236}">
                <a16:creationId xmlns:a16="http://schemas.microsoft.com/office/drawing/2014/main" xmlns="" id="{D19D09FE-2AAA-440B-9F7E-9419A30EF444}"/>
              </a:ext>
            </a:extLst>
          </p:cNvPr>
          <p:cNvSpPr txBox="1"/>
          <p:nvPr/>
        </p:nvSpPr>
        <p:spPr>
          <a:xfrm>
            <a:off x="4098925" y="3048001"/>
            <a:ext cx="4206875" cy="2031325"/>
          </a:xfrm>
          <a:prstGeom prst="rect">
            <a:avLst/>
          </a:prstGeom>
          <a:solidFill>
            <a:schemeClr val="bg2">
              <a:lumMod val="20000"/>
              <a:lumOff val="80000"/>
            </a:schemeClr>
          </a:solidFill>
        </p:spPr>
        <p:txBody>
          <a:bodyPr wrap="square" rtlCol="0">
            <a:spAutoFit/>
          </a:bodyPr>
          <a:lstStyle/>
          <a:p>
            <a:r>
              <a:rPr lang="en-US" dirty="0"/>
              <a:t>CREATE TABLE Persons (</a:t>
            </a:r>
            <a:br>
              <a:rPr lang="en-US" dirty="0"/>
            </a:br>
            <a:r>
              <a:rPr lang="en-US" dirty="0"/>
              <a:t>    </a:t>
            </a:r>
            <a:r>
              <a:rPr lang="en-US" dirty="0" err="1"/>
              <a:t>PersonID</a:t>
            </a:r>
            <a:r>
              <a:rPr lang="en-US" dirty="0"/>
              <a:t> int NOT NULL,</a:t>
            </a:r>
            <a:br>
              <a:rPr lang="en-US" dirty="0"/>
            </a:br>
            <a:r>
              <a:rPr lang="en-US" dirty="0"/>
              <a:t>    </a:t>
            </a:r>
            <a:r>
              <a:rPr lang="en-US" dirty="0" err="1"/>
              <a:t>LastName</a:t>
            </a:r>
            <a:r>
              <a:rPr lang="en-US" dirty="0"/>
              <a:t> varchar(255) NOT NULL,</a:t>
            </a:r>
            <a:br>
              <a:rPr lang="en-US" dirty="0"/>
            </a:br>
            <a:r>
              <a:rPr lang="en-US" dirty="0"/>
              <a:t>    FirstName varchar(255),</a:t>
            </a:r>
            <a:br>
              <a:rPr lang="en-US" dirty="0"/>
            </a:br>
            <a:r>
              <a:rPr lang="en-US" dirty="0"/>
              <a:t>    Age int,</a:t>
            </a:r>
            <a:br>
              <a:rPr lang="en-US" dirty="0"/>
            </a:br>
            <a:r>
              <a:rPr lang="en-US" dirty="0"/>
              <a:t>    PRIMARY KEY (</a:t>
            </a:r>
            <a:r>
              <a:rPr lang="en-US" dirty="0" err="1"/>
              <a:t>PersonID</a:t>
            </a:r>
            <a:r>
              <a:rPr lang="en-US" dirty="0"/>
              <a:t>)</a:t>
            </a:r>
            <a:br>
              <a:rPr lang="en-US" dirty="0"/>
            </a:br>
            <a:r>
              <a:rPr lang="en-US" dirty="0"/>
              <a:t>);</a:t>
            </a:r>
            <a:endParaRPr lang="en-IN" dirty="0"/>
          </a:p>
        </p:txBody>
      </p:sp>
    </p:spTree>
    <p:extLst>
      <p:ext uri="{BB962C8B-B14F-4D97-AF65-F5344CB8AC3E}">
        <p14:creationId xmlns:p14="http://schemas.microsoft.com/office/powerpoint/2010/main" val="155515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E15C55-0319-4FC3-B5DE-E68A13B3BB80}"/>
              </a:ext>
            </a:extLst>
          </p:cNvPr>
          <p:cNvSpPr>
            <a:spLocks noGrp="1"/>
          </p:cNvSpPr>
          <p:nvPr>
            <p:ph type="title"/>
          </p:nvPr>
        </p:nvSpPr>
        <p:spPr/>
        <p:txBody>
          <a:bodyPr>
            <a:normAutofit fontScale="90000"/>
          </a:bodyPr>
          <a:lstStyle/>
          <a:p>
            <a:r>
              <a:rPr lang="en-US" dirty="0"/>
              <a:t>Insert command</a:t>
            </a:r>
            <a:endParaRPr lang="en-IN" dirty="0"/>
          </a:p>
        </p:txBody>
      </p:sp>
      <p:sp>
        <p:nvSpPr>
          <p:cNvPr id="3" name="Content Placeholder 2">
            <a:extLst>
              <a:ext uri="{FF2B5EF4-FFF2-40B4-BE49-F238E27FC236}">
                <a16:creationId xmlns:a16="http://schemas.microsoft.com/office/drawing/2014/main" xmlns="" id="{8F5DFD9A-A019-42CD-8E9A-7B4E4FFB3A00}"/>
              </a:ext>
            </a:extLst>
          </p:cNvPr>
          <p:cNvSpPr>
            <a:spLocks noGrp="1"/>
          </p:cNvSpPr>
          <p:nvPr>
            <p:ph idx="1"/>
          </p:nvPr>
        </p:nvSpPr>
        <p:spPr/>
        <p:txBody>
          <a:bodyPr/>
          <a:lstStyle/>
          <a:p>
            <a:r>
              <a:rPr lang="en-US" dirty="0"/>
              <a:t>The </a:t>
            </a:r>
            <a:r>
              <a:rPr lang="en-US" b="1" dirty="0">
                <a:solidFill>
                  <a:srgbClr val="0070C0"/>
                </a:solidFill>
              </a:rPr>
              <a:t>INSERT INTO </a:t>
            </a:r>
            <a:r>
              <a:rPr lang="en-US" dirty="0"/>
              <a:t>statement is used to insert new records in a table</a:t>
            </a:r>
          </a:p>
        </p:txBody>
      </p:sp>
      <p:sp>
        <p:nvSpPr>
          <p:cNvPr id="4" name="Slide Number Placeholder 3">
            <a:extLst>
              <a:ext uri="{FF2B5EF4-FFF2-40B4-BE49-F238E27FC236}">
                <a16:creationId xmlns:a16="http://schemas.microsoft.com/office/drawing/2014/main" xmlns="" id="{7F56C5E7-377D-4BD3-8730-68E896DEA2F2}"/>
              </a:ext>
            </a:extLst>
          </p:cNvPr>
          <p:cNvSpPr>
            <a:spLocks noGrp="1"/>
          </p:cNvSpPr>
          <p:nvPr>
            <p:ph type="sldNum" sz="quarter" idx="12"/>
          </p:nvPr>
        </p:nvSpPr>
        <p:spPr/>
        <p:txBody>
          <a:bodyPr/>
          <a:lstStyle/>
          <a:p>
            <a:pPr>
              <a:defRPr/>
            </a:pPr>
            <a:fld id="{AA36BA31-C8A2-484D-B7F5-41EB78936DA4}" type="slidenum">
              <a:rPr lang="en-CA" smtClean="0"/>
              <a:pPr>
                <a:defRPr/>
              </a:pPr>
              <a:t>19</a:t>
            </a:fld>
            <a:endParaRPr lang="en-CA"/>
          </a:p>
        </p:txBody>
      </p:sp>
      <p:sp>
        <p:nvSpPr>
          <p:cNvPr id="5" name="TextBox 4">
            <a:extLst>
              <a:ext uri="{FF2B5EF4-FFF2-40B4-BE49-F238E27FC236}">
                <a16:creationId xmlns:a16="http://schemas.microsoft.com/office/drawing/2014/main" xmlns="" id="{A59B2F37-11A0-4470-9596-7F9EE472450F}"/>
              </a:ext>
            </a:extLst>
          </p:cNvPr>
          <p:cNvSpPr txBox="1"/>
          <p:nvPr/>
        </p:nvSpPr>
        <p:spPr>
          <a:xfrm>
            <a:off x="3810000" y="2831068"/>
            <a:ext cx="914400" cy="369332"/>
          </a:xfrm>
          <a:prstGeom prst="rect">
            <a:avLst/>
          </a:prstGeom>
          <a:noFill/>
        </p:spPr>
        <p:txBody>
          <a:bodyPr wrap="square" rtlCol="0">
            <a:spAutoFit/>
          </a:bodyPr>
          <a:lstStyle/>
          <a:p>
            <a:r>
              <a:rPr lang="en-US" b="1" dirty="0"/>
              <a:t>OR</a:t>
            </a:r>
            <a:endParaRPr lang="en-IN" b="1" dirty="0"/>
          </a:p>
        </p:txBody>
      </p:sp>
      <p:sp>
        <p:nvSpPr>
          <p:cNvPr id="6" name="TextBox 5">
            <a:extLst>
              <a:ext uri="{FF2B5EF4-FFF2-40B4-BE49-F238E27FC236}">
                <a16:creationId xmlns:a16="http://schemas.microsoft.com/office/drawing/2014/main" xmlns="" id="{01635DC7-158C-43E5-B3D5-B14F07A8762E}"/>
              </a:ext>
            </a:extLst>
          </p:cNvPr>
          <p:cNvSpPr txBox="1"/>
          <p:nvPr/>
        </p:nvSpPr>
        <p:spPr>
          <a:xfrm>
            <a:off x="800100" y="1524000"/>
            <a:ext cx="7543800" cy="1261884"/>
          </a:xfrm>
          <a:prstGeom prst="rect">
            <a:avLst/>
          </a:prstGeom>
          <a:solidFill>
            <a:schemeClr val="accent3">
              <a:lumMod val="20000"/>
              <a:lumOff val="80000"/>
            </a:schemeClr>
          </a:solidFill>
        </p:spPr>
        <p:txBody>
          <a:bodyPr wrap="square" rtlCol="0">
            <a:spAutoFit/>
          </a:bodyPr>
          <a:lstStyle/>
          <a:p>
            <a:pPr marL="0" indent="0">
              <a:buNone/>
            </a:pPr>
            <a:endParaRPr lang="en-US" dirty="0"/>
          </a:p>
          <a:p>
            <a:pPr marL="0" indent="0">
              <a:buNone/>
            </a:pPr>
            <a:r>
              <a:rPr lang="en-US" sz="2000" dirty="0">
                <a:solidFill>
                  <a:srgbClr val="0070C0"/>
                </a:solidFill>
              </a:rPr>
              <a:t>INSERT INTO </a:t>
            </a:r>
            <a:r>
              <a:rPr lang="en-US" sz="2000" i="1" dirty="0" err="1"/>
              <a:t>table_name</a:t>
            </a:r>
            <a:r>
              <a:rPr lang="en-US" sz="2000" dirty="0"/>
              <a:t> (</a:t>
            </a:r>
            <a:r>
              <a:rPr lang="en-US" sz="2000" i="1" dirty="0"/>
              <a:t>column1</a:t>
            </a:r>
            <a:r>
              <a:rPr lang="en-US" sz="2000" dirty="0"/>
              <a:t>,</a:t>
            </a:r>
            <a:r>
              <a:rPr lang="en-US" sz="2000" i="1" dirty="0"/>
              <a:t> column2</a:t>
            </a:r>
            <a:r>
              <a:rPr lang="en-US" sz="2000" dirty="0"/>
              <a:t>,</a:t>
            </a:r>
            <a:r>
              <a:rPr lang="en-US" sz="2000" i="1" dirty="0"/>
              <a:t> column3</a:t>
            </a:r>
            <a:r>
              <a:rPr lang="en-US" sz="2000" dirty="0"/>
              <a:t>, ...)</a:t>
            </a:r>
            <a:br>
              <a:rPr lang="en-US" sz="2000" dirty="0"/>
            </a:br>
            <a:r>
              <a:rPr lang="en-US" sz="2000" dirty="0">
                <a:solidFill>
                  <a:srgbClr val="0070C0"/>
                </a:solidFill>
              </a:rPr>
              <a:t>VALUES</a:t>
            </a:r>
            <a:r>
              <a:rPr lang="en-US" sz="2000" dirty="0"/>
              <a:t> (</a:t>
            </a:r>
            <a:r>
              <a:rPr lang="en-US" sz="2000" i="1" dirty="0"/>
              <a:t>value1</a:t>
            </a:r>
            <a:r>
              <a:rPr lang="en-US" sz="2000" dirty="0"/>
              <a:t>,</a:t>
            </a:r>
            <a:r>
              <a:rPr lang="en-US" sz="2000" i="1" dirty="0"/>
              <a:t> value2</a:t>
            </a:r>
            <a:r>
              <a:rPr lang="en-US" sz="2000" dirty="0"/>
              <a:t>,</a:t>
            </a:r>
            <a:r>
              <a:rPr lang="en-US" sz="2000" i="1" dirty="0"/>
              <a:t> value3</a:t>
            </a:r>
            <a:r>
              <a:rPr lang="en-US" sz="2000" dirty="0"/>
              <a:t>, ...);</a:t>
            </a:r>
            <a:endParaRPr lang="en-IN" sz="2000" dirty="0"/>
          </a:p>
          <a:p>
            <a:endParaRPr lang="en-IN" dirty="0"/>
          </a:p>
        </p:txBody>
      </p:sp>
      <p:sp>
        <p:nvSpPr>
          <p:cNvPr id="8" name="TextBox 7">
            <a:extLst>
              <a:ext uri="{FF2B5EF4-FFF2-40B4-BE49-F238E27FC236}">
                <a16:creationId xmlns:a16="http://schemas.microsoft.com/office/drawing/2014/main" xmlns="" id="{6095EB08-3BF2-4E62-B677-96C5BAAC1BB8}"/>
              </a:ext>
            </a:extLst>
          </p:cNvPr>
          <p:cNvSpPr txBox="1"/>
          <p:nvPr/>
        </p:nvSpPr>
        <p:spPr>
          <a:xfrm>
            <a:off x="838200" y="3276600"/>
            <a:ext cx="7543800" cy="707886"/>
          </a:xfrm>
          <a:prstGeom prst="rect">
            <a:avLst/>
          </a:prstGeom>
          <a:solidFill>
            <a:schemeClr val="accent3">
              <a:lumMod val="20000"/>
              <a:lumOff val="80000"/>
            </a:schemeClr>
          </a:solidFill>
        </p:spPr>
        <p:txBody>
          <a:bodyPr wrap="square" rtlCol="0">
            <a:spAutoFit/>
          </a:bodyPr>
          <a:lstStyle/>
          <a:p>
            <a:r>
              <a:rPr lang="en-US" sz="2000" dirty="0">
                <a:solidFill>
                  <a:srgbClr val="0070C0"/>
                </a:solidFill>
              </a:rPr>
              <a:t>INSERT INTO </a:t>
            </a:r>
            <a:r>
              <a:rPr lang="en-US" sz="2000" i="1" dirty="0" err="1"/>
              <a:t>table_name</a:t>
            </a:r>
            <a:r>
              <a:rPr lang="en-US" sz="2000" dirty="0"/>
              <a:t/>
            </a:r>
            <a:br>
              <a:rPr lang="en-US" sz="2000" dirty="0"/>
            </a:br>
            <a:r>
              <a:rPr lang="en-US" sz="2000" dirty="0">
                <a:solidFill>
                  <a:srgbClr val="0070C0"/>
                </a:solidFill>
              </a:rPr>
              <a:t>VALUES</a:t>
            </a:r>
            <a:r>
              <a:rPr lang="en-US" sz="2000" dirty="0"/>
              <a:t> (</a:t>
            </a:r>
            <a:r>
              <a:rPr lang="en-US" sz="2000" i="1" dirty="0"/>
              <a:t>value1</a:t>
            </a:r>
            <a:r>
              <a:rPr lang="en-US" sz="2000" dirty="0"/>
              <a:t>,</a:t>
            </a:r>
            <a:r>
              <a:rPr lang="en-US" sz="2000" i="1" dirty="0"/>
              <a:t> value2</a:t>
            </a:r>
            <a:r>
              <a:rPr lang="en-US" sz="2000" dirty="0"/>
              <a:t>,</a:t>
            </a:r>
            <a:r>
              <a:rPr lang="en-US" sz="2000" i="1" dirty="0"/>
              <a:t> value3</a:t>
            </a:r>
            <a:r>
              <a:rPr lang="en-US" sz="2000" dirty="0"/>
              <a:t>, ...);</a:t>
            </a:r>
            <a:endParaRPr lang="en-IN" sz="2000" dirty="0"/>
          </a:p>
        </p:txBody>
      </p:sp>
      <p:pic>
        <p:nvPicPr>
          <p:cNvPr id="9" name="Picture 8">
            <a:extLst>
              <a:ext uri="{FF2B5EF4-FFF2-40B4-BE49-F238E27FC236}">
                <a16:creationId xmlns:a16="http://schemas.microsoft.com/office/drawing/2014/main" xmlns="" id="{BDBD1789-A5D6-4BEE-9C65-A42076E09854}"/>
              </a:ext>
            </a:extLst>
          </p:cNvPr>
          <p:cNvPicPr>
            <a:picLocks noChangeAspect="1"/>
          </p:cNvPicPr>
          <p:nvPr/>
        </p:nvPicPr>
        <p:blipFill>
          <a:blip r:embed="rId2"/>
          <a:stretch>
            <a:fillRect/>
          </a:stretch>
        </p:blipFill>
        <p:spPr>
          <a:xfrm>
            <a:off x="6096000" y="4475202"/>
            <a:ext cx="2971800" cy="2051188"/>
          </a:xfrm>
          <a:prstGeom prst="rect">
            <a:avLst/>
          </a:prstGeom>
        </p:spPr>
      </p:pic>
      <p:sp>
        <p:nvSpPr>
          <p:cNvPr id="10" name="TextBox 9">
            <a:extLst>
              <a:ext uri="{FF2B5EF4-FFF2-40B4-BE49-F238E27FC236}">
                <a16:creationId xmlns:a16="http://schemas.microsoft.com/office/drawing/2014/main" xmlns="" id="{3D26E1B9-D9D8-4401-92BE-17BC25AB8473}"/>
              </a:ext>
            </a:extLst>
          </p:cNvPr>
          <p:cNvSpPr txBox="1"/>
          <p:nvPr/>
        </p:nvSpPr>
        <p:spPr>
          <a:xfrm>
            <a:off x="310357" y="4507270"/>
            <a:ext cx="5602287" cy="2123658"/>
          </a:xfrm>
          <a:prstGeom prst="rect">
            <a:avLst/>
          </a:prstGeom>
          <a:solidFill>
            <a:schemeClr val="accent3">
              <a:lumMod val="20000"/>
              <a:lumOff val="80000"/>
            </a:schemeClr>
          </a:solidFill>
        </p:spPr>
        <p:txBody>
          <a:bodyPr wrap="square" rtlCol="0">
            <a:spAutoFit/>
          </a:bodyPr>
          <a:lstStyle/>
          <a:p>
            <a:pPr marL="0" indent="0">
              <a:buNone/>
            </a:pPr>
            <a:endParaRPr lang="en-US" dirty="0"/>
          </a:p>
          <a:p>
            <a:pPr marL="0" indent="0">
              <a:buNone/>
            </a:pPr>
            <a:r>
              <a:rPr lang="en-US" sz="2000" dirty="0">
                <a:solidFill>
                  <a:srgbClr val="0070C0"/>
                </a:solidFill>
              </a:rPr>
              <a:t>INSERT INTO </a:t>
            </a:r>
            <a:r>
              <a:rPr lang="en-US" sz="2000" i="1" dirty="0" err="1">
                <a:solidFill>
                  <a:srgbClr val="0070C0"/>
                </a:solidFill>
              </a:rPr>
              <a:t>studentinfo</a:t>
            </a:r>
            <a:r>
              <a:rPr lang="en-US" sz="2000" dirty="0"/>
              <a:t> (</a:t>
            </a:r>
            <a:r>
              <a:rPr lang="en-US" sz="2000" i="1" dirty="0"/>
              <a:t>USN</a:t>
            </a:r>
            <a:r>
              <a:rPr lang="en-US" sz="2000" dirty="0"/>
              <a:t>,</a:t>
            </a:r>
            <a:r>
              <a:rPr lang="en-US" sz="2000" i="1" dirty="0"/>
              <a:t> Name)</a:t>
            </a:r>
            <a:r>
              <a:rPr lang="en-US" sz="2000" dirty="0"/>
              <a:t/>
            </a:r>
            <a:br>
              <a:rPr lang="en-US" sz="2000" dirty="0"/>
            </a:br>
            <a:r>
              <a:rPr lang="en-US" sz="2000" dirty="0">
                <a:solidFill>
                  <a:srgbClr val="0070C0"/>
                </a:solidFill>
              </a:rPr>
              <a:t>VALUES</a:t>
            </a:r>
            <a:r>
              <a:rPr lang="en-US" sz="2000" dirty="0"/>
              <a:t> (“</a:t>
            </a:r>
            <a:r>
              <a:rPr lang="en-US" sz="2000" i="1" dirty="0"/>
              <a:t>1bm19cs001</a:t>
            </a:r>
            <a:r>
              <a:rPr lang="en-US" sz="2000" dirty="0"/>
              <a:t>”,</a:t>
            </a:r>
            <a:r>
              <a:rPr lang="en-US" sz="2000" i="1" dirty="0"/>
              <a:t> ”</a:t>
            </a:r>
            <a:r>
              <a:rPr lang="en-US" sz="2000" i="1" dirty="0" err="1"/>
              <a:t>Kayal</a:t>
            </a:r>
            <a:r>
              <a:rPr lang="en-US" sz="2000" i="1" dirty="0"/>
              <a:t>”</a:t>
            </a:r>
            <a:r>
              <a:rPr lang="en-US" sz="2000" dirty="0"/>
              <a:t>);</a:t>
            </a:r>
          </a:p>
          <a:p>
            <a:pPr marL="0" indent="0">
              <a:buNone/>
            </a:pPr>
            <a:r>
              <a:rPr lang="en-US" sz="2000" dirty="0"/>
              <a:t>(OR)</a:t>
            </a:r>
            <a:endParaRPr lang="en-IN" sz="2000" dirty="0"/>
          </a:p>
          <a:p>
            <a:r>
              <a:rPr lang="en-US" sz="1800" dirty="0">
                <a:solidFill>
                  <a:srgbClr val="0070C0"/>
                </a:solidFill>
              </a:rPr>
              <a:t>INSERT INTO </a:t>
            </a:r>
            <a:r>
              <a:rPr lang="en-US" sz="1800" i="1" dirty="0" err="1">
                <a:solidFill>
                  <a:srgbClr val="0070C0"/>
                </a:solidFill>
              </a:rPr>
              <a:t>studentinfo</a:t>
            </a:r>
            <a:r>
              <a:rPr lang="en-US" sz="1800" dirty="0"/>
              <a:t> </a:t>
            </a:r>
            <a:br>
              <a:rPr lang="en-US" sz="1800" dirty="0"/>
            </a:br>
            <a:r>
              <a:rPr lang="en-US" sz="1800" dirty="0">
                <a:solidFill>
                  <a:srgbClr val="0070C0"/>
                </a:solidFill>
              </a:rPr>
              <a:t>VALUES</a:t>
            </a:r>
            <a:r>
              <a:rPr lang="en-US" sz="1800" dirty="0"/>
              <a:t> (“</a:t>
            </a:r>
            <a:r>
              <a:rPr lang="en-US" sz="1800" i="1" dirty="0"/>
              <a:t>1bm19cs001</a:t>
            </a:r>
            <a:r>
              <a:rPr lang="en-US" sz="1800" dirty="0"/>
              <a:t>”,</a:t>
            </a:r>
            <a:r>
              <a:rPr lang="en-US" sz="1800" i="1" dirty="0"/>
              <a:t> ”</a:t>
            </a:r>
            <a:r>
              <a:rPr lang="en-US" sz="1800" i="1" dirty="0" err="1"/>
              <a:t>Kayal</a:t>
            </a:r>
            <a:r>
              <a:rPr lang="en-US" sz="1800" i="1" dirty="0"/>
              <a:t>”</a:t>
            </a:r>
            <a:r>
              <a:rPr lang="en-US" sz="1800" dirty="0"/>
              <a:t>);</a:t>
            </a:r>
          </a:p>
          <a:p>
            <a:endParaRPr lang="en-IN" dirty="0"/>
          </a:p>
        </p:txBody>
      </p:sp>
    </p:spTree>
    <p:extLst>
      <p:ext uri="{BB962C8B-B14F-4D97-AF65-F5344CB8AC3E}">
        <p14:creationId xmlns:p14="http://schemas.microsoft.com/office/powerpoint/2010/main" val="89407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21186-8564-4FF0-90FA-64D4396457E6}"/>
              </a:ext>
            </a:extLst>
          </p:cNvPr>
          <p:cNvSpPr>
            <a:spLocks noGrp="1"/>
          </p:cNvSpPr>
          <p:nvPr>
            <p:ph type="title"/>
          </p:nvPr>
        </p:nvSpPr>
        <p:spPr/>
        <p:txBody>
          <a:bodyPr>
            <a:normAutofit fontScale="90000"/>
          </a:bodyPr>
          <a:lstStyle/>
          <a:p>
            <a:r>
              <a:rPr lang="en-US" dirty="0"/>
              <a:t>Relational Schema</a:t>
            </a:r>
            <a:endParaRPr lang="en-IN" dirty="0"/>
          </a:p>
        </p:txBody>
      </p:sp>
      <p:sp>
        <p:nvSpPr>
          <p:cNvPr id="4" name="Slide Number Placeholder 3">
            <a:extLst>
              <a:ext uri="{FF2B5EF4-FFF2-40B4-BE49-F238E27FC236}">
                <a16:creationId xmlns:a16="http://schemas.microsoft.com/office/drawing/2014/main" xmlns="" id="{51199F22-F97B-4B42-8C00-3D6AB713CAF3}"/>
              </a:ext>
            </a:extLst>
          </p:cNvPr>
          <p:cNvSpPr>
            <a:spLocks noGrp="1"/>
          </p:cNvSpPr>
          <p:nvPr>
            <p:ph type="sldNum" sz="quarter" idx="12"/>
          </p:nvPr>
        </p:nvSpPr>
        <p:spPr/>
        <p:txBody>
          <a:bodyPr/>
          <a:lstStyle/>
          <a:p>
            <a:pPr>
              <a:defRPr/>
            </a:pPr>
            <a:fld id="{AA36BA31-C8A2-484D-B7F5-41EB78936DA4}" type="slidenum">
              <a:rPr lang="en-CA" smtClean="0"/>
              <a:pPr>
                <a:defRPr/>
              </a:pPr>
              <a:t>2</a:t>
            </a:fld>
            <a:endParaRPr lang="en-CA"/>
          </a:p>
        </p:txBody>
      </p:sp>
      <p:pic>
        <p:nvPicPr>
          <p:cNvPr id="6" name="Picture 5">
            <a:extLst>
              <a:ext uri="{FF2B5EF4-FFF2-40B4-BE49-F238E27FC236}">
                <a16:creationId xmlns:a16="http://schemas.microsoft.com/office/drawing/2014/main" xmlns="" id="{01850F68-6DF4-4B46-9F04-E306723B23F1}"/>
              </a:ext>
            </a:extLst>
          </p:cNvPr>
          <p:cNvPicPr/>
          <p:nvPr/>
        </p:nvPicPr>
        <p:blipFill>
          <a:blip r:embed="rId2"/>
          <a:srcRect/>
          <a:stretch>
            <a:fillRect/>
          </a:stretch>
        </p:blipFill>
        <p:spPr bwMode="auto">
          <a:xfrm>
            <a:off x="838200" y="1371600"/>
            <a:ext cx="5486400" cy="4572000"/>
          </a:xfrm>
          <a:prstGeom prst="rect">
            <a:avLst/>
          </a:prstGeom>
          <a:noFill/>
          <a:ln w="9525">
            <a:noFill/>
            <a:miter lim="800000"/>
            <a:headEnd/>
            <a:tailEnd/>
          </a:ln>
        </p:spPr>
      </p:pic>
    </p:spTree>
    <p:extLst>
      <p:ext uri="{BB962C8B-B14F-4D97-AF65-F5344CB8AC3E}">
        <p14:creationId xmlns:p14="http://schemas.microsoft.com/office/powerpoint/2010/main" val="1570512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FD609-A2AD-4C06-B5F1-AC9CD4F15D2E}"/>
              </a:ext>
            </a:extLst>
          </p:cNvPr>
          <p:cNvSpPr>
            <a:spLocks noGrp="1"/>
          </p:cNvSpPr>
          <p:nvPr>
            <p:ph type="title"/>
          </p:nvPr>
        </p:nvSpPr>
        <p:spPr/>
        <p:txBody>
          <a:bodyPr>
            <a:normAutofit fontScale="90000"/>
          </a:bodyPr>
          <a:lstStyle/>
          <a:p>
            <a:r>
              <a:rPr lang="en-US" dirty="0"/>
              <a:t>Insert command</a:t>
            </a:r>
            <a:endParaRPr lang="en-IN" dirty="0"/>
          </a:p>
        </p:txBody>
      </p:sp>
      <p:sp>
        <p:nvSpPr>
          <p:cNvPr id="3" name="Content Placeholder 2">
            <a:extLst>
              <a:ext uri="{FF2B5EF4-FFF2-40B4-BE49-F238E27FC236}">
                <a16:creationId xmlns:a16="http://schemas.microsoft.com/office/drawing/2014/main" xmlns="" id="{1262801A-70DB-45D3-937F-349A6A9EC9AE}"/>
              </a:ext>
            </a:extLst>
          </p:cNvPr>
          <p:cNvSpPr>
            <a:spLocks noGrp="1"/>
          </p:cNvSpPr>
          <p:nvPr>
            <p:ph idx="1"/>
          </p:nvPr>
        </p:nvSpPr>
        <p:spPr/>
        <p:txBody>
          <a:bodyPr>
            <a:normAutofit lnSpcReduction="10000"/>
          </a:bodyPr>
          <a:lstStyle/>
          <a:p>
            <a:r>
              <a:rPr lang="en-US" sz="2400" dirty="0"/>
              <a:t>Inserting multiple rows</a:t>
            </a:r>
          </a:p>
          <a:p>
            <a:pPr marL="0" indent="0">
              <a:buNone/>
            </a:pPr>
            <a:r>
              <a:rPr lang="en-US" dirty="0"/>
              <a:t>Insert into </a:t>
            </a:r>
            <a:r>
              <a:rPr lang="en-US" dirty="0" err="1"/>
              <a:t>table_name</a:t>
            </a:r>
            <a:r>
              <a:rPr lang="en-US" dirty="0"/>
              <a:t> (col_name1,col_name2,….</a:t>
            </a:r>
            <a:r>
              <a:rPr lang="en-US" dirty="0" err="1"/>
              <a:t>col_namen</a:t>
            </a:r>
            <a:r>
              <a:rPr lang="en-US" dirty="0"/>
              <a:t>)</a:t>
            </a:r>
          </a:p>
          <a:p>
            <a:pPr marL="0" indent="0">
              <a:buNone/>
            </a:pPr>
            <a:r>
              <a:rPr lang="en-US" dirty="0"/>
              <a:t>values (val1,val2,val3), (val1,val2,val3);</a:t>
            </a:r>
          </a:p>
          <a:p>
            <a:pPr marL="0" indent="0">
              <a:buNone/>
            </a:pPr>
            <a:r>
              <a:rPr lang="en-US" dirty="0"/>
              <a:t>(OR)</a:t>
            </a:r>
          </a:p>
          <a:p>
            <a:pPr marL="0" indent="0">
              <a:buNone/>
            </a:pPr>
            <a:r>
              <a:rPr lang="en-US" dirty="0"/>
              <a:t>Insert into </a:t>
            </a:r>
            <a:r>
              <a:rPr lang="en-US" dirty="0" err="1"/>
              <a:t>table_name</a:t>
            </a:r>
            <a:endParaRPr lang="en-US" dirty="0"/>
          </a:p>
          <a:p>
            <a:pPr marL="0" indent="0">
              <a:buNone/>
            </a:pPr>
            <a:r>
              <a:rPr lang="en-US" dirty="0"/>
              <a:t>values (val1,val2,val3), (val1,val2,val3);</a:t>
            </a:r>
          </a:p>
          <a:p>
            <a:pPr marL="0" indent="0">
              <a:buNone/>
            </a:pPr>
            <a:r>
              <a:rPr lang="en-IN" dirty="0"/>
              <a:t>Example</a:t>
            </a:r>
          </a:p>
          <a:p>
            <a:pPr marL="0" indent="0">
              <a:buNone/>
            </a:pPr>
            <a:endParaRPr lang="en-US" dirty="0"/>
          </a:p>
          <a:p>
            <a:pPr marL="0" indent="0">
              <a:buNone/>
            </a:pPr>
            <a:r>
              <a:rPr lang="en-US" dirty="0">
                <a:solidFill>
                  <a:srgbClr val="0070C0"/>
                </a:solidFill>
              </a:rPr>
              <a:t>INSERT INTO </a:t>
            </a:r>
            <a:r>
              <a:rPr lang="en-US" i="1" dirty="0" err="1">
                <a:solidFill>
                  <a:srgbClr val="0070C0"/>
                </a:solidFill>
              </a:rPr>
              <a:t>studentinfo</a:t>
            </a:r>
            <a:r>
              <a:rPr lang="en-US" dirty="0"/>
              <a:t> (</a:t>
            </a:r>
            <a:r>
              <a:rPr lang="en-US" i="1" dirty="0"/>
              <a:t>USN</a:t>
            </a:r>
            <a:r>
              <a:rPr lang="en-US" dirty="0"/>
              <a:t>,</a:t>
            </a:r>
            <a:r>
              <a:rPr lang="en-US" i="1" dirty="0"/>
              <a:t> Name)</a:t>
            </a:r>
            <a:r>
              <a:rPr lang="en-US" dirty="0"/>
              <a:t/>
            </a:r>
            <a:br>
              <a:rPr lang="en-US" dirty="0"/>
            </a:br>
            <a:r>
              <a:rPr lang="en-US" dirty="0">
                <a:solidFill>
                  <a:srgbClr val="0070C0"/>
                </a:solidFill>
              </a:rPr>
              <a:t>VALUES</a:t>
            </a:r>
            <a:r>
              <a:rPr lang="en-US" dirty="0"/>
              <a:t> (“</a:t>
            </a:r>
            <a:r>
              <a:rPr lang="en-US" i="1" dirty="0"/>
              <a:t>1bm19cs001</a:t>
            </a:r>
            <a:r>
              <a:rPr lang="en-US" dirty="0"/>
              <a:t>”</a:t>
            </a:r>
            <a:r>
              <a:rPr lang="en-US" i="1" dirty="0"/>
              <a:t> ,”</a:t>
            </a:r>
            <a:r>
              <a:rPr lang="en-US" i="1" dirty="0" err="1"/>
              <a:t>Kayal</a:t>
            </a:r>
            <a:r>
              <a:rPr lang="en-US" i="1" dirty="0"/>
              <a:t>”</a:t>
            </a:r>
            <a:r>
              <a:rPr lang="en-US" dirty="0"/>
              <a:t>),  (“</a:t>
            </a:r>
            <a:r>
              <a:rPr lang="en-US" i="1" dirty="0"/>
              <a:t>1bm19cs002</a:t>
            </a:r>
            <a:r>
              <a:rPr lang="en-US" dirty="0"/>
              <a:t>”</a:t>
            </a:r>
            <a:r>
              <a:rPr lang="en-US" i="1" dirty="0"/>
              <a:t> ,”Kavitha”</a:t>
            </a:r>
            <a:r>
              <a:rPr lang="en-US" dirty="0"/>
              <a:t>);</a:t>
            </a:r>
          </a:p>
          <a:p>
            <a:pPr marL="0" indent="0">
              <a:buNone/>
            </a:pPr>
            <a:r>
              <a:rPr lang="en-US" dirty="0"/>
              <a:t>(OR)</a:t>
            </a:r>
            <a:endParaRPr lang="en-IN" dirty="0"/>
          </a:p>
          <a:p>
            <a:pPr marL="0" indent="0">
              <a:buNone/>
            </a:pPr>
            <a:r>
              <a:rPr lang="en-US" dirty="0">
                <a:solidFill>
                  <a:srgbClr val="0070C0"/>
                </a:solidFill>
              </a:rPr>
              <a:t>INSERT INTO </a:t>
            </a:r>
            <a:r>
              <a:rPr lang="en-US" i="1" dirty="0" err="1">
                <a:solidFill>
                  <a:srgbClr val="0070C0"/>
                </a:solidFill>
              </a:rPr>
              <a:t>studentinfo</a:t>
            </a:r>
            <a:r>
              <a:rPr lang="en-US" dirty="0"/>
              <a:t> </a:t>
            </a:r>
            <a:br>
              <a:rPr lang="en-US" dirty="0"/>
            </a:br>
            <a:r>
              <a:rPr lang="en-US" dirty="0">
                <a:solidFill>
                  <a:srgbClr val="0070C0"/>
                </a:solidFill>
              </a:rPr>
              <a:t>VALUES</a:t>
            </a:r>
            <a:r>
              <a:rPr lang="en-US" dirty="0"/>
              <a:t> (“</a:t>
            </a:r>
            <a:r>
              <a:rPr lang="en-US" i="1" dirty="0"/>
              <a:t>1bm19cs001</a:t>
            </a:r>
            <a:r>
              <a:rPr lang="en-US" dirty="0"/>
              <a:t>”</a:t>
            </a:r>
            <a:r>
              <a:rPr lang="en-US" i="1" dirty="0"/>
              <a:t> ,”</a:t>
            </a:r>
            <a:r>
              <a:rPr lang="en-US" i="1" dirty="0" err="1"/>
              <a:t>Kayal</a:t>
            </a:r>
            <a:r>
              <a:rPr lang="en-US" i="1" dirty="0"/>
              <a:t>”</a:t>
            </a:r>
            <a:r>
              <a:rPr lang="en-US" dirty="0"/>
              <a:t>),  (“</a:t>
            </a:r>
            <a:r>
              <a:rPr lang="en-US" i="1" dirty="0"/>
              <a:t>1bm19cs002</a:t>
            </a:r>
            <a:r>
              <a:rPr lang="en-US" dirty="0"/>
              <a:t>”</a:t>
            </a:r>
            <a:r>
              <a:rPr lang="en-US" i="1" dirty="0"/>
              <a:t> ,”Kavitha”</a:t>
            </a:r>
            <a:r>
              <a:rPr lang="en-US" dirty="0"/>
              <a:t>);</a:t>
            </a:r>
          </a:p>
          <a:p>
            <a:pPr marL="0" indent="0">
              <a:buNone/>
            </a:pPr>
            <a:endParaRPr lang="en-IN" dirty="0"/>
          </a:p>
        </p:txBody>
      </p:sp>
      <p:sp>
        <p:nvSpPr>
          <p:cNvPr id="4" name="Slide Number Placeholder 3">
            <a:extLst>
              <a:ext uri="{FF2B5EF4-FFF2-40B4-BE49-F238E27FC236}">
                <a16:creationId xmlns:a16="http://schemas.microsoft.com/office/drawing/2014/main" xmlns="" id="{E0A33008-DDE0-4F11-81E6-813352E518DD}"/>
              </a:ext>
            </a:extLst>
          </p:cNvPr>
          <p:cNvSpPr>
            <a:spLocks noGrp="1"/>
          </p:cNvSpPr>
          <p:nvPr>
            <p:ph type="sldNum" sz="quarter" idx="12"/>
          </p:nvPr>
        </p:nvSpPr>
        <p:spPr/>
        <p:txBody>
          <a:bodyPr/>
          <a:lstStyle/>
          <a:p>
            <a:pPr>
              <a:defRPr/>
            </a:pPr>
            <a:fld id="{AA36BA31-C8A2-484D-B7F5-41EB78936DA4}" type="slidenum">
              <a:rPr lang="en-CA" smtClean="0"/>
              <a:pPr>
                <a:defRPr/>
              </a:pPr>
              <a:t>20</a:t>
            </a:fld>
            <a:endParaRPr lang="en-CA"/>
          </a:p>
        </p:txBody>
      </p:sp>
    </p:spTree>
    <p:extLst>
      <p:ext uri="{BB962C8B-B14F-4D97-AF65-F5344CB8AC3E}">
        <p14:creationId xmlns:p14="http://schemas.microsoft.com/office/powerpoint/2010/main" val="347302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xmlns="" id="{46C67725-B604-4460-BA9B-DAF49F2835AB}"/>
              </a:ext>
            </a:extLst>
          </p:cNvPr>
          <p:cNvGraphicFramePr>
            <a:graphicFrameLocks noGrp="1"/>
          </p:cNvGraphicFramePr>
          <p:nvPr>
            <p:ph idx="1"/>
          </p:nvPr>
        </p:nvGraphicFramePr>
        <p:xfrm>
          <a:off x="914398" y="1981200"/>
          <a:ext cx="3581402" cy="1503680"/>
        </p:xfrm>
        <a:graphic>
          <a:graphicData uri="http://schemas.openxmlformats.org/drawingml/2006/table">
            <a:tbl>
              <a:tblPr/>
              <a:tblGrid>
                <a:gridCol w="1790701">
                  <a:extLst>
                    <a:ext uri="{9D8B030D-6E8A-4147-A177-3AD203B41FA5}">
                      <a16:colId xmlns:a16="http://schemas.microsoft.com/office/drawing/2014/main" xmlns="" val="1921433708"/>
                    </a:ext>
                  </a:extLst>
                </a:gridCol>
                <a:gridCol w="1790701">
                  <a:extLst>
                    <a:ext uri="{9D8B030D-6E8A-4147-A177-3AD203B41FA5}">
                      <a16:colId xmlns:a16="http://schemas.microsoft.com/office/drawing/2014/main" xmlns="" val="2294036441"/>
                    </a:ext>
                  </a:extLst>
                </a:gridCol>
              </a:tblGrid>
              <a:tr h="361950">
                <a:tc>
                  <a:txBody>
                    <a:bodyPr/>
                    <a:lstStyle/>
                    <a:p>
                      <a:pPr algn="l" fontAlgn="t"/>
                      <a:r>
                        <a:rPr lang="en-US" dirty="0">
                          <a:effectLst/>
                        </a:rPr>
                        <a:t>U</a:t>
                      </a:r>
                      <a:r>
                        <a:rPr lang="en-IN" dirty="0">
                          <a:effectLst/>
                        </a:rPr>
                        <a:t>SN</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Name</a:t>
                      </a:r>
                      <a:endParaRPr lang="en-IN"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089516014"/>
                  </a:ext>
                </a:extLst>
              </a:tr>
              <a:tr h="361950">
                <a:tc>
                  <a:txBody>
                    <a:bodyPr/>
                    <a:lstStyle/>
                    <a:p>
                      <a:pPr algn="l" fontAlgn="t"/>
                      <a:r>
                        <a:rPr lang="en-IN">
                          <a:effectLst/>
                        </a:rPr>
                        <a:t>1</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dirty="0" err="1">
                          <a:effectLst/>
                        </a:rPr>
                        <a:t>Kayal</a:t>
                      </a:r>
                      <a:endParaRPr lang="en-IN"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715053081"/>
                  </a:ext>
                </a:extLst>
              </a:tr>
              <a:tr h="361950">
                <a:tc>
                  <a:txBody>
                    <a:bodyPr/>
                    <a:lstStyle/>
                    <a:p>
                      <a:pPr algn="l" fontAlgn="t"/>
                      <a:r>
                        <a:rPr lang="en-IN">
                          <a:effectLst/>
                        </a:rPr>
                        <a:t>2</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Simon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477791661"/>
                  </a:ext>
                </a:extLst>
              </a:tr>
              <a:tr h="361950">
                <a:tc>
                  <a:txBody>
                    <a:bodyPr/>
                    <a:lstStyle/>
                    <a:p>
                      <a:pPr algn="l" fontAlgn="t"/>
                      <a:r>
                        <a:rPr lang="en-IN" dirty="0">
                          <a:effectLst/>
                        </a:rPr>
                        <a:t>3</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S</a:t>
                      </a:r>
                      <a:r>
                        <a:rPr lang="en-IN" dirty="0" err="1">
                          <a:effectLst/>
                        </a:rPr>
                        <a:t>mitha</a:t>
                      </a:r>
                      <a:endParaRPr lang="en-IN" dirty="0">
                        <a:effectLst/>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046850021"/>
                  </a:ext>
                </a:extLst>
              </a:tr>
            </a:tbl>
          </a:graphicData>
        </a:graphic>
      </p:graphicFrame>
      <p:sp>
        <p:nvSpPr>
          <p:cNvPr id="4" name="Slide Number Placeholder 3">
            <a:extLst>
              <a:ext uri="{FF2B5EF4-FFF2-40B4-BE49-F238E27FC236}">
                <a16:creationId xmlns:a16="http://schemas.microsoft.com/office/drawing/2014/main" xmlns="" id="{D93C562C-3E5A-4063-A3FE-8A96F248A662}"/>
              </a:ext>
            </a:extLst>
          </p:cNvPr>
          <p:cNvSpPr>
            <a:spLocks noGrp="1"/>
          </p:cNvSpPr>
          <p:nvPr>
            <p:ph type="sldNum" sz="quarter" idx="12"/>
          </p:nvPr>
        </p:nvSpPr>
        <p:spPr/>
        <p:txBody>
          <a:bodyPr/>
          <a:lstStyle/>
          <a:p>
            <a:pPr>
              <a:defRPr/>
            </a:pPr>
            <a:fld id="{AA36BA31-C8A2-484D-B7F5-41EB78936DA4}" type="slidenum">
              <a:rPr lang="en-CA" smtClean="0"/>
              <a:pPr>
                <a:defRPr/>
              </a:pPr>
              <a:t>21</a:t>
            </a:fld>
            <a:endParaRPr lang="en-CA"/>
          </a:p>
        </p:txBody>
      </p:sp>
      <p:sp>
        <p:nvSpPr>
          <p:cNvPr id="6" name="Title 5">
            <a:extLst>
              <a:ext uri="{FF2B5EF4-FFF2-40B4-BE49-F238E27FC236}">
                <a16:creationId xmlns:a16="http://schemas.microsoft.com/office/drawing/2014/main" xmlns="" id="{582B3999-0560-494A-B75D-461DB3F5E553}"/>
              </a:ext>
            </a:extLst>
          </p:cNvPr>
          <p:cNvSpPr>
            <a:spLocks noGrp="1"/>
          </p:cNvSpPr>
          <p:nvPr>
            <p:ph type="title"/>
          </p:nvPr>
        </p:nvSpPr>
        <p:spPr/>
        <p:txBody>
          <a:bodyPr>
            <a:normAutofit fontScale="90000"/>
          </a:bodyPr>
          <a:lstStyle/>
          <a:p>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sz="3100" dirty="0"/>
              <a:t/>
            </a:r>
            <a:br>
              <a:rPr lang="en-IN" sz="3100" dirty="0"/>
            </a:br>
            <a:r>
              <a:rPr lang="en-IN" dirty="0"/>
              <a:t/>
            </a:r>
            <a:br>
              <a:rPr lang="en-IN" dirty="0"/>
            </a:br>
            <a:r>
              <a:rPr lang="en-IN" dirty="0"/>
              <a:t>ALTER TABLE</a:t>
            </a:r>
          </a:p>
        </p:txBody>
      </p:sp>
      <p:sp>
        <p:nvSpPr>
          <p:cNvPr id="8" name="Rectangle 7">
            <a:extLst>
              <a:ext uri="{FF2B5EF4-FFF2-40B4-BE49-F238E27FC236}">
                <a16:creationId xmlns:a16="http://schemas.microsoft.com/office/drawing/2014/main" xmlns="" id="{25D66FC9-1C80-43C9-97AF-9EA9B1AD4A87}"/>
              </a:ext>
            </a:extLst>
          </p:cNvPr>
          <p:cNvSpPr/>
          <p:nvPr/>
        </p:nvSpPr>
        <p:spPr>
          <a:xfrm>
            <a:off x="685800" y="1048434"/>
            <a:ext cx="8077200" cy="646331"/>
          </a:xfrm>
          <a:prstGeom prst="rect">
            <a:avLst/>
          </a:prstGeom>
        </p:spPr>
        <p:txBody>
          <a:bodyPr wrap="square">
            <a:spAutoFit/>
          </a:bodyPr>
          <a:lstStyle/>
          <a:p>
            <a:r>
              <a:rPr lang="en-US" dirty="0">
                <a:solidFill>
                  <a:srgbClr val="000000"/>
                </a:solidFill>
                <a:latin typeface="Verdana" panose="020B0604030504040204" pitchFamily="34" charset="0"/>
              </a:rPr>
              <a:t>The ALTER TABLE statement is used to </a:t>
            </a:r>
            <a:r>
              <a:rPr lang="en-US" dirty="0">
                <a:solidFill>
                  <a:srgbClr val="0070C0"/>
                </a:solidFill>
                <a:latin typeface="Verdana" panose="020B0604030504040204" pitchFamily="34" charset="0"/>
              </a:rPr>
              <a:t>add, delete, or modify columns in an existing table.</a:t>
            </a:r>
            <a:endParaRPr lang="en-IN" dirty="0">
              <a:solidFill>
                <a:srgbClr val="0070C0"/>
              </a:solidFill>
            </a:endParaRPr>
          </a:p>
        </p:txBody>
      </p:sp>
      <p:sp>
        <p:nvSpPr>
          <p:cNvPr id="9" name="Rectangle 8">
            <a:extLst>
              <a:ext uri="{FF2B5EF4-FFF2-40B4-BE49-F238E27FC236}">
                <a16:creationId xmlns:a16="http://schemas.microsoft.com/office/drawing/2014/main" xmlns="" id="{074CE5F5-1153-4793-9C96-9C7581E970EE}"/>
              </a:ext>
            </a:extLst>
          </p:cNvPr>
          <p:cNvSpPr/>
          <p:nvPr/>
        </p:nvSpPr>
        <p:spPr>
          <a:xfrm>
            <a:off x="914400" y="3810000"/>
            <a:ext cx="1592103" cy="369332"/>
          </a:xfrm>
          <a:prstGeom prst="rect">
            <a:avLst/>
          </a:prstGeom>
        </p:spPr>
        <p:txBody>
          <a:bodyPr wrap="none">
            <a:spAutoFit/>
          </a:bodyPr>
          <a:lstStyle/>
          <a:p>
            <a:r>
              <a:rPr lang="en-IN" b="1" dirty="0">
                <a:solidFill>
                  <a:srgbClr val="000000"/>
                </a:solidFill>
                <a:latin typeface="Segoe UI" panose="020B0502040204020203" pitchFamily="34" charset="0"/>
              </a:rPr>
              <a:t>ADD Column</a:t>
            </a:r>
          </a:p>
        </p:txBody>
      </p:sp>
      <p:sp>
        <p:nvSpPr>
          <p:cNvPr id="10" name="Rectangle 9">
            <a:extLst>
              <a:ext uri="{FF2B5EF4-FFF2-40B4-BE49-F238E27FC236}">
                <a16:creationId xmlns:a16="http://schemas.microsoft.com/office/drawing/2014/main" xmlns="" id="{3B9EF875-7735-4F06-AB4D-7ACF7C78C600}"/>
              </a:ext>
            </a:extLst>
          </p:cNvPr>
          <p:cNvSpPr/>
          <p:nvPr/>
        </p:nvSpPr>
        <p:spPr>
          <a:xfrm>
            <a:off x="2286000" y="4382869"/>
            <a:ext cx="5181600" cy="646331"/>
          </a:xfrm>
          <a:prstGeom prst="rect">
            <a:avLst/>
          </a:prstGeom>
          <a:solidFill>
            <a:schemeClr val="accent1">
              <a:lumMod val="20000"/>
              <a:lumOff val="80000"/>
            </a:schemeClr>
          </a:solidFill>
        </p:spPr>
        <p:txBody>
          <a:bodyPr wrap="square">
            <a:spAutoFit/>
          </a:bodyPr>
          <a:lstStyle/>
          <a:p>
            <a:r>
              <a:rPr lang="en-US">
                <a:solidFill>
                  <a:srgbClr val="0000CD"/>
                </a:solidFill>
                <a:latin typeface="Consolas" panose="020B0609020204030204" pitchFamily="49" charset="0"/>
              </a:rPr>
              <a:t>ALTER</a:t>
            </a:r>
            <a:r>
              <a:rPr lang="en-US">
                <a:solidFill>
                  <a:srgbClr val="000000"/>
                </a:solidFill>
                <a:latin typeface="Consolas" panose="020B0609020204030204" pitchFamily="49" charset="0"/>
              </a:rPr>
              <a:t> </a:t>
            </a:r>
            <a:r>
              <a:rPr lang="en-US">
                <a:solidFill>
                  <a:srgbClr val="0000CD"/>
                </a:solidFill>
                <a:latin typeface="Consolas" panose="020B0609020204030204" pitchFamily="49" charset="0"/>
              </a:rPr>
              <a:t>TABLE</a:t>
            </a:r>
            <a:r>
              <a:rPr lang="en-US">
                <a:solidFill>
                  <a:srgbClr val="000000"/>
                </a:solidFill>
                <a:latin typeface="Consolas" panose="020B0609020204030204" pitchFamily="49" charset="0"/>
              </a:rPr>
              <a:t> </a:t>
            </a:r>
            <a:r>
              <a:rPr lang="en-US" i="1">
                <a:solidFill>
                  <a:srgbClr val="000000"/>
                </a:solidFill>
                <a:latin typeface="Consolas" panose="020B0609020204030204" pitchFamily="49" charset="0"/>
              </a:rPr>
              <a:t>table_name</a:t>
            </a:r>
            <a:r>
              <a:rPr lang="en-US"/>
              <a:t/>
            </a:r>
            <a:br>
              <a:rPr lang="en-US"/>
            </a:br>
            <a:r>
              <a:rPr lang="en-US">
                <a:solidFill>
                  <a:srgbClr val="0000CD"/>
                </a:solidFill>
                <a:latin typeface="Consolas" panose="020B0609020204030204" pitchFamily="49" charset="0"/>
              </a:rPr>
              <a:t>ADD</a:t>
            </a:r>
            <a:r>
              <a:rPr lang="en-US">
                <a:solidFill>
                  <a:srgbClr val="000000"/>
                </a:solidFill>
                <a:latin typeface="Consolas" panose="020B0609020204030204" pitchFamily="49" charset="0"/>
              </a:rPr>
              <a:t> </a:t>
            </a:r>
            <a:r>
              <a:rPr lang="en-US" i="1">
                <a:solidFill>
                  <a:srgbClr val="000000"/>
                </a:solidFill>
                <a:latin typeface="Consolas" panose="020B0609020204030204" pitchFamily="49" charset="0"/>
              </a:rPr>
              <a:t>column_name datatype</a:t>
            </a:r>
            <a:r>
              <a:rPr lang="en-US">
                <a:solidFill>
                  <a:srgbClr val="000000"/>
                </a:solidFill>
                <a:latin typeface="Consolas" panose="020B0609020204030204" pitchFamily="49" charset="0"/>
              </a:rPr>
              <a:t>;</a:t>
            </a:r>
            <a:endParaRPr lang="en-IN" dirty="0"/>
          </a:p>
        </p:txBody>
      </p:sp>
      <p:sp>
        <p:nvSpPr>
          <p:cNvPr id="11" name="Rectangle 10">
            <a:extLst>
              <a:ext uri="{FF2B5EF4-FFF2-40B4-BE49-F238E27FC236}">
                <a16:creationId xmlns:a16="http://schemas.microsoft.com/office/drawing/2014/main" xmlns="" id="{20E9095D-C7C7-4C0D-8609-BD4375D6C6A7}"/>
              </a:ext>
            </a:extLst>
          </p:cNvPr>
          <p:cNvSpPr/>
          <p:nvPr/>
        </p:nvSpPr>
        <p:spPr>
          <a:xfrm>
            <a:off x="2209800" y="5373469"/>
            <a:ext cx="5181600" cy="646331"/>
          </a:xfrm>
          <a:prstGeom prst="rect">
            <a:avLst/>
          </a:prstGeom>
          <a:solidFill>
            <a:schemeClr val="accent1">
              <a:lumMod val="20000"/>
              <a:lumOff val="80000"/>
            </a:schemeClr>
          </a:solidFill>
        </p:spPr>
        <p:txBody>
          <a:bodyPr wrap="square">
            <a:spAutoFit/>
          </a:bodyPr>
          <a:lstStyle/>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studentinfo</a:t>
            </a:r>
            <a:r>
              <a:rPr lang="en-US" dirty="0"/>
              <a:t/>
            </a:r>
            <a:br>
              <a:rPr lang="en-US" dirty="0"/>
            </a:br>
            <a:r>
              <a:rPr lang="en-US" dirty="0">
                <a:solidFill>
                  <a:srgbClr val="0000CD"/>
                </a:solidFill>
                <a:latin typeface="Consolas" panose="020B0609020204030204" pitchFamily="49" charset="0"/>
              </a:rPr>
              <a:t>ADD</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Address varchar(40)</a:t>
            </a:r>
            <a:r>
              <a:rPr lang="en-US"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24192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7C0E4-85A7-4D02-8F94-983872F7448B}"/>
              </a:ext>
            </a:extLst>
          </p:cNvPr>
          <p:cNvSpPr>
            <a:spLocks noGrp="1"/>
          </p:cNvSpPr>
          <p:nvPr>
            <p:ph type="title"/>
          </p:nvPr>
        </p:nvSpPr>
        <p:spPr/>
        <p:txBody>
          <a:bodyPr>
            <a:normAutofit fontScale="90000"/>
          </a:bodyPr>
          <a:lstStyle/>
          <a:p>
            <a:r>
              <a:rPr lang="en-US" dirty="0"/>
              <a:t>Alter table</a:t>
            </a:r>
            <a:endParaRPr lang="en-IN" dirty="0"/>
          </a:p>
        </p:txBody>
      </p:sp>
      <p:sp>
        <p:nvSpPr>
          <p:cNvPr id="3" name="Content Placeholder 2">
            <a:extLst>
              <a:ext uri="{FF2B5EF4-FFF2-40B4-BE49-F238E27FC236}">
                <a16:creationId xmlns:a16="http://schemas.microsoft.com/office/drawing/2014/main" xmlns="" id="{56ADD1EE-C3E2-4BE9-88E1-E1FDEAAAF476}"/>
              </a:ext>
            </a:extLst>
          </p:cNvPr>
          <p:cNvSpPr>
            <a:spLocks noGrp="1"/>
          </p:cNvSpPr>
          <p:nvPr>
            <p:ph idx="1"/>
          </p:nvPr>
        </p:nvSpPr>
        <p:spPr/>
        <p:txBody>
          <a:bodyPr>
            <a:normAutofit/>
          </a:bodyPr>
          <a:lstStyle/>
          <a:p>
            <a:r>
              <a:rPr lang="en-US" sz="2800" dirty="0"/>
              <a:t>DROP column -</a:t>
            </a:r>
            <a:r>
              <a:rPr lang="en-US" sz="2400" dirty="0"/>
              <a:t>To delete a column in a table</a:t>
            </a:r>
          </a:p>
          <a:p>
            <a:endParaRPr lang="en-US" dirty="0"/>
          </a:p>
          <a:p>
            <a:pPr marL="914400" lvl="2" indent="0">
              <a:buNone/>
            </a:pPr>
            <a:r>
              <a:rPr lang="en-US" sz="2800" dirty="0">
                <a:solidFill>
                  <a:srgbClr val="0000CD"/>
                </a:solidFill>
                <a:latin typeface="Consolas" panose="020B0609020204030204" pitchFamily="49" charset="0"/>
              </a:rPr>
              <a:t>ALTER</a:t>
            </a:r>
            <a:r>
              <a:rPr lang="en-US" sz="2800" dirty="0">
                <a:solidFill>
                  <a:srgbClr val="000000"/>
                </a:solidFill>
                <a:latin typeface="Consolas" panose="020B0609020204030204" pitchFamily="49" charset="0"/>
              </a:rPr>
              <a:t> </a:t>
            </a:r>
            <a:r>
              <a:rPr lang="en-US" sz="2800" dirty="0">
                <a:solidFill>
                  <a:srgbClr val="0000CD"/>
                </a:solidFill>
                <a:latin typeface="Consolas" panose="020B0609020204030204" pitchFamily="49" charset="0"/>
              </a:rPr>
              <a:t>TABLE</a:t>
            </a:r>
            <a:r>
              <a:rPr lang="en-US" sz="2800" dirty="0">
                <a:solidFill>
                  <a:srgbClr val="000000"/>
                </a:solidFill>
                <a:latin typeface="Consolas" panose="020B0609020204030204" pitchFamily="49" charset="0"/>
              </a:rPr>
              <a:t> </a:t>
            </a:r>
            <a:r>
              <a:rPr lang="en-US" sz="2800" i="1" dirty="0" err="1">
                <a:solidFill>
                  <a:srgbClr val="000000"/>
                </a:solidFill>
                <a:latin typeface="Consolas" panose="020B0609020204030204" pitchFamily="49" charset="0"/>
              </a:rPr>
              <a:t>table_name</a:t>
            </a:r>
            <a:r>
              <a:rPr lang="en-US" sz="2800" dirty="0"/>
              <a:t/>
            </a:r>
            <a:br>
              <a:rPr lang="en-US" sz="2800" dirty="0"/>
            </a:br>
            <a:r>
              <a:rPr lang="en-US" sz="2800" dirty="0">
                <a:solidFill>
                  <a:srgbClr val="0000CD"/>
                </a:solidFill>
                <a:latin typeface="Consolas" panose="020B0609020204030204" pitchFamily="49" charset="0"/>
              </a:rPr>
              <a:t>DROP</a:t>
            </a:r>
            <a:r>
              <a:rPr lang="en-US" sz="2800" dirty="0">
                <a:solidFill>
                  <a:srgbClr val="000000"/>
                </a:solidFill>
                <a:latin typeface="Consolas" panose="020B0609020204030204" pitchFamily="49" charset="0"/>
              </a:rPr>
              <a:t> </a:t>
            </a:r>
            <a:r>
              <a:rPr lang="en-US" sz="2800" dirty="0">
                <a:solidFill>
                  <a:srgbClr val="0000CD"/>
                </a:solidFill>
                <a:latin typeface="Consolas" panose="020B0609020204030204" pitchFamily="49" charset="0"/>
              </a:rPr>
              <a:t>COLUMN</a:t>
            </a:r>
            <a:r>
              <a:rPr lang="en-US" sz="2800" dirty="0">
                <a:solidFill>
                  <a:srgbClr val="000000"/>
                </a:solidFill>
                <a:latin typeface="Consolas" panose="020B0609020204030204" pitchFamily="49" charset="0"/>
              </a:rPr>
              <a:t> </a:t>
            </a:r>
            <a:r>
              <a:rPr lang="en-US" sz="2800" i="1" dirty="0" err="1">
                <a:solidFill>
                  <a:srgbClr val="000000"/>
                </a:solidFill>
                <a:latin typeface="Consolas" panose="020B0609020204030204" pitchFamily="49" charset="0"/>
              </a:rPr>
              <a:t>column_name</a:t>
            </a:r>
            <a:r>
              <a:rPr lang="en-US" sz="2800" dirty="0">
                <a:solidFill>
                  <a:srgbClr val="000000"/>
                </a:solidFill>
                <a:latin typeface="Consolas" panose="020B0609020204030204" pitchFamily="49" charset="0"/>
              </a:rPr>
              <a:t>;</a:t>
            </a:r>
          </a:p>
          <a:p>
            <a:pPr marL="914400" lvl="2" indent="0">
              <a:buNone/>
            </a:pPr>
            <a:endParaRPr lang="en-US" sz="2800" dirty="0">
              <a:solidFill>
                <a:srgbClr val="000000"/>
              </a:solidFill>
              <a:latin typeface="Consolas" panose="020B0609020204030204" pitchFamily="49" charset="0"/>
            </a:endParaRPr>
          </a:p>
          <a:p>
            <a:pPr marL="914400" lvl="2" indent="0">
              <a:buNone/>
            </a:pPr>
            <a:r>
              <a:rPr lang="en-US" sz="2800" dirty="0">
                <a:solidFill>
                  <a:srgbClr val="0000CD"/>
                </a:solidFill>
                <a:latin typeface="Consolas" panose="020B0609020204030204" pitchFamily="49" charset="0"/>
              </a:rPr>
              <a:t>ALTER</a:t>
            </a:r>
            <a:r>
              <a:rPr lang="en-US" sz="2800" dirty="0">
                <a:solidFill>
                  <a:srgbClr val="000000"/>
                </a:solidFill>
                <a:latin typeface="Consolas" panose="020B0609020204030204" pitchFamily="49" charset="0"/>
              </a:rPr>
              <a:t> </a:t>
            </a:r>
            <a:r>
              <a:rPr lang="en-US" sz="2800" dirty="0">
                <a:solidFill>
                  <a:srgbClr val="0000CD"/>
                </a:solidFill>
                <a:latin typeface="Consolas" panose="020B0609020204030204" pitchFamily="49" charset="0"/>
              </a:rPr>
              <a:t>TABLE</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studentinfo</a:t>
            </a:r>
            <a:r>
              <a:rPr lang="en-US" sz="2800" dirty="0"/>
              <a:t/>
            </a:r>
            <a:br>
              <a:rPr lang="en-US" sz="2800" dirty="0"/>
            </a:br>
            <a:r>
              <a:rPr lang="en-US" sz="2800" dirty="0">
                <a:solidFill>
                  <a:srgbClr val="0000CD"/>
                </a:solidFill>
                <a:latin typeface="Consolas" panose="020B0609020204030204" pitchFamily="49" charset="0"/>
              </a:rPr>
              <a:t>DROP</a:t>
            </a:r>
            <a:r>
              <a:rPr lang="en-US" sz="2800" dirty="0">
                <a:solidFill>
                  <a:srgbClr val="000000"/>
                </a:solidFill>
                <a:latin typeface="Consolas" panose="020B0609020204030204" pitchFamily="49" charset="0"/>
              </a:rPr>
              <a:t> </a:t>
            </a:r>
            <a:r>
              <a:rPr lang="en-US" sz="2800" dirty="0">
                <a:solidFill>
                  <a:srgbClr val="0000CD"/>
                </a:solidFill>
                <a:latin typeface="Consolas" panose="020B0609020204030204" pitchFamily="49" charset="0"/>
              </a:rPr>
              <a:t>COLUMN</a:t>
            </a:r>
            <a:r>
              <a:rPr lang="en-US" sz="2800" dirty="0">
                <a:solidFill>
                  <a:srgbClr val="000000"/>
                </a:solidFill>
                <a:latin typeface="Consolas" panose="020B0609020204030204" pitchFamily="49" charset="0"/>
              </a:rPr>
              <a:t> Address;</a:t>
            </a:r>
            <a:endParaRPr lang="en-US" sz="2800" dirty="0"/>
          </a:p>
          <a:p>
            <a:endParaRPr lang="en-IN" sz="2400" dirty="0"/>
          </a:p>
        </p:txBody>
      </p:sp>
      <p:sp>
        <p:nvSpPr>
          <p:cNvPr id="4" name="Slide Number Placeholder 3">
            <a:extLst>
              <a:ext uri="{FF2B5EF4-FFF2-40B4-BE49-F238E27FC236}">
                <a16:creationId xmlns:a16="http://schemas.microsoft.com/office/drawing/2014/main" xmlns="" id="{F47676E5-D93F-4A85-9A09-E0BB3129BFE5}"/>
              </a:ext>
            </a:extLst>
          </p:cNvPr>
          <p:cNvSpPr>
            <a:spLocks noGrp="1"/>
          </p:cNvSpPr>
          <p:nvPr>
            <p:ph type="sldNum" sz="quarter" idx="12"/>
          </p:nvPr>
        </p:nvSpPr>
        <p:spPr/>
        <p:txBody>
          <a:bodyPr/>
          <a:lstStyle/>
          <a:p>
            <a:pPr>
              <a:defRPr/>
            </a:pPr>
            <a:fld id="{AA36BA31-C8A2-484D-B7F5-41EB78936DA4}" type="slidenum">
              <a:rPr lang="en-CA" smtClean="0"/>
              <a:pPr>
                <a:defRPr/>
              </a:pPr>
              <a:t>22</a:t>
            </a:fld>
            <a:endParaRPr lang="en-CA"/>
          </a:p>
        </p:txBody>
      </p:sp>
    </p:spTree>
    <p:extLst>
      <p:ext uri="{BB962C8B-B14F-4D97-AF65-F5344CB8AC3E}">
        <p14:creationId xmlns:p14="http://schemas.microsoft.com/office/powerpoint/2010/main" val="355695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375DF-D5B5-47FE-8A06-50E9AA81ACD8}"/>
              </a:ext>
            </a:extLst>
          </p:cNvPr>
          <p:cNvSpPr>
            <a:spLocks noGrp="1"/>
          </p:cNvSpPr>
          <p:nvPr>
            <p:ph type="title"/>
          </p:nvPr>
        </p:nvSpPr>
        <p:spPr/>
        <p:txBody>
          <a:bodyPr>
            <a:normAutofit fontScale="90000"/>
          </a:bodyPr>
          <a:lstStyle/>
          <a:p>
            <a:r>
              <a:rPr lang="en-US" dirty="0"/>
              <a:t>Alter table</a:t>
            </a:r>
            <a:endParaRPr lang="en-IN" dirty="0"/>
          </a:p>
        </p:txBody>
      </p:sp>
      <p:sp>
        <p:nvSpPr>
          <p:cNvPr id="3" name="Content Placeholder 2">
            <a:extLst>
              <a:ext uri="{FF2B5EF4-FFF2-40B4-BE49-F238E27FC236}">
                <a16:creationId xmlns:a16="http://schemas.microsoft.com/office/drawing/2014/main" xmlns="" id="{38DF0807-2096-42A5-B43C-41F0DC7311B6}"/>
              </a:ext>
            </a:extLst>
          </p:cNvPr>
          <p:cNvSpPr>
            <a:spLocks noGrp="1"/>
          </p:cNvSpPr>
          <p:nvPr>
            <p:ph idx="1"/>
          </p:nvPr>
        </p:nvSpPr>
        <p:spPr/>
        <p:txBody>
          <a:bodyPr/>
          <a:lstStyle/>
          <a:p>
            <a:r>
              <a:rPr lang="en-IN" dirty="0"/>
              <a:t>MODIFY COLUMN - T</a:t>
            </a:r>
            <a:r>
              <a:rPr lang="en-US" dirty="0"/>
              <a:t>o change the data type of a column in a table</a:t>
            </a:r>
          </a:p>
          <a:p>
            <a:endParaRPr lang="en-US" dirty="0"/>
          </a:p>
          <a:p>
            <a:pPr marL="0" indent="0">
              <a:buNone/>
            </a:pPr>
            <a:r>
              <a:rPr lang="en-US" dirty="0">
                <a:solidFill>
                  <a:srgbClr val="0000CD"/>
                </a:solidFill>
                <a:latin typeface="Consolas" panose="020B0609020204030204" pitchFamily="49" charset="0"/>
              </a:rPr>
              <a:t>	</a:t>
            </a:r>
            <a:r>
              <a:rPr lang="en-US" sz="2400" dirty="0">
                <a:solidFill>
                  <a:srgbClr val="0000CD"/>
                </a:solidFill>
                <a:latin typeface="Consolas" panose="020B0609020204030204" pitchFamily="49" charset="0"/>
              </a:rPr>
              <a:t>ALTER</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TABLE</a:t>
            </a:r>
            <a:r>
              <a:rPr lang="en-US" sz="2400" dirty="0">
                <a:solidFill>
                  <a:srgbClr val="000000"/>
                </a:solidFill>
                <a:latin typeface="Consolas" panose="020B0609020204030204" pitchFamily="49" charset="0"/>
              </a:rPr>
              <a:t> </a:t>
            </a:r>
            <a:r>
              <a:rPr lang="en-US" sz="2400" i="1" dirty="0" err="1">
                <a:solidFill>
                  <a:srgbClr val="000000"/>
                </a:solidFill>
                <a:latin typeface="Consolas" panose="020B0609020204030204" pitchFamily="49" charset="0"/>
              </a:rPr>
              <a:t>table_name</a:t>
            </a:r>
            <a:r>
              <a:rPr lang="en-US" sz="2400" dirty="0"/>
              <a:t/>
            </a:r>
            <a:br>
              <a:rPr lang="en-US" sz="2400" dirty="0"/>
            </a:br>
            <a:r>
              <a:rPr lang="en-US" sz="2400" dirty="0"/>
              <a:t>	</a:t>
            </a:r>
            <a:r>
              <a:rPr lang="en-US" sz="2400" dirty="0">
                <a:solidFill>
                  <a:srgbClr val="0000CD"/>
                </a:solidFill>
                <a:latin typeface="Consolas" panose="020B0609020204030204" pitchFamily="49" charset="0"/>
              </a:rPr>
              <a:t>MODIFY</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COLUMN</a:t>
            </a:r>
            <a:r>
              <a:rPr lang="en-US" sz="2400" dirty="0">
                <a:solidFill>
                  <a:srgbClr val="000000"/>
                </a:solidFill>
                <a:latin typeface="Consolas" panose="020B0609020204030204" pitchFamily="49" charset="0"/>
              </a:rPr>
              <a:t> </a:t>
            </a:r>
            <a:r>
              <a:rPr lang="en-US" sz="2400" i="1" dirty="0" err="1">
                <a:solidFill>
                  <a:srgbClr val="000000"/>
                </a:solidFill>
                <a:latin typeface="Consolas" panose="020B0609020204030204" pitchFamily="49" charset="0"/>
              </a:rPr>
              <a:t>column_name</a:t>
            </a:r>
            <a:r>
              <a:rPr lang="en-US" sz="2400" i="1" dirty="0">
                <a:solidFill>
                  <a:srgbClr val="000000"/>
                </a:solidFill>
                <a:latin typeface="Consolas" panose="020B0609020204030204" pitchFamily="49" charset="0"/>
              </a:rPr>
              <a:t> datatype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ALTER</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TABLE</a:t>
            </a:r>
            <a:r>
              <a:rPr lang="en-US" sz="2400" dirty="0">
                <a:solidFill>
                  <a:srgbClr val="000000"/>
                </a:solidFill>
                <a:latin typeface="Consolas" panose="020B0609020204030204" pitchFamily="49" charset="0"/>
              </a:rPr>
              <a:t> </a:t>
            </a:r>
            <a:r>
              <a:rPr lang="en-US" sz="2400" i="1" dirty="0" err="1">
                <a:solidFill>
                  <a:srgbClr val="000000"/>
                </a:solidFill>
                <a:latin typeface="Consolas" panose="020B0609020204030204" pitchFamily="49" charset="0"/>
              </a:rPr>
              <a:t>table_name</a:t>
            </a:r>
            <a:r>
              <a:rPr lang="en-US" sz="2400" dirty="0"/>
              <a:t/>
            </a:r>
            <a:br>
              <a:rPr lang="en-US" sz="2400" dirty="0"/>
            </a:br>
            <a:r>
              <a:rPr lang="en-US" sz="2400" dirty="0"/>
              <a:t>	</a:t>
            </a:r>
            <a:r>
              <a:rPr lang="en-US" sz="2400" dirty="0">
                <a:solidFill>
                  <a:srgbClr val="0000CD"/>
                </a:solidFill>
                <a:latin typeface="Consolas" panose="020B0609020204030204" pitchFamily="49" charset="0"/>
              </a:rPr>
              <a:t>MODIFY</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COLUMN</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Address char(30)</a:t>
            </a:r>
            <a:r>
              <a:rPr lang="en-US" sz="2400" dirty="0">
                <a:solidFill>
                  <a:srgbClr val="000000"/>
                </a:solidFill>
                <a:latin typeface="Consolas" panose="020B0609020204030204" pitchFamily="49" charset="0"/>
              </a:rPr>
              <a:t>;</a:t>
            </a:r>
          </a:p>
          <a:p>
            <a:pPr marL="0" indent="0">
              <a:buNone/>
            </a:pPr>
            <a:endParaRPr lang="en-IN" sz="2400" dirty="0"/>
          </a:p>
          <a:p>
            <a:endParaRPr lang="en-IN" dirty="0"/>
          </a:p>
        </p:txBody>
      </p:sp>
      <p:sp>
        <p:nvSpPr>
          <p:cNvPr id="4" name="Slide Number Placeholder 3">
            <a:extLst>
              <a:ext uri="{FF2B5EF4-FFF2-40B4-BE49-F238E27FC236}">
                <a16:creationId xmlns:a16="http://schemas.microsoft.com/office/drawing/2014/main" xmlns="" id="{335C642F-A8B8-4C8F-A8B3-B60850BA2FD2}"/>
              </a:ext>
            </a:extLst>
          </p:cNvPr>
          <p:cNvSpPr>
            <a:spLocks noGrp="1"/>
          </p:cNvSpPr>
          <p:nvPr>
            <p:ph type="sldNum" sz="quarter" idx="12"/>
          </p:nvPr>
        </p:nvSpPr>
        <p:spPr/>
        <p:txBody>
          <a:bodyPr/>
          <a:lstStyle/>
          <a:p>
            <a:pPr>
              <a:defRPr/>
            </a:pPr>
            <a:fld id="{AA36BA31-C8A2-484D-B7F5-41EB78936DA4}" type="slidenum">
              <a:rPr lang="en-CA" smtClean="0"/>
              <a:pPr>
                <a:defRPr/>
              </a:pPr>
              <a:t>23</a:t>
            </a:fld>
            <a:endParaRPr lang="en-CA"/>
          </a:p>
        </p:txBody>
      </p:sp>
    </p:spTree>
    <p:extLst>
      <p:ext uri="{BB962C8B-B14F-4D97-AF65-F5344CB8AC3E}">
        <p14:creationId xmlns:p14="http://schemas.microsoft.com/office/powerpoint/2010/main" val="2640989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A62EA-DE85-4427-8A88-F6288267B567}"/>
              </a:ext>
            </a:extLst>
          </p:cNvPr>
          <p:cNvSpPr>
            <a:spLocks noGrp="1"/>
          </p:cNvSpPr>
          <p:nvPr>
            <p:ph type="title"/>
          </p:nvPr>
        </p:nvSpPr>
        <p:spPr/>
        <p:txBody>
          <a:bodyPr>
            <a:normAutofit fontScale="90000"/>
          </a:bodyPr>
          <a:lstStyle/>
          <a:p>
            <a:r>
              <a:rPr lang="en-US" dirty="0"/>
              <a:t>Dropping table </a:t>
            </a:r>
            <a:endParaRPr lang="en-IN" dirty="0"/>
          </a:p>
        </p:txBody>
      </p:sp>
      <p:sp>
        <p:nvSpPr>
          <p:cNvPr id="3" name="Content Placeholder 2">
            <a:extLst>
              <a:ext uri="{FF2B5EF4-FFF2-40B4-BE49-F238E27FC236}">
                <a16:creationId xmlns:a16="http://schemas.microsoft.com/office/drawing/2014/main" xmlns="" id="{D7F06A3E-3D27-4DA8-AED4-34BB1047A8E8}"/>
              </a:ext>
            </a:extLst>
          </p:cNvPr>
          <p:cNvSpPr>
            <a:spLocks noGrp="1"/>
          </p:cNvSpPr>
          <p:nvPr>
            <p:ph idx="1"/>
          </p:nvPr>
        </p:nvSpPr>
        <p:spPr/>
        <p:txBody>
          <a:bodyPr/>
          <a:lstStyle/>
          <a:p>
            <a:r>
              <a:rPr lang="en-US" dirty="0"/>
              <a:t>The </a:t>
            </a:r>
            <a:r>
              <a:rPr lang="en-US" dirty="0">
                <a:solidFill>
                  <a:srgbClr val="0070C0"/>
                </a:solidFill>
              </a:rPr>
              <a:t>DROP TABLE </a:t>
            </a:r>
            <a:r>
              <a:rPr lang="en-US" dirty="0"/>
              <a:t>statement is used to drop an existing table in a database.</a:t>
            </a:r>
          </a:p>
          <a:p>
            <a:endParaRPr lang="en-US" dirty="0"/>
          </a:p>
          <a:p>
            <a:endParaRPr lang="en-US" dirty="0"/>
          </a:p>
          <a:p>
            <a:endParaRPr lang="en-US" dirty="0"/>
          </a:p>
          <a:p>
            <a:endParaRPr lang="en-US" dirty="0"/>
          </a:p>
          <a:p>
            <a:endParaRPr lang="en-US" dirty="0"/>
          </a:p>
          <a:p>
            <a:r>
              <a:rPr lang="en-US" dirty="0"/>
              <a:t>The </a:t>
            </a:r>
            <a:r>
              <a:rPr lang="en-US" dirty="0">
                <a:solidFill>
                  <a:srgbClr val="0070C0"/>
                </a:solidFill>
              </a:rPr>
              <a:t>TRUNCATE TABLE </a:t>
            </a:r>
            <a:r>
              <a:rPr lang="en-US" dirty="0"/>
              <a:t>statement is used to delete the data inside a table, but not the table itself.</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A092EE99-4B0D-44F4-A4D9-C2238D614619}"/>
              </a:ext>
            </a:extLst>
          </p:cNvPr>
          <p:cNvSpPr>
            <a:spLocks noGrp="1"/>
          </p:cNvSpPr>
          <p:nvPr>
            <p:ph type="sldNum" sz="quarter" idx="12"/>
          </p:nvPr>
        </p:nvSpPr>
        <p:spPr/>
        <p:txBody>
          <a:bodyPr/>
          <a:lstStyle/>
          <a:p>
            <a:pPr>
              <a:defRPr/>
            </a:pPr>
            <a:fld id="{AA36BA31-C8A2-484D-B7F5-41EB78936DA4}" type="slidenum">
              <a:rPr lang="en-CA" smtClean="0"/>
              <a:pPr>
                <a:defRPr/>
              </a:pPr>
              <a:t>24</a:t>
            </a:fld>
            <a:endParaRPr lang="en-CA"/>
          </a:p>
        </p:txBody>
      </p:sp>
      <p:sp>
        <p:nvSpPr>
          <p:cNvPr id="5" name="TextBox 4">
            <a:extLst>
              <a:ext uri="{FF2B5EF4-FFF2-40B4-BE49-F238E27FC236}">
                <a16:creationId xmlns:a16="http://schemas.microsoft.com/office/drawing/2014/main" xmlns="" id="{54AD0745-5D7B-4092-B562-B2E28D2948D3}"/>
              </a:ext>
            </a:extLst>
          </p:cNvPr>
          <p:cNvSpPr txBox="1"/>
          <p:nvPr/>
        </p:nvSpPr>
        <p:spPr>
          <a:xfrm>
            <a:off x="1371600" y="2057400"/>
            <a:ext cx="6172199" cy="1477328"/>
          </a:xfrm>
          <a:prstGeom prst="rect">
            <a:avLst/>
          </a:prstGeom>
          <a:solidFill>
            <a:schemeClr val="tx2">
              <a:lumMod val="20000"/>
              <a:lumOff val="80000"/>
            </a:schemeClr>
          </a:solidFill>
        </p:spPr>
        <p:txBody>
          <a:bodyPr wrap="square" rtlCol="0">
            <a:spAutoFit/>
          </a:bodyPr>
          <a:lstStyle/>
          <a:p>
            <a:r>
              <a:rPr lang="en-IN" sz="2400" dirty="0"/>
              <a:t>DROP TABLE </a:t>
            </a:r>
            <a:r>
              <a:rPr lang="en-IN" sz="2400" i="1" dirty="0" err="1"/>
              <a:t>table_name</a:t>
            </a:r>
            <a:r>
              <a:rPr lang="en-IN" sz="2400" dirty="0"/>
              <a:t>;</a:t>
            </a:r>
          </a:p>
          <a:p>
            <a:r>
              <a:rPr lang="en-IN" sz="2400" dirty="0">
                <a:solidFill>
                  <a:srgbClr val="0070C0"/>
                </a:solidFill>
              </a:rPr>
              <a:t>Example</a:t>
            </a:r>
          </a:p>
          <a:p>
            <a:r>
              <a:rPr lang="en-IN" sz="2400" dirty="0"/>
              <a:t>DROP TABLE </a:t>
            </a:r>
            <a:r>
              <a:rPr lang="en-IN" sz="2400" dirty="0" err="1"/>
              <a:t>studentinfo</a:t>
            </a:r>
            <a:r>
              <a:rPr lang="en-IN" sz="2400" dirty="0"/>
              <a:t>;</a:t>
            </a:r>
          </a:p>
          <a:p>
            <a:endParaRPr lang="en-IN" dirty="0"/>
          </a:p>
        </p:txBody>
      </p:sp>
      <p:sp>
        <p:nvSpPr>
          <p:cNvPr id="6" name="TextBox 5">
            <a:extLst>
              <a:ext uri="{FF2B5EF4-FFF2-40B4-BE49-F238E27FC236}">
                <a16:creationId xmlns:a16="http://schemas.microsoft.com/office/drawing/2014/main" xmlns="" id="{36D62098-E865-4849-BC9B-AF9838977EAC}"/>
              </a:ext>
            </a:extLst>
          </p:cNvPr>
          <p:cNvSpPr txBox="1"/>
          <p:nvPr/>
        </p:nvSpPr>
        <p:spPr>
          <a:xfrm>
            <a:off x="5105400" y="4572000"/>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xmlns="" id="{3B831A59-6E6B-481F-81C3-A5D8096B13E1}"/>
              </a:ext>
            </a:extLst>
          </p:cNvPr>
          <p:cNvSpPr txBox="1"/>
          <p:nvPr/>
        </p:nvSpPr>
        <p:spPr>
          <a:xfrm>
            <a:off x="1524000" y="4694871"/>
            <a:ext cx="6324600" cy="1569660"/>
          </a:xfrm>
          <a:prstGeom prst="rect">
            <a:avLst/>
          </a:prstGeom>
          <a:solidFill>
            <a:schemeClr val="tx2">
              <a:lumMod val="20000"/>
              <a:lumOff val="80000"/>
            </a:schemeClr>
          </a:solidFill>
        </p:spPr>
        <p:txBody>
          <a:bodyPr wrap="square" rtlCol="0">
            <a:spAutoFit/>
          </a:bodyPr>
          <a:lstStyle/>
          <a:p>
            <a:r>
              <a:rPr lang="en-IN" sz="2400" dirty="0"/>
              <a:t>TRUNCATE TABLE </a:t>
            </a:r>
            <a:r>
              <a:rPr lang="en-IN" sz="2400" i="1" dirty="0" err="1"/>
              <a:t>table_name</a:t>
            </a:r>
            <a:r>
              <a:rPr lang="en-IN" sz="2400" dirty="0"/>
              <a:t>;</a:t>
            </a:r>
          </a:p>
          <a:p>
            <a:r>
              <a:rPr lang="en-IN" sz="2400" dirty="0">
                <a:solidFill>
                  <a:srgbClr val="0070C0"/>
                </a:solidFill>
              </a:rPr>
              <a:t>Example</a:t>
            </a:r>
          </a:p>
          <a:p>
            <a:endParaRPr lang="en-IN" sz="2400" dirty="0">
              <a:solidFill>
                <a:srgbClr val="0070C0"/>
              </a:solidFill>
            </a:endParaRPr>
          </a:p>
          <a:p>
            <a:r>
              <a:rPr lang="en-IN" sz="2400" dirty="0"/>
              <a:t>TRUNCATE TABLE </a:t>
            </a:r>
            <a:r>
              <a:rPr lang="en-IN" sz="2400" i="1" dirty="0" err="1"/>
              <a:t>studentinfo</a:t>
            </a:r>
            <a:r>
              <a:rPr lang="en-IN" sz="2400" i="1" dirty="0"/>
              <a:t>;</a:t>
            </a:r>
            <a:endParaRPr lang="en-IN" sz="2400" dirty="0">
              <a:solidFill>
                <a:srgbClr val="0070C0"/>
              </a:solidFill>
            </a:endParaRPr>
          </a:p>
        </p:txBody>
      </p:sp>
    </p:spTree>
    <p:extLst>
      <p:ext uri="{BB962C8B-B14F-4D97-AF65-F5344CB8AC3E}">
        <p14:creationId xmlns:p14="http://schemas.microsoft.com/office/powerpoint/2010/main" val="4001760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2B3D98-DC89-4AE8-8D07-5B2B14BAB2BB}"/>
              </a:ext>
            </a:extLst>
          </p:cNvPr>
          <p:cNvSpPr>
            <a:spLocks noGrp="1"/>
          </p:cNvSpPr>
          <p:nvPr>
            <p:ph type="title"/>
          </p:nvPr>
        </p:nvSpPr>
        <p:spPr/>
        <p:txBody>
          <a:bodyPr>
            <a:normAutofit fontScale="90000"/>
          </a:bodyPr>
          <a:lstStyle/>
          <a:p>
            <a:r>
              <a:rPr lang="en-US" dirty="0"/>
              <a:t>Select Command </a:t>
            </a:r>
            <a:endParaRPr lang="en-IN" dirty="0"/>
          </a:p>
        </p:txBody>
      </p:sp>
      <p:sp>
        <p:nvSpPr>
          <p:cNvPr id="3" name="Content Placeholder 2">
            <a:extLst>
              <a:ext uri="{FF2B5EF4-FFF2-40B4-BE49-F238E27FC236}">
                <a16:creationId xmlns:a16="http://schemas.microsoft.com/office/drawing/2014/main" xmlns="" id="{6F88D748-945F-4EB9-98F2-D72BC3521F31}"/>
              </a:ext>
            </a:extLst>
          </p:cNvPr>
          <p:cNvSpPr>
            <a:spLocks noGrp="1"/>
          </p:cNvSpPr>
          <p:nvPr>
            <p:ph idx="1"/>
          </p:nvPr>
        </p:nvSpPr>
        <p:spPr/>
        <p:txBody>
          <a:bodyPr/>
          <a:lstStyle/>
          <a:p>
            <a:r>
              <a:rPr lang="en-US" dirty="0"/>
              <a:t>The SELECT statement is used to select data from a database.</a:t>
            </a:r>
          </a:p>
          <a:p>
            <a:r>
              <a:rPr lang="en-US" dirty="0"/>
              <a:t>The data returned is stored in a result table, called the result-set.</a:t>
            </a:r>
          </a:p>
          <a:p>
            <a:r>
              <a:rPr lang="en-IN" dirty="0"/>
              <a:t>p table (parts)                            s table (suppliers)</a:t>
            </a:r>
          </a:p>
        </p:txBody>
      </p:sp>
      <p:sp>
        <p:nvSpPr>
          <p:cNvPr id="4" name="Slide Number Placeholder 3">
            <a:extLst>
              <a:ext uri="{FF2B5EF4-FFF2-40B4-BE49-F238E27FC236}">
                <a16:creationId xmlns:a16="http://schemas.microsoft.com/office/drawing/2014/main" xmlns="" id="{620B7F0D-A2BC-4521-8A9A-CAAE80CCE45D}"/>
              </a:ext>
            </a:extLst>
          </p:cNvPr>
          <p:cNvSpPr>
            <a:spLocks noGrp="1"/>
          </p:cNvSpPr>
          <p:nvPr>
            <p:ph type="sldNum" sz="quarter" idx="12"/>
          </p:nvPr>
        </p:nvSpPr>
        <p:spPr/>
        <p:txBody>
          <a:bodyPr/>
          <a:lstStyle/>
          <a:p>
            <a:pPr>
              <a:defRPr/>
            </a:pPr>
            <a:fld id="{AA36BA31-C8A2-484D-B7F5-41EB78936DA4}" type="slidenum">
              <a:rPr lang="en-CA" smtClean="0"/>
              <a:pPr>
                <a:defRPr/>
              </a:pPr>
              <a:t>25</a:t>
            </a:fld>
            <a:endParaRPr lang="en-CA"/>
          </a:p>
        </p:txBody>
      </p:sp>
      <p:graphicFrame>
        <p:nvGraphicFramePr>
          <p:cNvPr id="6" name="Table 6">
            <a:extLst>
              <a:ext uri="{FF2B5EF4-FFF2-40B4-BE49-F238E27FC236}">
                <a16:creationId xmlns:a16="http://schemas.microsoft.com/office/drawing/2014/main" xmlns="" id="{8BA96329-CF23-4B55-95B4-4C2567ABA32E}"/>
              </a:ext>
            </a:extLst>
          </p:cNvPr>
          <p:cNvGraphicFramePr>
            <a:graphicFrameLocks noGrp="1"/>
          </p:cNvGraphicFramePr>
          <p:nvPr>
            <p:extLst>
              <p:ext uri="{D42A27DB-BD31-4B8C-83A1-F6EECF244321}">
                <p14:modId xmlns:p14="http://schemas.microsoft.com/office/powerpoint/2010/main" val="3204956261"/>
              </p:ext>
            </p:extLst>
          </p:nvPr>
        </p:nvGraphicFramePr>
        <p:xfrm>
          <a:off x="685800" y="2197099"/>
          <a:ext cx="2971800" cy="152527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564142324"/>
                    </a:ext>
                  </a:extLst>
                </a:gridCol>
                <a:gridCol w="990600">
                  <a:extLst>
                    <a:ext uri="{9D8B030D-6E8A-4147-A177-3AD203B41FA5}">
                      <a16:colId xmlns:a16="http://schemas.microsoft.com/office/drawing/2014/main" xmlns="" val="2615537416"/>
                    </a:ext>
                  </a:extLst>
                </a:gridCol>
                <a:gridCol w="990600">
                  <a:extLst>
                    <a:ext uri="{9D8B030D-6E8A-4147-A177-3AD203B41FA5}">
                      <a16:colId xmlns:a16="http://schemas.microsoft.com/office/drawing/2014/main" xmlns="" val="2289484760"/>
                    </a:ext>
                  </a:extLst>
                </a:gridCol>
              </a:tblGrid>
              <a:tr h="370840">
                <a:tc>
                  <a:txBody>
                    <a:bodyPr/>
                    <a:lstStyle/>
                    <a:p>
                      <a:pPr marL="0" marR="0" algn="ctr">
                        <a:spcBef>
                          <a:spcPts val="0"/>
                        </a:spcBef>
                        <a:spcAft>
                          <a:spcPts val="0"/>
                        </a:spcAft>
                      </a:pPr>
                      <a:r>
                        <a:rPr lang="en-US" sz="2000" b="1" dirty="0" err="1">
                          <a:effectLst/>
                          <a:latin typeface="Times New Roman" panose="02020603050405020304" pitchFamily="18" charset="0"/>
                          <a:ea typeface="Times New Roman" panose="02020603050405020304" pitchFamily="18" charset="0"/>
                        </a:rPr>
                        <a:t>pno</a:t>
                      </a: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000" b="1" dirty="0" err="1">
                          <a:effectLst/>
                          <a:latin typeface="Times New Roman" panose="02020603050405020304" pitchFamily="18" charset="0"/>
                          <a:ea typeface="Times New Roman" panose="02020603050405020304" pitchFamily="18" charset="0"/>
                        </a:rPr>
                        <a:t>descr</a:t>
                      </a: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rPr>
                        <a:t>color </a:t>
                      </a:r>
                      <a:endParaRPr lang="en-IN"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Widget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Blue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P2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Widget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Red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Dongle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Green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bl>
          </a:graphicData>
        </a:graphic>
      </p:graphicFrame>
      <p:graphicFrame>
        <p:nvGraphicFramePr>
          <p:cNvPr id="8" name="Table 6">
            <a:extLst>
              <a:ext uri="{FF2B5EF4-FFF2-40B4-BE49-F238E27FC236}">
                <a16:creationId xmlns:a16="http://schemas.microsoft.com/office/drawing/2014/main" xmlns="" id="{5D1135D8-83FD-4B58-9D2F-82F710AC2BC8}"/>
              </a:ext>
            </a:extLst>
          </p:cNvPr>
          <p:cNvGraphicFramePr>
            <a:graphicFrameLocks noGrp="1"/>
          </p:cNvGraphicFramePr>
          <p:nvPr>
            <p:extLst>
              <p:ext uri="{D42A27DB-BD31-4B8C-83A1-F6EECF244321}">
                <p14:modId xmlns:p14="http://schemas.microsoft.com/office/powerpoint/2010/main" val="1759811409"/>
              </p:ext>
            </p:extLst>
          </p:nvPr>
        </p:nvGraphicFramePr>
        <p:xfrm>
          <a:off x="4191000" y="2209800"/>
          <a:ext cx="2971800" cy="15392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564142324"/>
                    </a:ext>
                  </a:extLst>
                </a:gridCol>
                <a:gridCol w="990600">
                  <a:extLst>
                    <a:ext uri="{9D8B030D-6E8A-4147-A177-3AD203B41FA5}">
                      <a16:colId xmlns:a16="http://schemas.microsoft.com/office/drawing/2014/main" xmlns="" val="2615537416"/>
                    </a:ext>
                  </a:extLst>
                </a:gridCol>
                <a:gridCol w="990600">
                  <a:extLst>
                    <a:ext uri="{9D8B030D-6E8A-4147-A177-3AD203B41FA5}">
                      <a16:colId xmlns:a16="http://schemas.microsoft.com/office/drawing/2014/main" xmlns="" val="2289484760"/>
                    </a:ext>
                  </a:extLst>
                </a:gridCol>
              </a:tblGrid>
              <a:tr h="370840">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name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city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S1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Pierre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Paris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S2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John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London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Mario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Rome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bl>
          </a:graphicData>
        </a:graphic>
      </p:graphicFrame>
      <p:graphicFrame>
        <p:nvGraphicFramePr>
          <p:cNvPr id="9" name="Table 6">
            <a:extLst>
              <a:ext uri="{FF2B5EF4-FFF2-40B4-BE49-F238E27FC236}">
                <a16:creationId xmlns:a16="http://schemas.microsoft.com/office/drawing/2014/main" xmlns="" id="{C7F7577F-E784-4346-947D-B079F4143B37}"/>
              </a:ext>
            </a:extLst>
          </p:cNvPr>
          <p:cNvGraphicFramePr>
            <a:graphicFrameLocks noGrp="1"/>
          </p:cNvGraphicFramePr>
          <p:nvPr>
            <p:extLst>
              <p:ext uri="{D42A27DB-BD31-4B8C-83A1-F6EECF244321}">
                <p14:modId xmlns:p14="http://schemas.microsoft.com/office/powerpoint/2010/main" val="60772540"/>
              </p:ext>
            </p:extLst>
          </p:nvPr>
        </p:nvGraphicFramePr>
        <p:xfrm>
          <a:off x="2819400" y="4495800"/>
          <a:ext cx="4114800" cy="19240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564142324"/>
                    </a:ext>
                  </a:extLst>
                </a:gridCol>
                <a:gridCol w="1371600">
                  <a:extLst>
                    <a:ext uri="{9D8B030D-6E8A-4147-A177-3AD203B41FA5}">
                      <a16:colId xmlns:a16="http://schemas.microsoft.com/office/drawing/2014/main" xmlns="" val="2615537416"/>
                    </a:ext>
                  </a:extLst>
                </a:gridCol>
                <a:gridCol w="1371600">
                  <a:extLst>
                    <a:ext uri="{9D8B030D-6E8A-4147-A177-3AD203B41FA5}">
                      <a16:colId xmlns:a16="http://schemas.microsoft.com/office/drawing/2014/main" xmlns="" val="2289484760"/>
                    </a:ext>
                  </a:extLst>
                </a:gridCol>
              </a:tblGrid>
              <a:tr h="370840">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a:effectLst/>
                          <a:latin typeface="Times New Roman" panose="02020603050405020304" pitchFamily="18" charset="0"/>
                          <a:ea typeface="Times New Roman" panose="02020603050405020304" pitchFamily="18" charset="0"/>
                        </a:rPr>
                        <a:t>pno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a:effectLst/>
                          <a:latin typeface="Times New Roman" panose="02020603050405020304" pitchFamily="18" charset="0"/>
                          <a:ea typeface="Times New Roman" panose="02020603050405020304" pitchFamily="18" charset="0"/>
                        </a:rPr>
                        <a:t>qty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NULL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S2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200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S3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1000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P2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200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294631630"/>
                  </a:ext>
                </a:extLst>
              </a:tr>
            </a:tbl>
          </a:graphicData>
        </a:graphic>
      </p:graphicFrame>
      <p:sp>
        <p:nvSpPr>
          <p:cNvPr id="10" name="TextBox 9">
            <a:extLst>
              <a:ext uri="{FF2B5EF4-FFF2-40B4-BE49-F238E27FC236}">
                <a16:creationId xmlns:a16="http://schemas.microsoft.com/office/drawing/2014/main" xmlns="" id="{6C1706A5-B10A-4AFF-BB60-49D755E6F7DD}"/>
              </a:ext>
            </a:extLst>
          </p:cNvPr>
          <p:cNvSpPr txBox="1"/>
          <p:nvPr/>
        </p:nvSpPr>
        <p:spPr>
          <a:xfrm>
            <a:off x="2514600" y="3974068"/>
            <a:ext cx="3886200" cy="369332"/>
          </a:xfrm>
          <a:prstGeom prst="rect">
            <a:avLst/>
          </a:prstGeom>
          <a:noFill/>
        </p:spPr>
        <p:txBody>
          <a:bodyPr wrap="square" rtlCol="0">
            <a:spAutoFit/>
          </a:bodyPr>
          <a:lstStyle/>
          <a:p>
            <a:r>
              <a:rPr lang="en-US" b="1" dirty="0" err="1"/>
              <a:t>sp</a:t>
            </a:r>
            <a:r>
              <a:rPr lang="en-US" b="1" dirty="0"/>
              <a:t> Table (suppliers &amp; parts) </a:t>
            </a:r>
            <a:endParaRPr lang="en-IN" dirty="0"/>
          </a:p>
        </p:txBody>
      </p:sp>
    </p:spTree>
    <p:extLst>
      <p:ext uri="{BB962C8B-B14F-4D97-AF65-F5344CB8AC3E}">
        <p14:creationId xmlns:p14="http://schemas.microsoft.com/office/powerpoint/2010/main" val="1661036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62C13-AED9-473E-A7EC-5F450C0B401A}"/>
              </a:ext>
            </a:extLst>
          </p:cNvPr>
          <p:cNvSpPr>
            <a:spLocks noGrp="1"/>
          </p:cNvSpPr>
          <p:nvPr>
            <p:ph type="title"/>
          </p:nvPr>
        </p:nvSpPr>
        <p:spPr/>
        <p:txBody>
          <a:bodyPr>
            <a:normAutofit fontScale="90000"/>
          </a:bodyPr>
          <a:lstStyle/>
          <a:p>
            <a:r>
              <a:rPr lang="en-US" dirty="0"/>
              <a:t>Select Command </a:t>
            </a:r>
            <a:endParaRPr lang="en-IN" dirty="0"/>
          </a:p>
        </p:txBody>
      </p:sp>
      <p:sp>
        <p:nvSpPr>
          <p:cNvPr id="4" name="Slide Number Placeholder 3">
            <a:extLst>
              <a:ext uri="{FF2B5EF4-FFF2-40B4-BE49-F238E27FC236}">
                <a16:creationId xmlns:a16="http://schemas.microsoft.com/office/drawing/2014/main" xmlns="" id="{3DB33973-B08A-4F78-ABF3-9ACB33247DB9}"/>
              </a:ext>
            </a:extLst>
          </p:cNvPr>
          <p:cNvSpPr>
            <a:spLocks noGrp="1"/>
          </p:cNvSpPr>
          <p:nvPr>
            <p:ph type="sldNum" sz="quarter" idx="12"/>
          </p:nvPr>
        </p:nvSpPr>
        <p:spPr/>
        <p:txBody>
          <a:bodyPr/>
          <a:lstStyle/>
          <a:p>
            <a:pPr>
              <a:defRPr/>
            </a:pPr>
            <a:fld id="{AA36BA31-C8A2-484D-B7F5-41EB78936DA4}" type="slidenum">
              <a:rPr lang="en-CA" smtClean="0"/>
              <a:pPr>
                <a:defRPr/>
              </a:pPr>
              <a:t>26</a:t>
            </a:fld>
            <a:endParaRPr lang="en-CA"/>
          </a:p>
        </p:txBody>
      </p:sp>
      <p:sp>
        <p:nvSpPr>
          <p:cNvPr id="6" name="TextBox 5">
            <a:extLst>
              <a:ext uri="{FF2B5EF4-FFF2-40B4-BE49-F238E27FC236}">
                <a16:creationId xmlns:a16="http://schemas.microsoft.com/office/drawing/2014/main" xmlns="" id="{F3E44262-02A9-4464-8767-CE3A14F2FE9D}"/>
              </a:ext>
            </a:extLst>
          </p:cNvPr>
          <p:cNvSpPr txBox="1"/>
          <p:nvPr/>
        </p:nvSpPr>
        <p:spPr>
          <a:xfrm>
            <a:off x="457200" y="1076325"/>
            <a:ext cx="4648199" cy="2585323"/>
          </a:xfrm>
          <a:prstGeom prst="rect">
            <a:avLst/>
          </a:prstGeom>
          <a:noFill/>
        </p:spPr>
        <p:txBody>
          <a:bodyPr wrap="square" rtlCol="0">
            <a:spAutoFit/>
          </a:bodyPr>
          <a:lstStyle/>
          <a:p>
            <a:pPr marL="0" indent="0">
              <a:buNone/>
            </a:pPr>
            <a:r>
              <a:rPr lang="en-US" sz="2400" dirty="0">
                <a:solidFill>
                  <a:srgbClr val="00B0F0"/>
                </a:solidFill>
              </a:rPr>
              <a:t>create table p </a:t>
            </a:r>
            <a:r>
              <a:rPr lang="en-US" sz="2400" dirty="0"/>
              <a:t>(</a:t>
            </a:r>
          </a:p>
          <a:p>
            <a:pPr marL="0" indent="0">
              <a:buNone/>
            </a:pPr>
            <a:r>
              <a:rPr lang="en-US" sz="2400" dirty="0"/>
              <a:t> </a:t>
            </a:r>
            <a:r>
              <a:rPr lang="en-US" sz="2400" dirty="0" err="1"/>
              <a:t>pno</a:t>
            </a:r>
            <a:r>
              <a:rPr lang="en-US" sz="2400" dirty="0"/>
              <a:t> varchar(10),</a:t>
            </a:r>
          </a:p>
          <a:p>
            <a:pPr marL="0" indent="0">
              <a:buNone/>
            </a:pPr>
            <a:r>
              <a:rPr lang="en-US" sz="2400" dirty="0" err="1"/>
              <a:t>descr</a:t>
            </a:r>
            <a:r>
              <a:rPr lang="en-US" sz="2400" dirty="0"/>
              <a:t> varchar(10),</a:t>
            </a:r>
          </a:p>
          <a:p>
            <a:pPr marL="0" indent="0">
              <a:buNone/>
            </a:pPr>
            <a:r>
              <a:rPr lang="en-US" sz="2400" dirty="0"/>
              <a:t>color varchar(10),</a:t>
            </a:r>
          </a:p>
          <a:p>
            <a:pPr marL="0" indent="0">
              <a:buNone/>
            </a:pPr>
            <a:r>
              <a:rPr lang="en-US" sz="2400" dirty="0"/>
              <a:t>PRIMARY KEY(</a:t>
            </a:r>
            <a:r>
              <a:rPr lang="en-US" sz="2400" dirty="0" err="1"/>
              <a:t>pno</a:t>
            </a:r>
            <a:r>
              <a:rPr lang="en-US" sz="2400" dirty="0"/>
              <a:t>)</a:t>
            </a:r>
          </a:p>
          <a:p>
            <a:pPr marL="0" indent="0">
              <a:buNone/>
            </a:pPr>
            <a:r>
              <a:rPr lang="en-US" sz="2400" dirty="0"/>
              <a:t>);</a:t>
            </a:r>
          </a:p>
          <a:p>
            <a:endParaRPr lang="en-IN" dirty="0"/>
          </a:p>
        </p:txBody>
      </p:sp>
      <p:sp>
        <p:nvSpPr>
          <p:cNvPr id="8" name="TextBox 7">
            <a:extLst>
              <a:ext uri="{FF2B5EF4-FFF2-40B4-BE49-F238E27FC236}">
                <a16:creationId xmlns:a16="http://schemas.microsoft.com/office/drawing/2014/main" xmlns="" id="{E4121731-436C-4487-91C0-6651B507C426}"/>
              </a:ext>
            </a:extLst>
          </p:cNvPr>
          <p:cNvSpPr txBox="1"/>
          <p:nvPr/>
        </p:nvSpPr>
        <p:spPr>
          <a:xfrm>
            <a:off x="457199" y="4117537"/>
            <a:ext cx="4648199" cy="2585323"/>
          </a:xfrm>
          <a:prstGeom prst="rect">
            <a:avLst/>
          </a:prstGeom>
          <a:noFill/>
        </p:spPr>
        <p:txBody>
          <a:bodyPr wrap="square" rtlCol="0">
            <a:spAutoFit/>
          </a:bodyPr>
          <a:lstStyle/>
          <a:p>
            <a:pPr marL="0" indent="0">
              <a:buNone/>
            </a:pPr>
            <a:r>
              <a:rPr lang="en-US" sz="2400" dirty="0">
                <a:solidFill>
                  <a:srgbClr val="00B0F0"/>
                </a:solidFill>
              </a:rPr>
              <a:t>create table s </a:t>
            </a:r>
            <a:r>
              <a:rPr lang="en-US" sz="2400" dirty="0"/>
              <a:t>(</a:t>
            </a:r>
          </a:p>
          <a:p>
            <a:pPr marL="0" indent="0">
              <a:buNone/>
            </a:pPr>
            <a:r>
              <a:rPr lang="en-US" sz="2400" dirty="0"/>
              <a:t> </a:t>
            </a:r>
            <a:r>
              <a:rPr lang="en-US" sz="2400" dirty="0" err="1"/>
              <a:t>sno</a:t>
            </a:r>
            <a:r>
              <a:rPr lang="en-US" sz="2400" dirty="0"/>
              <a:t> varchar(10),</a:t>
            </a:r>
          </a:p>
          <a:p>
            <a:pPr marL="0" indent="0">
              <a:buNone/>
            </a:pPr>
            <a:r>
              <a:rPr lang="en-US" sz="2400" dirty="0"/>
              <a:t>name varchar(10),</a:t>
            </a:r>
          </a:p>
          <a:p>
            <a:pPr marL="0" indent="0">
              <a:buNone/>
            </a:pPr>
            <a:r>
              <a:rPr lang="en-US" sz="2400" dirty="0"/>
              <a:t>city varchar(10),</a:t>
            </a:r>
          </a:p>
          <a:p>
            <a:pPr marL="0" indent="0">
              <a:buNone/>
            </a:pPr>
            <a:r>
              <a:rPr lang="en-US" sz="2400" dirty="0"/>
              <a:t>PRIMARY KEY(</a:t>
            </a:r>
            <a:r>
              <a:rPr lang="en-US" sz="2400" dirty="0" err="1"/>
              <a:t>sno</a:t>
            </a:r>
            <a:r>
              <a:rPr lang="en-US" sz="2400" dirty="0"/>
              <a:t>)</a:t>
            </a:r>
          </a:p>
          <a:p>
            <a:pPr marL="0" indent="0">
              <a:buNone/>
            </a:pPr>
            <a:r>
              <a:rPr lang="en-US" sz="2400" dirty="0"/>
              <a:t>);</a:t>
            </a:r>
          </a:p>
          <a:p>
            <a:endParaRPr lang="en-IN" dirty="0"/>
          </a:p>
        </p:txBody>
      </p:sp>
      <p:sp>
        <p:nvSpPr>
          <p:cNvPr id="9" name="TextBox 8">
            <a:extLst>
              <a:ext uri="{FF2B5EF4-FFF2-40B4-BE49-F238E27FC236}">
                <a16:creationId xmlns:a16="http://schemas.microsoft.com/office/drawing/2014/main" xmlns="" id="{46131238-D227-4F97-9018-20C5B25A78C9}"/>
              </a:ext>
            </a:extLst>
          </p:cNvPr>
          <p:cNvSpPr txBox="1"/>
          <p:nvPr/>
        </p:nvSpPr>
        <p:spPr>
          <a:xfrm>
            <a:off x="3810001" y="2340411"/>
            <a:ext cx="5257800" cy="2862322"/>
          </a:xfrm>
          <a:prstGeom prst="rect">
            <a:avLst/>
          </a:prstGeom>
          <a:noFill/>
        </p:spPr>
        <p:txBody>
          <a:bodyPr wrap="square" rtlCol="0">
            <a:spAutoFit/>
          </a:bodyPr>
          <a:lstStyle/>
          <a:p>
            <a:pPr marL="0" indent="0">
              <a:buNone/>
            </a:pPr>
            <a:r>
              <a:rPr lang="en-US" dirty="0">
                <a:solidFill>
                  <a:srgbClr val="00B0F0"/>
                </a:solidFill>
              </a:rPr>
              <a:t>create table </a:t>
            </a:r>
            <a:r>
              <a:rPr lang="en-US" dirty="0" err="1">
                <a:solidFill>
                  <a:srgbClr val="00B0F0"/>
                </a:solidFill>
              </a:rPr>
              <a:t>sp</a:t>
            </a:r>
            <a:r>
              <a:rPr lang="en-US" dirty="0">
                <a:solidFill>
                  <a:srgbClr val="00B0F0"/>
                </a:solidFill>
              </a:rPr>
              <a:t> </a:t>
            </a:r>
            <a:r>
              <a:rPr lang="en-US" dirty="0"/>
              <a:t>(</a:t>
            </a:r>
          </a:p>
          <a:p>
            <a:pPr marL="0" indent="0">
              <a:buNone/>
            </a:pPr>
            <a:r>
              <a:rPr lang="en-US" dirty="0"/>
              <a:t> </a:t>
            </a:r>
            <a:r>
              <a:rPr lang="en-US" dirty="0" err="1"/>
              <a:t>sno</a:t>
            </a:r>
            <a:r>
              <a:rPr lang="en-US" dirty="0"/>
              <a:t> varchar(10),</a:t>
            </a:r>
          </a:p>
          <a:p>
            <a:pPr marL="0" indent="0">
              <a:buNone/>
            </a:pPr>
            <a:r>
              <a:rPr lang="en-US" dirty="0" err="1"/>
              <a:t>pno</a:t>
            </a:r>
            <a:r>
              <a:rPr lang="en-US" dirty="0"/>
              <a:t> varchar(10),</a:t>
            </a:r>
          </a:p>
          <a:p>
            <a:pPr marL="0" indent="0">
              <a:buNone/>
            </a:pPr>
            <a:r>
              <a:rPr lang="en-US" dirty="0"/>
              <a:t>Qty int ,</a:t>
            </a:r>
          </a:p>
          <a:p>
            <a:pPr marL="0" indent="0">
              <a:buNone/>
            </a:pPr>
            <a:r>
              <a:rPr lang="en-US" dirty="0"/>
              <a:t>PRIMARY KEY(</a:t>
            </a:r>
            <a:r>
              <a:rPr lang="en-US" dirty="0" err="1"/>
              <a:t>sno,pno</a:t>
            </a:r>
            <a:r>
              <a:rPr lang="en-US" dirty="0"/>
              <a:t>),</a:t>
            </a:r>
          </a:p>
          <a:p>
            <a:pPr marL="0" indent="0">
              <a:buNone/>
            </a:pPr>
            <a:r>
              <a:rPr lang="en-US" dirty="0"/>
              <a:t>FOREIGN KEY (</a:t>
            </a:r>
            <a:r>
              <a:rPr lang="en-US" dirty="0" err="1"/>
              <a:t>sno</a:t>
            </a:r>
            <a:r>
              <a:rPr lang="en-US" dirty="0"/>
              <a:t>) REFERENCES s(</a:t>
            </a:r>
            <a:r>
              <a:rPr lang="en-US" dirty="0" err="1"/>
              <a:t>sno</a:t>
            </a:r>
            <a:r>
              <a:rPr lang="en-US" dirty="0"/>
              <a:t>),</a:t>
            </a:r>
          </a:p>
          <a:p>
            <a:r>
              <a:rPr lang="en-US" dirty="0"/>
              <a:t>FOREIGN KEY (</a:t>
            </a:r>
            <a:r>
              <a:rPr lang="en-US" dirty="0" err="1"/>
              <a:t>pno</a:t>
            </a:r>
            <a:r>
              <a:rPr lang="en-US" dirty="0"/>
              <a:t>) REFERENCES p(</a:t>
            </a:r>
            <a:r>
              <a:rPr lang="en-US" dirty="0" err="1"/>
              <a:t>pno</a:t>
            </a:r>
            <a:r>
              <a:rPr lang="en-US" dirty="0"/>
              <a:t>)</a:t>
            </a:r>
          </a:p>
          <a:p>
            <a:pPr marL="0" indent="0">
              <a:buNone/>
            </a:pPr>
            <a:endParaRPr lang="en-US" dirty="0"/>
          </a:p>
          <a:p>
            <a:pPr marL="0" indent="0">
              <a:buNone/>
            </a:pPr>
            <a:r>
              <a:rPr lang="en-US" dirty="0"/>
              <a:t>);</a:t>
            </a:r>
          </a:p>
          <a:p>
            <a:endParaRPr lang="en-IN" dirty="0"/>
          </a:p>
        </p:txBody>
      </p:sp>
    </p:spTree>
    <p:extLst>
      <p:ext uri="{BB962C8B-B14F-4D97-AF65-F5344CB8AC3E}">
        <p14:creationId xmlns:p14="http://schemas.microsoft.com/office/powerpoint/2010/main" val="2177394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E140F-7E4F-4FEB-A940-9501BE43EC9B}"/>
              </a:ext>
            </a:extLst>
          </p:cNvPr>
          <p:cNvSpPr>
            <a:spLocks noGrp="1"/>
          </p:cNvSpPr>
          <p:nvPr>
            <p:ph type="title"/>
          </p:nvPr>
        </p:nvSpPr>
        <p:spPr/>
        <p:txBody>
          <a:bodyPr>
            <a:normAutofit fontScale="90000"/>
          </a:bodyPr>
          <a:lstStyle/>
          <a:p>
            <a:r>
              <a:rPr lang="en-US" dirty="0"/>
              <a:t>SELECT</a:t>
            </a:r>
            <a:endParaRPr lang="en-IN" dirty="0"/>
          </a:p>
        </p:txBody>
      </p:sp>
      <p:sp>
        <p:nvSpPr>
          <p:cNvPr id="3" name="Content Placeholder 2">
            <a:extLst>
              <a:ext uri="{FF2B5EF4-FFF2-40B4-BE49-F238E27FC236}">
                <a16:creationId xmlns:a16="http://schemas.microsoft.com/office/drawing/2014/main" xmlns="" id="{0CBD72C4-46A0-4D84-9022-61618F3653F0}"/>
              </a:ext>
            </a:extLst>
          </p:cNvPr>
          <p:cNvSpPr>
            <a:spLocks noGrp="1"/>
          </p:cNvSpPr>
          <p:nvPr>
            <p:ph idx="1"/>
          </p:nvPr>
        </p:nvSpPr>
        <p:spPr/>
        <p:txBody>
          <a:bodyPr/>
          <a:lstStyle/>
          <a:p>
            <a:r>
              <a:rPr lang="en-US" dirty="0"/>
              <a:t>The SQL SELECT statement queries data from tables in the database</a:t>
            </a:r>
          </a:p>
          <a:p>
            <a:endParaRPr lang="en-IN" dirty="0"/>
          </a:p>
        </p:txBody>
      </p:sp>
      <p:sp>
        <p:nvSpPr>
          <p:cNvPr id="4" name="Slide Number Placeholder 3">
            <a:extLst>
              <a:ext uri="{FF2B5EF4-FFF2-40B4-BE49-F238E27FC236}">
                <a16:creationId xmlns:a16="http://schemas.microsoft.com/office/drawing/2014/main" xmlns="" id="{47BDBAF1-0107-42CB-87E4-70D0B3F6680F}"/>
              </a:ext>
            </a:extLst>
          </p:cNvPr>
          <p:cNvSpPr>
            <a:spLocks noGrp="1"/>
          </p:cNvSpPr>
          <p:nvPr>
            <p:ph type="sldNum" sz="quarter" idx="12"/>
          </p:nvPr>
        </p:nvSpPr>
        <p:spPr/>
        <p:txBody>
          <a:bodyPr/>
          <a:lstStyle/>
          <a:p>
            <a:pPr>
              <a:defRPr/>
            </a:pPr>
            <a:fld id="{AA36BA31-C8A2-484D-B7F5-41EB78936DA4}" type="slidenum">
              <a:rPr lang="en-CA" smtClean="0"/>
              <a:pPr>
                <a:defRPr/>
              </a:pPr>
              <a:t>27</a:t>
            </a:fld>
            <a:endParaRPr lang="en-CA"/>
          </a:p>
        </p:txBody>
      </p:sp>
      <p:sp>
        <p:nvSpPr>
          <p:cNvPr id="5" name="TextBox 4">
            <a:extLst>
              <a:ext uri="{FF2B5EF4-FFF2-40B4-BE49-F238E27FC236}">
                <a16:creationId xmlns:a16="http://schemas.microsoft.com/office/drawing/2014/main" xmlns="" id="{965A08EF-C8D1-49F2-B78A-1D336102AF03}"/>
              </a:ext>
            </a:extLst>
          </p:cNvPr>
          <p:cNvSpPr txBox="1"/>
          <p:nvPr/>
        </p:nvSpPr>
        <p:spPr>
          <a:xfrm>
            <a:off x="2514600" y="1905000"/>
            <a:ext cx="2690813" cy="1292662"/>
          </a:xfrm>
          <a:prstGeom prst="rect">
            <a:avLst/>
          </a:prstGeom>
          <a:noFill/>
        </p:spPr>
        <p:txBody>
          <a:bodyPr wrap="square" rtlCol="0">
            <a:spAutoFit/>
          </a:bodyPr>
          <a:lstStyle/>
          <a:p>
            <a:pPr lvl="1"/>
            <a:r>
              <a:rPr lang="en-US" sz="2000" b="1" dirty="0"/>
              <a:t>SELECT </a:t>
            </a:r>
            <a:endParaRPr lang="en-IN" sz="2000" b="1" dirty="0"/>
          </a:p>
          <a:p>
            <a:pPr lvl="1"/>
            <a:r>
              <a:rPr lang="en-US" sz="2000" b="1" dirty="0"/>
              <a:t>FROM </a:t>
            </a:r>
            <a:endParaRPr lang="en-IN" sz="2000" b="1" dirty="0"/>
          </a:p>
          <a:p>
            <a:pPr lvl="1"/>
            <a:r>
              <a:rPr lang="en-US" sz="2000" b="1" dirty="0"/>
              <a:t>WHERE </a:t>
            </a:r>
            <a:endParaRPr lang="en-IN" sz="2000" b="1" dirty="0"/>
          </a:p>
          <a:p>
            <a:endParaRPr lang="en-IN" dirty="0"/>
          </a:p>
        </p:txBody>
      </p:sp>
      <p:sp>
        <p:nvSpPr>
          <p:cNvPr id="7" name="TextBox 6">
            <a:extLst>
              <a:ext uri="{FF2B5EF4-FFF2-40B4-BE49-F238E27FC236}">
                <a16:creationId xmlns:a16="http://schemas.microsoft.com/office/drawing/2014/main" xmlns="" id="{F8830A72-EEC3-4F27-8024-342A36888DE9}"/>
              </a:ext>
            </a:extLst>
          </p:cNvPr>
          <p:cNvSpPr txBox="1"/>
          <p:nvPr/>
        </p:nvSpPr>
        <p:spPr>
          <a:xfrm>
            <a:off x="228600" y="3962400"/>
            <a:ext cx="876300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SELECT clause specifies the table columns that are retrieved</a:t>
            </a:r>
          </a:p>
          <a:p>
            <a:endParaRPr lang="en-US" sz="2000" dirty="0"/>
          </a:p>
          <a:p>
            <a:pPr marL="285750" indent="-285750">
              <a:buFont typeface="Arial" panose="020B0604020202020204" pitchFamily="34" charset="0"/>
              <a:buChar char="•"/>
            </a:pPr>
            <a:r>
              <a:rPr lang="en-US" sz="2000" dirty="0"/>
              <a:t>The FROM clause specifies the tables accessed</a:t>
            </a:r>
          </a:p>
          <a:p>
            <a:endParaRPr lang="en-US" sz="2000" dirty="0"/>
          </a:p>
          <a:p>
            <a:pPr marL="285750" indent="-285750">
              <a:buFont typeface="Arial" panose="020B0604020202020204" pitchFamily="34" charset="0"/>
              <a:buChar char="•"/>
            </a:pPr>
            <a:r>
              <a:rPr lang="en-US" sz="2000" dirty="0"/>
              <a:t>The WHERE clause specifies which table rows are selected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WHERE clause is optional; if missing, all table rows are selected </a:t>
            </a:r>
            <a:endParaRPr lang="en-IN"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110684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EC147-4223-4475-9F3D-762F20CFEA95}"/>
              </a:ext>
            </a:extLst>
          </p:cNvPr>
          <p:cNvSpPr>
            <a:spLocks noGrp="1"/>
          </p:cNvSpPr>
          <p:nvPr>
            <p:ph type="title"/>
          </p:nvPr>
        </p:nvSpPr>
        <p:spPr/>
        <p:txBody>
          <a:bodyPr>
            <a:normAutofit fontScale="90000"/>
          </a:bodyPr>
          <a:lstStyle/>
          <a:p>
            <a:r>
              <a:rPr lang="en-US" dirty="0"/>
              <a:t>SELECT</a:t>
            </a:r>
            <a:endParaRPr lang="en-IN" dirty="0"/>
          </a:p>
        </p:txBody>
      </p:sp>
      <p:sp>
        <p:nvSpPr>
          <p:cNvPr id="4" name="Slide Number Placeholder 3">
            <a:extLst>
              <a:ext uri="{FF2B5EF4-FFF2-40B4-BE49-F238E27FC236}">
                <a16:creationId xmlns:a16="http://schemas.microsoft.com/office/drawing/2014/main" xmlns="" id="{A276CA22-0358-43D4-85B1-EC360EF6B7C3}"/>
              </a:ext>
            </a:extLst>
          </p:cNvPr>
          <p:cNvSpPr>
            <a:spLocks noGrp="1"/>
          </p:cNvSpPr>
          <p:nvPr>
            <p:ph type="sldNum" sz="quarter" idx="12"/>
          </p:nvPr>
        </p:nvSpPr>
        <p:spPr/>
        <p:txBody>
          <a:bodyPr/>
          <a:lstStyle/>
          <a:p>
            <a:pPr>
              <a:defRPr/>
            </a:pPr>
            <a:fld id="{AA36BA31-C8A2-484D-B7F5-41EB78936DA4}" type="slidenum">
              <a:rPr lang="en-CA" smtClean="0"/>
              <a:pPr>
                <a:defRPr/>
              </a:pPr>
              <a:t>28</a:t>
            </a:fld>
            <a:endParaRPr lang="en-CA"/>
          </a:p>
        </p:txBody>
      </p:sp>
      <p:sp>
        <p:nvSpPr>
          <p:cNvPr id="5" name="Rectangle 1">
            <a:extLst>
              <a:ext uri="{FF2B5EF4-FFF2-40B4-BE49-F238E27FC236}">
                <a16:creationId xmlns:a16="http://schemas.microsoft.com/office/drawing/2014/main" xmlns="" id="{03D89BF7-B68D-46FA-A103-98C9568B166E}"/>
              </a:ext>
            </a:extLst>
          </p:cNvPr>
          <p:cNvSpPr>
            <a:spLocks noGrp="1" noChangeArrowheads="1"/>
          </p:cNvSpPr>
          <p:nvPr>
            <p:ph idx="1"/>
          </p:nvPr>
        </p:nvSpPr>
        <p:spPr bwMode="auto">
          <a:xfrm>
            <a:off x="1202528" y="1295400"/>
            <a:ext cx="67389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SELECT name FROM s WHERE city='Rome’;</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xmlns="" id="{92E2C930-C1E7-498D-93A8-1647968236EB}"/>
              </a:ext>
            </a:extLst>
          </p:cNvPr>
          <p:cNvGraphicFramePr>
            <a:graphicFrameLocks noGrp="1"/>
          </p:cNvGraphicFramePr>
          <p:nvPr>
            <p:extLst>
              <p:ext uri="{D42A27DB-BD31-4B8C-83A1-F6EECF244321}">
                <p14:modId xmlns:p14="http://schemas.microsoft.com/office/powerpoint/2010/main" val="1089780807"/>
              </p:ext>
            </p:extLst>
          </p:nvPr>
        </p:nvGraphicFramePr>
        <p:xfrm>
          <a:off x="2895600" y="2209800"/>
          <a:ext cx="2971800" cy="15392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564142324"/>
                    </a:ext>
                  </a:extLst>
                </a:gridCol>
                <a:gridCol w="990600">
                  <a:extLst>
                    <a:ext uri="{9D8B030D-6E8A-4147-A177-3AD203B41FA5}">
                      <a16:colId xmlns:a16="http://schemas.microsoft.com/office/drawing/2014/main" xmlns="" val="2615537416"/>
                    </a:ext>
                  </a:extLst>
                </a:gridCol>
                <a:gridCol w="990600">
                  <a:extLst>
                    <a:ext uri="{9D8B030D-6E8A-4147-A177-3AD203B41FA5}">
                      <a16:colId xmlns:a16="http://schemas.microsoft.com/office/drawing/2014/main" xmlns="" val="2289484760"/>
                    </a:ext>
                  </a:extLst>
                </a:gridCol>
              </a:tblGrid>
              <a:tr h="370840">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name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city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S1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Pierre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Paris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S2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John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London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Mario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Rome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bl>
          </a:graphicData>
        </a:graphic>
      </p:graphicFrame>
      <p:graphicFrame>
        <p:nvGraphicFramePr>
          <p:cNvPr id="7" name="Table 7">
            <a:extLst>
              <a:ext uri="{FF2B5EF4-FFF2-40B4-BE49-F238E27FC236}">
                <a16:creationId xmlns:a16="http://schemas.microsoft.com/office/drawing/2014/main" xmlns="" id="{B7053F85-1BAB-4C89-93DD-C17CF4101694}"/>
              </a:ext>
            </a:extLst>
          </p:cNvPr>
          <p:cNvGraphicFramePr>
            <a:graphicFrameLocks noGrp="1"/>
          </p:cNvGraphicFramePr>
          <p:nvPr>
            <p:extLst>
              <p:ext uri="{D42A27DB-BD31-4B8C-83A1-F6EECF244321}">
                <p14:modId xmlns:p14="http://schemas.microsoft.com/office/powerpoint/2010/main" val="2105559066"/>
              </p:ext>
            </p:extLst>
          </p:nvPr>
        </p:nvGraphicFramePr>
        <p:xfrm>
          <a:off x="3276600" y="4363720"/>
          <a:ext cx="2209800" cy="7924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4094329244"/>
                    </a:ext>
                  </a:extLst>
                </a:gridCol>
              </a:tblGrid>
              <a:tr h="370840">
                <a:tc>
                  <a:txBody>
                    <a:bodyPr/>
                    <a:lstStyle/>
                    <a:p>
                      <a:r>
                        <a:rPr lang="en-US" sz="2000" dirty="0"/>
                        <a:t>name</a:t>
                      </a:r>
                      <a:endParaRPr lang="en-IN" sz="2000" dirty="0"/>
                    </a:p>
                  </a:txBody>
                  <a:tcPr/>
                </a:tc>
                <a:extLst>
                  <a:ext uri="{0D108BD9-81ED-4DB2-BD59-A6C34878D82A}">
                    <a16:rowId xmlns:a16="http://schemas.microsoft.com/office/drawing/2014/main" xmlns="" val="3877279811"/>
                  </a:ext>
                </a:extLst>
              </a:tr>
              <a:tr h="370840">
                <a:tc>
                  <a:txBody>
                    <a:bodyPr/>
                    <a:lstStyle/>
                    <a:p>
                      <a:r>
                        <a:rPr lang="en-US" sz="2000" dirty="0"/>
                        <a:t>Mario</a:t>
                      </a:r>
                      <a:endParaRPr lang="en-IN" sz="2000" dirty="0"/>
                    </a:p>
                  </a:txBody>
                  <a:tcPr/>
                </a:tc>
                <a:extLst>
                  <a:ext uri="{0D108BD9-81ED-4DB2-BD59-A6C34878D82A}">
                    <a16:rowId xmlns:a16="http://schemas.microsoft.com/office/drawing/2014/main" xmlns="" val="2905769345"/>
                  </a:ext>
                </a:extLst>
              </a:tr>
            </a:tbl>
          </a:graphicData>
        </a:graphic>
      </p:graphicFrame>
    </p:spTree>
    <p:extLst>
      <p:ext uri="{BB962C8B-B14F-4D97-AF65-F5344CB8AC3E}">
        <p14:creationId xmlns:p14="http://schemas.microsoft.com/office/powerpoint/2010/main" val="2353557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840C83E-BEEF-42B8-9B35-14D0CC295CEC}"/>
              </a:ext>
            </a:extLst>
          </p:cNvPr>
          <p:cNvSpPr>
            <a:spLocks noGrp="1"/>
          </p:cNvSpPr>
          <p:nvPr>
            <p:ph type="sldNum" sz="quarter" idx="12"/>
          </p:nvPr>
        </p:nvSpPr>
        <p:spPr/>
        <p:txBody>
          <a:bodyPr/>
          <a:lstStyle/>
          <a:p>
            <a:pPr>
              <a:defRPr/>
            </a:pPr>
            <a:fld id="{AA36BA31-C8A2-484D-B7F5-41EB78936DA4}" type="slidenum">
              <a:rPr lang="en-CA" smtClean="0"/>
              <a:pPr>
                <a:defRPr/>
              </a:pPr>
              <a:t>29</a:t>
            </a:fld>
            <a:endParaRPr lang="en-CA"/>
          </a:p>
        </p:txBody>
      </p:sp>
      <p:sp>
        <p:nvSpPr>
          <p:cNvPr id="5" name="Rectangle 1">
            <a:extLst>
              <a:ext uri="{FF2B5EF4-FFF2-40B4-BE49-F238E27FC236}">
                <a16:creationId xmlns:a16="http://schemas.microsoft.com/office/drawing/2014/main" xmlns="" id="{429D6700-C0DF-4D4D-B636-DED149556B2A}"/>
              </a:ext>
            </a:extLst>
          </p:cNvPr>
          <p:cNvSpPr>
            <a:spLocks noGrp="1" noChangeArrowheads="1"/>
          </p:cNvSpPr>
          <p:nvPr>
            <p:ph idx="1"/>
          </p:nvPr>
        </p:nvSpPr>
        <p:spPr bwMode="auto">
          <a:xfrm>
            <a:off x="533400" y="1143000"/>
            <a:ext cx="4876800" cy="369332"/>
          </a:xfrm>
          <a:prstGeom prst="rect">
            <a:avLst/>
          </a:prstGeom>
          <a:solidFill>
            <a:schemeClr val="accent2">
              <a:lumMod val="20000"/>
              <a:lumOff val="80000"/>
            </a:schemeClr>
          </a:solidFill>
          <a:ln>
            <a:noFill/>
          </a:ln>
          <a:effectLst/>
        </p:spPr>
        <p:txBody>
          <a:bodyPr vert="horz" wrap="square" lIns="457056"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SELECT </a:t>
            </a:r>
            <a:r>
              <a:rPr kumimoji="0" lang="en-US" altLang="en-US" sz="2400" b="1" i="0" u="none" strike="noStrike" cap="none" normalizeH="0" baseline="0" dirty="0" err="1">
                <a:ln>
                  <a:noFill/>
                </a:ln>
                <a:solidFill>
                  <a:schemeClr val="tx1"/>
                </a:solidFill>
                <a:effectLst/>
                <a:latin typeface="Times New Roman" panose="02020603050405020304" pitchFamily="18" charset="0"/>
                <a:ea typeface="Arial Unicode MS"/>
                <a:cs typeface="Times New Roman" panose="02020603050405020304" pitchFamily="18" charset="0"/>
              </a:rPr>
              <a:t>descr</a:t>
            </a: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 color FROM p;</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44A386D8-EAE2-443A-A1DB-762A4A291290}"/>
              </a:ext>
            </a:extLst>
          </p:cNvPr>
          <p:cNvSpPr>
            <a:spLocks noChangeArrowheads="1"/>
          </p:cNvSpPr>
          <p:nvPr/>
        </p:nvSpPr>
        <p:spPr bwMode="auto">
          <a:xfrm>
            <a:off x="556743" y="1957227"/>
            <a:ext cx="5134915" cy="369332"/>
          </a:xfrm>
          <a:prstGeom prst="rect">
            <a:avLst/>
          </a:prstGeom>
          <a:solidFill>
            <a:schemeClr val="accent2">
              <a:lumMod val="20000"/>
              <a:lumOff val="80000"/>
            </a:schemeClr>
          </a:solidFill>
          <a:ln>
            <a:noFill/>
          </a:ln>
          <a:effectLst/>
        </p:spPr>
        <p:txBody>
          <a:bodyPr vert="horz" wrap="none" lIns="457056"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charset="0"/>
                <a:cs typeface="Times New Roman" panose="02020603050405020304" pitchFamily="18" charset="0"/>
              </a:rPr>
              <a:t>SELECT </a:t>
            </a:r>
            <a:r>
              <a:rPr kumimoji="0" lang="en-US" altLang="en-US" sz="2400" b="1" i="0" u="none" strike="noStrike" cap="none" normalizeH="0" baseline="0" dirty="0" err="1">
                <a:ln>
                  <a:noFill/>
                </a:ln>
                <a:solidFill>
                  <a:schemeClr val="tx1"/>
                </a:solidFill>
                <a:effectLst/>
                <a:latin typeface="Times New Roman" panose="02020603050405020304" pitchFamily="18" charset="0"/>
                <a:ea typeface="Arial Unicode MS" charset="0"/>
                <a:cs typeface="Times New Roman" panose="02020603050405020304" pitchFamily="18" charset="0"/>
              </a:rPr>
              <a:t>p.descr</a:t>
            </a: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ea typeface="Arial Unicode MS" charset="0"/>
                <a:cs typeface="Times New Roman" panose="02020603050405020304" pitchFamily="18" charset="0"/>
              </a:rPr>
              <a:t>p.color</a:t>
            </a: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charset="0"/>
                <a:cs typeface="Times New Roman" panose="02020603050405020304" pitchFamily="18" charset="0"/>
              </a:rPr>
              <a:t> FROM p;</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xmlns="" id="{818EAAA4-3F93-4311-9D0A-E8CBFAB1181A}"/>
              </a:ext>
            </a:extLst>
          </p:cNvPr>
          <p:cNvSpPr>
            <a:spLocks noGrp="1"/>
          </p:cNvSpPr>
          <p:nvPr>
            <p:ph type="title"/>
          </p:nvPr>
        </p:nvSpPr>
        <p:spPr>
          <a:xfrm>
            <a:off x="457200" y="152400"/>
            <a:ext cx="8534400" cy="609600"/>
          </a:xfrm>
        </p:spPr>
        <p:txBody>
          <a:bodyPr>
            <a:normAutofit fontScale="90000"/>
          </a:bodyPr>
          <a:lstStyle/>
          <a:p>
            <a:r>
              <a:rPr lang="en-US" dirty="0"/>
              <a:t>SELECT</a:t>
            </a:r>
            <a:endParaRPr lang="en-IN" dirty="0"/>
          </a:p>
        </p:txBody>
      </p:sp>
      <p:sp>
        <p:nvSpPr>
          <p:cNvPr id="10" name="Rectangle 4">
            <a:extLst>
              <a:ext uri="{FF2B5EF4-FFF2-40B4-BE49-F238E27FC236}">
                <a16:creationId xmlns:a16="http://schemas.microsoft.com/office/drawing/2014/main" xmlns="" id="{D3AA5217-CA82-4D6D-9C80-B9F269776267}"/>
              </a:ext>
            </a:extLst>
          </p:cNvPr>
          <p:cNvSpPr>
            <a:spLocks noChangeArrowheads="1"/>
          </p:cNvSpPr>
          <p:nvPr/>
        </p:nvSpPr>
        <p:spPr bwMode="auto">
          <a:xfrm>
            <a:off x="174003" y="4113531"/>
            <a:ext cx="6172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charset="0"/>
                <a:cs typeface="Times New Roman" panose="02020603050405020304" pitchFamily="18" charset="0"/>
              </a:rPr>
              <a:t>SELECT name supplier, city location FROM s</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xmlns="" id="{05F5922E-5C58-40B3-ABEC-8D99240EC970}"/>
              </a:ext>
            </a:extLst>
          </p:cNvPr>
          <p:cNvGraphicFramePr>
            <a:graphicFrameLocks noGrp="1"/>
          </p:cNvGraphicFramePr>
          <p:nvPr>
            <p:extLst>
              <p:ext uri="{D42A27DB-BD31-4B8C-83A1-F6EECF244321}">
                <p14:modId xmlns:p14="http://schemas.microsoft.com/office/powerpoint/2010/main" val="3544679955"/>
              </p:ext>
            </p:extLst>
          </p:nvPr>
        </p:nvGraphicFramePr>
        <p:xfrm>
          <a:off x="647700" y="4772660"/>
          <a:ext cx="3891306" cy="1295400"/>
        </p:xfrm>
        <a:graphic>
          <a:graphicData uri="http://schemas.openxmlformats.org/drawingml/2006/table">
            <a:tbl>
              <a:tblPr>
                <a:tableStyleId>{5C22544A-7EE6-4342-B048-85BDC9FD1C3A}</a:tableStyleId>
              </a:tblPr>
              <a:tblGrid>
                <a:gridCol w="1945653">
                  <a:extLst>
                    <a:ext uri="{9D8B030D-6E8A-4147-A177-3AD203B41FA5}">
                      <a16:colId xmlns:a16="http://schemas.microsoft.com/office/drawing/2014/main" xmlns="" val="4103626555"/>
                    </a:ext>
                  </a:extLst>
                </a:gridCol>
                <a:gridCol w="1945653">
                  <a:extLst>
                    <a:ext uri="{9D8B030D-6E8A-4147-A177-3AD203B41FA5}">
                      <a16:colId xmlns:a16="http://schemas.microsoft.com/office/drawing/2014/main" xmlns="" val="264382028"/>
                    </a:ext>
                  </a:extLst>
                </a:gridCol>
              </a:tblGrid>
              <a:tr h="100965">
                <a:tc>
                  <a:txBody>
                    <a:bodyPr/>
                    <a:lstStyle/>
                    <a:p>
                      <a:pPr marL="0" marR="0" algn="just">
                        <a:spcBef>
                          <a:spcPts val="0"/>
                        </a:spcBef>
                        <a:spcAft>
                          <a:spcPts val="0"/>
                        </a:spcAft>
                      </a:pPr>
                      <a:r>
                        <a:rPr lang="en-US" sz="2000" b="1" dirty="0">
                          <a:effectLst/>
                        </a:rPr>
                        <a:t>supplier </a:t>
                      </a:r>
                      <a:endParaRPr lang="en-IN" sz="2000" b="1"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2000" b="1" dirty="0">
                          <a:effectLst/>
                        </a:rPr>
                        <a:t>location </a:t>
                      </a:r>
                      <a:endParaRPr lang="en-IN" sz="2000" b="1"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9138992"/>
                  </a:ext>
                </a:extLst>
              </a:tr>
              <a:tr h="100965">
                <a:tc>
                  <a:txBody>
                    <a:bodyPr/>
                    <a:lstStyle/>
                    <a:p>
                      <a:pPr marL="0" marR="0" algn="just">
                        <a:spcBef>
                          <a:spcPts val="0"/>
                        </a:spcBef>
                        <a:spcAft>
                          <a:spcPts val="0"/>
                        </a:spcAft>
                      </a:pPr>
                      <a:r>
                        <a:rPr lang="en-US" sz="2000" b="0">
                          <a:effectLst/>
                        </a:rPr>
                        <a:t>Pierre </a:t>
                      </a:r>
                      <a:endParaRPr lang="en-IN" sz="2000" b="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2000" b="0" dirty="0">
                          <a:effectLst/>
                        </a:rPr>
                        <a:t>Paris </a:t>
                      </a:r>
                      <a:endParaRPr lang="en-IN" sz="2000" b="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70143765"/>
                  </a:ext>
                </a:extLst>
              </a:tr>
              <a:tr h="100965">
                <a:tc>
                  <a:txBody>
                    <a:bodyPr/>
                    <a:lstStyle/>
                    <a:p>
                      <a:pPr marL="0" marR="0" algn="just">
                        <a:spcBef>
                          <a:spcPts val="0"/>
                        </a:spcBef>
                        <a:spcAft>
                          <a:spcPts val="0"/>
                        </a:spcAft>
                      </a:pPr>
                      <a:r>
                        <a:rPr lang="en-US" sz="2000" b="0">
                          <a:effectLst/>
                        </a:rPr>
                        <a:t>John </a:t>
                      </a:r>
                      <a:endParaRPr lang="en-IN" sz="2000" b="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2000" b="0">
                          <a:effectLst/>
                        </a:rPr>
                        <a:t>London </a:t>
                      </a:r>
                      <a:endParaRPr lang="en-IN" sz="2000" b="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1962259287"/>
                  </a:ext>
                </a:extLst>
              </a:tr>
              <a:tr h="100965">
                <a:tc>
                  <a:txBody>
                    <a:bodyPr/>
                    <a:lstStyle/>
                    <a:p>
                      <a:pPr marL="0" marR="0" algn="just">
                        <a:spcBef>
                          <a:spcPts val="0"/>
                        </a:spcBef>
                        <a:spcAft>
                          <a:spcPts val="0"/>
                        </a:spcAft>
                      </a:pPr>
                      <a:r>
                        <a:rPr lang="en-US" sz="2000" b="0">
                          <a:effectLst/>
                        </a:rPr>
                        <a:t>Mario </a:t>
                      </a:r>
                      <a:endParaRPr lang="en-IN" sz="2000" b="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2000" b="0" dirty="0">
                          <a:effectLst/>
                        </a:rPr>
                        <a:t>Rome </a:t>
                      </a:r>
                      <a:endParaRPr lang="en-IN" sz="2000" b="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82667517"/>
                  </a:ext>
                </a:extLst>
              </a:tr>
            </a:tbl>
          </a:graphicData>
        </a:graphic>
      </p:graphicFrame>
      <p:graphicFrame>
        <p:nvGraphicFramePr>
          <p:cNvPr id="15" name="Table 6">
            <a:extLst>
              <a:ext uri="{FF2B5EF4-FFF2-40B4-BE49-F238E27FC236}">
                <a16:creationId xmlns:a16="http://schemas.microsoft.com/office/drawing/2014/main" xmlns="" id="{FE562473-5899-4CEE-898C-42C85DBD794D}"/>
              </a:ext>
            </a:extLst>
          </p:cNvPr>
          <p:cNvGraphicFramePr>
            <a:graphicFrameLocks noGrp="1"/>
          </p:cNvGraphicFramePr>
          <p:nvPr>
            <p:extLst>
              <p:ext uri="{D42A27DB-BD31-4B8C-83A1-F6EECF244321}">
                <p14:modId xmlns:p14="http://schemas.microsoft.com/office/powerpoint/2010/main" val="685162708"/>
              </p:ext>
            </p:extLst>
          </p:nvPr>
        </p:nvGraphicFramePr>
        <p:xfrm>
          <a:off x="6019800" y="1219200"/>
          <a:ext cx="2971800" cy="152527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564142324"/>
                    </a:ext>
                  </a:extLst>
                </a:gridCol>
                <a:gridCol w="990600">
                  <a:extLst>
                    <a:ext uri="{9D8B030D-6E8A-4147-A177-3AD203B41FA5}">
                      <a16:colId xmlns:a16="http://schemas.microsoft.com/office/drawing/2014/main" xmlns="" val="2615537416"/>
                    </a:ext>
                  </a:extLst>
                </a:gridCol>
                <a:gridCol w="990600">
                  <a:extLst>
                    <a:ext uri="{9D8B030D-6E8A-4147-A177-3AD203B41FA5}">
                      <a16:colId xmlns:a16="http://schemas.microsoft.com/office/drawing/2014/main" xmlns="" val="2289484760"/>
                    </a:ext>
                  </a:extLst>
                </a:gridCol>
              </a:tblGrid>
              <a:tr h="370840">
                <a:tc>
                  <a:txBody>
                    <a:bodyPr/>
                    <a:lstStyle/>
                    <a:p>
                      <a:pPr marL="0" marR="0" algn="ctr">
                        <a:spcBef>
                          <a:spcPts val="0"/>
                        </a:spcBef>
                        <a:spcAft>
                          <a:spcPts val="0"/>
                        </a:spcAft>
                      </a:pPr>
                      <a:r>
                        <a:rPr lang="en-US" sz="2000" b="1" dirty="0" err="1">
                          <a:effectLst/>
                          <a:latin typeface="Times New Roman" panose="02020603050405020304" pitchFamily="18" charset="0"/>
                          <a:ea typeface="Times New Roman" panose="02020603050405020304" pitchFamily="18" charset="0"/>
                        </a:rPr>
                        <a:t>pno</a:t>
                      </a: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000" b="1" dirty="0" err="1">
                          <a:effectLst/>
                          <a:latin typeface="Times New Roman" panose="02020603050405020304" pitchFamily="18" charset="0"/>
                          <a:ea typeface="Times New Roman" panose="02020603050405020304" pitchFamily="18" charset="0"/>
                        </a:rPr>
                        <a:t>descr</a:t>
                      </a: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rPr>
                        <a:t>color </a:t>
                      </a:r>
                      <a:endParaRPr lang="en-IN"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P1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Widget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Blue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P2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Widget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Red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Dongle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Green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bl>
          </a:graphicData>
        </a:graphic>
      </p:graphicFrame>
      <p:sp>
        <p:nvSpPr>
          <p:cNvPr id="16" name="TextBox 15">
            <a:extLst>
              <a:ext uri="{FF2B5EF4-FFF2-40B4-BE49-F238E27FC236}">
                <a16:creationId xmlns:a16="http://schemas.microsoft.com/office/drawing/2014/main" xmlns="" id="{6D9028AD-74AB-4F4D-89F5-D493B78FE20C}"/>
              </a:ext>
            </a:extLst>
          </p:cNvPr>
          <p:cNvSpPr txBox="1"/>
          <p:nvPr/>
        </p:nvSpPr>
        <p:spPr>
          <a:xfrm>
            <a:off x="5943600" y="773668"/>
            <a:ext cx="2743200" cy="369332"/>
          </a:xfrm>
          <a:prstGeom prst="rect">
            <a:avLst/>
          </a:prstGeom>
          <a:noFill/>
        </p:spPr>
        <p:txBody>
          <a:bodyPr wrap="square" rtlCol="0">
            <a:spAutoFit/>
          </a:bodyPr>
          <a:lstStyle/>
          <a:p>
            <a:r>
              <a:rPr lang="en-US" dirty="0"/>
              <a:t>p (parts table)</a:t>
            </a:r>
            <a:endParaRPr lang="en-IN" dirty="0"/>
          </a:p>
        </p:txBody>
      </p:sp>
      <p:graphicFrame>
        <p:nvGraphicFramePr>
          <p:cNvPr id="18" name="Table 6">
            <a:extLst>
              <a:ext uri="{FF2B5EF4-FFF2-40B4-BE49-F238E27FC236}">
                <a16:creationId xmlns:a16="http://schemas.microsoft.com/office/drawing/2014/main" xmlns="" id="{E9089AE4-A7FA-4393-9AC5-EB028C6DBD39}"/>
              </a:ext>
            </a:extLst>
          </p:cNvPr>
          <p:cNvGraphicFramePr>
            <a:graphicFrameLocks noGrp="1"/>
          </p:cNvGraphicFramePr>
          <p:nvPr>
            <p:extLst>
              <p:ext uri="{D42A27DB-BD31-4B8C-83A1-F6EECF244321}">
                <p14:modId xmlns:p14="http://schemas.microsoft.com/office/powerpoint/2010/main" val="3176515064"/>
              </p:ext>
            </p:extLst>
          </p:nvPr>
        </p:nvGraphicFramePr>
        <p:xfrm>
          <a:off x="5942012" y="4545092"/>
          <a:ext cx="2971800" cy="15392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564142324"/>
                    </a:ext>
                  </a:extLst>
                </a:gridCol>
                <a:gridCol w="990600">
                  <a:extLst>
                    <a:ext uri="{9D8B030D-6E8A-4147-A177-3AD203B41FA5}">
                      <a16:colId xmlns:a16="http://schemas.microsoft.com/office/drawing/2014/main" xmlns="" val="2615537416"/>
                    </a:ext>
                  </a:extLst>
                </a:gridCol>
                <a:gridCol w="990600">
                  <a:extLst>
                    <a:ext uri="{9D8B030D-6E8A-4147-A177-3AD203B41FA5}">
                      <a16:colId xmlns:a16="http://schemas.microsoft.com/office/drawing/2014/main" xmlns="" val="2289484760"/>
                    </a:ext>
                  </a:extLst>
                </a:gridCol>
              </a:tblGrid>
              <a:tr h="370840">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name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city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S1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Pierre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Paris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S2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John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London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Mario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Rome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bl>
          </a:graphicData>
        </a:graphic>
      </p:graphicFrame>
      <p:sp>
        <p:nvSpPr>
          <p:cNvPr id="19" name="TextBox 18">
            <a:extLst>
              <a:ext uri="{FF2B5EF4-FFF2-40B4-BE49-F238E27FC236}">
                <a16:creationId xmlns:a16="http://schemas.microsoft.com/office/drawing/2014/main" xmlns="" id="{54F40B36-1B04-4A5B-8F93-1435E7484262}"/>
              </a:ext>
            </a:extLst>
          </p:cNvPr>
          <p:cNvSpPr txBox="1"/>
          <p:nvPr/>
        </p:nvSpPr>
        <p:spPr>
          <a:xfrm>
            <a:off x="6122987" y="3953055"/>
            <a:ext cx="2743200" cy="369332"/>
          </a:xfrm>
          <a:prstGeom prst="rect">
            <a:avLst/>
          </a:prstGeom>
          <a:noFill/>
        </p:spPr>
        <p:txBody>
          <a:bodyPr wrap="square" rtlCol="0">
            <a:spAutoFit/>
          </a:bodyPr>
          <a:lstStyle/>
          <a:p>
            <a:r>
              <a:rPr lang="en-US" dirty="0"/>
              <a:t>s (suppliers table)</a:t>
            </a:r>
            <a:endParaRPr lang="en-IN" dirty="0"/>
          </a:p>
        </p:txBody>
      </p:sp>
      <p:pic>
        <p:nvPicPr>
          <p:cNvPr id="3" name="Picture 2">
            <a:extLst>
              <a:ext uri="{FF2B5EF4-FFF2-40B4-BE49-F238E27FC236}">
                <a16:creationId xmlns:a16="http://schemas.microsoft.com/office/drawing/2014/main" xmlns="" id="{57B140E8-A3D4-4E3E-BFCA-6843774D18F0}"/>
              </a:ext>
            </a:extLst>
          </p:cNvPr>
          <p:cNvPicPr>
            <a:picLocks noChangeAspect="1"/>
          </p:cNvPicPr>
          <p:nvPr/>
        </p:nvPicPr>
        <p:blipFill>
          <a:blip r:embed="rId2"/>
          <a:stretch>
            <a:fillRect/>
          </a:stretch>
        </p:blipFill>
        <p:spPr>
          <a:xfrm>
            <a:off x="2555253" y="2782988"/>
            <a:ext cx="1409700" cy="1133475"/>
          </a:xfrm>
          <a:prstGeom prst="rect">
            <a:avLst/>
          </a:prstGeom>
        </p:spPr>
      </p:pic>
      <p:sp>
        <p:nvSpPr>
          <p:cNvPr id="6" name="TextBox 5">
            <a:extLst>
              <a:ext uri="{FF2B5EF4-FFF2-40B4-BE49-F238E27FC236}">
                <a16:creationId xmlns:a16="http://schemas.microsoft.com/office/drawing/2014/main" xmlns="" id="{60226000-BD6B-4504-827E-8198EFD5417F}"/>
              </a:ext>
            </a:extLst>
          </p:cNvPr>
          <p:cNvSpPr txBox="1"/>
          <p:nvPr/>
        </p:nvSpPr>
        <p:spPr>
          <a:xfrm>
            <a:off x="457200" y="1676400"/>
            <a:ext cx="762000" cy="369332"/>
          </a:xfrm>
          <a:prstGeom prst="rect">
            <a:avLst/>
          </a:prstGeom>
          <a:noFill/>
        </p:spPr>
        <p:txBody>
          <a:bodyPr wrap="square" rtlCol="0">
            <a:spAutoFit/>
          </a:bodyPr>
          <a:lstStyle/>
          <a:p>
            <a:r>
              <a:rPr lang="en-US" dirty="0"/>
              <a:t>(OR)</a:t>
            </a:r>
            <a:endParaRPr lang="en-IN" dirty="0"/>
          </a:p>
        </p:txBody>
      </p:sp>
    </p:spTree>
    <p:extLst>
      <p:ext uri="{BB962C8B-B14F-4D97-AF65-F5344CB8AC3E}">
        <p14:creationId xmlns:p14="http://schemas.microsoft.com/office/powerpoint/2010/main" val="36433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FCF8B-BC81-43C0-BFF6-C0AFCCB0BE9B}"/>
              </a:ext>
            </a:extLst>
          </p:cNvPr>
          <p:cNvSpPr>
            <a:spLocks noGrp="1"/>
          </p:cNvSpPr>
          <p:nvPr>
            <p:ph type="title"/>
          </p:nvPr>
        </p:nvSpPr>
        <p:spPr/>
        <p:txBody>
          <a:bodyPr>
            <a:normAutofit fontScale="90000"/>
          </a:bodyPr>
          <a:lstStyle/>
          <a:p>
            <a:r>
              <a:rPr lang="en-US" dirty="0"/>
              <a:t>SQL</a:t>
            </a:r>
            <a:endParaRPr lang="en-IN" dirty="0"/>
          </a:p>
        </p:txBody>
      </p:sp>
      <p:sp>
        <p:nvSpPr>
          <p:cNvPr id="3" name="Content Placeholder 2">
            <a:extLst>
              <a:ext uri="{FF2B5EF4-FFF2-40B4-BE49-F238E27FC236}">
                <a16:creationId xmlns:a16="http://schemas.microsoft.com/office/drawing/2014/main" xmlns="" id="{468BAB91-7EB8-4964-8562-73E9B05F717B}"/>
              </a:ext>
            </a:extLst>
          </p:cNvPr>
          <p:cNvSpPr>
            <a:spLocks noGrp="1"/>
          </p:cNvSpPr>
          <p:nvPr>
            <p:ph idx="1"/>
          </p:nvPr>
        </p:nvSpPr>
        <p:spPr/>
        <p:txBody>
          <a:bodyPr/>
          <a:lstStyle/>
          <a:p>
            <a:pPr algn="just">
              <a:buFont typeface="Arial" panose="020B0604020202020204" pitchFamily="34" charset="0"/>
              <a:buChar char="•"/>
            </a:pPr>
            <a:r>
              <a:rPr lang="en-US" b="0" dirty="0">
                <a:solidFill>
                  <a:srgbClr val="000000"/>
                </a:solidFill>
                <a:effectLst/>
                <a:latin typeface="Arial "/>
              </a:rPr>
              <a:t>SQL stands for </a:t>
            </a:r>
            <a:r>
              <a:rPr lang="en-US" b="0" dirty="0">
                <a:solidFill>
                  <a:srgbClr val="FF0000"/>
                </a:solidFill>
                <a:effectLst/>
                <a:latin typeface="Arial "/>
              </a:rPr>
              <a:t>Structured Query Language</a:t>
            </a:r>
            <a:r>
              <a:rPr lang="en-US" b="0" dirty="0">
                <a:solidFill>
                  <a:srgbClr val="000000"/>
                </a:solidFill>
                <a:effectLst/>
                <a:latin typeface="Arial "/>
              </a:rPr>
              <a:t>. It is used for </a:t>
            </a:r>
            <a:r>
              <a:rPr lang="en-US" b="0" dirty="0">
                <a:solidFill>
                  <a:srgbClr val="FF0000"/>
                </a:solidFill>
                <a:effectLst/>
                <a:latin typeface="Arial "/>
              </a:rPr>
              <a:t>storing</a:t>
            </a:r>
            <a:r>
              <a:rPr lang="en-US" b="0" dirty="0">
                <a:solidFill>
                  <a:srgbClr val="000000"/>
                </a:solidFill>
                <a:effectLst/>
                <a:latin typeface="Arial "/>
              </a:rPr>
              <a:t> and </a:t>
            </a:r>
            <a:r>
              <a:rPr lang="en-US" b="0" dirty="0">
                <a:solidFill>
                  <a:srgbClr val="FF0000"/>
                </a:solidFill>
                <a:effectLst/>
                <a:latin typeface="Arial "/>
              </a:rPr>
              <a:t>managing</a:t>
            </a:r>
            <a:r>
              <a:rPr lang="en-US" b="0" dirty="0">
                <a:solidFill>
                  <a:srgbClr val="000000"/>
                </a:solidFill>
                <a:effectLst/>
                <a:latin typeface="Arial "/>
              </a:rPr>
              <a:t> </a:t>
            </a:r>
            <a:r>
              <a:rPr lang="en-US" b="0" dirty="0">
                <a:solidFill>
                  <a:srgbClr val="FF0000"/>
                </a:solidFill>
                <a:effectLst/>
                <a:latin typeface="Arial "/>
              </a:rPr>
              <a:t>data</a:t>
            </a:r>
            <a:r>
              <a:rPr lang="en-US" b="0" dirty="0">
                <a:solidFill>
                  <a:srgbClr val="000000"/>
                </a:solidFill>
                <a:effectLst/>
                <a:latin typeface="Arial "/>
              </a:rPr>
              <a:t> in relational database management system (RDBMS).</a:t>
            </a:r>
          </a:p>
          <a:p>
            <a:pPr algn="just">
              <a:buFont typeface="Arial" panose="020B0604020202020204" pitchFamily="34" charset="0"/>
              <a:buChar char="•"/>
            </a:pPr>
            <a:r>
              <a:rPr lang="en-US" b="0" dirty="0">
                <a:solidFill>
                  <a:srgbClr val="000000"/>
                </a:solidFill>
                <a:effectLst/>
                <a:latin typeface="Arial "/>
              </a:rPr>
              <a:t>It is a standard language for Relational Database System. It enables a user to create, read, update and delete relational databases and tables.</a:t>
            </a:r>
          </a:p>
          <a:p>
            <a:pPr algn="just">
              <a:buFont typeface="Arial" panose="020B0604020202020204" pitchFamily="34" charset="0"/>
              <a:buChar char="•"/>
            </a:pPr>
            <a:r>
              <a:rPr lang="en-US" b="0" dirty="0">
                <a:solidFill>
                  <a:srgbClr val="000000"/>
                </a:solidFill>
                <a:effectLst/>
                <a:latin typeface="Arial "/>
              </a:rPr>
              <a:t>All the RDBMS like MySQL, Informix, Oracle, MS Access and SQL Server use SQL as their standard database language.</a:t>
            </a:r>
          </a:p>
          <a:p>
            <a:pPr algn="just">
              <a:buFont typeface="Arial" panose="020B0604020202020204" pitchFamily="34" charset="0"/>
              <a:buChar char="•"/>
            </a:pPr>
            <a:r>
              <a:rPr lang="en-US" b="0" dirty="0">
                <a:solidFill>
                  <a:srgbClr val="000000"/>
                </a:solidFill>
                <a:effectLst/>
                <a:latin typeface="Arial "/>
              </a:rPr>
              <a:t>SQL allows users to query the database in a number of ways, using English-like statements</a:t>
            </a:r>
          </a:p>
          <a:p>
            <a:endParaRPr lang="en-IN" dirty="0"/>
          </a:p>
        </p:txBody>
      </p:sp>
      <p:sp>
        <p:nvSpPr>
          <p:cNvPr id="4" name="Slide Number Placeholder 3">
            <a:extLst>
              <a:ext uri="{FF2B5EF4-FFF2-40B4-BE49-F238E27FC236}">
                <a16:creationId xmlns:a16="http://schemas.microsoft.com/office/drawing/2014/main" xmlns="" id="{53AD1061-3D40-47BD-8B0C-12CEDFE983DF}"/>
              </a:ext>
            </a:extLst>
          </p:cNvPr>
          <p:cNvSpPr>
            <a:spLocks noGrp="1"/>
          </p:cNvSpPr>
          <p:nvPr>
            <p:ph type="sldNum" sz="quarter" idx="12"/>
          </p:nvPr>
        </p:nvSpPr>
        <p:spPr/>
        <p:txBody>
          <a:bodyPr/>
          <a:lstStyle/>
          <a:p>
            <a:pPr>
              <a:defRPr/>
            </a:pPr>
            <a:fld id="{AA36BA31-C8A2-484D-B7F5-41EB78936DA4}" type="slidenum">
              <a:rPr lang="en-CA" smtClean="0"/>
              <a:pPr>
                <a:defRPr/>
              </a:pPr>
              <a:t>3</a:t>
            </a:fld>
            <a:endParaRPr lang="en-CA"/>
          </a:p>
        </p:txBody>
      </p:sp>
    </p:spTree>
    <p:extLst>
      <p:ext uri="{BB962C8B-B14F-4D97-AF65-F5344CB8AC3E}">
        <p14:creationId xmlns:p14="http://schemas.microsoft.com/office/powerpoint/2010/main" val="170853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491667-8AEB-4679-AB42-5E5DF55598B3}"/>
              </a:ext>
            </a:extLst>
          </p:cNvPr>
          <p:cNvSpPr>
            <a:spLocks noGrp="1"/>
          </p:cNvSpPr>
          <p:nvPr>
            <p:ph type="title"/>
          </p:nvPr>
        </p:nvSpPr>
        <p:spPr/>
        <p:txBody>
          <a:bodyPr>
            <a:normAutofit fontScale="90000"/>
          </a:bodyPr>
          <a:lstStyle/>
          <a:p>
            <a:r>
              <a:rPr lang="en-US" dirty="0"/>
              <a:t>SELECT</a:t>
            </a:r>
            <a:endParaRPr lang="en-IN" dirty="0"/>
          </a:p>
        </p:txBody>
      </p:sp>
      <p:sp>
        <p:nvSpPr>
          <p:cNvPr id="3" name="Content Placeholder 2">
            <a:extLst>
              <a:ext uri="{FF2B5EF4-FFF2-40B4-BE49-F238E27FC236}">
                <a16:creationId xmlns:a16="http://schemas.microsoft.com/office/drawing/2014/main" xmlns="" id="{4CBBC6B1-DE66-4030-918F-BD1B51090BA7}"/>
              </a:ext>
            </a:extLst>
          </p:cNvPr>
          <p:cNvSpPr>
            <a:spLocks noGrp="1"/>
          </p:cNvSpPr>
          <p:nvPr>
            <p:ph idx="1"/>
          </p:nvPr>
        </p:nvSpPr>
        <p:spPr/>
        <p:txBody>
          <a:bodyPr/>
          <a:lstStyle/>
          <a:p>
            <a:r>
              <a:rPr lang="en-US" b="1" dirty="0" smtClean="0"/>
              <a:t>SELECT * FROM </a:t>
            </a:r>
            <a:r>
              <a:rPr lang="en-US" b="1" dirty="0" err="1" smtClean="0"/>
              <a:t>sp</a:t>
            </a:r>
            <a:endParaRPr lang="en-US" b="1" dirty="0" smtClean="0"/>
          </a:p>
          <a:p>
            <a:pPr marL="0" indent="0">
              <a:buNone/>
            </a:pPr>
            <a:endParaRPr lang="en-US" b="1" dirty="0"/>
          </a:p>
        </p:txBody>
      </p:sp>
      <p:sp>
        <p:nvSpPr>
          <p:cNvPr id="4" name="Slide Number Placeholder 3">
            <a:extLst>
              <a:ext uri="{FF2B5EF4-FFF2-40B4-BE49-F238E27FC236}">
                <a16:creationId xmlns:a16="http://schemas.microsoft.com/office/drawing/2014/main" xmlns="" id="{75B61B4D-E601-457D-BC1E-AC277CACD7A3}"/>
              </a:ext>
            </a:extLst>
          </p:cNvPr>
          <p:cNvSpPr>
            <a:spLocks noGrp="1"/>
          </p:cNvSpPr>
          <p:nvPr>
            <p:ph type="sldNum" sz="quarter" idx="12"/>
          </p:nvPr>
        </p:nvSpPr>
        <p:spPr/>
        <p:txBody>
          <a:bodyPr/>
          <a:lstStyle/>
          <a:p>
            <a:pPr>
              <a:defRPr/>
            </a:pPr>
            <a:fld id="{AA36BA31-C8A2-484D-B7F5-41EB78936DA4}" type="slidenum">
              <a:rPr lang="en-CA" smtClean="0"/>
              <a:pPr>
                <a:defRPr/>
              </a:pPr>
              <a:t>30</a:t>
            </a:fld>
            <a:endParaRPr lang="en-CA"/>
          </a:p>
        </p:txBody>
      </p:sp>
      <p:graphicFrame>
        <p:nvGraphicFramePr>
          <p:cNvPr id="5" name="Table 6">
            <a:extLst>
              <a:ext uri="{FF2B5EF4-FFF2-40B4-BE49-F238E27FC236}">
                <a16:creationId xmlns:a16="http://schemas.microsoft.com/office/drawing/2014/main" xmlns="" id="{F46A2FD6-9659-4BDB-BF82-0CE96F712DB4}"/>
              </a:ext>
            </a:extLst>
          </p:cNvPr>
          <p:cNvGraphicFramePr>
            <a:graphicFrameLocks noGrp="1"/>
          </p:cNvGraphicFramePr>
          <p:nvPr>
            <p:extLst>
              <p:ext uri="{D42A27DB-BD31-4B8C-83A1-F6EECF244321}">
                <p14:modId xmlns:p14="http://schemas.microsoft.com/office/powerpoint/2010/main" val="1733770391"/>
              </p:ext>
            </p:extLst>
          </p:nvPr>
        </p:nvGraphicFramePr>
        <p:xfrm>
          <a:off x="762000" y="1676400"/>
          <a:ext cx="3962400" cy="192405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xmlns="" val="2564142324"/>
                    </a:ext>
                  </a:extLst>
                </a:gridCol>
                <a:gridCol w="1320800">
                  <a:extLst>
                    <a:ext uri="{9D8B030D-6E8A-4147-A177-3AD203B41FA5}">
                      <a16:colId xmlns:a16="http://schemas.microsoft.com/office/drawing/2014/main" xmlns="" val="2615537416"/>
                    </a:ext>
                  </a:extLst>
                </a:gridCol>
                <a:gridCol w="1320800">
                  <a:extLst>
                    <a:ext uri="{9D8B030D-6E8A-4147-A177-3AD203B41FA5}">
                      <a16:colId xmlns:a16="http://schemas.microsoft.com/office/drawing/2014/main" xmlns="" val="2289484760"/>
                    </a:ext>
                  </a:extLst>
                </a:gridCol>
              </a:tblGrid>
              <a:tr h="365760">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a:effectLst/>
                          <a:latin typeface="Times New Roman" panose="02020603050405020304" pitchFamily="18" charset="0"/>
                          <a:ea typeface="Times New Roman" panose="02020603050405020304" pitchFamily="18" charset="0"/>
                        </a:rPr>
                        <a:t>pno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a:effectLst/>
                          <a:latin typeface="Times New Roman" panose="02020603050405020304" pitchFamily="18" charset="0"/>
                          <a:ea typeface="Times New Roman" panose="02020603050405020304" pitchFamily="18" charset="0"/>
                        </a:rPr>
                        <a:t>qty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6576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NULL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6576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S2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200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6576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S3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1000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r h="36576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P2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200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294631630"/>
                  </a:ext>
                </a:extLst>
              </a:tr>
            </a:tbl>
          </a:graphicData>
        </a:graphic>
      </p:graphicFrame>
      <p:sp>
        <p:nvSpPr>
          <p:cNvPr id="6" name="Rectangle 1">
            <a:extLst>
              <a:ext uri="{FF2B5EF4-FFF2-40B4-BE49-F238E27FC236}">
                <a16:creationId xmlns:a16="http://schemas.microsoft.com/office/drawing/2014/main" xmlns="" id="{56D5B89A-B34C-40D0-91B2-3952E6666695}"/>
              </a:ext>
            </a:extLst>
          </p:cNvPr>
          <p:cNvSpPr>
            <a:spLocks noChangeArrowheads="1"/>
          </p:cNvSpPr>
          <p:nvPr/>
        </p:nvSpPr>
        <p:spPr bwMode="auto">
          <a:xfrm>
            <a:off x="228600" y="4030079"/>
            <a:ext cx="4800600" cy="923330"/>
          </a:xfrm>
          <a:prstGeom prst="rect">
            <a:avLst/>
          </a:prstGeom>
          <a:solidFill>
            <a:schemeClr val="tx2">
              <a:lumMod val="40000"/>
              <a:lumOff val="60000"/>
            </a:schemeClr>
          </a:solidFill>
          <a:ln>
            <a:noFill/>
          </a:ln>
          <a:effectLst/>
        </p:spPr>
        <p:txBody>
          <a:bodyPr vert="horz" wrap="square" lIns="457056"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SELECT sp.</a:t>
            </a:r>
            <a:r>
              <a:rPr lang="en-US" altLang="en-US" sz="2000" b="1" dirty="0">
                <a:latin typeface="Times New Roman" panose="02020603050405020304" pitchFamily="18" charset="0"/>
                <a:ea typeface="Arial Unicode MS"/>
                <a:cs typeface="Times New Roman" panose="02020603050405020304" pitchFamily="18" charset="0"/>
              </a:rPr>
              <a:t>*</a:t>
            </a: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ea typeface="Arial Unicode MS"/>
                <a:cs typeface="Times New Roman" panose="02020603050405020304" pitchFamily="18" charset="0"/>
              </a:rPr>
              <a:t>s.city</a:t>
            </a:r>
            <a:endPar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FROM </a:t>
            </a:r>
            <a:r>
              <a:rPr kumimoji="0" lang="en-US" altLang="en-US" sz="2000" b="1" i="0" u="none" strike="noStrike" cap="none" normalizeH="0" baseline="0" dirty="0" err="1">
                <a:ln>
                  <a:noFill/>
                </a:ln>
                <a:solidFill>
                  <a:schemeClr val="tx1"/>
                </a:solidFill>
                <a:effectLst/>
                <a:latin typeface="Times New Roman" panose="02020603050405020304" pitchFamily="18" charset="0"/>
                <a:ea typeface="Arial Unicode MS"/>
                <a:cs typeface="Times New Roman" panose="02020603050405020304" pitchFamily="18" charset="0"/>
              </a:rPr>
              <a:t>sp</a:t>
            </a: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 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WHERE </a:t>
            </a:r>
            <a:r>
              <a:rPr kumimoji="0" lang="en-US" altLang="en-US" sz="2000" b="1" i="0" u="none" strike="noStrike" cap="none" normalizeH="0" baseline="0" dirty="0" err="1">
                <a:ln>
                  <a:noFill/>
                </a:ln>
                <a:solidFill>
                  <a:schemeClr val="tx1"/>
                </a:solidFill>
                <a:effectLst/>
                <a:latin typeface="Times New Roman" panose="02020603050405020304" pitchFamily="18" charset="0"/>
                <a:ea typeface="Arial Unicode MS"/>
                <a:cs typeface="Times New Roman" panose="02020603050405020304" pitchFamily="18" charset="0"/>
              </a:rPr>
              <a:t>sp.sno</a:t>
            </a: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a:t>
            </a:r>
            <a:r>
              <a:rPr kumimoji="0" lang="en-US" altLang="en-US" sz="2000" b="1" i="0" u="none" strike="noStrike" cap="none" normalizeH="0" baseline="0" dirty="0" err="1">
                <a:ln>
                  <a:noFill/>
                </a:ln>
                <a:solidFill>
                  <a:schemeClr val="tx1"/>
                </a:solidFill>
                <a:effectLst/>
                <a:latin typeface="Times New Roman" panose="02020603050405020304" pitchFamily="18" charset="0"/>
                <a:ea typeface="Arial Unicode MS"/>
                <a:cs typeface="Times New Roman" panose="02020603050405020304" pitchFamily="18" charset="0"/>
              </a:rPr>
              <a:t>s.sno</a:t>
            </a: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xmlns="" id="{7B3A47C5-10D1-4396-8FB2-A79CE002FB9D}"/>
              </a:ext>
            </a:extLst>
          </p:cNvPr>
          <p:cNvGraphicFramePr>
            <a:graphicFrameLocks noGrp="1"/>
          </p:cNvGraphicFramePr>
          <p:nvPr>
            <p:extLst>
              <p:ext uri="{D42A27DB-BD31-4B8C-83A1-F6EECF244321}">
                <p14:modId xmlns:p14="http://schemas.microsoft.com/office/powerpoint/2010/main" val="3331115618"/>
              </p:ext>
            </p:extLst>
          </p:nvPr>
        </p:nvGraphicFramePr>
        <p:xfrm>
          <a:off x="5410200" y="3810000"/>
          <a:ext cx="2971800" cy="15392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564142324"/>
                    </a:ext>
                  </a:extLst>
                </a:gridCol>
                <a:gridCol w="990600">
                  <a:extLst>
                    <a:ext uri="{9D8B030D-6E8A-4147-A177-3AD203B41FA5}">
                      <a16:colId xmlns:a16="http://schemas.microsoft.com/office/drawing/2014/main" xmlns="" val="2615537416"/>
                    </a:ext>
                  </a:extLst>
                </a:gridCol>
                <a:gridCol w="990600">
                  <a:extLst>
                    <a:ext uri="{9D8B030D-6E8A-4147-A177-3AD203B41FA5}">
                      <a16:colId xmlns:a16="http://schemas.microsoft.com/office/drawing/2014/main" xmlns="" val="2289484760"/>
                    </a:ext>
                  </a:extLst>
                </a:gridCol>
              </a:tblGrid>
              <a:tr h="370840">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name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city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Pierre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Paris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S2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John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London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Mario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Rome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bl>
          </a:graphicData>
        </a:graphic>
      </p:graphicFrame>
      <p:graphicFrame>
        <p:nvGraphicFramePr>
          <p:cNvPr id="8" name="Table 7">
            <a:extLst>
              <a:ext uri="{FF2B5EF4-FFF2-40B4-BE49-F238E27FC236}">
                <a16:creationId xmlns:a16="http://schemas.microsoft.com/office/drawing/2014/main" xmlns="" id="{EA66F2E2-CE7C-462D-A720-978B110F7675}"/>
              </a:ext>
            </a:extLst>
          </p:cNvPr>
          <p:cNvGraphicFramePr>
            <a:graphicFrameLocks noGrp="1"/>
          </p:cNvGraphicFramePr>
          <p:nvPr>
            <p:extLst>
              <p:ext uri="{D42A27DB-BD31-4B8C-83A1-F6EECF244321}">
                <p14:modId xmlns:p14="http://schemas.microsoft.com/office/powerpoint/2010/main" val="2297711365"/>
              </p:ext>
            </p:extLst>
          </p:nvPr>
        </p:nvGraphicFramePr>
        <p:xfrm>
          <a:off x="457200" y="5391149"/>
          <a:ext cx="3352800" cy="1261914"/>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xmlns="" val="572029712"/>
                    </a:ext>
                  </a:extLst>
                </a:gridCol>
                <a:gridCol w="838200">
                  <a:extLst>
                    <a:ext uri="{9D8B030D-6E8A-4147-A177-3AD203B41FA5}">
                      <a16:colId xmlns:a16="http://schemas.microsoft.com/office/drawing/2014/main" xmlns="" val="1213657932"/>
                    </a:ext>
                  </a:extLst>
                </a:gridCol>
                <a:gridCol w="838200">
                  <a:extLst>
                    <a:ext uri="{9D8B030D-6E8A-4147-A177-3AD203B41FA5}">
                      <a16:colId xmlns:a16="http://schemas.microsoft.com/office/drawing/2014/main" xmlns="" val="2082040414"/>
                    </a:ext>
                  </a:extLst>
                </a:gridCol>
                <a:gridCol w="838200">
                  <a:extLst>
                    <a:ext uri="{9D8B030D-6E8A-4147-A177-3AD203B41FA5}">
                      <a16:colId xmlns:a16="http://schemas.microsoft.com/office/drawing/2014/main" xmlns="" val="3048063948"/>
                    </a:ext>
                  </a:extLst>
                </a:gridCol>
              </a:tblGrid>
              <a:tr h="249756">
                <a:tc>
                  <a:txBody>
                    <a:bodyPr/>
                    <a:lstStyle/>
                    <a:p>
                      <a:pPr marL="0" marR="0" algn="just">
                        <a:spcBef>
                          <a:spcPts val="0"/>
                        </a:spcBef>
                        <a:spcAft>
                          <a:spcPts val="0"/>
                        </a:spcAft>
                      </a:pPr>
                      <a:r>
                        <a:rPr lang="en-US" sz="1600" b="1">
                          <a:effectLst/>
                        </a:rPr>
                        <a:t>sno </a:t>
                      </a:r>
                      <a:endParaRPr lang="en-IN" sz="1600" b="1">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600" b="1">
                          <a:effectLst/>
                        </a:rPr>
                        <a:t>pno </a:t>
                      </a:r>
                      <a:endParaRPr lang="en-IN" sz="1600" b="1">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600" b="1">
                          <a:effectLst/>
                        </a:rPr>
                        <a:t>qty </a:t>
                      </a:r>
                      <a:endParaRPr lang="en-IN" sz="1600" b="1">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600" b="1" dirty="0">
                          <a:effectLst/>
                        </a:rPr>
                        <a:t>city </a:t>
                      </a:r>
                      <a:endParaRPr lang="en-IN" sz="1600" b="1"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3985887264"/>
                  </a:ext>
                </a:extLst>
              </a:tr>
              <a:tr h="249756">
                <a:tc>
                  <a:txBody>
                    <a:bodyPr/>
                    <a:lstStyle/>
                    <a:p>
                      <a:pPr marL="0" marR="0" algn="just">
                        <a:spcBef>
                          <a:spcPts val="0"/>
                        </a:spcBef>
                        <a:spcAft>
                          <a:spcPts val="0"/>
                        </a:spcAft>
                      </a:pPr>
                      <a:r>
                        <a:rPr lang="en-US" sz="1200">
                          <a:effectLst/>
                        </a:rPr>
                        <a:t>S1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P1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NULL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Paris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1070849090"/>
                  </a:ext>
                </a:extLst>
              </a:tr>
              <a:tr h="249756">
                <a:tc>
                  <a:txBody>
                    <a:bodyPr/>
                    <a:lstStyle/>
                    <a:p>
                      <a:pPr marL="0" marR="0" algn="just">
                        <a:spcBef>
                          <a:spcPts val="0"/>
                        </a:spcBef>
                        <a:spcAft>
                          <a:spcPts val="0"/>
                        </a:spcAft>
                      </a:pPr>
                      <a:r>
                        <a:rPr lang="en-US" sz="1200">
                          <a:effectLst/>
                        </a:rPr>
                        <a:t>S2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P1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200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London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1758564322"/>
                  </a:ext>
                </a:extLst>
              </a:tr>
              <a:tr h="249756">
                <a:tc>
                  <a:txBody>
                    <a:bodyPr/>
                    <a:lstStyle/>
                    <a:p>
                      <a:pPr marL="0" marR="0" algn="just">
                        <a:spcBef>
                          <a:spcPts val="0"/>
                        </a:spcBef>
                        <a:spcAft>
                          <a:spcPts val="0"/>
                        </a:spcAft>
                      </a:pPr>
                      <a:r>
                        <a:rPr lang="en-US" sz="1200">
                          <a:effectLst/>
                        </a:rPr>
                        <a:t>S3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P1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dirty="0">
                          <a:effectLst/>
                        </a:rPr>
                        <a:t>1000 </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Rome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445207246"/>
                  </a:ext>
                </a:extLst>
              </a:tr>
              <a:tr h="249756">
                <a:tc>
                  <a:txBody>
                    <a:bodyPr/>
                    <a:lstStyle/>
                    <a:p>
                      <a:pPr marL="0" marR="0" algn="just">
                        <a:spcBef>
                          <a:spcPts val="0"/>
                        </a:spcBef>
                        <a:spcAft>
                          <a:spcPts val="0"/>
                        </a:spcAft>
                      </a:pPr>
                      <a:r>
                        <a:rPr lang="en-US" sz="1200">
                          <a:effectLst/>
                        </a:rPr>
                        <a:t>S3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P2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a:effectLst/>
                        </a:rPr>
                        <a:t>200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200" dirty="0">
                          <a:effectLst/>
                        </a:rPr>
                        <a:t>Rome </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3573133746"/>
                  </a:ext>
                </a:extLst>
              </a:tr>
            </a:tbl>
          </a:graphicData>
        </a:graphic>
      </p:graphicFrame>
      <p:sp>
        <p:nvSpPr>
          <p:cNvPr id="9" name="TextBox 8">
            <a:extLst>
              <a:ext uri="{FF2B5EF4-FFF2-40B4-BE49-F238E27FC236}">
                <a16:creationId xmlns:a16="http://schemas.microsoft.com/office/drawing/2014/main" xmlns="" id="{E42F7254-D0EF-4B03-8EE3-B15FB6F454C1}"/>
              </a:ext>
            </a:extLst>
          </p:cNvPr>
          <p:cNvSpPr txBox="1"/>
          <p:nvPr/>
        </p:nvSpPr>
        <p:spPr>
          <a:xfrm>
            <a:off x="5715000" y="3409950"/>
            <a:ext cx="762000" cy="381000"/>
          </a:xfrm>
          <a:prstGeom prst="rect">
            <a:avLst/>
          </a:prstGeom>
          <a:noFill/>
        </p:spPr>
        <p:txBody>
          <a:bodyPr wrap="square" rtlCol="0">
            <a:spAutoFit/>
          </a:bodyPr>
          <a:lstStyle/>
          <a:p>
            <a:r>
              <a:rPr lang="en-US" dirty="0"/>
              <a:t>s</a:t>
            </a:r>
            <a:endParaRPr lang="en-IN" dirty="0"/>
          </a:p>
        </p:txBody>
      </p:sp>
    </p:spTree>
    <p:extLst>
      <p:ext uri="{BB962C8B-B14F-4D97-AF65-F5344CB8AC3E}">
        <p14:creationId xmlns:p14="http://schemas.microsoft.com/office/powerpoint/2010/main" val="1582584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8C142A-72AA-41B1-8A4B-186E09EC81A8}"/>
              </a:ext>
            </a:extLst>
          </p:cNvPr>
          <p:cNvSpPr>
            <a:spLocks noGrp="1"/>
          </p:cNvSpPr>
          <p:nvPr>
            <p:ph idx="1"/>
          </p:nvPr>
        </p:nvSpPr>
        <p:spPr>
          <a:xfrm>
            <a:off x="685800" y="1066801"/>
            <a:ext cx="8229600" cy="2667000"/>
          </a:xfrm>
        </p:spPr>
        <p:txBody>
          <a:bodyPr/>
          <a:lstStyle/>
          <a:p>
            <a:pPr lvl="0"/>
            <a:r>
              <a:rPr lang="en-US" b="1" dirty="0"/>
              <a:t>&gt;</a:t>
            </a:r>
            <a:r>
              <a:rPr lang="en-US" dirty="0"/>
              <a:t> -- greater than </a:t>
            </a:r>
            <a:endParaRPr lang="en-IN" dirty="0"/>
          </a:p>
          <a:p>
            <a:pPr lvl="0"/>
            <a:r>
              <a:rPr lang="en-US" b="1" dirty="0"/>
              <a:t>&lt;</a:t>
            </a:r>
            <a:r>
              <a:rPr lang="en-US" dirty="0"/>
              <a:t> -- less than </a:t>
            </a:r>
            <a:endParaRPr lang="en-IN" dirty="0"/>
          </a:p>
          <a:p>
            <a:pPr lvl="0"/>
            <a:r>
              <a:rPr lang="en-US" b="1" dirty="0"/>
              <a:t>&gt;=</a:t>
            </a:r>
            <a:r>
              <a:rPr lang="en-US" dirty="0"/>
              <a:t> -- greater than or equal to </a:t>
            </a:r>
            <a:endParaRPr lang="en-IN" dirty="0"/>
          </a:p>
          <a:p>
            <a:pPr lvl="0"/>
            <a:r>
              <a:rPr lang="en-US" b="1" dirty="0"/>
              <a:t>&lt;=</a:t>
            </a:r>
            <a:r>
              <a:rPr lang="en-US" dirty="0"/>
              <a:t> -- less than or equal to </a:t>
            </a:r>
            <a:endParaRPr lang="en-IN" dirty="0"/>
          </a:p>
          <a:p>
            <a:pPr lvl="0"/>
            <a:r>
              <a:rPr lang="en-US" b="1" dirty="0"/>
              <a:t>&lt;&gt;</a:t>
            </a:r>
            <a:r>
              <a:rPr lang="en-US" dirty="0"/>
              <a:t> -- not equal to </a:t>
            </a:r>
            <a:endParaRPr lang="en-IN" dirty="0"/>
          </a:p>
          <a:p>
            <a:r>
              <a:rPr lang="en-IN" dirty="0"/>
              <a:t>= --- equals</a:t>
            </a:r>
          </a:p>
          <a:p>
            <a:pPr marL="0" indent="0">
              <a:buNone/>
            </a:pPr>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xmlns="" id="{6E27551B-D8DA-41C4-92A5-BD2B34FC7DBD}"/>
              </a:ext>
            </a:extLst>
          </p:cNvPr>
          <p:cNvSpPr>
            <a:spLocks noGrp="1"/>
          </p:cNvSpPr>
          <p:nvPr>
            <p:ph type="sldNum" sz="quarter" idx="12"/>
          </p:nvPr>
        </p:nvSpPr>
        <p:spPr/>
        <p:txBody>
          <a:bodyPr/>
          <a:lstStyle/>
          <a:p>
            <a:pPr>
              <a:defRPr/>
            </a:pPr>
            <a:fld id="{AA36BA31-C8A2-484D-B7F5-41EB78936DA4}" type="slidenum">
              <a:rPr lang="en-CA" smtClean="0"/>
              <a:pPr>
                <a:defRPr/>
              </a:pPr>
              <a:t>31</a:t>
            </a:fld>
            <a:endParaRPr lang="en-CA"/>
          </a:p>
        </p:txBody>
      </p:sp>
      <p:sp>
        <p:nvSpPr>
          <p:cNvPr id="8" name="Rectangle 4">
            <a:extLst>
              <a:ext uri="{FF2B5EF4-FFF2-40B4-BE49-F238E27FC236}">
                <a16:creationId xmlns:a16="http://schemas.microsoft.com/office/drawing/2014/main" xmlns="" id="{0FA85343-4471-4DDE-B6B2-DB451EAEFF06}"/>
              </a:ext>
            </a:extLst>
          </p:cNvPr>
          <p:cNvSpPr>
            <a:spLocks noChangeArrowheads="1"/>
          </p:cNvSpPr>
          <p:nvPr/>
        </p:nvSpPr>
        <p:spPr bwMode="auto">
          <a:xfrm>
            <a:off x="228600" y="4722167"/>
            <a:ext cx="5867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charset="0"/>
                <a:cs typeface="Times New Roman" panose="02020603050405020304" pitchFamily="18" charset="0"/>
              </a:rPr>
              <a:t>SELECT * FROM </a:t>
            </a:r>
            <a:r>
              <a:rPr kumimoji="0" lang="en-US" altLang="en-US" sz="2000" b="1" i="0" u="none" strike="noStrike" cap="none" normalizeH="0" baseline="0" dirty="0" err="1">
                <a:ln>
                  <a:noFill/>
                </a:ln>
                <a:solidFill>
                  <a:schemeClr val="tx1"/>
                </a:solidFill>
                <a:effectLst/>
                <a:latin typeface="Times New Roman" panose="02020603050405020304" pitchFamily="18" charset="0"/>
                <a:ea typeface="Arial Unicode MS" charset="0"/>
                <a:cs typeface="Times New Roman" panose="02020603050405020304" pitchFamily="18" charset="0"/>
              </a:rPr>
              <a:t>sp</a:t>
            </a:r>
            <a:r>
              <a:rPr kumimoji="0" lang="en-US" altLang="en-US" sz="2000" b="1" i="0" u="none" strike="noStrike" cap="none" normalizeH="0" baseline="0" dirty="0">
                <a:ln>
                  <a:noFill/>
                </a:ln>
                <a:solidFill>
                  <a:schemeClr val="tx1"/>
                </a:solidFill>
                <a:effectLst/>
                <a:latin typeface="Times New Roman" panose="02020603050405020304" pitchFamily="18" charset="0"/>
                <a:ea typeface="Arial Unicode MS" charset="0"/>
                <a:cs typeface="Times New Roman" panose="02020603050405020304" pitchFamily="18" charset="0"/>
              </a:rPr>
              <a:t> WHERE qty &gt;200</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3" name="Title 1">
            <a:extLst>
              <a:ext uri="{FF2B5EF4-FFF2-40B4-BE49-F238E27FC236}">
                <a16:creationId xmlns:a16="http://schemas.microsoft.com/office/drawing/2014/main" xmlns="" id="{421DBBC2-DACD-4D57-A96D-26A586F68A27}"/>
              </a:ext>
            </a:extLst>
          </p:cNvPr>
          <p:cNvSpPr>
            <a:spLocks noGrp="1"/>
          </p:cNvSpPr>
          <p:nvPr>
            <p:ph type="title"/>
          </p:nvPr>
        </p:nvSpPr>
        <p:spPr>
          <a:xfrm>
            <a:off x="457200" y="152400"/>
            <a:ext cx="8534400" cy="609600"/>
          </a:xfrm>
        </p:spPr>
        <p:txBody>
          <a:bodyPr>
            <a:normAutofit fontScale="90000"/>
          </a:bodyPr>
          <a:lstStyle/>
          <a:p>
            <a:r>
              <a:rPr lang="en-US" dirty="0"/>
              <a:t>Where clause operators</a:t>
            </a:r>
            <a:endParaRPr lang="en-IN" dirty="0"/>
          </a:p>
        </p:txBody>
      </p:sp>
      <p:graphicFrame>
        <p:nvGraphicFramePr>
          <p:cNvPr id="14" name="Table 6">
            <a:extLst>
              <a:ext uri="{FF2B5EF4-FFF2-40B4-BE49-F238E27FC236}">
                <a16:creationId xmlns:a16="http://schemas.microsoft.com/office/drawing/2014/main" xmlns="" id="{0886A611-CA4D-4D7E-8D75-3BC0BC8E4F71}"/>
              </a:ext>
            </a:extLst>
          </p:cNvPr>
          <p:cNvGraphicFramePr>
            <a:graphicFrameLocks noGrp="1"/>
          </p:cNvGraphicFramePr>
          <p:nvPr/>
        </p:nvGraphicFramePr>
        <p:xfrm>
          <a:off x="4770437" y="2466975"/>
          <a:ext cx="4114800" cy="19240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564142324"/>
                    </a:ext>
                  </a:extLst>
                </a:gridCol>
                <a:gridCol w="1371600">
                  <a:extLst>
                    <a:ext uri="{9D8B030D-6E8A-4147-A177-3AD203B41FA5}">
                      <a16:colId xmlns:a16="http://schemas.microsoft.com/office/drawing/2014/main" xmlns="" val="2615537416"/>
                    </a:ext>
                  </a:extLst>
                </a:gridCol>
                <a:gridCol w="1371600">
                  <a:extLst>
                    <a:ext uri="{9D8B030D-6E8A-4147-A177-3AD203B41FA5}">
                      <a16:colId xmlns:a16="http://schemas.microsoft.com/office/drawing/2014/main" xmlns="" val="2289484760"/>
                    </a:ext>
                  </a:extLst>
                </a:gridCol>
              </a:tblGrid>
              <a:tr h="370840">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pno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qty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NULL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S2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200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1000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P2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200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294631630"/>
                  </a:ext>
                </a:extLst>
              </a:tr>
            </a:tbl>
          </a:graphicData>
        </a:graphic>
      </p:graphicFrame>
      <p:graphicFrame>
        <p:nvGraphicFramePr>
          <p:cNvPr id="15" name="Table 14">
            <a:extLst>
              <a:ext uri="{FF2B5EF4-FFF2-40B4-BE49-F238E27FC236}">
                <a16:creationId xmlns:a16="http://schemas.microsoft.com/office/drawing/2014/main" xmlns="" id="{A89965DA-7602-4697-AD85-B72768BEBA72}"/>
              </a:ext>
            </a:extLst>
          </p:cNvPr>
          <p:cNvGraphicFramePr>
            <a:graphicFrameLocks noGrp="1"/>
          </p:cNvGraphicFramePr>
          <p:nvPr/>
        </p:nvGraphicFramePr>
        <p:xfrm>
          <a:off x="457200" y="5558790"/>
          <a:ext cx="4114800" cy="38481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624381696"/>
                    </a:ext>
                  </a:extLst>
                </a:gridCol>
                <a:gridCol w="1371600">
                  <a:extLst>
                    <a:ext uri="{9D8B030D-6E8A-4147-A177-3AD203B41FA5}">
                      <a16:colId xmlns:a16="http://schemas.microsoft.com/office/drawing/2014/main" xmlns="" val="3058034629"/>
                    </a:ext>
                  </a:extLst>
                </a:gridCol>
                <a:gridCol w="1371600">
                  <a:extLst>
                    <a:ext uri="{9D8B030D-6E8A-4147-A177-3AD203B41FA5}">
                      <a16:colId xmlns:a16="http://schemas.microsoft.com/office/drawing/2014/main" xmlns="" val="4178450291"/>
                    </a:ext>
                  </a:extLst>
                </a:gridCol>
              </a:tblGrid>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1000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489521648"/>
                  </a:ext>
                </a:extLst>
              </a:tr>
            </a:tbl>
          </a:graphicData>
        </a:graphic>
      </p:graphicFrame>
    </p:spTree>
    <p:extLst>
      <p:ext uri="{BB962C8B-B14F-4D97-AF65-F5344CB8AC3E}">
        <p14:creationId xmlns:p14="http://schemas.microsoft.com/office/powerpoint/2010/main" val="483342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8569E-7B18-4595-B41E-89957CC94990}"/>
              </a:ext>
            </a:extLst>
          </p:cNvPr>
          <p:cNvSpPr>
            <a:spLocks noGrp="1"/>
          </p:cNvSpPr>
          <p:nvPr>
            <p:ph type="title"/>
          </p:nvPr>
        </p:nvSpPr>
        <p:spPr/>
        <p:txBody>
          <a:bodyPr>
            <a:normAutofit fontScale="90000"/>
          </a:bodyPr>
          <a:lstStyle/>
          <a:p>
            <a:r>
              <a:rPr lang="en-US" dirty="0"/>
              <a:t>Operators</a:t>
            </a:r>
            <a:endParaRPr lang="en-IN" dirty="0"/>
          </a:p>
        </p:txBody>
      </p:sp>
      <p:graphicFrame>
        <p:nvGraphicFramePr>
          <p:cNvPr id="6" name="Content Placeholder 5">
            <a:extLst>
              <a:ext uri="{FF2B5EF4-FFF2-40B4-BE49-F238E27FC236}">
                <a16:creationId xmlns:a16="http://schemas.microsoft.com/office/drawing/2014/main" xmlns="" id="{54896515-D509-4012-92A9-E159FA7ADF83}"/>
              </a:ext>
            </a:extLst>
          </p:cNvPr>
          <p:cNvGraphicFramePr>
            <a:graphicFrameLocks noGrp="1"/>
          </p:cNvGraphicFramePr>
          <p:nvPr>
            <p:ph idx="1"/>
            <p:extLst>
              <p:ext uri="{D42A27DB-BD31-4B8C-83A1-F6EECF244321}">
                <p14:modId xmlns:p14="http://schemas.microsoft.com/office/powerpoint/2010/main" val="299664395"/>
              </p:ext>
            </p:extLst>
          </p:nvPr>
        </p:nvGraphicFramePr>
        <p:xfrm>
          <a:off x="685800" y="805084"/>
          <a:ext cx="7391400" cy="5282301"/>
        </p:xfrm>
        <a:graphic>
          <a:graphicData uri="http://schemas.openxmlformats.org/drawingml/2006/table">
            <a:tbl>
              <a:tblPr/>
              <a:tblGrid>
                <a:gridCol w="990600">
                  <a:extLst>
                    <a:ext uri="{9D8B030D-6E8A-4147-A177-3AD203B41FA5}">
                      <a16:colId xmlns:a16="http://schemas.microsoft.com/office/drawing/2014/main" xmlns="" val="3987611743"/>
                    </a:ext>
                  </a:extLst>
                </a:gridCol>
                <a:gridCol w="6400800">
                  <a:extLst>
                    <a:ext uri="{9D8B030D-6E8A-4147-A177-3AD203B41FA5}">
                      <a16:colId xmlns:a16="http://schemas.microsoft.com/office/drawing/2014/main" xmlns="" val="169009345"/>
                    </a:ext>
                  </a:extLst>
                </a:gridCol>
              </a:tblGrid>
              <a:tr h="281642">
                <a:tc>
                  <a:txBody>
                    <a:bodyPr/>
                    <a:lstStyle/>
                    <a:p>
                      <a:pPr fontAlgn="t"/>
                      <a:endParaRPr lang="en-IN" sz="2400" dirty="0">
                        <a:effectLst/>
                      </a:endParaRPr>
                    </a:p>
                  </a:txBody>
                  <a:tcPr marL="22003" marR="22003" marT="22003" marB="22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dirty="0">
                          <a:effectLst/>
                        </a:rPr>
                        <a:t>Operator &amp; Description</a:t>
                      </a:r>
                    </a:p>
                  </a:txBody>
                  <a:tcPr marL="22003" marR="22003" marT="22003" marB="22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3547285619"/>
                  </a:ext>
                </a:extLst>
              </a:tr>
              <a:tr h="756912">
                <a:tc>
                  <a:txBody>
                    <a:bodyPr/>
                    <a:lstStyle/>
                    <a:p>
                      <a:pPr algn="ctr" fontAlgn="ctr"/>
                      <a:r>
                        <a:rPr lang="en-IN" sz="1600" dirty="0">
                          <a:effectLst/>
                        </a:rPr>
                        <a:t>1</a:t>
                      </a:r>
                    </a:p>
                  </a:txBody>
                  <a:tcPr marL="22003" marR="22003" marT="22003" marB="22003"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ALL</a:t>
                      </a:r>
                      <a:endParaRPr lang="en-US" sz="1600" dirty="0">
                        <a:solidFill>
                          <a:srgbClr val="000000"/>
                        </a:solidFill>
                        <a:effectLst/>
                      </a:endParaRPr>
                    </a:p>
                    <a:p>
                      <a:pPr algn="just" fontAlgn="t"/>
                      <a:r>
                        <a:rPr lang="en-US" sz="1600" dirty="0">
                          <a:solidFill>
                            <a:srgbClr val="000000"/>
                          </a:solidFill>
                          <a:effectLst/>
                        </a:rPr>
                        <a:t>The ALL operator is used to compare a value to all values in another value set.</a:t>
                      </a:r>
                    </a:p>
                  </a:txBody>
                  <a:tcPr marL="22003" marR="22003" marT="22003" marB="22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082056642"/>
                  </a:ext>
                </a:extLst>
              </a:tr>
              <a:tr h="994548">
                <a:tc>
                  <a:txBody>
                    <a:bodyPr/>
                    <a:lstStyle/>
                    <a:p>
                      <a:pPr algn="ctr" fontAlgn="ctr"/>
                      <a:r>
                        <a:rPr lang="en-IN" sz="1600" dirty="0">
                          <a:effectLst/>
                        </a:rPr>
                        <a:t>2</a:t>
                      </a:r>
                    </a:p>
                  </a:txBody>
                  <a:tcPr marL="22003" marR="22003" marT="22003" marB="22003"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AND</a:t>
                      </a:r>
                      <a:endParaRPr lang="en-US" sz="1600" dirty="0">
                        <a:solidFill>
                          <a:srgbClr val="000000"/>
                        </a:solidFill>
                        <a:effectLst/>
                      </a:endParaRPr>
                    </a:p>
                    <a:p>
                      <a:pPr algn="just" fontAlgn="t"/>
                      <a:r>
                        <a:rPr lang="en-US" sz="1600" dirty="0">
                          <a:solidFill>
                            <a:srgbClr val="000000"/>
                          </a:solidFill>
                          <a:effectLst/>
                        </a:rPr>
                        <a:t>The AND operator allows the existence of multiple conditions in an SQL statement's WHERE clause.</a:t>
                      </a:r>
                    </a:p>
                  </a:txBody>
                  <a:tcPr marL="22003" marR="22003" marT="22003" marB="22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114973119"/>
                  </a:ext>
                </a:extLst>
              </a:tr>
              <a:tr h="875730">
                <a:tc>
                  <a:txBody>
                    <a:bodyPr/>
                    <a:lstStyle/>
                    <a:p>
                      <a:pPr algn="ctr" fontAlgn="ctr"/>
                      <a:r>
                        <a:rPr lang="en-IN" sz="1600" dirty="0">
                          <a:effectLst/>
                        </a:rPr>
                        <a:t>3</a:t>
                      </a:r>
                    </a:p>
                  </a:txBody>
                  <a:tcPr marL="22003" marR="22003" marT="22003" marB="22003"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ANY</a:t>
                      </a:r>
                      <a:endParaRPr lang="en-US" sz="1600" dirty="0">
                        <a:solidFill>
                          <a:srgbClr val="000000"/>
                        </a:solidFill>
                        <a:effectLst/>
                      </a:endParaRPr>
                    </a:p>
                    <a:p>
                      <a:pPr algn="just" fontAlgn="t"/>
                      <a:r>
                        <a:rPr lang="en-US" sz="1600" dirty="0">
                          <a:solidFill>
                            <a:srgbClr val="000000"/>
                          </a:solidFill>
                          <a:effectLst/>
                        </a:rPr>
                        <a:t>The ANY operator is used to compare a value to any applicable value in the list as per the condition.</a:t>
                      </a:r>
                    </a:p>
                  </a:txBody>
                  <a:tcPr marL="22003" marR="22003" marT="22003" marB="22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441061797"/>
                  </a:ext>
                </a:extLst>
              </a:tr>
              <a:tr h="1232183">
                <a:tc>
                  <a:txBody>
                    <a:bodyPr/>
                    <a:lstStyle/>
                    <a:p>
                      <a:pPr algn="ctr" fontAlgn="ctr"/>
                      <a:r>
                        <a:rPr lang="en-IN" sz="1600" dirty="0">
                          <a:effectLst/>
                        </a:rPr>
                        <a:t>4</a:t>
                      </a:r>
                    </a:p>
                  </a:txBody>
                  <a:tcPr marL="22003" marR="22003" marT="22003" marB="22003"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BETWEEN</a:t>
                      </a:r>
                      <a:endParaRPr lang="en-US" sz="1600" dirty="0">
                        <a:solidFill>
                          <a:srgbClr val="000000"/>
                        </a:solidFill>
                        <a:effectLst/>
                      </a:endParaRPr>
                    </a:p>
                    <a:p>
                      <a:pPr algn="just" fontAlgn="t"/>
                      <a:r>
                        <a:rPr lang="en-US" sz="1600" dirty="0">
                          <a:solidFill>
                            <a:srgbClr val="000000"/>
                          </a:solidFill>
                          <a:effectLst/>
                        </a:rPr>
                        <a:t>The BETWEEN operator is used to search for values that are within a set of values, given the minimum value and the maximum value.</a:t>
                      </a:r>
                    </a:p>
                  </a:txBody>
                  <a:tcPr marL="22003" marR="22003" marT="22003" marB="22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16276842"/>
                  </a:ext>
                </a:extLst>
              </a:tr>
              <a:tr h="994548">
                <a:tc>
                  <a:txBody>
                    <a:bodyPr/>
                    <a:lstStyle/>
                    <a:p>
                      <a:pPr algn="ctr" fontAlgn="ctr"/>
                      <a:r>
                        <a:rPr lang="en-IN" sz="1600" dirty="0">
                          <a:effectLst/>
                        </a:rPr>
                        <a:t>5</a:t>
                      </a:r>
                    </a:p>
                  </a:txBody>
                  <a:tcPr marL="22003" marR="22003" marT="22003" marB="22003"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EXISTS</a:t>
                      </a:r>
                      <a:endParaRPr lang="en-US" sz="1600" dirty="0">
                        <a:solidFill>
                          <a:srgbClr val="000000"/>
                        </a:solidFill>
                        <a:effectLst/>
                      </a:endParaRPr>
                    </a:p>
                    <a:p>
                      <a:pPr algn="just" fontAlgn="t"/>
                      <a:r>
                        <a:rPr lang="en-US" sz="1600" dirty="0">
                          <a:solidFill>
                            <a:srgbClr val="000000"/>
                          </a:solidFill>
                          <a:effectLst/>
                        </a:rPr>
                        <a:t>The EXISTS operator is used to search for the presence of a row in a specified table that meets a certain criterion.</a:t>
                      </a:r>
                    </a:p>
                  </a:txBody>
                  <a:tcPr marL="22003" marR="22003" marT="22003" marB="22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733652832"/>
                  </a:ext>
                </a:extLst>
              </a:tr>
            </a:tbl>
          </a:graphicData>
        </a:graphic>
      </p:graphicFrame>
      <p:sp>
        <p:nvSpPr>
          <p:cNvPr id="4" name="Slide Number Placeholder 3">
            <a:extLst>
              <a:ext uri="{FF2B5EF4-FFF2-40B4-BE49-F238E27FC236}">
                <a16:creationId xmlns:a16="http://schemas.microsoft.com/office/drawing/2014/main" xmlns="" id="{65869EE4-6FB5-4C65-A565-BC2A21D1C044}"/>
              </a:ext>
            </a:extLst>
          </p:cNvPr>
          <p:cNvSpPr>
            <a:spLocks noGrp="1"/>
          </p:cNvSpPr>
          <p:nvPr>
            <p:ph type="sldNum" sz="quarter" idx="12"/>
          </p:nvPr>
        </p:nvSpPr>
        <p:spPr/>
        <p:txBody>
          <a:bodyPr/>
          <a:lstStyle/>
          <a:p>
            <a:pPr>
              <a:defRPr/>
            </a:pPr>
            <a:fld id="{AA36BA31-C8A2-484D-B7F5-41EB78936DA4}" type="slidenum">
              <a:rPr lang="en-CA" smtClean="0"/>
              <a:pPr>
                <a:defRPr/>
              </a:pPr>
              <a:t>32</a:t>
            </a:fld>
            <a:endParaRPr lang="en-CA"/>
          </a:p>
        </p:txBody>
      </p:sp>
    </p:spTree>
    <p:extLst>
      <p:ext uri="{BB962C8B-B14F-4D97-AF65-F5344CB8AC3E}">
        <p14:creationId xmlns:p14="http://schemas.microsoft.com/office/powerpoint/2010/main" val="3220548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5CB01-1E19-40E7-BC8B-83423A747356}"/>
              </a:ext>
            </a:extLst>
          </p:cNvPr>
          <p:cNvSpPr>
            <a:spLocks noGrp="1"/>
          </p:cNvSpPr>
          <p:nvPr>
            <p:ph type="title"/>
          </p:nvPr>
        </p:nvSpPr>
        <p:spPr/>
        <p:txBody>
          <a:bodyPr>
            <a:normAutofit fontScale="90000"/>
          </a:bodyPr>
          <a:lstStyle/>
          <a:p>
            <a:r>
              <a:rPr lang="en-US" dirty="0"/>
              <a:t>OPERATORS</a:t>
            </a:r>
            <a:endParaRPr lang="en-IN" dirty="0"/>
          </a:p>
        </p:txBody>
      </p:sp>
      <p:graphicFrame>
        <p:nvGraphicFramePr>
          <p:cNvPr id="9" name="Content Placeholder 8">
            <a:extLst>
              <a:ext uri="{FF2B5EF4-FFF2-40B4-BE49-F238E27FC236}">
                <a16:creationId xmlns:a16="http://schemas.microsoft.com/office/drawing/2014/main" xmlns="" id="{AE3CDF61-614B-475B-8A5E-D73E43790BB0}"/>
              </a:ext>
            </a:extLst>
          </p:cNvPr>
          <p:cNvGraphicFramePr>
            <a:graphicFrameLocks noGrp="1"/>
          </p:cNvGraphicFramePr>
          <p:nvPr>
            <p:ph idx="1"/>
            <p:extLst>
              <p:ext uri="{D42A27DB-BD31-4B8C-83A1-F6EECF244321}">
                <p14:modId xmlns:p14="http://schemas.microsoft.com/office/powerpoint/2010/main" val="254164429"/>
              </p:ext>
            </p:extLst>
          </p:nvPr>
        </p:nvGraphicFramePr>
        <p:xfrm>
          <a:off x="609600" y="990600"/>
          <a:ext cx="7239000" cy="5982144"/>
        </p:xfrm>
        <a:graphic>
          <a:graphicData uri="http://schemas.openxmlformats.org/drawingml/2006/table">
            <a:tbl>
              <a:tblPr/>
              <a:tblGrid>
                <a:gridCol w="1192306">
                  <a:extLst>
                    <a:ext uri="{9D8B030D-6E8A-4147-A177-3AD203B41FA5}">
                      <a16:colId xmlns:a16="http://schemas.microsoft.com/office/drawing/2014/main" xmlns="" val="2060636631"/>
                    </a:ext>
                  </a:extLst>
                </a:gridCol>
                <a:gridCol w="6046694">
                  <a:extLst>
                    <a:ext uri="{9D8B030D-6E8A-4147-A177-3AD203B41FA5}">
                      <a16:colId xmlns:a16="http://schemas.microsoft.com/office/drawing/2014/main" xmlns="" val="2679853234"/>
                    </a:ext>
                  </a:extLst>
                </a:gridCol>
              </a:tblGrid>
              <a:tr h="819910">
                <a:tc>
                  <a:txBody>
                    <a:bodyPr/>
                    <a:lstStyle/>
                    <a:p>
                      <a:pPr algn="ctr" fontAlgn="ctr"/>
                      <a:r>
                        <a:rPr lang="en-IN" sz="2000" dirty="0">
                          <a:effectLst/>
                        </a:rPr>
                        <a:t>6</a:t>
                      </a:r>
                    </a:p>
                  </a:txBody>
                  <a:tcPr marL="20139" marR="20139" marT="20139" marB="2013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IN</a:t>
                      </a:r>
                      <a:endParaRPr lang="en-US" sz="1600" dirty="0">
                        <a:solidFill>
                          <a:srgbClr val="000000"/>
                        </a:solidFill>
                        <a:effectLst/>
                      </a:endParaRPr>
                    </a:p>
                    <a:p>
                      <a:pPr algn="just" fontAlgn="t"/>
                      <a:r>
                        <a:rPr lang="en-US" sz="1800" b="0" i="0" kern="1200" dirty="0" smtClean="0">
                          <a:solidFill>
                            <a:schemeClr val="tx1"/>
                          </a:solidFill>
                          <a:effectLst/>
                          <a:latin typeface="+mn-lt"/>
                          <a:ea typeface="+mn-ea"/>
                          <a:cs typeface="+mn-cs"/>
                        </a:rPr>
                        <a:t>Test if an expression matches any value in a list of values</a:t>
                      </a:r>
                      <a:r>
                        <a:rPr lang="en-US" sz="1600" dirty="0" smtClean="0">
                          <a:solidFill>
                            <a:srgbClr val="000000"/>
                          </a:solidFill>
                          <a:effectLst/>
                        </a:rPr>
                        <a:t>. </a:t>
                      </a:r>
                      <a:r>
                        <a:rPr lang="en-US" sz="1800" b="0" i="0" kern="1200" dirty="0" smtClean="0">
                          <a:solidFill>
                            <a:schemeClr val="tx1"/>
                          </a:solidFill>
                          <a:effectLst/>
                          <a:latin typeface="+mn-lt"/>
                          <a:ea typeface="+mn-ea"/>
                          <a:cs typeface="+mn-cs"/>
                        </a:rPr>
                        <a:t>The </a:t>
                      </a:r>
                      <a:r>
                        <a:rPr lang="en-US" sz="1800" b="1" i="0" kern="1200" dirty="0" smtClean="0">
                          <a:solidFill>
                            <a:schemeClr val="tx1"/>
                          </a:solidFill>
                          <a:effectLst/>
                          <a:latin typeface="+mn-lt"/>
                          <a:ea typeface="+mn-ea"/>
                          <a:cs typeface="+mn-cs"/>
                        </a:rPr>
                        <a:t>IN operator</a:t>
                      </a:r>
                      <a:r>
                        <a:rPr lang="en-US" sz="1800" b="0" i="0" kern="1200" dirty="0" smtClean="0">
                          <a:solidFill>
                            <a:schemeClr val="tx1"/>
                          </a:solidFill>
                          <a:effectLst/>
                          <a:latin typeface="+mn-lt"/>
                          <a:ea typeface="+mn-ea"/>
                          <a:cs typeface="+mn-cs"/>
                        </a:rPr>
                        <a:t> is a shorthand for multiple OR conditions.</a:t>
                      </a:r>
                      <a:endParaRPr lang="en-US" sz="1600" dirty="0">
                        <a:solidFill>
                          <a:srgbClr val="000000"/>
                        </a:solidFill>
                        <a:effectLst/>
                      </a:endParaRPr>
                    </a:p>
                    <a:p>
                      <a:pPr algn="just" fontAlgn="t"/>
                      <a:endParaRPr lang="en-US" sz="1600" dirty="0">
                        <a:solidFill>
                          <a:srgbClr val="000000"/>
                        </a:solidFill>
                        <a:effectLst/>
                      </a:endParaRPr>
                    </a:p>
                  </a:txBody>
                  <a:tcPr marL="20139" marR="20139" marT="20139" marB="2013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7798017"/>
                  </a:ext>
                </a:extLst>
              </a:tr>
              <a:tr h="819910">
                <a:tc>
                  <a:txBody>
                    <a:bodyPr/>
                    <a:lstStyle/>
                    <a:p>
                      <a:pPr algn="ctr" fontAlgn="ctr"/>
                      <a:r>
                        <a:rPr lang="en-IN" sz="2000" dirty="0">
                          <a:effectLst/>
                        </a:rPr>
                        <a:t>7</a:t>
                      </a:r>
                    </a:p>
                  </a:txBody>
                  <a:tcPr marL="20139" marR="20139" marT="20139" marB="2013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LIKE</a:t>
                      </a:r>
                      <a:endParaRPr lang="en-US" sz="1600" dirty="0">
                        <a:solidFill>
                          <a:srgbClr val="000000"/>
                        </a:solidFill>
                        <a:effectLst/>
                      </a:endParaRPr>
                    </a:p>
                    <a:p>
                      <a:pPr algn="just" fontAlgn="t"/>
                      <a:r>
                        <a:rPr lang="en-US" sz="1600" dirty="0">
                          <a:solidFill>
                            <a:srgbClr val="000000"/>
                          </a:solidFill>
                          <a:effectLst/>
                        </a:rPr>
                        <a:t>The LIKE operator is used to compare a value to similar values using wildcard operators.</a:t>
                      </a:r>
                    </a:p>
                    <a:p>
                      <a:pPr algn="just" fontAlgn="t"/>
                      <a:endParaRPr lang="en-US" sz="1600" dirty="0">
                        <a:solidFill>
                          <a:srgbClr val="000000"/>
                        </a:solidFill>
                        <a:effectLst/>
                      </a:endParaRPr>
                    </a:p>
                  </a:txBody>
                  <a:tcPr marL="20139" marR="20139" marT="20139" marB="2013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863944119"/>
                  </a:ext>
                </a:extLst>
              </a:tr>
              <a:tr h="1264885">
                <a:tc>
                  <a:txBody>
                    <a:bodyPr/>
                    <a:lstStyle/>
                    <a:p>
                      <a:pPr algn="ctr" fontAlgn="ctr"/>
                      <a:r>
                        <a:rPr lang="en-IN" sz="2000" dirty="0">
                          <a:effectLst/>
                        </a:rPr>
                        <a:t>8</a:t>
                      </a:r>
                    </a:p>
                  </a:txBody>
                  <a:tcPr marL="20139" marR="20139" marT="20139" marB="2013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NOT</a:t>
                      </a:r>
                      <a:endParaRPr lang="en-US" sz="1600" dirty="0">
                        <a:solidFill>
                          <a:srgbClr val="000000"/>
                        </a:solidFill>
                        <a:effectLst/>
                      </a:endParaRPr>
                    </a:p>
                    <a:p>
                      <a:pPr algn="just" fontAlgn="t"/>
                      <a:r>
                        <a:rPr lang="en-US" sz="1600" dirty="0">
                          <a:solidFill>
                            <a:srgbClr val="000000"/>
                          </a:solidFill>
                          <a:effectLst/>
                        </a:rPr>
                        <a:t>The NOT operator reverses the meaning of the logical operator with which it is used. </a:t>
                      </a:r>
                      <a:r>
                        <a:rPr lang="en-US" sz="1600" dirty="0" err="1">
                          <a:solidFill>
                            <a:srgbClr val="000000"/>
                          </a:solidFill>
                          <a:effectLst/>
                        </a:rPr>
                        <a:t>Eg</a:t>
                      </a:r>
                      <a:r>
                        <a:rPr lang="en-US" sz="1600" dirty="0">
                          <a:solidFill>
                            <a:srgbClr val="000000"/>
                          </a:solidFill>
                          <a:effectLst/>
                        </a:rPr>
                        <a:t>: NOT EXISTS, NOT BETWEEN, NOT IN, etc. </a:t>
                      </a:r>
                      <a:r>
                        <a:rPr lang="en-US" sz="1600" b="1" dirty="0">
                          <a:solidFill>
                            <a:srgbClr val="000000"/>
                          </a:solidFill>
                          <a:effectLst/>
                        </a:rPr>
                        <a:t>This is a negate operator.</a:t>
                      </a:r>
                      <a:endParaRPr lang="en-US" sz="1600" dirty="0">
                        <a:solidFill>
                          <a:srgbClr val="000000"/>
                        </a:solidFill>
                        <a:effectLst/>
                      </a:endParaRPr>
                    </a:p>
                  </a:txBody>
                  <a:tcPr marL="20139" marR="20139" marT="20139" marB="2013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831452801"/>
                  </a:ext>
                </a:extLst>
              </a:tr>
              <a:tr h="819910">
                <a:tc>
                  <a:txBody>
                    <a:bodyPr/>
                    <a:lstStyle/>
                    <a:p>
                      <a:pPr algn="ctr" fontAlgn="ctr"/>
                      <a:r>
                        <a:rPr lang="en-IN" sz="2000" dirty="0">
                          <a:effectLst/>
                        </a:rPr>
                        <a:t>9</a:t>
                      </a:r>
                    </a:p>
                  </a:txBody>
                  <a:tcPr marL="20139" marR="20139" marT="20139" marB="2013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OR</a:t>
                      </a:r>
                      <a:endParaRPr lang="en-US" sz="1600" dirty="0">
                        <a:solidFill>
                          <a:srgbClr val="000000"/>
                        </a:solidFill>
                        <a:effectLst/>
                      </a:endParaRPr>
                    </a:p>
                    <a:p>
                      <a:pPr algn="just" fontAlgn="t"/>
                      <a:r>
                        <a:rPr lang="en-US" sz="1600" dirty="0">
                          <a:solidFill>
                            <a:srgbClr val="000000"/>
                          </a:solidFill>
                          <a:effectLst/>
                        </a:rPr>
                        <a:t>The OR operator is used to combine multiple conditions in an SQL statement's WHERE clause.</a:t>
                      </a:r>
                    </a:p>
                    <a:p>
                      <a:pPr algn="just" fontAlgn="t"/>
                      <a:endParaRPr lang="en-US" sz="1600" dirty="0">
                        <a:solidFill>
                          <a:srgbClr val="000000"/>
                        </a:solidFill>
                        <a:effectLst/>
                      </a:endParaRPr>
                    </a:p>
                  </a:txBody>
                  <a:tcPr marL="20139" marR="20139" marT="20139" marB="2013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32067978"/>
                  </a:ext>
                </a:extLst>
              </a:tr>
              <a:tr h="789475">
                <a:tc>
                  <a:txBody>
                    <a:bodyPr/>
                    <a:lstStyle/>
                    <a:p>
                      <a:pPr algn="ctr" fontAlgn="ctr"/>
                      <a:r>
                        <a:rPr lang="en-IN" sz="2000" dirty="0">
                          <a:effectLst/>
                        </a:rPr>
                        <a:t>10</a:t>
                      </a:r>
                    </a:p>
                  </a:txBody>
                  <a:tcPr marL="20139" marR="20139" marT="20139" marB="2013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IS NULL</a:t>
                      </a:r>
                      <a:endParaRPr lang="en-US" sz="1600" dirty="0">
                        <a:solidFill>
                          <a:srgbClr val="000000"/>
                        </a:solidFill>
                        <a:effectLst/>
                      </a:endParaRPr>
                    </a:p>
                    <a:p>
                      <a:pPr algn="just" fontAlgn="t"/>
                      <a:r>
                        <a:rPr lang="en-US" sz="1600" dirty="0">
                          <a:solidFill>
                            <a:srgbClr val="000000"/>
                          </a:solidFill>
                          <a:effectLst/>
                        </a:rPr>
                        <a:t>The NULL operator is used to compare a value with a NULL value.</a:t>
                      </a:r>
                    </a:p>
                  </a:txBody>
                  <a:tcPr marL="20139" marR="20139" marT="20139" marB="2013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938046058"/>
                  </a:ext>
                </a:extLst>
              </a:tr>
              <a:tr h="819910">
                <a:tc>
                  <a:txBody>
                    <a:bodyPr/>
                    <a:lstStyle/>
                    <a:p>
                      <a:pPr algn="ctr" fontAlgn="ctr"/>
                      <a:r>
                        <a:rPr lang="en-IN" sz="2000" dirty="0">
                          <a:effectLst/>
                        </a:rPr>
                        <a:t>11</a:t>
                      </a:r>
                    </a:p>
                  </a:txBody>
                  <a:tcPr marL="20139" marR="20139" marT="20139" marB="2013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1" dirty="0" smtClean="0">
                          <a:solidFill>
                            <a:srgbClr val="000000"/>
                          </a:solidFill>
                          <a:effectLst/>
                        </a:rPr>
                        <a:t>DISTINCT</a:t>
                      </a:r>
                      <a:endParaRPr lang="en-US" sz="1600" dirty="0">
                        <a:solidFill>
                          <a:srgbClr val="000000"/>
                        </a:solidFill>
                        <a:effectLst/>
                      </a:endParaRPr>
                    </a:p>
                    <a:p>
                      <a:pPr algn="just" fontAlgn="t"/>
                      <a:r>
                        <a:rPr lang="en-US" sz="1600" dirty="0">
                          <a:solidFill>
                            <a:srgbClr val="000000"/>
                          </a:solidFill>
                          <a:effectLst/>
                        </a:rPr>
                        <a:t>The UNIQUE operator searches every row of a specified table for uniqueness (no duplicates).</a:t>
                      </a:r>
                    </a:p>
                  </a:txBody>
                  <a:tcPr marL="20139" marR="20139" marT="20139" marB="2013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479495596"/>
                  </a:ext>
                </a:extLst>
              </a:tr>
            </a:tbl>
          </a:graphicData>
        </a:graphic>
      </p:graphicFrame>
      <p:sp>
        <p:nvSpPr>
          <p:cNvPr id="4" name="Slide Number Placeholder 3">
            <a:extLst>
              <a:ext uri="{FF2B5EF4-FFF2-40B4-BE49-F238E27FC236}">
                <a16:creationId xmlns:a16="http://schemas.microsoft.com/office/drawing/2014/main" xmlns="" id="{043AC0E1-198D-4F48-BA29-CEDF1C27355E}"/>
              </a:ext>
            </a:extLst>
          </p:cNvPr>
          <p:cNvSpPr>
            <a:spLocks noGrp="1"/>
          </p:cNvSpPr>
          <p:nvPr>
            <p:ph type="sldNum" sz="quarter" idx="12"/>
          </p:nvPr>
        </p:nvSpPr>
        <p:spPr/>
        <p:txBody>
          <a:bodyPr/>
          <a:lstStyle/>
          <a:p>
            <a:pPr>
              <a:defRPr/>
            </a:pPr>
            <a:fld id="{AA36BA31-C8A2-484D-B7F5-41EB78936DA4}" type="slidenum">
              <a:rPr lang="en-CA" smtClean="0"/>
              <a:pPr>
                <a:defRPr/>
              </a:pPr>
              <a:t>33</a:t>
            </a:fld>
            <a:endParaRPr lang="en-CA"/>
          </a:p>
        </p:txBody>
      </p:sp>
    </p:spTree>
    <p:extLst>
      <p:ext uri="{BB962C8B-B14F-4D97-AF65-F5344CB8AC3E}">
        <p14:creationId xmlns:p14="http://schemas.microsoft.com/office/powerpoint/2010/main" val="1467675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B82B9F-A79E-4112-B0FA-9E59946820EF}"/>
              </a:ext>
            </a:extLst>
          </p:cNvPr>
          <p:cNvSpPr>
            <a:spLocks noGrp="1"/>
          </p:cNvSpPr>
          <p:nvPr>
            <p:ph type="title"/>
          </p:nvPr>
        </p:nvSpPr>
        <p:spPr/>
        <p:txBody>
          <a:bodyPr>
            <a:normAutofit fontScale="90000"/>
          </a:bodyPr>
          <a:lstStyle/>
          <a:p>
            <a:r>
              <a:rPr lang="en-IN" b="1" dirty="0"/>
              <a:t/>
            </a:r>
            <a:br>
              <a:rPr lang="en-IN" b="1" dirty="0"/>
            </a:br>
            <a:r>
              <a:rPr lang="en-US" b="1" dirty="0"/>
              <a:t/>
            </a:r>
            <a:br>
              <a:rPr lang="en-US" b="1" dirty="0"/>
            </a:br>
            <a:r>
              <a:rPr lang="en-US" b="1" dirty="0"/>
              <a:t>BETWEEN</a:t>
            </a:r>
            <a:endParaRPr lang="en-IN" dirty="0"/>
          </a:p>
        </p:txBody>
      </p:sp>
      <p:sp>
        <p:nvSpPr>
          <p:cNvPr id="3" name="Content Placeholder 2">
            <a:extLst>
              <a:ext uri="{FF2B5EF4-FFF2-40B4-BE49-F238E27FC236}">
                <a16:creationId xmlns:a16="http://schemas.microsoft.com/office/drawing/2014/main" xmlns="" id="{37EB8F31-0A87-457E-AEDC-3B0BCA78E60B}"/>
              </a:ext>
            </a:extLst>
          </p:cNvPr>
          <p:cNvSpPr>
            <a:spLocks noGrp="1"/>
          </p:cNvSpPr>
          <p:nvPr>
            <p:ph idx="1"/>
          </p:nvPr>
        </p:nvSpPr>
        <p:spPr>
          <a:xfrm>
            <a:off x="457200" y="914400"/>
            <a:ext cx="8229600" cy="5135563"/>
          </a:xfrm>
        </p:spPr>
        <p:txBody>
          <a:bodyPr/>
          <a:lstStyle/>
          <a:p>
            <a:r>
              <a:rPr lang="en-US" dirty="0">
                <a:solidFill>
                  <a:schemeClr val="tx2"/>
                </a:solidFill>
              </a:rPr>
              <a:t>BETWEEN Operator </a:t>
            </a:r>
          </a:p>
          <a:p>
            <a:pPr lvl="1"/>
            <a:r>
              <a:rPr lang="en-US" dirty="0"/>
              <a:t>The BETWEEN operator implements a range comparison</a:t>
            </a:r>
          </a:p>
          <a:p>
            <a:pPr lvl="1"/>
            <a:r>
              <a:rPr lang="en-US" dirty="0"/>
              <a:t>it tests whether a value is </a:t>
            </a:r>
            <a:r>
              <a:rPr lang="en-US" i="1" dirty="0"/>
              <a:t>between</a:t>
            </a:r>
            <a:r>
              <a:rPr lang="en-US" dirty="0"/>
              <a:t> two other values</a:t>
            </a:r>
          </a:p>
          <a:p>
            <a:pPr marL="274320" lvl="1" indent="0">
              <a:buNone/>
            </a:pPr>
            <a:endParaRPr lang="en-IN" dirty="0">
              <a:solidFill>
                <a:schemeClr val="tx2"/>
              </a:solidFill>
            </a:endParaRPr>
          </a:p>
          <a:p>
            <a:pPr marL="0" indent="0">
              <a:buNone/>
            </a:pPr>
            <a:endParaRPr lang="en-IN" dirty="0"/>
          </a:p>
        </p:txBody>
      </p:sp>
      <p:sp>
        <p:nvSpPr>
          <p:cNvPr id="4" name="Slide Number Placeholder 3">
            <a:extLst>
              <a:ext uri="{FF2B5EF4-FFF2-40B4-BE49-F238E27FC236}">
                <a16:creationId xmlns:a16="http://schemas.microsoft.com/office/drawing/2014/main" xmlns="" id="{0EFB4D32-EABF-4300-BAC2-2DB13FFC039F}"/>
              </a:ext>
            </a:extLst>
          </p:cNvPr>
          <p:cNvSpPr>
            <a:spLocks noGrp="1"/>
          </p:cNvSpPr>
          <p:nvPr>
            <p:ph type="sldNum" sz="quarter" idx="12"/>
          </p:nvPr>
        </p:nvSpPr>
        <p:spPr/>
        <p:txBody>
          <a:bodyPr/>
          <a:lstStyle/>
          <a:p>
            <a:pPr>
              <a:defRPr/>
            </a:pPr>
            <a:fld id="{AA36BA31-C8A2-484D-B7F5-41EB78936DA4}" type="slidenum">
              <a:rPr lang="en-CA" smtClean="0"/>
              <a:pPr>
                <a:defRPr/>
              </a:pPr>
              <a:t>34</a:t>
            </a:fld>
            <a:endParaRPr lang="en-CA"/>
          </a:p>
        </p:txBody>
      </p:sp>
      <p:sp>
        <p:nvSpPr>
          <p:cNvPr id="5" name="Rectangle 1">
            <a:extLst>
              <a:ext uri="{FF2B5EF4-FFF2-40B4-BE49-F238E27FC236}">
                <a16:creationId xmlns:a16="http://schemas.microsoft.com/office/drawing/2014/main" xmlns="" id="{83D4EE94-1B39-4963-A04B-8FACA4A07A54}"/>
              </a:ext>
            </a:extLst>
          </p:cNvPr>
          <p:cNvSpPr>
            <a:spLocks noChangeArrowheads="1"/>
          </p:cNvSpPr>
          <p:nvPr/>
        </p:nvSpPr>
        <p:spPr bwMode="auto">
          <a:xfrm>
            <a:off x="838200" y="2438400"/>
            <a:ext cx="6477000" cy="1107996"/>
          </a:xfrm>
          <a:prstGeom prst="rect">
            <a:avLst/>
          </a:prstGeom>
          <a:solidFill>
            <a:schemeClr val="accent1">
              <a:lumMod val="20000"/>
              <a:lumOff val="80000"/>
            </a:schemeClr>
          </a:solidFill>
          <a:ln>
            <a:noFill/>
          </a:ln>
          <a:effectLst/>
        </p:spPr>
        <p:txBody>
          <a:bodyPr vert="horz" wrap="square" lIns="914112"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SELECT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FROM </a:t>
            </a:r>
            <a:r>
              <a:rPr kumimoji="0" lang="en-US" altLang="en-US" sz="2400" b="1" i="0" u="none" strike="noStrike" cap="none" normalizeH="0" baseline="0" dirty="0" err="1">
                <a:ln>
                  <a:noFill/>
                </a:ln>
                <a:solidFill>
                  <a:schemeClr val="tx1"/>
                </a:solidFill>
                <a:effectLst/>
                <a:latin typeface="Times New Roman" panose="02020603050405020304" pitchFamily="18" charset="0"/>
                <a:ea typeface="Arial Unicode MS"/>
                <a:cs typeface="Times New Roman" panose="02020603050405020304" pitchFamily="18" charset="0"/>
              </a:rPr>
              <a:t>sp</a:t>
            </a:r>
            <a:endPar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WHERE qty BETWEEN 50 and 500;</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C8581ED3-BBF2-4E66-9369-04650BE2D9DE}"/>
              </a:ext>
            </a:extLst>
          </p:cNvPr>
          <p:cNvGraphicFramePr>
            <a:graphicFrameLocks noGrp="1"/>
          </p:cNvGraphicFramePr>
          <p:nvPr>
            <p:extLst>
              <p:ext uri="{D42A27DB-BD31-4B8C-83A1-F6EECF244321}">
                <p14:modId xmlns:p14="http://schemas.microsoft.com/office/powerpoint/2010/main" val="225942452"/>
              </p:ext>
            </p:extLst>
          </p:nvPr>
        </p:nvGraphicFramePr>
        <p:xfrm>
          <a:off x="1676400" y="4267200"/>
          <a:ext cx="3581400" cy="72771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xmlns="" val="1742098808"/>
                    </a:ext>
                  </a:extLst>
                </a:gridCol>
                <a:gridCol w="1193800">
                  <a:extLst>
                    <a:ext uri="{9D8B030D-6E8A-4147-A177-3AD203B41FA5}">
                      <a16:colId xmlns:a16="http://schemas.microsoft.com/office/drawing/2014/main" xmlns="" val="1482201726"/>
                    </a:ext>
                  </a:extLst>
                </a:gridCol>
                <a:gridCol w="1193800">
                  <a:extLst>
                    <a:ext uri="{9D8B030D-6E8A-4147-A177-3AD203B41FA5}">
                      <a16:colId xmlns:a16="http://schemas.microsoft.com/office/drawing/2014/main" xmlns="" val="3781149180"/>
                    </a:ext>
                  </a:extLst>
                </a:gridCol>
              </a:tblGrid>
              <a:tr h="0">
                <a:tc>
                  <a:txBody>
                    <a:bodyPr/>
                    <a:lstStyle/>
                    <a:p>
                      <a:pPr marL="0" marR="0" algn="just">
                        <a:spcBef>
                          <a:spcPts val="0"/>
                        </a:spcBef>
                        <a:spcAft>
                          <a:spcPts val="0"/>
                        </a:spcAft>
                      </a:pPr>
                      <a:r>
                        <a:rPr lang="en-US" sz="1600">
                          <a:effectLst/>
                        </a:rPr>
                        <a:t>sno </a:t>
                      </a:r>
                      <a:endParaRPr lang="en-IN" sz="16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600" dirty="0" err="1">
                          <a:effectLst/>
                        </a:rPr>
                        <a:t>pno</a:t>
                      </a:r>
                      <a:r>
                        <a:rPr lang="en-US" sz="1600" dirty="0">
                          <a:effectLst/>
                        </a:rPr>
                        <a:t> </a:t>
                      </a:r>
                      <a:endParaRPr lang="en-IN" sz="16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600" dirty="0">
                          <a:effectLst/>
                        </a:rPr>
                        <a:t>qty </a:t>
                      </a:r>
                      <a:endParaRPr lang="en-IN" sz="16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885506840"/>
                  </a:ext>
                </a:extLst>
              </a:tr>
              <a:tr h="0">
                <a:tc>
                  <a:txBody>
                    <a:bodyPr/>
                    <a:lstStyle/>
                    <a:p>
                      <a:pPr marL="0" marR="0" algn="just">
                        <a:spcBef>
                          <a:spcPts val="0"/>
                        </a:spcBef>
                        <a:spcAft>
                          <a:spcPts val="0"/>
                        </a:spcAft>
                      </a:pPr>
                      <a:r>
                        <a:rPr lang="en-US" sz="1400" dirty="0">
                          <a:effectLst/>
                        </a:rPr>
                        <a:t>S2 </a:t>
                      </a:r>
                      <a:endParaRPr lang="en-IN" sz="1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400">
                          <a:effectLst/>
                        </a:rPr>
                        <a:t>P1 </a:t>
                      </a:r>
                      <a:endParaRPr lang="en-IN" sz="1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400" dirty="0">
                          <a:effectLst/>
                        </a:rPr>
                        <a:t>200 </a:t>
                      </a:r>
                      <a:endParaRPr lang="en-IN" sz="1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1793901589"/>
                  </a:ext>
                </a:extLst>
              </a:tr>
              <a:tr h="0">
                <a:tc>
                  <a:txBody>
                    <a:bodyPr/>
                    <a:lstStyle/>
                    <a:p>
                      <a:pPr marL="0" marR="0" algn="just">
                        <a:spcBef>
                          <a:spcPts val="0"/>
                        </a:spcBef>
                        <a:spcAft>
                          <a:spcPts val="0"/>
                        </a:spcAft>
                      </a:pPr>
                      <a:r>
                        <a:rPr lang="en-US" sz="1400" dirty="0">
                          <a:effectLst/>
                        </a:rPr>
                        <a:t>S3 </a:t>
                      </a:r>
                      <a:endParaRPr lang="en-IN" sz="1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400" dirty="0">
                          <a:effectLst/>
                        </a:rPr>
                        <a:t>P2 </a:t>
                      </a:r>
                      <a:endParaRPr lang="en-IN" sz="1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1400" dirty="0">
                          <a:effectLst/>
                        </a:rPr>
                        <a:t>200 </a:t>
                      </a:r>
                      <a:endParaRPr lang="en-IN" sz="1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20488110"/>
                  </a:ext>
                </a:extLst>
              </a:tr>
            </a:tbl>
          </a:graphicData>
        </a:graphic>
      </p:graphicFrame>
      <p:graphicFrame>
        <p:nvGraphicFramePr>
          <p:cNvPr id="8" name="Table 6">
            <a:extLst>
              <a:ext uri="{FF2B5EF4-FFF2-40B4-BE49-F238E27FC236}">
                <a16:creationId xmlns:a16="http://schemas.microsoft.com/office/drawing/2014/main" xmlns="" id="{A0642F5A-EA63-44DE-935C-68B2A17D1D0B}"/>
              </a:ext>
            </a:extLst>
          </p:cNvPr>
          <p:cNvGraphicFramePr>
            <a:graphicFrameLocks noGrp="1"/>
          </p:cNvGraphicFramePr>
          <p:nvPr>
            <p:extLst>
              <p:ext uri="{D42A27DB-BD31-4B8C-83A1-F6EECF244321}">
                <p14:modId xmlns:p14="http://schemas.microsoft.com/office/powerpoint/2010/main" val="3833167480"/>
              </p:ext>
            </p:extLst>
          </p:nvPr>
        </p:nvGraphicFramePr>
        <p:xfrm>
          <a:off x="5562600" y="3733800"/>
          <a:ext cx="3581400" cy="1924050"/>
        </p:xfrm>
        <a:graphic>
          <a:graphicData uri="http://schemas.openxmlformats.org/drawingml/2006/table">
            <a:tbl>
              <a:tblPr firstRow="1" bandRow="1">
                <a:tableStyleId>{5C22544A-7EE6-4342-B048-85BDC9FD1C3A}</a:tableStyleId>
              </a:tblPr>
              <a:tblGrid>
                <a:gridCol w="1193800">
                  <a:extLst>
                    <a:ext uri="{9D8B030D-6E8A-4147-A177-3AD203B41FA5}">
                      <a16:colId xmlns:a16="http://schemas.microsoft.com/office/drawing/2014/main" xmlns="" val="2564142324"/>
                    </a:ext>
                  </a:extLst>
                </a:gridCol>
                <a:gridCol w="1193800">
                  <a:extLst>
                    <a:ext uri="{9D8B030D-6E8A-4147-A177-3AD203B41FA5}">
                      <a16:colId xmlns:a16="http://schemas.microsoft.com/office/drawing/2014/main" xmlns="" val="2615537416"/>
                    </a:ext>
                  </a:extLst>
                </a:gridCol>
                <a:gridCol w="1193800">
                  <a:extLst>
                    <a:ext uri="{9D8B030D-6E8A-4147-A177-3AD203B41FA5}">
                      <a16:colId xmlns:a16="http://schemas.microsoft.com/office/drawing/2014/main" xmlns="" val="2289484760"/>
                    </a:ext>
                  </a:extLst>
                </a:gridCol>
              </a:tblGrid>
              <a:tr h="369570">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a:effectLst/>
                          <a:latin typeface="Times New Roman" panose="02020603050405020304" pitchFamily="18" charset="0"/>
                          <a:ea typeface="Times New Roman" panose="02020603050405020304" pitchFamily="18" charset="0"/>
                        </a:rPr>
                        <a:t>pno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a:effectLst/>
                          <a:latin typeface="Times New Roman" panose="02020603050405020304" pitchFamily="18" charset="0"/>
                          <a:ea typeface="Times New Roman" panose="02020603050405020304" pitchFamily="18" charset="0"/>
                        </a:rPr>
                        <a:t>qty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6957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NULL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6957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S2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200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6957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S3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P1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1000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r h="36957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P2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l">
                        <a:spcBef>
                          <a:spcPts val="0"/>
                        </a:spcBef>
                        <a:spcAft>
                          <a:spcPts val="0"/>
                        </a:spcAft>
                      </a:pPr>
                      <a:r>
                        <a:rPr lang="en-US" sz="2400" dirty="0">
                          <a:effectLst/>
                          <a:latin typeface="Times New Roman" panose="02020603050405020304" pitchFamily="18" charset="0"/>
                          <a:ea typeface="Times New Roman" panose="02020603050405020304" pitchFamily="18" charset="0"/>
                        </a:rPr>
                        <a:t>200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294631630"/>
                  </a:ext>
                </a:extLst>
              </a:tr>
            </a:tbl>
          </a:graphicData>
        </a:graphic>
      </p:graphicFrame>
    </p:spTree>
    <p:extLst>
      <p:ext uri="{BB962C8B-B14F-4D97-AF65-F5344CB8AC3E}">
        <p14:creationId xmlns:p14="http://schemas.microsoft.com/office/powerpoint/2010/main" val="2965179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B82B9F-A79E-4112-B0FA-9E59946820EF}"/>
              </a:ext>
            </a:extLst>
          </p:cNvPr>
          <p:cNvSpPr>
            <a:spLocks noGrp="1"/>
          </p:cNvSpPr>
          <p:nvPr>
            <p:ph type="title"/>
          </p:nvPr>
        </p:nvSpPr>
        <p:spPr/>
        <p:txBody>
          <a:bodyPr>
            <a:normAutofit fontScale="90000"/>
          </a:bodyPr>
          <a:lstStyle/>
          <a:p>
            <a:r>
              <a:rPr lang="en-IN" b="1" dirty="0"/>
              <a:t/>
            </a:r>
            <a:br>
              <a:rPr lang="en-IN" b="1" dirty="0"/>
            </a:br>
            <a:r>
              <a:rPr lang="en-US" b="1" dirty="0"/>
              <a:t/>
            </a:r>
            <a:br>
              <a:rPr lang="en-US" b="1" dirty="0"/>
            </a:br>
            <a:r>
              <a:rPr lang="en-US" b="1" dirty="0"/>
              <a:t>NOT BETWEEN</a:t>
            </a:r>
            <a:endParaRPr lang="en-IN" dirty="0"/>
          </a:p>
        </p:txBody>
      </p:sp>
      <p:sp>
        <p:nvSpPr>
          <p:cNvPr id="3" name="Content Placeholder 2">
            <a:extLst>
              <a:ext uri="{FF2B5EF4-FFF2-40B4-BE49-F238E27FC236}">
                <a16:creationId xmlns:a16="http://schemas.microsoft.com/office/drawing/2014/main" xmlns="" id="{37EB8F31-0A87-457E-AEDC-3B0BCA78E60B}"/>
              </a:ext>
            </a:extLst>
          </p:cNvPr>
          <p:cNvSpPr>
            <a:spLocks noGrp="1"/>
          </p:cNvSpPr>
          <p:nvPr>
            <p:ph idx="1"/>
          </p:nvPr>
        </p:nvSpPr>
        <p:spPr>
          <a:xfrm>
            <a:off x="457200" y="914400"/>
            <a:ext cx="8229600" cy="5135563"/>
          </a:xfrm>
        </p:spPr>
        <p:txBody>
          <a:bodyPr/>
          <a:lstStyle/>
          <a:p>
            <a:pPr marL="0" indent="0">
              <a:buNone/>
            </a:pPr>
            <a:endParaRPr lang="en-US" dirty="0"/>
          </a:p>
          <a:p>
            <a:r>
              <a:rPr lang="en-US" dirty="0">
                <a:solidFill>
                  <a:schemeClr val="tx2"/>
                </a:solidFill>
              </a:rPr>
              <a:t>NOT BETWEEN Operator </a:t>
            </a:r>
          </a:p>
          <a:p>
            <a:pPr lvl="1"/>
            <a:r>
              <a:rPr lang="en-US" dirty="0"/>
              <a:t>The BETWEEN operator implements a range comparison</a:t>
            </a:r>
          </a:p>
          <a:p>
            <a:pPr lvl="1"/>
            <a:r>
              <a:rPr lang="en-US" dirty="0"/>
              <a:t>it tests whether a value is </a:t>
            </a:r>
            <a:r>
              <a:rPr lang="en-US" i="1" dirty="0"/>
              <a:t>between</a:t>
            </a:r>
            <a:r>
              <a:rPr lang="en-US" dirty="0"/>
              <a:t> two other values</a:t>
            </a:r>
          </a:p>
          <a:p>
            <a:pPr marL="274320" lvl="1" indent="0">
              <a:buNone/>
            </a:pPr>
            <a:endParaRPr lang="en-IN" dirty="0">
              <a:solidFill>
                <a:schemeClr val="tx2"/>
              </a:solidFill>
            </a:endParaRPr>
          </a:p>
          <a:p>
            <a:endParaRPr lang="en-IN" dirty="0"/>
          </a:p>
        </p:txBody>
      </p:sp>
      <p:sp>
        <p:nvSpPr>
          <p:cNvPr id="4" name="Slide Number Placeholder 3">
            <a:extLst>
              <a:ext uri="{FF2B5EF4-FFF2-40B4-BE49-F238E27FC236}">
                <a16:creationId xmlns:a16="http://schemas.microsoft.com/office/drawing/2014/main" xmlns="" id="{0EFB4D32-EABF-4300-BAC2-2DB13FFC039F}"/>
              </a:ext>
            </a:extLst>
          </p:cNvPr>
          <p:cNvSpPr>
            <a:spLocks noGrp="1"/>
          </p:cNvSpPr>
          <p:nvPr>
            <p:ph type="sldNum" sz="quarter" idx="12"/>
          </p:nvPr>
        </p:nvSpPr>
        <p:spPr/>
        <p:txBody>
          <a:bodyPr/>
          <a:lstStyle/>
          <a:p>
            <a:pPr>
              <a:defRPr/>
            </a:pPr>
            <a:fld id="{AA36BA31-C8A2-484D-B7F5-41EB78936DA4}" type="slidenum">
              <a:rPr lang="en-CA" smtClean="0"/>
              <a:pPr>
                <a:defRPr/>
              </a:pPr>
              <a:t>35</a:t>
            </a:fld>
            <a:endParaRPr lang="en-CA"/>
          </a:p>
        </p:txBody>
      </p:sp>
      <p:sp>
        <p:nvSpPr>
          <p:cNvPr id="5" name="Rectangle 1">
            <a:extLst>
              <a:ext uri="{FF2B5EF4-FFF2-40B4-BE49-F238E27FC236}">
                <a16:creationId xmlns:a16="http://schemas.microsoft.com/office/drawing/2014/main" xmlns="" id="{83D4EE94-1B39-4963-A04B-8FACA4A07A54}"/>
              </a:ext>
            </a:extLst>
          </p:cNvPr>
          <p:cNvSpPr>
            <a:spLocks noChangeArrowheads="1"/>
          </p:cNvSpPr>
          <p:nvPr/>
        </p:nvSpPr>
        <p:spPr bwMode="auto">
          <a:xfrm>
            <a:off x="838200" y="2971800"/>
            <a:ext cx="7086600" cy="1107996"/>
          </a:xfrm>
          <a:prstGeom prst="rect">
            <a:avLst/>
          </a:prstGeom>
          <a:solidFill>
            <a:schemeClr val="accent1">
              <a:lumMod val="20000"/>
              <a:lumOff val="80000"/>
            </a:schemeClr>
          </a:solidFill>
          <a:ln>
            <a:noFill/>
          </a:ln>
          <a:effectLst/>
        </p:spPr>
        <p:txBody>
          <a:bodyPr vert="horz" wrap="square" lIns="914112"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SELECT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FROM </a:t>
            </a:r>
            <a:r>
              <a:rPr kumimoji="0" lang="en-US" altLang="en-US" sz="2400" b="1" i="0" u="none" strike="noStrike" cap="none" normalizeH="0" baseline="0" dirty="0" err="1">
                <a:ln>
                  <a:noFill/>
                </a:ln>
                <a:solidFill>
                  <a:schemeClr val="tx1"/>
                </a:solidFill>
                <a:effectLst/>
                <a:latin typeface="Times New Roman" panose="02020603050405020304" pitchFamily="18" charset="0"/>
                <a:ea typeface="Arial Unicode MS"/>
                <a:cs typeface="Times New Roman" panose="02020603050405020304" pitchFamily="18" charset="0"/>
              </a:rPr>
              <a:t>sp</a:t>
            </a:r>
            <a:endPar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WHERE qty NOT BETWEEN 50 and 500;</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C8581ED3-BBF2-4E66-9369-04650BE2D9DE}"/>
              </a:ext>
            </a:extLst>
          </p:cNvPr>
          <p:cNvGraphicFramePr>
            <a:graphicFrameLocks noGrp="1"/>
          </p:cNvGraphicFramePr>
          <p:nvPr>
            <p:extLst>
              <p:ext uri="{D42A27DB-BD31-4B8C-83A1-F6EECF244321}">
                <p14:modId xmlns:p14="http://schemas.microsoft.com/office/powerpoint/2010/main" val="4156977968"/>
              </p:ext>
            </p:extLst>
          </p:nvPr>
        </p:nvGraphicFramePr>
        <p:xfrm>
          <a:off x="1676400" y="4800600"/>
          <a:ext cx="4648200" cy="1449396"/>
        </p:xfrm>
        <a:graphic>
          <a:graphicData uri="http://schemas.openxmlformats.org/drawingml/2006/table">
            <a:tbl>
              <a:tblPr>
                <a:tableStyleId>{5C22544A-7EE6-4342-B048-85BDC9FD1C3A}</a:tableStyleId>
              </a:tblPr>
              <a:tblGrid>
                <a:gridCol w="1549400">
                  <a:extLst>
                    <a:ext uri="{9D8B030D-6E8A-4147-A177-3AD203B41FA5}">
                      <a16:colId xmlns:a16="http://schemas.microsoft.com/office/drawing/2014/main" xmlns="" val="1742098808"/>
                    </a:ext>
                  </a:extLst>
                </a:gridCol>
                <a:gridCol w="1549400">
                  <a:extLst>
                    <a:ext uri="{9D8B030D-6E8A-4147-A177-3AD203B41FA5}">
                      <a16:colId xmlns:a16="http://schemas.microsoft.com/office/drawing/2014/main" xmlns="" val="1482201726"/>
                    </a:ext>
                  </a:extLst>
                </a:gridCol>
                <a:gridCol w="1549400">
                  <a:extLst>
                    <a:ext uri="{9D8B030D-6E8A-4147-A177-3AD203B41FA5}">
                      <a16:colId xmlns:a16="http://schemas.microsoft.com/office/drawing/2014/main" xmlns="" val="3781149180"/>
                    </a:ext>
                  </a:extLst>
                </a:gridCol>
              </a:tblGrid>
              <a:tr h="769295">
                <a:tc>
                  <a:txBody>
                    <a:bodyPr/>
                    <a:lstStyle/>
                    <a:p>
                      <a:pPr marL="0" marR="0" algn="just">
                        <a:spcBef>
                          <a:spcPts val="0"/>
                        </a:spcBef>
                        <a:spcAft>
                          <a:spcPts val="0"/>
                        </a:spcAft>
                      </a:pPr>
                      <a:r>
                        <a:rPr lang="en-US" sz="2400" b="1">
                          <a:effectLst/>
                        </a:rPr>
                        <a:t>sno </a:t>
                      </a:r>
                      <a:endParaRPr lang="en-IN" sz="2400" b="1">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2400" b="1">
                          <a:effectLst/>
                        </a:rPr>
                        <a:t>pno </a:t>
                      </a:r>
                      <a:endParaRPr lang="en-IN" sz="2400" b="1">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2400" b="1" dirty="0">
                          <a:effectLst/>
                        </a:rPr>
                        <a:t>qty </a:t>
                      </a:r>
                      <a:endParaRPr lang="en-IN" sz="2400" b="1"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885506840"/>
                  </a:ext>
                </a:extLst>
              </a:tr>
              <a:tr h="680101">
                <a:tc>
                  <a:txBody>
                    <a:bodyPr/>
                    <a:lstStyle/>
                    <a:p>
                      <a:pPr marL="0" marR="0" algn="just">
                        <a:spcBef>
                          <a:spcPts val="0"/>
                        </a:spcBef>
                        <a:spcAft>
                          <a:spcPts val="0"/>
                        </a:spcAft>
                      </a:pPr>
                      <a:r>
                        <a:rPr lang="en-US" sz="2000" b="1" dirty="0">
                          <a:effectLst/>
                        </a:rPr>
                        <a:t>S3</a:t>
                      </a:r>
                      <a:endParaRPr lang="en-IN" sz="2000" b="1"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2000" b="1">
                          <a:effectLst/>
                        </a:rPr>
                        <a:t>P1 </a:t>
                      </a:r>
                      <a:endParaRPr lang="en-IN" sz="2000" b="1">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n-US" sz="2000" b="1" dirty="0">
                          <a:effectLst/>
                          <a:latin typeface="Times New Roman" panose="02020603050405020304" pitchFamily="18" charset="0"/>
                          <a:ea typeface="Times New Roman" panose="02020603050405020304" pitchFamily="18" charset="0"/>
                        </a:rPr>
                        <a:t>1000</a:t>
                      </a:r>
                      <a:endParaRPr lang="en-IN" sz="2000" b="1"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1793901589"/>
                  </a:ext>
                </a:extLst>
              </a:tr>
            </a:tbl>
          </a:graphicData>
        </a:graphic>
      </p:graphicFrame>
    </p:spTree>
    <p:extLst>
      <p:ext uri="{BB962C8B-B14F-4D97-AF65-F5344CB8AC3E}">
        <p14:creationId xmlns:p14="http://schemas.microsoft.com/office/powerpoint/2010/main" val="228534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B199A-4D5F-4ED7-93AC-7D2BAB56D445}"/>
              </a:ext>
            </a:extLst>
          </p:cNvPr>
          <p:cNvSpPr>
            <a:spLocks noGrp="1"/>
          </p:cNvSpPr>
          <p:nvPr>
            <p:ph type="title"/>
          </p:nvPr>
        </p:nvSpPr>
        <p:spPr/>
        <p:txBody>
          <a:bodyPr>
            <a:normAutofit fontScale="90000"/>
          </a:bodyPr>
          <a:lstStyle/>
          <a:p>
            <a:r>
              <a:rPr lang="en-US" b="1" dirty="0"/>
              <a:t> IN</a:t>
            </a:r>
            <a:endParaRPr lang="en-IN" dirty="0"/>
          </a:p>
        </p:txBody>
      </p:sp>
      <p:sp>
        <p:nvSpPr>
          <p:cNvPr id="3" name="Content Placeholder 2">
            <a:extLst>
              <a:ext uri="{FF2B5EF4-FFF2-40B4-BE49-F238E27FC236}">
                <a16:creationId xmlns:a16="http://schemas.microsoft.com/office/drawing/2014/main" xmlns="" id="{1D40D93E-6B7D-4860-AA16-798585F1F1E5}"/>
              </a:ext>
            </a:extLst>
          </p:cNvPr>
          <p:cNvSpPr>
            <a:spLocks noGrp="1"/>
          </p:cNvSpPr>
          <p:nvPr>
            <p:ph idx="1"/>
          </p:nvPr>
        </p:nvSpPr>
        <p:spPr/>
        <p:txBody>
          <a:bodyPr/>
          <a:lstStyle/>
          <a:p>
            <a:r>
              <a:rPr lang="en-US" dirty="0"/>
              <a:t>IN Operator </a:t>
            </a:r>
            <a:endParaRPr lang="en-IN" dirty="0"/>
          </a:p>
          <a:p>
            <a:pPr lvl="1"/>
            <a:r>
              <a:rPr lang="en-US" dirty="0"/>
              <a:t>The IN operator implements comparison to a </a:t>
            </a:r>
            <a:r>
              <a:rPr lang="en-US" dirty="0">
                <a:solidFill>
                  <a:schemeClr val="tx2"/>
                </a:solidFill>
              </a:rPr>
              <a:t>list of values</a:t>
            </a:r>
          </a:p>
          <a:p>
            <a:pPr lvl="1"/>
            <a:r>
              <a:rPr lang="en-US" dirty="0"/>
              <a:t>it tests whether a value matches any value in a list of values</a:t>
            </a:r>
          </a:p>
          <a:p>
            <a:pPr lvl="1"/>
            <a:endParaRPr lang="en-US" dirty="0">
              <a:solidFill>
                <a:schemeClr val="tx2"/>
              </a:solidFill>
            </a:endParaRPr>
          </a:p>
          <a:p>
            <a:pPr lvl="1"/>
            <a:endParaRPr lang="en-IN" dirty="0">
              <a:solidFill>
                <a:schemeClr val="tx2"/>
              </a:solidFill>
            </a:endParaRPr>
          </a:p>
        </p:txBody>
      </p:sp>
      <p:sp>
        <p:nvSpPr>
          <p:cNvPr id="4" name="Slide Number Placeholder 3">
            <a:extLst>
              <a:ext uri="{FF2B5EF4-FFF2-40B4-BE49-F238E27FC236}">
                <a16:creationId xmlns:a16="http://schemas.microsoft.com/office/drawing/2014/main" xmlns="" id="{9088511F-B385-4997-96F7-D3B76AC0901C}"/>
              </a:ext>
            </a:extLst>
          </p:cNvPr>
          <p:cNvSpPr>
            <a:spLocks noGrp="1"/>
          </p:cNvSpPr>
          <p:nvPr>
            <p:ph type="sldNum" sz="quarter" idx="12"/>
          </p:nvPr>
        </p:nvSpPr>
        <p:spPr/>
        <p:txBody>
          <a:bodyPr/>
          <a:lstStyle/>
          <a:p>
            <a:pPr>
              <a:defRPr/>
            </a:pPr>
            <a:fld id="{AA36BA31-C8A2-484D-B7F5-41EB78936DA4}" type="slidenum">
              <a:rPr lang="en-CA" smtClean="0"/>
              <a:pPr>
                <a:defRPr/>
              </a:pPr>
              <a:t>36</a:t>
            </a:fld>
            <a:endParaRPr lang="en-CA"/>
          </a:p>
        </p:txBody>
      </p:sp>
      <p:sp>
        <p:nvSpPr>
          <p:cNvPr id="5" name="Rectangle 1">
            <a:extLst>
              <a:ext uri="{FF2B5EF4-FFF2-40B4-BE49-F238E27FC236}">
                <a16:creationId xmlns:a16="http://schemas.microsoft.com/office/drawing/2014/main" xmlns="" id="{9ECB601A-38A2-4FE9-A651-43CC3AAC167F}"/>
              </a:ext>
            </a:extLst>
          </p:cNvPr>
          <p:cNvSpPr>
            <a:spLocks noChangeArrowheads="1"/>
          </p:cNvSpPr>
          <p:nvPr/>
        </p:nvSpPr>
        <p:spPr bwMode="auto">
          <a:xfrm>
            <a:off x="914400" y="2570872"/>
            <a:ext cx="6553200" cy="1292662"/>
          </a:xfrm>
          <a:prstGeom prst="rect">
            <a:avLst/>
          </a:prstGeom>
          <a:solidFill>
            <a:schemeClr val="tx2">
              <a:lumMod val="20000"/>
              <a:lumOff val="80000"/>
            </a:schemeClr>
          </a:solidFill>
          <a:ln>
            <a:noFill/>
          </a:ln>
          <a:effectLst/>
        </p:spPr>
        <p:txBody>
          <a:bodyPr vert="horz" wrap="square" lIns="914112"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SELECT name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 FROM 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WHERE city IN ('</a:t>
            </a:r>
            <a:r>
              <a:rPr kumimoji="0" lang="en-US" altLang="en-US" sz="2800" b="1" i="0" u="none" strike="noStrike" cap="none" normalizeH="0" baseline="0" dirty="0" err="1">
                <a:ln>
                  <a:noFill/>
                </a:ln>
                <a:solidFill>
                  <a:schemeClr val="tx1"/>
                </a:solidFill>
                <a:effectLst/>
                <a:latin typeface="Times New Roman" panose="02020603050405020304" pitchFamily="18" charset="0"/>
                <a:ea typeface="Arial Unicode MS"/>
                <a:cs typeface="Times New Roman" panose="02020603050405020304" pitchFamily="18" charset="0"/>
              </a:rPr>
              <a:t>Rome','Paris</a:t>
            </a:r>
            <a:r>
              <a:rPr kumimoji="0" lang="en-US" altLang="en-US" sz="2800" b="1" i="0" u="none" strike="noStrike" cap="none" normalizeH="0" baseline="0" dirty="0">
                <a:ln>
                  <a:noFill/>
                </a:ln>
                <a:solidFill>
                  <a:schemeClr val="tx1"/>
                </a:solidFill>
                <a:effectLst/>
                <a:latin typeface="Times New Roman" panose="02020603050405020304" pitchFamily="18" charset="0"/>
                <a:ea typeface="Arial Unicode MS"/>
                <a:cs typeface="Times New Roman" panose="02020603050405020304" pitchFamily="18" charset="0"/>
              </a:rPr>
              <a:t>’);</a:t>
            </a:r>
            <a:r>
              <a:rPr kumimoji="0" lang="en-US" altLang="en-US" sz="11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BE9F305E-F45C-43B9-94AB-DEE9D75984FA}"/>
              </a:ext>
            </a:extLst>
          </p:cNvPr>
          <p:cNvGraphicFramePr>
            <a:graphicFrameLocks noGrp="1"/>
          </p:cNvGraphicFramePr>
          <p:nvPr>
            <p:extLst>
              <p:ext uri="{D42A27DB-BD31-4B8C-83A1-F6EECF244321}">
                <p14:modId xmlns:p14="http://schemas.microsoft.com/office/powerpoint/2010/main" val="1584051446"/>
              </p:ext>
            </p:extLst>
          </p:nvPr>
        </p:nvGraphicFramePr>
        <p:xfrm>
          <a:off x="1143000" y="4786648"/>
          <a:ext cx="1752600" cy="1219200"/>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xmlns="" val="3045758304"/>
                    </a:ext>
                  </a:extLst>
                </a:gridCol>
              </a:tblGrid>
              <a:tr h="406400">
                <a:tc>
                  <a:txBody>
                    <a:bodyPr/>
                    <a:lstStyle/>
                    <a:p>
                      <a:pPr marL="0" marR="0" algn="ctr">
                        <a:spcBef>
                          <a:spcPts val="0"/>
                        </a:spcBef>
                        <a:spcAft>
                          <a:spcPts val="0"/>
                        </a:spcAft>
                      </a:pPr>
                      <a:r>
                        <a:rPr lang="en-US" sz="2000" dirty="0">
                          <a:effectLst/>
                        </a:rPr>
                        <a:t>name </a:t>
                      </a:r>
                      <a:endParaRPr lang="en-IN"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640789150"/>
                  </a:ext>
                </a:extLst>
              </a:tr>
              <a:tr h="406400">
                <a:tc>
                  <a:txBody>
                    <a:bodyPr/>
                    <a:lstStyle/>
                    <a:p>
                      <a:pPr marL="0" marR="0" algn="ctr">
                        <a:spcBef>
                          <a:spcPts val="0"/>
                        </a:spcBef>
                        <a:spcAft>
                          <a:spcPts val="0"/>
                        </a:spcAft>
                      </a:pPr>
                      <a:r>
                        <a:rPr lang="en-US" sz="2000" dirty="0">
                          <a:effectLst/>
                        </a:rPr>
                        <a:t>Pierre </a:t>
                      </a:r>
                      <a:endParaRPr lang="en-IN"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4274929031"/>
                  </a:ext>
                </a:extLst>
              </a:tr>
              <a:tr h="406400">
                <a:tc>
                  <a:txBody>
                    <a:bodyPr/>
                    <a:lstStyle/>
                    <a:p>
                      <a:pPr marL="0" marR="0" algn="ctr">
                        <a:spcBef>
                          <a:spcPts val="0"/>
                        </a:spcBef>
                        <a:spcAft>
                          <a:spcPts val="0"/>
                        </a:spcAft>
                      </a:pPr>
                      <a:r>
                        <a:rPr lang="en-US" sz="2000" dirty="0">
                          <a:effectLst/>
                        </a:rPr>
                        <a:t>Mario </a:t>
                      </a:r>
                      <a:endParaRPr lang="en-IN"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3827017010"/>
                  </a:ext>
                </a:extLst>
              </a:tr>
            </a:tbl>
          </a:graphicData>
        </a:graphic>
      </p:graphicFrame>
      <p:graphicFrame>
        <p:nvGraphicFramePr>
          <p:cNvPr id="8" name="Table 6">
            <a:extLst>
              <a:ext uri="{FF2B5EF4-FFF2-40B4-BE49-F238E27FC236}">
                <a16:creationId xmlns:a16="http://schemas.microsoft.com/office/drawing/2014/main" xmlns="" id="{EA8E4042-D951-4CC0-9378-59EF2169E157}"/>
              </a:ext>
            </a:extLst>
          </p:cNvPr>
          <p:cNvGraphicFramePr>
            <a:graphicFrameLocks noGrp="1"/>
          </p:cNvGraphicFramePr>
          <p:nvPr>
            <p:extLst>
              <p:ext uri="{D42A27DB-BD31-4B8C-83A1-F6EECF244321}">
                <p14:modId xmlns:p14="http://schemas.microsoft.com/office/powerpoint/2010/main" val="3290764503"/>
              </p:ext>
            </p:extLst>
          </p:nvPr>
        </p:nvGraphicFramePr>
        <p:xfrm>
          <a:off x="4495800" y="4466606"/>
          <a:ext cx="3505200" cy="1659556"/>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xmlns="" val="2564142324"/>
                    </a:ext>
                  </a:extLst>
                </a:gridCol>
                <a:gridCol w="1168400">
                  <a:extLst>
                    <a:ext uri="{9D8B030D-6E8A-4147-A177-3AD203B41FA5}">
                      <a16:colId xmlns:a16="http://schemas.microsoft.com/office/drawing/2014/main" xmlns="" val="2615537416"/>
                    </a:ext>
                  </a:extLst>
                </a:gridCol>
                <a:gridCol w="1168400">
                  <a:extLst>
                    <a:ext uri="{9D8B030D-6E8A-4147-A177-3AD203B41FA5}">
                      <a16:colId xmlns:a16="http://schemas.microsoft.com/office/drawing/2014/main" xmlns="" val="2289484760"/>
                    </a:ext>
                  </a:extLst>
                </a:gridCol>
              </a:tblGrid>
              <a:tr h="414889">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name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city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414889">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S1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Pierre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Paris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414889">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S2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John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London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414889">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Mario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Rome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bl>
          </a:graphicData>
        </a:graphic>
      </p:graphicFrame>
    </p:spTree>
    <p:extLst>
      <p:ext uri="{BB962C8B-B14F-4D97-AF65-F5344CB8AC3E}">
        <p14:creationId xmlns:p14="http://schemas.microsoft.com/office/powerpoint/2010/main" val="3446403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B199A-4D5F-4ED7-93AC-7D2BAB56D445}"/>
              </a:ext>
            </a:extLst>
          </p:cNvPr>
          <p:cNvSpPr>
            <a:spLocks noGrp="1"/>
          </p:cNvSpPr>
          <p:nvPr>
            <p:ph type="title"/>
          </p:nvPr>
        </p:nvSpPr>
        <p:spPr/>
        <p:txBody>
          <a:bodyPr>
            <a:normAutofit fontScale="90000"/>
          </a:bodyPr>
          <a:lstStyle/>
          <a:p>
            <a:r>
              <a:rPr lang="en-US" b="1" dirty="0"/>
              <a:t>NOT IN</a:t>
            </a:r>
            <a:endParaRPr lang="en-IN" dirty="0"/>
          </a:p>
        </p:txBody>
      </p:sp>
      <p:sp>
        <p:nvSpPr>
          <p:cNvPr id="3" name="Content Placeholder 2">
            <a:extLst>
              <a:ext uri="{FF2B5EF4-FFF2-40B4-BE49-F238E27FC236}">
                <a16:creationId xmlns:a16="http://schemas.microsoft.com/office/drawing/2014/main" xmlns="" id="{1D40D93E-6B7D-4860-AA16-798585F1F1E5}"/>
              </a:ext>
            </a:extLst>
          </p:cNvPr>
          <p:cNvSpPr>
            <a:spLocks noGrp="1"/>
          </p:cNvSpPr>
          <p:nvPr>
            <p:ph idx="1"/>
          </p:nvPr>
        </p:nvSpPr>
        <p:spPr/>
        <p:txBody>
          <a:bodyPr/>
          <a:lstStyle/>
          <a:p>
            <a:r>
              <a:rPr lang="en-US" sz="2400" dirty="0"/>
              <a:t>NOT IN Operator </a:t>
            </a:r>
            <a:endParaRPr lang="en-IN" sz="2400" dirty="0"/>
          </a:p>
          <a:p>
            <a:pPr marL="274320" lvl="1" indent="0">
              <a:buNone/>
            </a:pPr>
            <a:endParaRPr lang="en-IN" dirty="0">
              <a:solidFill>
                <a:schemeClr val="tx2"/>
              </a:solidFill>
            </a:endParaRPr>
          </a:p>
        </p:txBody>
      </p:sp>
      <p:sp>
        <p:nvSpPr>
          <p:cNvPr id="4" name="Slide Number Placeholder 3">
            <a:extLst>
              <a:ext uri="{FF2B5EF4-FFF2-40B4-BE49-F238E27FC236}">
                <a16:creationId xmlns:a16="http://schemas.microsoft.com/office/drawing/2014/main" xmlns="" id="{9088511F-B385-4997-96F7-D3B76AC0901C}"/>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36BA31-C8A2-484D-B7F5-41EB78936DA4}" type="slidenum">
              <a:rPr kumimoji="0" lang="en-CA" sz="2400" b="1" i="0" u="none" strike="noStrike" kern="1200" cap="none" spc="0" normalizeH="0" baseline="0" noProof="0" smtClean="0">
                <a:ln>
                  <a:noFill/>
                </a:ln>
                <a:solidFill>
                  <a:srgbClr val="D1282E"/>
                </a:solidFill>
                <a:effectLst/>
                <a:uLnTx/>
                <a:uFillTx/>
                <a:latin typeface="Arial" charset="0"/>
                <a:ea typeface="+mn-ea"/>
                <a:cs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37</a:t>
            </a:fld>
            <a:endParaRPr kumimoji="0" lang="en-CA" sz="2400" b="1" i="0" u="none" strike="noStrike" kern="1200" cap="none" spc="0" normalizeH="0" baseline="0" noProof="0">
              <a:ln>
                <a:noFill/>
              </a:ln>
              <a:solidFill>
                <a:srgbClr val="D1282E"/>
              </a:solidFill>
              <a:effectLst/>
              <a:uLnTx/>
              <a:uFillTx/>
              <a:latin typeface="Arial" charset="0"/>
              <a:ea typeface="+mn-ea"/>
              <a:cs typeface="Arial" charset="0"/>
            </a:endParaRPr>
          </a:p>
        </p:txBody>
      </p:sp>
      <p:sp>
        <p:nvSpPr>
          <p:cNvPr id="5" name="Rectangle 1">
            <a:extLst>
              <a:ext uri="{FF2B5EF4-FFF2-40B4-BE49-F238E27FC236}">
                <a16:creationId xmlns:a16="http://schemas.microsoft.com/office/drawing/2014/main" xmlns="" id="{9ECB601A-38A2-4FE9-A651-43CC3AAC167F}"/>
              </a:ext>
            </a:extLst>
          </p:cNvPr>
          <p:cNvSpPr>
            <a:spLocks noChangeArrowheads="1"/>
          </p:cNvSpPr>
          <p:nvPr/>
        </p:nvSpPr>
        <p:spPr bwMode="auto">
          <a:xfrm>
            <a:off x="914400" y="2570872"/>
            <a:ext cx="7086600" cy="1292662"/>
          </a:xfrm>
          <a:prstGeom prst="rect">
            <a:avLst/>
          </a:prstGeom>
          <a:solidFill>
            <a:schemeClr val="tx2">
              <a:lumMod val="20000"/>
              <a:lumOff val="80000"/>
            </a:schemeClr>
          </a:solidFill>
          <a:ln>
            <a:noFill/>
          </a:ln>
          <a:effectLst/>
        </p:spPr>
        <p:txBody>
          <a:bodyPr vert="horz" wrap="square" lIns="914112"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Arial Unicode MS"/>
                <a:cs typeface="Times New Roman" panose="02020603050405020304" pitchFamily="18" charset="0"/>
              </a:rPr>
              <a:t>SELECT name</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Arial Unicode MS"/>
                <a:cs typeface="Times New Roman" panose="02020603050405020304" pitchFamily="18" charset="0"/>
              </a:rPr>
              <a:t> FROM s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Arial Unicode MS"/>
                <a:cs typeface="Times New Roman" panose="02020603050405020304" pitchFamily="18" charset="0"/>
              </a:rPr>
              <a:t>WHERE city NOT IN ('</a:t>
            </a:r>
            <a:r>
              <a:rPr kumimoji="0" lang="en-US" altLang="en-US" sz="2800" b="1" i="0" u="none" strike="noStrike" kern="1200" cap="none" spc="0" normalizeH="0" baseline="0" noProof="0" dirty="0" err="1">
                <a:ln>
                  <a:noFill/>
                </a:ln>
                <a:solidFill>
                  <a:srgbClr val="000000"/>
                </a:solidFill>
                <a:effectLst/>
                <a:uLnTx/>
                <a:uFillTx/>
                <a:latin typeface="Times New Roman" panose="02020603050405020304" pitchFamily="18" charset="0"/>
                <a:ea typeface="Arial Unicode MS"/>
                <a:cs typeface="Times New Roman" panose="02020603050405020304" pitchFamily="18" charset="0"/>
              </a:rPr>
              <a:t>Rome','Paris</a:t>
            </a:r>
            <a:r>
              <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Arial Unicode MS"/>
                <a:cs typeface="Times New Roman" panose="02020603050405020304" pitchFamily="18" charset="0"/>
              </a:rPr>
              <a:t>’);</a:t>
            </a:r>
            <a:r>
              <a:rPr kumimoji="0" lang="en-US" altLang="en-US" sz="1100" b="0" i="0" u="none" strike="noStrike" kern="1200" cap="none" spc="0" normalizeH="0" baseline="0" noProof="0" dirty="0">
                <a:ln>
                  <a:noFill/>
                </a:ln>
                <a:solidFill>
                  <a:srgbClr val="000000"/>
                </a:solidFill>
                <a:effectLst/>
                <a:uLnTx/>
                <a:uFillTx/>
                <a:latin typeface="Arial" charset="0"/>
                <a:ea typeface="+mn-ea"/>
                <a:cs typeface="Arial" charset="0"/>
              </a:rPr>
              <a:t> </a:t>
            </a: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charset="0"/>
            </a:endParaRPr>
          </a:p>
        </p:txBody>
      </p:sp>
      <p:graphicFrame>
        <p:nvGraphicFramePr>
          <p:cNvPr id="6" name="Table 5">
            <a:extLst>
              <a:ext uri="{FF2B5EF4-FFF2-40B4-BE49-F238E27FC236}">
                <a16:creationId xmlns:a16="http://schemas.microsoft.com/office/drawing/2014/main" xmlns="" id="{BE9F305E-F45C-43B9-94AB-DEE9D75984FA}"/>
              </a:ext>
            </a:extLst>
          </p:cNvPr>
          <p:cNvGraphicFramePr>
            <a:graphicFrameLocks noGrp="1"/>
          </p:cNvGraphicFramePr>
          <p:nvPr>
            <p:extLst>
              <p:ext uri="{D42A27DB-BD31-4B8C-83A1-F6EECF244321}">
                <p14:modId xmlns:p14="http://schemas.microsoft.com/office/powerpoint/2010/main" val="3702344721"/>
              </p:ext>
            </p:extLst>
          </p:nvPr>
        </p:nvGraphicFramePr>
        <p:xfrm>
          <a:off x="2438400" y="4648198"/>
          <a:ext cx="2362200" cy="795608"/>
        </p:xfrm>
        <a:graphic>
          <a:graphicData uri="http://schemas.openxmlformats.org/drawingml/2006/table">
            <a:tbl>
              <a:tblPr>
                <a:tableStyleId>{5C22544A-7EE6-4342-B048-85BDC9FD1C3A}</a:tableStyleId>
              </a:tblPr>
              <a:tblGrid>
                <a:gridCol w="2362200">
                  <a:extLst>
                    <a:ext uri="{9D8B030D-6E8A-4147-A177-3AD203B41FA5}">
                      <a16:colId xmlns:a16="http://schemas.microsoft.com/office/drawing/2014/main" xmlns="" val="3045758304"/>
                    </a:ext>
                  </a:extLst>
                </a:gridCol>
              </a:tblGrid>
              <a:tr h="397804">
                <a:tc>
                  <a:txBody>
                    <a:bodyPr/>
                    <a:lstStyle/>
                    <a:p>
                      <a:pPr marL="0" marR="0" algn="just">
                        <a:spcBef>
                          <a:spcPts val="0"/>
                        </a:spcBef>
                        <a:spcAft>
                          <a:spcPts val="0"/>
                        </a:spcAft>
                      </a:pPr>
                      <a:r>
                        <a:rPr lang="en-US" sz="2400" dirty="0">
                          <a:effectLst/>
                        </a:rPr>
                        <a:t>name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640789150"/>
                  </a:ext>
                </a:extLst>
              </a:tr>
              <a:tr h="397804">
                <a:tc>
                  <a:txBody>
                    <a:bodyPr/>
                    <a:lstStyle/>
                    <a:p>
                      <a:pPr marL="0" marR="0" algn="just">
                        <a:spcBef>
                          <a:spcPts val="0"/>
                        </a:spcBef>
                        <a:spcAft>
                          <a:spcPts val="0"/>
                        </a:spcAft>
                      </a:pPr>
                      <a:r>
                        <a:rPr lang="en-US" sz="2400" dirty="0">
                          <a:effectLst/>
                        </a:rPr>
                        <a:t>John</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4274929031"/>
                  </a:ext>
                </a:extLst>
              </a:tr>
            </a:tbl>
          </a:graphicData>
        </a:graphic>
      </p:graphicFrame>
      <p:graphicFrame>
        <p:nvGraphicFramePr>
          <p:cNvPr id="8" name="Table 6">
            <a:extLst>
              <a:ext uri="{FF2B5EF4-FFF2-40B4-BE49-F238E27FC236}">
                <a16:creationId xmlns:a16="http://schemas.microsoft.com/office/drawing/2014/main" xmlns="" id="{EA8E4042-D951-4CC0-9378-59EF2169E157}"/>
              </a:ext>
            </a:extLst>
          </p:cNvPr>
          <p:cNvGraphicFramePr>
            <a:graphicFrameLocks noGrp="1"/>
          </p:cNvGraphicFramePr>
          <p:nvPr/>
        </p:nvGraphicFramePr>
        <p:xfrm>
          <a:off x="5791200" y="4480560"/>
          <a:ext cx="2971800" cy="15392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564142324"/>
                    </a:ext>
                  </a:extLst>
                </a:gridCol>
                <a:gridCol w="990600">
                  <a:extLst>
                    <a:ext uri="{9D8B030D-6E8A-4147-A177-3AD203B41FA5}">
                      <a16:colId xmlns:a16="http://schemas.microsoft.com/office/drawing/2014/main" xmlns="" val="2615537416"/>
                    </a:ext>
                  </a:extLst>
                </a:gridCol>
                <a:gridCol w="990600">
                  <a:extLst>
                    <a:ext uri="{9D8B030D-6E8A-4147-A177-3AD203B41FA5}">
                      <a16:colId xmlns:a16="http://schemas.microsoft.com/office/drawing/2014/main" xmlns="" val="2289484760"/>
                    </a:ext>
                  </a:extLst>
                </a:gridCol>
              </a:tblGrid>
              <a:tr h="370840">
                <a:tc>
                  <a:txBody>
                    <a:bodyPr/>
                    <a:lstStyle/>
                    <a:p>
                      <a:pPr marL="0" marR="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sno</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name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city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903790667"/>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S1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Pierre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Paris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01048208"/>
                  </a:ext>
                </a:extLst>
              </a:tr>
              <a:tr h="37084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S2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John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London </a:t>
                      </a:r>
                      <a:endParaRPr lang="en-IN" sz="24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838407257"/>
                  </a:ext>
                </a:extLst>
              </a:tr>
              <a:tr h="37084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S3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Mario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Rome </a:t>
                      </a:r>
                      <a:endParaRPr lang="en-IN"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xmlns="" val="2704735354"/>
                  </a:ext>
                </a:extLst>
              </a:tr>
            </a:tbl>
          </a:graphicData>
        </a:graphic>
      </p:graphicFrame>
    </p:spTree>
    <p:extLst>
      <p:ext uri="{BB962C8B-B14F-4D97-AF65-F5344CB8AC3E}">
        <p14:creationId xmlns:p14="http://schemas.microsoft.com/office/powerpoint/2010/main" val="1599350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Substring Pattern Matching: SQL LIKE Operator</a:t>
            </a:r>
          </a:p>
        </p:txBody>
      </p:sp>
      <p:sp>
        <p:nvSpPr>
          <p:cNvPr id="3" name="Content Placeholder 2"/>
          <p:cNvSpPr>
            <a:spLocks noGrp="1"/>
          </p:cNvSpPr>
          <p:nvPr>
            <p:ph idx="1"/>
          </p:nvPr>
        </p:nvSpPr>
        <p:spPr/>
        <p:txBody>
          <a:bodyPr/>
          <a:lstStyle/>
          <a:p>
            <a:pPr algn="just"/>
            <a:r>
              <a:rPr lang="en-US" sz="2800" dirty="0"/>
              <a:t>The LIKE operator is used in a WHERE clause </a:t>
            </a:r>
            <a:r>
              <a:rPr lang="en-US" sz="2800" b="1" dirty="0"/>
              <a:t>to search </a:t>
            </a:r>
            <a:r>
              <a:rPr lang="en-US" sz="2800" dirty="0"/>
              <a:t>for a </a:t>
            </a:r>
            <a:r>
              <a:rPr lang="en-US" sz="2800" b="1" dirty="0"/>
              <a:t>specified pattern </a:t>
            </a:r>
            <a:r>
              <a:rPr lang="en-US" sz="2800" dirty="0"/>
              <a:t>in a column</a:t>
            </a:r>
            <a:r>
              <a:rPr lang="en-US" sz="2400" dirty="0"/>
              <a:t>.</a:t>
            </a:r>
          </a:p>
          <a:p>
            <a:pPr algn="just"/>
            <a:endParaRPr lang="en-US" sz="2400" dirty="0"/>
          </a:p>
          <a:p>
            <a:pPr algn="just"/>
            <a:r>
              <a:rPr lang="en-US" sz="2400" dirty="0"/>
              <a:t>SQL LIKE Syntax</a:t>
            </a:r>
          </a:p>
          <a:p>
            <a:pPr marL="0" indent="0" algn="ctr">
              <a:buNone/>
            </a:pPr>
            <a:endParaRPr lang="en-US" sz="1800" dirty="0">
              <a:solidFill>
                <a:srgbClr val="C00000"/>
              </a:solidFill>
            </a:endParaRPr>
          </a:p>
          <a:p>
            <a:pPr marL="0" indent="0" algn="ctr">
              <a:buNone/>
            </a:pPr>
            <a:r>
              <a:rPr lang="en-US" sz="2800" dirty="0">
                <a:solidFill>
                  <a:srgbClr val="C00000"/>
                </a:solidFill>
              </a:rPr>
              <a:t>SELECT </a:t>
            </a:r>
            <a:r>
              <a:rPr lang="en-US" sz="2800" dirty="0" err="1">
                <a:solidFill>
                  <a:srgbClr val="C00000"/>
                </a:solidFill>
              </a:rPr>
              <a:t>column_name</a:t>
            </a:r>
            <a:r>
              <a:rPr lang="en-US" sz="2800" dirty="0">
                <a:solidFill>
                  <a:srgbClr val="C00000"/>
                </a:solidFill>
              </a:rPr>
              <a:t>(s)</a:t>
            </a:r>
          </a:p>
          <a:p>
            <a:pPr marL="0" indent="0" algn="ctr">
              <a:buNone/>
            </a:pPr>
            <a:r>
              <a:rPr lang="en-US" sz="2800" dirty="0">
                <a:solidFill>
                  <a:srgbClr val="C00000"/>
                </a:solidFill>
              </a:rPr>
              <a:t>FROM </a:t>
            </a:r>
            <a:r>
              <a:rPr lang="en-US" sz="2800" dirty="0" err="1">
                <a:solidFill>
                  <a:srgbClr val="C00000"/>
                </a:solidFill>
              </a:rPr>
              <a:t>table_name</a:t>
            </a:r>
            <a:endParaRPr lang="en-US" sz="2800" dirty="0">
              <a:solidFill>
                <a:srgbClr val="C00000"/>
              </a:solidFill>
            </a:endParaRPr>
          </a:p>
          <a:p>
            <a:pPr marL="0" indent="0" algn="ctr">
              <a:buNone/>
            </a:pPr>
            <a:r>
              <a:rPr lang="en-US" sz="2800" dirty="0">
                <a:solidFill>
                  <a:srgbClr val="C00000"/>
                </a:solidFill>
              </a:rPr>
              <a:t>WHERE </a:t>
            </a:r>
            <a:r>
              <a:rPr lang="en-US" sz="2800" dirty="0" err="1">
                <a:solidFill>
                  <a:srgbClr val="C00000"/>
                </a:solidFill>
              </a:rPr>
              <a:t>column_name</a:t>
            </a:r>
            <a:r>
              <a:rPr lang="en-US" sz="2800" dirty="0">
                <a:solidFill>
                  <a:srgbClr val="C00000"/>
                </a:solidFill>
              </a:rPr>
              <a:t> LIKE pattern</a:t>
            </a:r>
          </a:p>
          <a:p>
            <a:pPr marL="0" indent="0">
              <a:buNone/>
            </a:pPr>
            <a:endParaRPr lang="en-US" sz="1800" dirty="0">
              <a:solidFill>
                <a:srgbClr val="C00000"/>
              </a:solidFill>
            </a:endParaRPr>
          </a:p>
          <a:p>
            <a:pPr marL="0" indent="0">
              <a:buNone/>
            </a:pPr>
            <a:endParaRPr lang="en-US" sz="1800" dirty="0">
              <a:solidFill>
                <a:schemeClr val="tx1"/>
              </a:solidFill>
            </a:endParaRPr>
          </a:p>
          <a:p>
            <a:pPr marL="0" indent="0">
              <a:buNone/>
            </a:pPr>
            <a:endParaRPr lang="en-US" sz="1800" dirty="0">
              <a:solidFill>
                <a:srgbClr val="C00000"/>
              </a:solidFill>
            </a:endParaRPr>
          </a:p>
          <a:p>
            <a:pPr marL="0" indent="0">
              <a:buNone/>
            </a:pPr>
            <a:endParaRPr lang="en-US" sz="1800" dirty="0">
              <a:solidFill>
                <a:srgbClr val="C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38</a:t>
            </a:fld>
            <a:endParaRPr lang="en-US"/>
          </a:p>
        </p:txBody>
      </p:sp>
    </p:spTree>
    <p:extLst>
      <p:ext uri="{BB962C8B-B14F-4D97-AF65-F5344CB8AC3E}">
        <p14:creationId xmlns:p14="http://schemas.microsoft.com/office/powerpoint/2010/main" val="1194060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Wildcard Characters</a:t>
            </a:r>
          </a:p>
        </p:txBody>
      </p:sp>
      <p:sp>
        <p:nvSpPr>
          <p:cNvPr id="3" name="Content Placeholder 2"/>
          <p:cNvSpPr>
            <a:spLocks noGrp="1"/>
          </p:cNvSpPr>
          <p:nvPr>
            <p:ph idx="1"/>
          </p:nvPr>
        </p:nvSpPr>
        <p:spPr/>
        <p:txBody>
          <a:bodyPr/>
          <a:lstStyle/>
          <a:p>
            <a:r>
              <a:rPr lang="en-US" sz="2000" dirty="0"/>
              <a:t>In SQL, wildcard characters are used with the SQL LIKE operator.</a:t>
            </a:r>
          </a:p>
          <a:p>
            <a:r>
              <a:rPr lang="en-US" sz="2000" dirty="0"/>
              <a:t>SQL wildcards are used to search for data within a table. </a:t>
            </a:r>
          </a:p>
          <a:p>
            <a:pPr marL="0" indent="0">
              <a:buNone/>
            </a:pPr>
            <a:endParaRPr lang="en-US" sz="2000" dirty="0"/>
          </a:p>
          <a:p>
            <a:pPr marL="0" indent="0">
              <a:buNone/>
            </a:pPr>
            <a:r>
              <a:rPr lang="en-US" sz="2000" dirty="0"/>
              <a:t>With SQL, the wildcards are:</a:t>
            </a:r>
          </a:p>
          <a:p>
            <a:pPr marL="0" indent="0">
              <a:buNone/>
            </a:pPr>
            <a:r>
              <a:rPr lang="en-US" sz="2000" dirty="0"/>
              <a:t/>
            </a:r>
            <a:br>
              <a:rPr lang="en-US" sz="2000" dirty="0"/>
            </a:br>
            <a:endParaRPr lang="en-US" sz="20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39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0342272"/>
              </p:ext>
            </p:extLst>
          </p:nvPr>
        </p:nvGraphicFramePr>
        <p:xfrm>
          <a:off x="467544" y="2996952"/>
          <a:ext cx="8001000" cy="1581198"/>
        </p:xfrm>
        <a:graphic>
          <a:graphicData uri="http://schemas.openxmlformats.org/drawingml/2006/table">
            <a:tbl>
              <a:tblPr/>
              <a:tblGrid>
                <a:gridCol w="1440160">
                  <a:extLst>
                    <a:ext uri="{9D8B030D-6E8A-4147-A177-3AD203B41FA5}">
                      <a16:colId xmlns:a16="http://schemas.microsoft.com/office/drawing/2014/main" xmlns="" val="20000"/>
                    </a:ext>
                  </a:extLst>
                </a:gridCol>
                <a:gridCol w="6560840">
                  <a:extLst>
                    <a:ext uri="{9D8B030D-6E8A-4147-A177-3AD203B41FA5}">
                      <a16:colId xmlns:a16="http://schemas.microsoft.com/office/drawing/2014/main" xmlns="" val="20001"/>
                    </a:ext>
                  </a:extLst>
                </a:gridCol>
              </a:tblGrid>
              <a:tr h="394763">
                <a:tc>
                  <a:txBody>
                    <a:bodyPr/>
                    <a:lstStyle/>
                    <a:p>
                      <a:pPr algn="l" fontAlgn="t"/>
                      <a:r>
                        <a:rPr lang="en-US" sz="2000" b="1" dirty="0">
                          <a:effectLst/>
                        </a:rPr>
                        <a:t>Wildcard</a:t>
                      </a:r>
                    </a:p>
                  </a:txBody>
                  <a:tcPr marL="70493" marR="70493" marT="70493" marB="704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dirty="0">
                          <a:effectLst/>
                        </a:rPr>
                        <a:t>Description</a:t>
                      </a:r>
                    </a:p>
                  </a:txBody>
                  <a:tcPr marL="70493" marR="70493" marT="70493" marB="704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94763">
                <a:tc>
                  <a:txBody>
                    <a:bodyPr/>
                    <a:lstStyle/>
                    <a:p>
                      <a:pPr algn="l" fontAlgn="t"/>
                      <a:r>
                        <a:rPr lang="en-US" sz="2800">
                          <a:effectLst/>
                        </a:rPr>
                        <a:t>%</a:t>
                      </a:r>
                    </a:p>
                  </a:txBody>
                  <a:tcPr marL="70493" marR="70493" marT="70493" marB="704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2800" dirty="0">
                          <a:effectLst/>
                        </a:rPr>
                        <a:t>A substitute for zero or more characters</a:t>
                      </a:r>
                    </a:p>
                  </a:txBody>
                  <a:tcPr marL="70493" marR="70493" marT="70493" marB="704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394763">
                <a:tc>
                  <a:txBody>
                    <a:bodyPr/>
                    <a:lstStyle/>
                    <a:p>
                      <a:pPr algn="l" fontAlgn="t"/>
                      <a:r>
                        <a:rPr lang="en-US" sz="2800" dirty="0">
                          <a:effectLst/>
                        </a:rPr>
                        <a:t>_</a:t>
                      </a:r>
                    </a:p>
                  </a:txBody>
                  <a:tcPr marL="70493" marR="70493" marT="70493" marB="704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800" dirty="0">
                          <a:effectLst/>
                        </a:rPr>
                        <a:t>A substitute for a single character</a:t>
                      </a:r>
                    </a:p>
                  </a:txBody>
                  <a:tcPr marL="70493" marR="70493" marT="70493" marB="704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42308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normAutofit fontScale="90000"/>
          </a:bodyPr>
          <a:lstStyle/>
          <a:p>
            <a:r>
              <a:rPr lang="en-US" dirty="0"/>
              <a:t>SQL Commands</a:t>
            </a:r>
          </a:p>
        </p:txBody>
      </p:sp>
      <p:sp>
        <p:nvSpPr>
          <p:cNvPr id="20483" name="Rectangle 2"/>
          <p:cNvSpPr>
            <a:spLocks noGrp="1" noChangeArrowheads="1"/>
          </p:cNvSpPr>
          <p:nvPr>
            <p:ph idx="1"/>
          </p:nvPr>
        </p:nvSpPr>
        <p:spPr/>
        <p:txBody>
          <a:bodyPr/>
          <a:lstStyle/>
          <a:p>
            <a:pPr marL="0" indent="0">
              <a:buNone/>
            </a:pPr>
            <a:r>
              <a:rPr lang="en-US" b="0" i="0" dirty="0">
                <a:solidFill>
                  <a:srgbClr val="000000"/>
                </a:solidFill>
                <a:effectLst/>
                <a:latin typeface="verdana" panose="020B0604030504040204" pitchFamily="34" charset="0"/>
              </a:rPr>
              <a:t>There are five types of SQL commands: DDL, DML, DCL, TCL, and DQL.</a:t>
            </a:r>
          </a:p>
          <a:p>
            <a:pPr lvl="1"/>
            <a:r>
              <a:rPr lang="en-IN" sz="2400" b="0" i="0" dirty="0">
                <a:effectLst/>
                <a:latin typeface="erdana"/>
              </a:rPr>
              <a:t>Data Definition Language (DDL)</a:t>
            </a:r>
          </a:p>
          <a:p>
            <a:pPr lvl="1"/>
            <a:r>
              <a:rPr lang="en-IN" sz="2400" b="0" i="0" dirty="0">
                <a:effectLst/>
                <a:latin typeface="erdana"/>
              </a:rPr>
              <a:t>Data Manipulation Language(</a:t>
            </a:r>
            <a:r>
              <a:rPr lang="en-US" sz="2400" dirty="0">
                <a:latin typeface="erdana"/>
              </a:rPr>
              <a:t>DML)</a:t>
            </a:r>
            <a:endParaRPr lang="en-IN" sz="2400" dirty="0">
              <a:latin typeface="erdana"/>
            </a:endParaRPr>
          </a:p>
          <a:p>
            <a:pPr lvl="1"/>
            <a:r>
              <a:rPr lang="en-IN" sz="2400" b="0" i="0" dirty="0">
                <a:effectLst/>
                <a:latin typeface="erdana"/>
              </a:rPr>
              <a:t>Data Control Language (DCL)</a:t>
            </a:r>
          </a:p>
          <a:p>
            <a:pPr lvl="1"/>
            <a:r>
              <a:rPr lang="en-IN" sz="2400" b="0" i="0" dirty="0">
                <a:effectLst/>
                <a:latin typeface="erdana"/>
              </a:rPr>
              <a:t>Transaction Control Language (TCL)</a:t>
            </a:r>
          </a:p>
          <a:p>
            <a:pPr lvl="1"/>
            <a:r>
              <a:rPr lang="en-IN" sz="2400" b="0" i="0" dirty="0">
                <a:effectLst/>
                <a:latin typeface="erdana"/>
              </a:rPr>
              <a:t>Data Query Language (DQL)</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AA36BA31-C8A2-484D-B7F5-41EB78936DA4}" type="slidenum">
              <a:rPr lang="en-CA" smtClean="0"/>
              <a:pPr>
                <a:defRPr/>
              </a:pPr>
              <a:t>4</a:t>
            </a:fld>
            <a:endParaRPr lang="en-CA"/>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LIKE Operator</a:t>
            </a:r>
          </a:p>
        </p:txBody>
      </p:sp>
      <p:sp>
        <p:nvSpPr>
          <p:cNvPr id="3" name="Content Placeholder 2"/>
          <p:cNvSpPr>
            <a:spLocks noGrp="1"/>
          </p:cNvSpPr>
          <p:nvPr>
            <p:ph idx="1"/>
          </p:nvPr>
        </p:nvSpPr>
        <p:spPr/>
        <p:txBody>
          <a:bodyPr/>
          <a:lstStyle/>
          <a:p>
            <a:pPr marL="0" indent="0" algn="just">
              <a:buNone/>
            </a:pPr>
            <a:r>
              <a:rPr lang="en-US" sz="2400" dirty="0">
                <a:solidFill>
                  <a:schemeClr val="tx1"/>
                </a:solidFill>
              </a:rPr>
              <a:t>Example: </a:t>
            </a:r>
            <a:r>
              <a:rPr lang="en-US" sz="2400" dirty="0">
                <a:solidFill>
                  <a:srgbClr val="FF0000"/>
                </a:solidFill>
              </a:rPr>
              <a:t>Write SQL statement to list the names starting with letter “A” from following student table.</a:t>
            </a:r>
          </a:p>
          <a:p>
            <a:pPr marL="0" indent="0">
              <a:buNone/>
            </a:pPr>
            <a:endParaRPr lang="en-US" sz="1800" dirty="0">
              <a:solidFill>
                <a:schemeClr val="tx1"/>
              </a:solidFill>
            </a:endParaRPr>
          </a:p>
          <a:p>
            <a:pPr marL="0" indent="0">
              <a:buNone/>
            </a:pPr>
            <a:endParaRPr lang="en-US" sz="1800" dirty="0">
              <a:solidFill>
                <a:srgbClr val="C00000"/>
              </a:solidFill>
            </a:endParaRPr>
          </a:p>
          <a:p>
            <a:pPr marL="0" indent="0">
              <a:buNone/>
            </a:pPr>
            <a:endParaRPr lang="en-US" sz="1800" dirty="0">
              <a:solidFill>
                <a:srgbClr val="C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40</a:t>
            </a:fld>
            <a:endParaRPr lang="en-US"/>
          </a:p>
        </p:txBody>
      </p:sp>
      <p:pic>
        <p:nvPicPr>
          <p:cNvPr id="8" name="Picture 3">
            <a:extLst>
              <a:ext uri="{FF2B5EF4-FFF2-40B4-BE49-F238E27FC236}">
                <a16:creationId xmlns:a16="http://schemas.microsoft.com/office/drawing/2014/main" xmlns="" id="{FB83853D-BF45-4304-B7C0-2020A0DA7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4558574"/>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xmlns="" id="{3B236812-814D-4980-B33B-8ECA969EF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224" y="5703652"/>
            <a:ext cx="965377" cy="100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xmlns="" id="{FCDEA46A-2AC9-C564-F54C-C75FF594A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692" y="1836386"/>
            <a:ext cx="4424507" cy="2575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55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LIKE Operator</a:t>
            </a:r>
          </a:p>
        </p:txBody>
      </p:sp>
      <p:sp>
        <p:nvSpPr>
          <p:cNvPr id="6" name="Slide Number Placeholder 5"/>
          <p:cNvSpPr>
            <a:spLocks noGrp="1"/>
          </p:cNvSpPr>
          <p:nvPr>
            <p:ph type="sldNum" sz="quarter" idx="12"/>
          </p:nvPr>
        </p:nvSpPr>
        <p:spPr/>
        <p:txBody>
          <a:bodyPr/>
          <a:lstStyle/>
          <a:p>
            <a:fld id="{BB2CE0DE-867F-455F-B20B-96D381B4AB71}" type="slidenum">
              <a:rPr lang="en-US" smtClean="0"/>
              <a:pPr/>
              <a:t>41</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578" y="762000"/>
            <a:ext cx="4097551" cy="2385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04801" y="3276600"/>
            <a:ext cx="8458200" cy="707886"/>
          </a:xfrm>
          <a:prstGeom prst="rect">
            <a:avLst/>
          </a:prstGeom>
          <a:noFill/>
          <a:ln>
            <a:solidFill>
              <a:srgbClr val="0000CC"/>
            </a:solidFill>
          </a:ln>
        </p:spPr>
        <p:txBody>
          <a:bodyPr wrap="square" rtlCol="0">
            <a:spAutoFit/>
          </a:bodyPr>
          <a:lstStyle/>
          <a:p>
            <a:r>
              <a:rPr lang="en-US" sz="2000" dirty="0"/>
              <a:t>Write SQL statement to list name of the students whose names </a:t>
            </a:r>
            <a:r>
              <a:rPr lang="en-US" sz="2000" b="1" dirty="0"/>
              <a:t>end</a:t>
            </a:r>
            <a:r>
              <a:rPr lang="en-US" sz="2000" dirty="0"/>
              <a:t> with letter ‘</a:t>
            </a:r>
            <a:r>
              <a:rPr lang="en-US" sz="2000" b="1" dirty="0"/>
              <a:t>h</a:t>
            </a:r>
            <a:r>
              <a:rPr lang="en-US" sz="2000" dirty="0"/>
              <a:t>’?</a:t>
            </a:r>
          </a:p>
        </p:txBody>
      </p:sp>
      <p:pic>
        <p:nvPicPr>
          <p:cNvPr id="10" name="Picture 2">
            <a:extLst>
              <a:ext uri="{FF2B5EF4-FFF2-40B4-BE49-F238E27FC236}">
                <a16:creationId xmlns:a16="http://schemas.microsoft.com/office/drawing/2014/main" xmlns="" id="{9B51C074-1C6B-4B28-9721-985995BDA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63" y="4319847"/>
            <a:ext cx="7835910" cy="633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a:extLst>
              <a:ext uri="{FF2B5EF4-FFF2-40B4-BE49-F238E27FC236}">
                <a16:creationId xmlns:a16="http://schemas.microsoft.com/office/drawing/2014/main" xmlns="" id="{52C511B0-4B5A-4133-8766-B29EC4958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840" y="5157192"/>
            <a:ext cx="8953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968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LIKE Operator</a:t>
            </a:r>
          </a:p>
        </p:txBody>
      </p:sp>
      <p:sp>
        <p:nvSpPr>
          <p:cNvPr id="6" name="Slide Number Placeholder 5"/>
          <p:cNvSpPr>
            <a:spLocks noGrp="1"/>
          </p:cNvSpPr>
          <p:nvPr>
            <p:ph type="sldNum" sz="quarter" idx="12"/>
          </p:nvPr>
        </p:nvSpPr>
        <p:spPr/>
        <p:txBody>
          <a:bodyPr/>
          <a:lstStyle/>
          <a:p>
            <a:fld id="{BB2CE0DE-867F-455F-B20B-96D381B4AB71}" type="slidenum">
              <a:rPr lang="en-US" smtClean="0"/>
              <a:pPr/>
              <a:t>42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578" y="815280"/>
            <a:ext cx="4006021" cy="23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09600" y="3266889"/>
            <a:ext cx="7924799" cy="830997"/>
          </a:xfrm>
          <a:prstGeom prst="rect">
            <a:avLst/>
          </a:prstGeom>
          <a:noFill/>
          <a:ln>
            <a:solidFill>
              <a:srgbClr val="0000CC"/>
            </a:solidFill>
          </a:ln>
        </p:spPr>
        <p:txBody>
          <a:bodyPr wrap="square" rtlCol="0">
            <a:spAutoFit/>
          </a:bodyPr>
          <a:lstStyle/>
          <a:p>
            <a:r>
              <a:rPr lang="en-US" sz="2400" dirty="0"/>
              <a:t>Write SQL statement to list name of the students whose names  are having </a:t>
            </a:r>
            <a:r>
              <a:rPr lang="en-US" sz="2400" b="1" dirty="0"/>
              <a:t>‘in’ </a:t>
            </a:r>
            <a:r>
              <a:rPr lang="en-US" sz="2400" dirty="0"/>
              <a:t>in their names</a:t>
            </a:r>
          </a:p>
        </p:txBody>
      </p:sp>
      <p:pic>
        <p:nvPicPr>
          <p:cNvPr id="9" name="Picture 3">
            <a:extLst>
              <a:ext uri="{FF2B5EF4-FFF2-40B4-BE49-F238E27FC236}">
                <a16:creationId xmlns:a16="http://schemas.microsoft.com/office/drawing/2014/main" xmlns="" id="{4368DBC9-0154-47C7-8CE2-65E75C86A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4338" y="5712887"/>
            <a:ext cx="9525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xmlns="" id="{7A62905D-2EDC-4D42-BDC8-64C8C2E11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422410"/>
            <a:ext cx="7219999" cy="679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703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LIKE Operator</a:t>
            </a:r>
          </a:p>
        </p:txBody>
      </p:sp>
      <p:sp>
        <p:nvSpPr>
          <p:cNvPr id="6" name="Slide Number Placeholder 5"/>
          <p:cNvSpPr>
            <a:spLocks noGrp="1"/>
          </p:cNvSpPr>
          <p:nvPr>
            <p:ph type="sldNum" sz="quarter" idx="12"/>
          </p:nvPr>
        </p:nvSpPr>
        <p:spPr/>
        <p:txBody>
          <a:bodyPr/>
          <a:lstStyle/>
          <a:p>
            <a:fld id="{BB2CE0DE-867F-455F-B20B-96D381B4AB71}" type="slidenum">
              <a:rPr lang="en-US" smtClean="0"/>
              <a:pPr/>
              <a:t>43</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02929"/>
            <a:ext cx="3704828" cy="215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25197" y="3124200"/>
            <a:ext cx="7780603" cy="1015663"/>
          </a:xfrm>
          <a:prstGeom prst="rect">
            <a:avLst/>
          </a:prstGeom>
          <a:noFill/>
          <a:ln>
            <a:solidFill>
              <a:srgbClr val="0000CC"/>
            </a:solidFill>
          </a:ln>
        </p:spPr>
        <p:txBody>
          <a:bodyPr wrap="square" rtlCol="0">
            <a:spAutoFit/>
          </a:bodyPr>
          <a:lstStyle/>
          <a:p>
            <a:r>
              <a:rPr lang="en-US" sz="2000" b="1" dirty="0">
                <a:solidFill>
                  <a:srgbClr val="FF0000"/>
                </a:solidFill>
              </a:rPr>
              <a:t>Question</a:t>
            </a:r>
          </a:p>
          <a:p>
            <a:r>
              <a:rPr lang="en-US" sz="2000" dirty="0"/>
              <a:t>Write SQL statement to list name of the students whose names  </a:t>
            </a:r>
          </a:p>
          <a:p>
            <a:r>
              <a:rPr lang="en-US" sz="2000" b="1" dirty="0"/>
              <a:t>start with letter ‘A’ or ‘B’</a:t>
            </a:r>
          </a:p>
        </p:txBody>
      </p:sp>
      <p:pic>
        <p:nvPicPr>
          <p:cNvPr id="9" name="Picture 2">
            <a:extLst>
              <a:ext uri="{FF2B5EF4-FFF2-40B4-BE49-F238E27FC236}">
                <a16:creationId xmlns:a16="http://schemas.microsoft.com/office/drawing/2014/main" xmlns="" id="{C694784D-8FB8-45BE-9D5B-D0E42358F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97" y="4609824"/>
            <a:ext cx="8229600" cy="6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a:extLst>
              <a:ext uri="{FF2B5EF4-FFF2-40B4-BE49-F238E27FC236}">
                <a16:creationId xmlns:a16="http://schemas.microsoft.com/office/drawing/2014/main" xmlns="" id="{B3D42927-B0EF-46C6-9450-7ACE1ED72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414" y="5421670"/>
            <a:ext cx="9048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452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LIKE Operator</a:t>
            </a:r>
          </a:p>
        </p:txBody>
      </p:sp>
      <p:sp>
        <p:nvSpPr>
          <p:cNvPr id="6" name="Slide Number Placeholder 5"/>
          <p:cNvSpPr>
            <a:spLocks noGrp="1"/>
          </p:cNvSpPr>
          <p:nvPr>
            <p:ph type="sldNum" sz="quarter" idx="12"/>
          </p:nvPr>
        </p:nvSpPr>
        <p:spPr/>
        <p:txBody>
          <a:bodyPr/>
          <a:lstStyle/>
          <a:p>
            <a:fld id="{BB2CE0DE-867F-455F-B20B-96D381B4AB71}" type="slidenum">
              <a:rPr lang="en-US" smtClean="0"/>
              <a:pPr/>
              <a:t>44</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52" y="873066"/>
            <a:ext cx="4274147" cy="2487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7201" y="3361002"/>
            <a:ext cx="8534400" cy="830997"/>
          </a:xfrm>
          <a:prstGeom prst="rect">
            <a:avLst/>
          </a:prstGeom>
          <a:noFill/>
        </p:spPr>
        <p:txBody>
          <a:bodyPr wrap="square" rtlCol="0">
            <a:spAutoFit/>
          </a:bodyPr>
          <a:lstStyle/>
          <a:p>
            <a:r>
              <a:rPr lang="en-US" sz="2400" dirty="0"/>
              <a:t>Write SQL statement to list name of the students whose third letter in the name is  ‘</a:t>
            </a:r>
            <a:r>
              <a:rPr lang="en-US" sz="2400" b="1" dirty="0"/>
              <a:t>a</a:t>
            </a:r>
            <a:r>
              <a:rPr lang="en-US" sz="2400" dirty="0"/>
              <a:t>’ </a:t>
            </a:r>
            <a:r>
              <a:rPr lang="en-US" sz="2000" dirty="0"/>
              <a:t>.</a:t>
            </a:r>
          </a:p>
        </p:txBody>
      </p:sp>
      <p:sp>
        <p:nvSpPr>
          <p:cNvPr id="9" name="Down Arrow 8"/>
          <p:cNvSpPr/>
          <p:nvPr/>
        </p:nvSpPr>
        <p:spPr bwMode="auto">
          <a:xfrm>
            <a:off x="3784159" y="4470459"/>
            <a:ext cx="210522" cy="25140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72" y="4350169"/>
            <a:ext cx="6973756" cy="62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432484"/>
            <a:ext cx="9334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7819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BE987-96A1-4426-9EF8-B1E159F897E6}"/>
              </a:ext>
            </a:extLst>
          </p:cNvPr>
          <p:cNvSpPr>
            <a:spLocks noGrp="1"/>
          </p:cNvSpPr>
          <p:nvPr>
            <p:ph type="title"/>
          </p:nvPr>
        </p:nvSpPr>
        <p:spPr/>
        <p:txBody>
          <a:bodyPr>
            <a:normAutofit fontScale="90000"/>
          </a:bodyPr>
          <a:lstStyle/>
          <a:p>
            <a:r>
              <a:rPr lang="en-US" dirty="0"/>
              <a:t>DISTINCT</a:t>
            </a:r>
            <a:endParaRPr lang="en-IN" dirty="0"/>
          </a:p>
        </p:txBody>
      </p:sp>
      <p:sp>
        <p:nvSpPr>
          <p:cNvPr id="3" name="Content Placeholder 2">
            <a:extLst>
              <a:ext uri="{FF2B5EF4-FFF2-40B4-BE49-F238E27FC236}">
                <a16:creationId xmlns:a16="http://schemas.microsoft.com/office/drawing/2014/main" xmlns="" id="{11E18E9E-FEC2-4E0F-99F5-952111C980EC}"/>
              </a:ext>
            </a:extLst>
          </p:cNvPr>
          <p:cNvSpPr>
            <a:spLocks noGrp="1"/>
          </p:cNvSpPr>
          <p:nvPr>
            <p:ph idx="1"/>
          </p:nvPr>
        </p:nvSpPr>
        <p:spPr/>
        <p:txBody>
          <a:bodyPr/>
          <a:lstStyle/>
          <a:p>
            <a:pPr algn="just"/>
            <a:r>
              <a:rPr lang="en-US" dirty="0"/>
              <a:t>The SQL </a:t>
            </a:r>
            <a:r>
              <a:rPr lang="en-US" b="1" dirty="0"/>
              <a:t>DISTINCT</a:t>
            </a:r>
            <a:r>
              <a:rPr lang="en-US" dirty="0"/>
              <a:t> keyword is used in conjunction with the SELECT statement to </a:t>
            </a:r>
            <a:r>
              <a:rPr lang="en-US" b="1" dirty="0"/>
              <a:t>eliminate all the duplicate records and fetching only unique records</a:t>
            </a:r>
          </a:p>
          <a:p>
            <a:pPr marL="0" indent="0">
              <a:buNone/>
            </a:pPr>
            <a:endParaRPr lang="en-IN" dirty="0"/>
          </a:p>
        </p:txBody>
      </p:sp>
      <p:sp>
        <p:nvSpPr>
          <p:cNvPr id="4" name="Slide Number Placeholder 3">
            <a:extLst>
              <a:ext uri="{FF2B5EF4-FFF2-40B4-BE49-F238E27FC236}">
                <a16:creationId xmlns:a16="http://schemas.microsoft.com/office/drawing/2014/main" xmlns="" id="{169D283E-90B0-45AC-89BE-AB0E70BFF01F}"/>
              </a:ext>
            </a:extLst>
          </p:cNvPr>
          <p:cNvSpPr>
            <a:spLocks noGrp="1"/>
          </p:cNvSpPr>
          <p:nvPr>
            <p:ph type="sldNum" sz="quarter" idx="12"/>
          </p:nvPr>
        </p:nvSpPr>
        <p:spPr/>
        <p:txBody>
          <a:bodyPr/>
          <a:lstStyle/>
          <a:p>
            <a:pPr>
              <a:defRPr/>
            </a:pPr>
            <a:fld id="{AA36BA31-C8A2-484D-B7F5-41EB78936DA4}" type="slidenum">
              <a:rPr lang="en-CA" smtClean="0"/>
              <a:pPr>
                <a:defRPr/>
              </a:pPr>
              <a:t>45</a:t>
            </a:fld>
            <a:endParaRPr lang="en-CA"/>
          </a:p>
        </p:txBody>
      </p:sp>
      <p:sp>
        <p:nvSpPr>
          <p:cNvPr id="10" name="TextBox 9">
            <a:extLst>
              <a:ext uri="{FF2B5EF4-FFF2-40B4-BE49-F238E27FC236}">
                <a16:creationId xmlns:a16="http://schemas.microsoft.com/office/drawing/2014/main" xmlns="" id="{0E595503-7C12-484E-8F64-FE32E0A0F083}"/>
              </a:ext>
            </a:extLst>
          </p:cNvPr>
          <p:cNvSpPr txBox="1"/>
          <p:nvPr/>
        </p:nvSpPr>
        <p:spPr>
          <a:xfrm>
            <a:off x="1905000" y="5065693"/>
            <a:ext cx="4038600" cy="1200329"/>
          </a:xfrm>
          <a:prstGeom prst="rect">
            <a:avLst/>
          </a:prstGeom>
          <a:noFill/>
        </p:spPr>
        <p:txBody>
          <a:bodyPr wrap="square" rtlCol="0">
            <a:spAutoFit/>
          </a:bodyPr>
          <a:lstStyle/>
          <a:p>
            <a:r>
              <a:rPr lang="en-US" sz="3600" dirty="0"/>
              <a:t>select </a:t>
            </a:r>
            <a:r>
              <a:rPr lang="en-US" sz="3600" dirty="0">
                <a:solidFill>
                  <a:schemeClr val="tx2"/>
                </a:solidFill>
              </a:rPr>
              <a:t>distinct</a:t>
            </a:r>
            <a:r>
              <a:rPr lang="en-US" sz="3600" dirty="0"/>
              <a:t> </a:t>
            </a:r>
            <a:r>
              <a:rPr lang="en-US" sz="3600" dirty="0" err="1"/>
              <a:t>sal</a:t>
            </a:r>
            <a:r>
              <a:rPr lang="en-US" sz="3600" dirty="0"/>
              <a:t> </a:t>
            </a:r>
          </a:p>
          <a:p>
            <a:r>
              <a:rPr lang="en-US" sz="3600" dirty="0"/>
              <a:t>from customer; </a:t>
            </a:r>
            <a:endParaRPr lang="en-IN" sz="3600" dirty="0"/>
          </a:p>
        </p:txBody>
      </p:sp>
      <p:pic>
        <p:nvPicPr>
          <p:cNvPr id="14" name="Picture 13">
            <a:extLst>
              <a:ext uri="{FF2B5EF4-FFF2-40B4-BE49-F238E27FC236}">
                <a16:creationId xmlns:a16="http://schemas.microsoft.com/office/drawing/2014/main" xmlns="" id="{5FED3D71-F707-4D2E-BEBE-8FD5E26E2AA9}"/>
              </a:ext>
            </a:extLst>
          </p:cNvPr>
          <p:cNvPicPr>
            <a:picLocks noChangeAspect="1"/>
          </p:cNvPicPr>
          <p:nvPr/>
        </p:nvPicPr>
        <p:blipFill>
          <a:blip r:embed="rId2"/>
          <a:stretch>
            <a:fillRect/>
          </a:stretch>
        </p:blipFill>
        <p:spPr>
          <a:xfrm>
            <a:off x="609600" y="2057400"/>
            <a:ext cx="5019675" cy="2914650"/>
          </a:xfrm>
          <a:prstGeom prst="rect">
            <a:avLst/>
          </a:prstGeom>
        </p:spPr>
      </p:pic>
    </p:spTree>
    <p:extLst>
      <p:ext uri="{BB962C8B-B14F-4D97-AF65-F5344CB8AC3E}">
        <p14:creationId xmlns:p14="http://schemas.microsoft.com/office/powerpoint/2010/main" val="19847569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1812D-1072-41F5-8071-FB485853D56D}"/>
              </a:ext>
            </a:extLst>
          </p:cNvPr>
          <p:cNvSpPr>
            <a:spLocks noGrp="1"/>
          </p:cNvSpPr>
          <p:nvPr>
            <p:ph type="title"/>
          </p:nvPr>
        </p:nvSpPr>
        <p:spPr/>
        <p:txBody>
          <a:bodyPr>
            <a:normAutofit fontScale="90000"/>
          </a:bodyPr>
          <a:lstStyle/>
          <a:p>
            <a:pPr algn="ctr"/>
            <a:r>
              <a:rPr lang="en-US" dirty="0"/>
              <a:t>ORDER BY</a:t>
            </a:r>
            <a:endParaRPr lang="en-IN" dirty="0"/>
          </a:p>
        </p:txBody>
      </p:sp>
      <p:sp>
        <p:nvSpPr>
          <p:cNvPr id="3" name="Content Placeholder 2">
            <a:extLst>
              <a:ext uri="{FF2B5EF4-FFF2-40B4-BE49-F238E27FC236}">
                <a16:creationId xmlns:a16="http://schemas.microsoft.com/office/drawing/2014/main" xmlns="" id="{8957DF4C-166E-4D25-B46D-0826EA3229FA}"/>
              </a:ext>
            </a:extLst>
          </p:cNvPr>
          <p:cNvSpPr>
            <a:spLocks noGrp="1"/>
          </p:cNvSpPr>
          <p:nvPr>
            <p:ph idx="1"/>
          </p:nvPr>
        </p:nvSpPr>
        <p:spPr>
          <a:xfrm>
            <a:off x="457200" y="990601"/>
            <a:ext cx="8229600" cy="838200"/>
          </a:xfrm>
        </p:spPr>
        <p:txBody>
          <a:bodyPr>
            <a:normAutofit lnSpcReduction="10000"/>
          </a:bodyPr>
          <a:lstStyle/>
          <a:p>
            <a:r>
              <a:rPr lang="en-US" b="1" dirty="0"/>
              <a:t>To sort the data </a:t>
            </a:r>
            <a:r>
              <a:rPr lang="en-US" dirty="0"/>
              <a:t>of specific fields in an ordered way</a:t>
            </a:r>
          </a:p>
          <a:p>
            <a:r>
              <a:rPr lang="en-US" dirty="0"/>
              <a:t>it is used to sort the result-set in </a:t>
            </a:r>
            <a:r>
              <a:rPr lang="en-US" b="1" dirty="0"/>
              <a:t>ascending or descending order.</a:t>
            </a:r>
          </a:p>
          <a:p>
            <a:endParaRPr lang="en-IN" dirty="0"/>
          </a:p>
        </p:txBody>
      </p:sp>
      <p:sp>
        <p:nvSpPr>
          <p:cNvPr id="4" name="Slide Number Placeholder 3">
            <a:extLst>
              <a:ext uri="{FF2B5EF4-FFF2-40B4-BE49-F238E27FC236}">
                <a16:creationId xmlns:a16="http://schemas.microsoft.com/office/drawing/2014/main" xmlns="" id="{1026EB80-5FD7-4C21-9E6F-7ECBF340E028}"/>
              </a:ext>
            </a:extLst>
          </p:cNvPr>
          <p:cNvSpPr>
            <a:spLocks noGrp="1"/>
          </p:cNvSpPr>
          <p:nvPr>
            <p:ph type="sldNum" sz="quarter" idx="12"/>
          </p:nvPr>
        </p:nvSpPr>
        <p:spPr/>
        <p:txBody>
          <a:bodyPr/>
          <a:lstStyle/>
          <a:p>
            <a:pPr>
              <a:defRPr/>
            </a:pPr>
            <a:fld id="{AA36BA31-C8A2-484D-B7F5-41EB78936DA4}" type="slidenum">
              <a:rPr lang="en-CA" smtClean="0"/>
              <a:pPr>
                <a:defRPr/>
              </a:pPr>
              <a:t>46</a:t>
            </a:fld>
            <a:endParaRPr lang="en-CA"/>
          </a:p>
        </p:txBody>
      </p:sp>
      <p:pic>
        <p:nvPicPr>
          <p:cNvPr id="5" name="Picture 4">
            <a:extLst>
              <a:ext uri="{FF2B5EF4-FFF2-40B4-BE49-F238E27FC236}">
                <a16:creationId xmlns:a16="http://schemas.microsoft.com/office/drawing/2014/main" xmlns="" id="{F6995E56-5E92-4681-9C84-384FAC363AB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62000" y="1828800"/>
            <a:ext cx="6934200" cy="21275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xmlns="" id="{44EB37B0-75F0-4A9C-83C0-EF57F3D99368}"/>
              </a:ext>
            </a:extLst>
          </p:cNvPr>
          <p:cNvSpPr txBox="1"/>
          <p:nvPr/>
        </p:nvSpPr>
        <p:spPr>
          <a:xfrm>
            <a:off x="838200" y="4114800"/>
            <a:ext cx="8077200" cy="523220"/>
          </a:xfrm>
          <a:prstGeom prst="rect">
            <a:avLst/>
          </a:prstGeom>
          <a:noFill/>
        </p:spPr>
        <p:txBody>
          <a:bodyPr wrap="square" rtlCol="0">
            <a:spAutoFit/>
          </a:bodyPr>
          <a:lstStyle/>
          <a:p>
            <a:r>
              <a:rPr lang="en-US" sz="2800" b="1" dirty="0">
                <a:solidFill>
                  <a:schemeClr val="tx2"/>
                </a:solidFill>
              </a:rPr>
              <a:t>SELECT * FROM Data ORDER BY </a:t>
            </a:r>
            <a:r>
              <a:rPr lang="en-US" sz="2800" b="1" dirty="0" err="1">
                <a:solidFill>
                  <a:schemeClr val="tx2"/>
                </a:solidFill>
              </a:rPr>
              <a:t>Firstname</a:t>
            </a:r>
            <a:r>
              <a:rPr lang="en-US" sz="2400" b="1" dirty="0">
                <a:solidFill>
                  <a:schemeClr val="tx2"/>
                </a:solidFill>
              </a:rPr>
              <a:t>;</a:t>
            </a:r>
            <a:endParaRPr lang="en-IN" b="1" dirty="0">
              <a:solidFill>
                <a:schemeClr val="tx2"/>
              </a:solidFill>
            </a:endParaRPr>
          </a:p>
        </p:txBody>
      </p:sp>
      <p:pic>
        <p:nvPicPr>
          <p:cNvPr id="7" name="Picture 6">
            <a:extLst>
              <a:ext uri="{FF2B5EF4-FFF2-40B4-BE49-F238E27FC236}">
                <a16:creationId xmlns:a16="http://schemas.microsoft.com/office/drawing/2014/main" xmlns="" id="{BC6B0DE2-B9A0-411E-88B8-86225CFF1E8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676741" y="4516656"/>
            <a:ext cx="7104718" cy="2256889"/>
          </a:xfrm>
          <a:prstGeom prst="rect">
            <a:avLst/>
          </a:prstGeom>
        </p:spPr>
      </p:pic>
    </p:spTree>
    <p:extLst>
      <p:ext uri="{BB962C8B-B14F-4D97-AF65-F5344CB8AC3E}">
        <p14:creationId xmlns:p14="http://schemas.microsoft.com/office/powerpoint/2010/main" val="219327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select statement: Order By</a:t>
            </a:r>
          </a:p>
        </p:txBody>
      </p:sp>
      <p:sp>
        <p:nvSpPr>
          <p:cNvPr id="3" name="Content Placeholder 2"/>
          <p:cNvSpPr>
            <a:spLocks noGrp="1"/>
          </p:cNvSpPr>
          <p:nvPr>
            <p:ph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47</a:t>
            </a:fld>
            <a:endParaRPr lang="en-US"/>
          </a:p>
        </p:txBody>
      </p:sp>
      <p:sp>
        <p:nvSpPr>
          <p:cNvPr id="7" name="TextBox 6"/>
          <p:cNvSpPr txBox="1"/>
          <p:nvPr/>
        </p:nvSpPr>
        <p:spPr>
          <a:xfrm>
            <a:off x="2721815" y="990600"/>
            <a:ext cx="1989647" cy="369332"/>
          </a:xfrm>
          <a:prstGeom prst="rect">
            <a:avLst/>
          </a:prstGeom>
          <a:noFill/>
        </p:spPr>
        <p:txBody>
          <a:bodyPr wrap="none" rtlCol="0">
            <a:spAutoFit/>
          </a:bodyPr>
          <a:lstStyle/>
          <a:p>
            <a:r>
              <a:rPr lang="en-US" b="1" dirty="0">
                <a:solidFill>
                  <a:srgbClr val="0000FF"/>
                </a:solidFill>
              </a:rPr>
              <a:t>Student Table</a:t>
            </a:r>
          </a:p>
        </p:txBody>
      </p:sp>
      <p:graphicFrame>
        <p:nvGraphicFramePr>
          <p:cNvPr id="8" name="Table 7"/>
          <p:cNvGraphicFramePr>
            <a:graphicFrameLocks noGrp="1"/>
          </p:cNvGraphicFramePr>
          <p:nvPr>
            <p:extLst>
              <p:ext uri="{D42A27DB-BD31-4B8C-83A1-F6EECF244321}">
                <p14:modId xmlns:p14="http://schemas.microsoft.com/office/powerpoint/2010/main" val="1475842192"/>
              </p:ext>
            </p:extLst>
          </p:nvPr>
        </p:nvGraphicFramePr>
        <p:xfrm>
          <a:off x="1524000" y="1447562"/>
          <a:ext cx="5657850" cy="2468880"/>
        </p:xfrm>
        <a:graphic>
          <a:graphicData uri="http://schemas.openxmlformats.org/drawingml/2006/table">
            <a:tbl>
              <a:tblPr firstRow="1" bandRow="1">
                <a:tableStyleId>{5C22544A-7EE6-4342-B048-85BDC9FD1C3A}</a:tableStyleId>
              </a:tblPr>
              <a:tblGrid>
                <a:gridCol w="1977387">
                  <a:extLst>
                    <a:ext uri="{9D8B030D-6E8A-4147-A177-3AD203B41FA5}">
                      <a16:colId xmlns:a16="http://schemas.microsoft.com/office/drawing/2014/main" xmlns="" val="20000"/>
                    </a:ext>
                  </a:extLst>
                </a:gridCol>
                <a:gridCol w="1400434">
                  <a:extLst>
                    <a:ext uri="{9D8B030D-6E8A-4147-A177-3AD203B41FA5}">
                      <a16:colId xmlns:a16="http://schemas.microsoft.com/office/drawing/2014/main" xmlns="" val="20001"/>
                    </a:ext>
                  </a:extLst>
                </a:gridCol>
                <a:gridCol w="1013346">
                  <a:extLst>
                    <a:ext uri="{9D8B030D-6E8A-4147-A177-3AD203B41FA5}">
                      <a16:colId xmlns:a16="http://schemas.microsoft.com/office/drawing/2014/main" xmlns="" val="20002"/>
                    </a:ext>
                  </a:extLst>
                </a:gridCol>
                <a:gridCol w="1266683">
                  <a:extLst>
                    <a:ext uri="{9D8B030D-6E8A-4147-A177-3AD203B41FA5}">
                      <a16:colId xmlns:a16="http://schemas.microsoft.com/office/drawing/2014/main" xmlns="" val="20003"/>
                    </a:ext>
                  </a:extLst>
                </a:gridCol>
              </a:tblGrid>
              <a:tr h="534308">
                <a:tc>
                  <a:txBody>
                    <a:bodyPr/>
                    <a:lstStyle/>
                    <a:p>
                      <a:r>
                        <a:rPr lang="en-US" u="sng" dirty="0" err="1">
                          <a:solidFill>
                            <a:schemeClr val="tx1"/>
                          </a:solidFill>
                        </a:rPr>
                        <a:t>usn</a:t>
                      </a:r>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u="none" dirty="0" err="1">
                          <a:solidFill>
                            <a:schemeClr val="tx1"/>
                          </a:solidFill>
                        </a:rPr>
                        <a:t>dep_num</a:t>
                      </a:r>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u="none" dirty="0">
                          <a:solidFill>
                            <a:schemeClr val="tx1"/>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09559">
                <a:tc>
                  <a:txBody>
                    <a:bodyPr/>
                    <a:lstStyle/>
                    <a:p>
                      <a:r>
                        <a:rPr lang="en-US" dirty="0">
                          <a:solidFill>
                            <a:schemeClr val="tx1"/>
                          </a:solidFill>
                        </a:rPr>
                        <a:t>1BM14CS001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09559">
                <a:tc>
                  <a:txBody>
                    <a:bodyPr/>
                    <a:lstStyle/>
                    <a:p>
                      <a:r>
                        <a:rPr lang="en-US" dirty="0">
                          <a:solidFill>
                            <a:schemeClr val="tx1"/>
                          </a:solidFill>
                        </a:rPr>
                        <a:t>1BM14CS002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Balaji</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095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1BM14CS003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Chandan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095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1BM14CS004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Dinesh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095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1BM14IS001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9" name="Down Arrow 8"/>
          <p:cNvSpPr/>
          <p:nvPr/>
        </p:nvSpPr>
        <p:spPr bwMode="auto">
          <a:xfrm>
            <a:off x="3581400" y="4667250"/>
            <a:ext cx="238125" cy="2095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34"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4194492"/>
            <a:ext cx="8534400" cy="712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5324475"/>
            <a:ext cx="40767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0753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Order By</a:t>
            </a:r>
          </a:p>
        </p:txBody>
      </p:sp>
      <p:sp>
        <p:nvSpPr>
          <p:cNvPr id="6" name="Slide Number Placeholder 5"/>
          <p:cNvSpPr>
            <a:spLocks noGrp="1"/>
          </p:cNvSpPr>
          <p:nvPr>
            <p:ph type="sldNum" sz="quarter" idx="12"/>
          </p:nvPr>
        </p:nvSpPr>
        <p:spPr/>
        <p:txBody>
          <a:bodyPr/>
          <a:lstStyle/>
          <a:p>
            <a:fld id="{BB2CE0DE-867F-455F-B20B-96D381B4AB71}" type="slidenum">
              <a:rPr lang="en-US" smtClean="0"/>
              <a:pPr/>
              <a:t>48</a:t>
            </a:fld>
            <a:endParaRPr lang="en-US"/>
          </a:p>
        </p:txBody>
      </p:sp>
      <p:sp>
        <p:nvSpPr>
          <p:cNvPr id="7" name="TextBox 6"/>
          <p:cNvSpPr txBox="1"/>
          <p:nvPr/>
        </p:nvSpPr>
        <p:spPr>
          <a:xfrm>
            <a:off x="2721815" y="914400"/>
            <a:ext cx="1989647" cy="369332"/>
          </a:xfrm>
          <a:prstGeom prst="rect">
            <a:avLst/>
          </a:prstGeom>
          <a:noFill/>
        </p:spPr>
        <p:txBody>
          <a:bodyPr wrap="none" rtlCol="0">
            <a:spAutoFit/>
          </a:bodyPr>
          <a:lstStyle/>
          <a:p>
            <a:r>
              <a:rPr lang="en-US" b="1" dirty="0">
                <a:solidFill>
                  <a:srgbClr val="0000FF"/>
                </a:solidFill>
              </a:rPr>
              <a:t>Student Table</a:t>
            </a:r>
          </a:p>
        </p:txBody>
      </p:sp>
      <p:graphicFrame>
        <p:nvGraphicFramePr>
          <p:cNvPr id="8" name="Table 7"/>
          <p:cNvGraphicFramePr>
            <a:graphicFrameLocks noGrp="1"/>
          </p:cNvGraphicFramePr>
          <p:nvPr>
            <p:extLst>
              <p:ext uri="{D42A27DB-BD31-4B8C-83A1-F6EECF244321}">
                <p14:modId xmlns:p14="http://schemas.microsoft.com/office/powerpoint/2010/main" val="753951652"/>
              </p:ext>
            </p:extLst>
          </p:nvPr>
        </p:nvGraphicFramePr>
        <p:xfrm>
          <a:off x="1524000" y="1371600"/>
          <a:ext cx="5105400" cy="2494280"/>
        </p:xfrm>
        <a:graphic>
          <a:graphicData uri="http://schemas.openxmlformats.org/drawingml/2006/table">
            <a:tbl>
              <a:tblPr firstRow="1" bandRow="1">
                <a:tableStyleId>{5C22544A-7EE6-4342-B048-85BDC9FD1C3A}</a:tableStyleId>
              </a:tblPr>
              <a:tblGrid>
                <a:gridCol w="1784309">
                  <a:extLst>
                    <a:ext uri="{9D8B030D-6E8A-4147-A177-3AD203B41FA5}">
                      <a16:colId xmlns:a16="http://schemas.microsoft.com/office/drawing/2014/main" xmlns="" val="20000"/>
                    </a:ext>
                  </a:extLst>
                </a:gridCol>
                <a:gridCol w="1263691">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tblGrid>
              <a:tr h="547256">
                <a:tc>
                  <a:txBody>
                    <a:bodyPr/>
                    <a:lstStyle/>
                    <a:p>
                      <a:r>
                        <a:rPr lang="en-US" u="sng" dirty="0" err="1">
                          <a:solidFill>
                            <a:schemeClr val="tx1"/>
                          </a:solidFill>
                        </a:rPr>
                        <a:t>usn</a:t>
                      </a:r>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u="none" dirty="0" err="1">
                          <a:solidFill>
                            <a:schemeClr val="tx1"/>
                          </a:solidFill>
                        </a:rPr>
                        <a:t>dep_num</a:t>
                      </a:r>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u="none" dirty="0">
                          <a:solidFill>
                            <a:schemeClr val="tx1"/>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dirty="0">
                          <a:solidFill>
                            <a:schemeClr val="tx1"/>
                          </a:solidFill>
                        </a:rPr>
                        <a:t>1BM14CS001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en-US" dirty="0">
                          <a:solidFill>
                            <a:schemeClr val="tx1"/>
                          </a:solidFill>
                        </a:rPr>
                        <a:t>1BM14CS002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Balaji</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1BM14CS003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Chandan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1BM14CS004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Dinesh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1BM14IS001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9" name="Down Arrow 8"/>
          <p:cNvSpPr/>
          <p:nvPr/>
        </p:nvSpPr>
        <p:spPr bwMode="auto">
          <a:xfrm>
            <a:off x="3581400" y="4667250"/>
            <a:ext cx="238125" cy="2095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46" y="4034790"/>
            <a:ext cx="8340790" cy="67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5153025"/>
            <a:ext cx="4321403"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96341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select statement: Order By</a:t>
            </a:r>
          </a:p>
        </p:txBody>
      </p:sp>
      <p:sp>
        <p:nvSpPr>
          <p:cNvPr id="3" name="Content Placeholder 2"/>
          <p:cNvSpPr>
            <a:spLocks noGrp="1"/>
          </p:cNvSpPr>
          <p:nvPr>
            <p:ph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49</a:t>
            </a:fld>
            <a:endParaRPr lang="en-US"/>
          </a:p>
        </p:txBody>
      </p:sp>
      <p:sp>
        <p:nvSpPr>
          <p:cNvPr id="7" name="TextBox 6"/>
          <p:cNvSpPr txBox="1"/>
          <p:nvPr/>
        </p:nvSpPr>
        <p:spPr>
          <a:xfrm>
            <a:off x="2721815" y="1143000"/>
            <a:ext cx="1989647" cy="369332"/>
          </a:xfrm>
          <a:prstGeom prst="rect">
            <a:avLst/>
          </a:prstGeom>
          <a:noFill/>
        </p:spPr>
        <p:txBody>
          <a:bodyPr wrap="none" rtlCol="0">
            <a:spAutoFit/>
          </a:bodyPr>
          <a:lstStyle/>
          <a:p>
            <a:r>
              <a:rPr lang="en-US" b="1" dirty="0">
                <a:solidFill>
                  <a:srgbClr val="0000FF"/>
                </a:solidFill>
              </a:rPr>
              <a:t>Student Table</a:t>
            </a:r>
          </a:p>
        </p:txBody>
      </p:sp>
      <p:graphicFrame>
        <p:nvGraphicFramePr>
          <p:cNvPr id="8" name="Table 7"/>
          <p:cNvGraphicFramePr>
            <a:graphicFrameLocks noGrp="1"/>
          </p:cNvGraphicFramePr>
          <p:nvPr/>
        </p:nvGraphicFramePr>
        <p:xfrm>
          <a:off x="1524000" y="1499296"/>
          <a:ext cx="5105400" cy="2494280"/>
        </p:xfrm>
        <a:graphic>
          <a:graphicData uri="http://schemas.openxmlformats.org/drawingml/2006/table">
            <a:tbl>
              <a:tblPr firstRow="1" bandRow="1">
                <a:tableStyleId>{5C22544A-7EE6-4342-B048-85BDC9FD1C3A}</a:tableStyleId>
              </a:tblPr>
              <a:tblGrid>
                <a:gridCol w="1784309">
                  <a:extLst>
                    <a:ext uri="{9D8B030D-6E8A-4147-A177-3AD203B41FA5}">
                      <a16:colId xmlns:a16="http://schemas.microsoft.com/office/drawing/2014/main" xmlns="" val="20000"/>
                    </a:ext>
                  </a:extLst>
                </a:gridCol>
                <a:gridCol w="1263691">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tblGrid>
              <a:tr h="547256">
                <a:tc>
                  <a:txBody>
                    <a:bodyPr/>
                    <a:lstStyle/>
                    <a:p>
                      <a:r>
                        <a:rPr lang="en-US" u="sng" dirty="0" err="1">
                          <a:solidFill>
                            <a:schemeClr val="tx1"/>
                          </a:solidFill>
                        </a:rPr>
                        <a:t>usn</a:t>
                      </a:r>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u="none" dirty="0" err="1">
                          <a:solidFill>
                            <a:schemeClr val="tx1"/>
                          </a:solidFill>
                        </a:rPr>
                        <a:t>dep_num</a:t>
                      </a:r>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u="none" dirty="0">
                          <a:solidFill>
                            <a:schemeClr val="tx1"/>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dirty="0">
                          <a:solidFill>
                            <a:schemeClr val="tx1"/>
                          </a:solidFill>
                        </a:rPr>
                        <a:t>1BM14CS001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en-US" dirty="0">
                          <a:solidFill>
                            <a:schemeClr val="tx1"/>
                          </a:solidFill>
                        </a:rPr>
                        <a:t>1BM14CS002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Balaji</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1BM14CS003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Chandan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1BM14CS004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Dinesh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1BM14IS001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12" name="TextBox 11"/>
          <p:cNvSpPr txBox="1"/>
          <p:nvPr/>
        </p:nvSpPr>
        <p:spPr>
          <a:xfrm>
            <a:off x="489155" y="4038600"/>
            <a:ext cx="8121445" cy="1815882"/>
          </a:xfrm>
          <a:prstGeom prst="rect">
            <a:avLst/>
          </a:prstGeom>
          <a:noFill/>
        </p:spPr>
        <p:txBody>
          <a:bodyPr wrap="square" rtlCol="0">
            <a:spAutoFit/>
          </a:bodyPr>
          <a:lstStyle/>
          <a:p>
            <a:pPr algn="just"/>
            <a:r>
              <a:rPr lang="en-US" sz="2800" b="1" dirty="0">
                <a:solidFill>
                  <a:srgbClr val="FF0000"/>
                </a:solidFill>
              </a:rPr>
              <a:t>   Question</a:t>
            </a:r>
          </a:p>
          <a:p>
            <a:pPr algn="just"/>
            <a:r>
              <a:rPr lang="en-US" sz="2800" dirty="0"/>
              <a:t>  List </a:t>
            </a:r>
            <a:r>
              <a:rPr lang="en-US" sz="2800" dirty="0" err="1"/>
              <a:t>usn</a:t>
            </a:r>
            <a:r>
              <a:rPr lang="en-US" sz="2800" dirty="0"/>
              <a:t>, name of the students who belong to department number 10        ordered by ascending order of their marks ?</a:t>
            </a:r>
          </a:p>
        </p:txBody>
      </p:sp>
    </p:spTree>
    <p:extLst>
      <p:ext uri="{BB962C8B-B14F-4D97-AF65-F5344CB8AC3E}">
        <p14:creationId xmlns:p14="http://schemas.microsoft.com/office/powerpoint/2010/main" val="393047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AF908E-11AD-4A5E-B8ED-C55EF8E2B405}"/>
              </a:ext>
            </a:extLst>
          </p:cNvPr>
          <p:cNvSpPr>
            <a:spLocks noGrp="1"/>
          </p:cNvSpPr>
          <p:nvPr>
            <p:ph type="title"/>
          </p:nvPr>
        </p:nvSpPr>
        <p:spPr/>
        <p:txBody>
          <a:bodyPr>
            <a:normAutofit fontScale="90000"/>
          </a:bodyPr>
          <a:lstStyle/>
          <a:p>
            <a:r>
              <a:rPr lang="en-US" dirty="0"/>
              <a:t>SQL Commands</a:t>
            </a:r>
            <a:endParaRPr lang="en-IN" dirty="0"/>
          </a:p>
        </p:txBody>
      </p:sp>
      <p:sp>
        <p:nvSpPr>
          <p:cNvPr id="4" name="Slide Number Placeholder 3">
            <a:extLst>
              <a:ext uri="{FF2B5EF4-FFF2-40B4-BE49-F238E27FC236}">
                <a16:creationId xmlns:a16="http://schemas.microsoft.com/office/drawing/2014/main" xmlns="" id="{A5BD30E1-CCAB-4121-9B76-D7CABCF4FD1C}"/>
              </a:ext>
            </a:extLst>
          </p:cNvPr>
          <p:cNvSpPr>
            <a:spLocks noGrp="1"/>
          </p:cNvSpPr>
          <p:nvPr>
            <p:ph type="sldNum" sz="quarter" idx="12"/>
          </p:nvPr>
        </p:nvSpPr>
        <p:spPr/>
        <p:txBody>
          <a:bodyPr/>
          <a:lstStyle/>
          <a:p>
            <a:pPr>
              <a:defRPr/>
            </a:pPr>
            <a:fld id="{AA36BA31-C8A2-484D-B7F5-41EB78936DA4}" type="slidenum">
              <a:rPr lang="en-CA" smtClean="0"/>
              <a:pPr>
                <a:defRPr/>
              </a:pPr>
              <a:t>5</a:t>
            </a:fld>
            <a:endParaRPr lang="en-CA"/>
          </a:p>
        </p:txBody>
      </p:sp>
      <p:pic>
        <p:nvPicPr>
          <p:cNvPr id="5" name="Picture 2" descr="DBMS SQL command">
            <a:extLst>
              <a:ext uri="{FF2B5EF4-FFF2-40B4-BE49-F238E27FC236}">
                <a16:creationId xmlns:a16="http://schemas.microsoft.com/office/drawing/2014/main" xmlns="" id="{E58AB4D0-6594-49AD-8D0B-854E241E7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019" y="1447800"/>
            <a:ext cx="6441831"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829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select statement: Order By</a:t>
            </a:r>
          </a:p>
        </p:txBody>
      </p:sp>
      <p:sp>
        <p:nvSpPr>
          <p:cNvPr id="3" name="Content Placeholder 2"/>
          <p:cNvSpPr>
            <a:spLocks noGrp="1"/>
          </p:cNvSpPr>
          <p:nvPr>
            <p:ph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50</a:t>
            </a:fld>
            <a:endParaRPr lang="en-US"/>
          </a:p>
        </p:txBody>
      </p:sp>
      <p:sp>
        <p:nvSpPr>
          <p:cNvPr id="7" name="TextBox 6"/>
          <p:cNvSpPr txBox="1"/>
          <p:nvPr/>
        </p:nvSpPr>
        <p:spPr>
          <a:xfrm>
            <a:off x="2721815" y="1143000"/>
            <a:ext cx="1989647" cy="369332"/>
          </a:xfrm>
          <a:prstGeom prst="rect">
            <a:avLst/>
          </a:prstGeom>
          <a:noFill/>
        </p:spPr>
        <p:txBody>
          <a:bodyPr wrap="none" rtlCol="0">
            <a:spAutoFit/>
          </a:bodyPr>
          <a:lstStyle/>
          <a:p>
            <a:r>
              <a:rPr lang="en-US" b="1" dirty="0">
                <a:solidFill>
                  <a:srgbClr val="0000FF"/>
                </a:solidFill>
              </a:rPr>
              <a:t>Student Table</a:t>
            </a:r>
          </a:p>
        </p:txBody>
      </p:sp>
      <p:graphicFrame>
        <p:nvGraphicFramePr>
          <p:cNvPr id="8" name="Table 7"/>
          <p:cNvGraphicFramePr>
            <a:graphicFrameLocks noGrp="1"/>
          </p:cNvGraphicFramePr>
          <p:nvPr/>
        </p:nvGraphicFramePr>
        <p:xfrm>
          <a:off x="1524000" y="1499296"/>
          <a:ext cx="5105400" cy="2494280"/>
        </p:xfrm>
        <a:graphic>
          <a:graphicData uri="http://schemas.openxmlformats.org/drawingml/2006/table">
            <a:tbl>
              <a:tblPr firstRow="1" bandRow="1">
                <a:tableStyleId>{5C22544A-7EE6-4342-B048-85BDC9FD1C3A}</a:tableStyleId>
              </a:tblPr>
              <a:tblGrid>
                <a:gridCol w="1784309">
                  <a:extLst>
                    <a:ext uri="{9D8B030D-6E8A-4147-A177-3AD203B41FA5}">
                      <a16:colId xmlns:a16="http://schemas.microsoft.com/office/drawing/2014/main" xmlns="" val="20000"/>
                    </a:ext>
                  </a:extLst>
                </a:gridCol>
                <a:gridCol w="1263691">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tblGrid>
              <a:tr h="547256">
                <a:tc>
                  <a:txBody>
                    <a:bodyPr/>
                    <a:lstStyle/>
                    <a:p>
                      <a:r>
                        <a:rPr lang="en-US" u="sng" dirty="0" err="1">
                          <a:solidFill>
                            <a:schemeClr val="tx1"/>
                          </a:solidFill>
                        </a:rPr>
                        <a:t>usn</a:t>
                      </a:r>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u="none" dirty="0" err="1">
                          <a:solidFill>
                            <a:schemeClr val="tx1"/>
                          </a:solidFill>
                        </a:rPr>
                        <a:t>dep_num</a:t>
                      </a:r>
                      <a:endParaRPr lang="en-US"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u="none" dirty="0">
                          <a:solidFill>
                            <a:schemeClr val="tx1"/>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dirty="0">
                          <a:solidFill>
                            <a:schemeClr val="tx1"/>
                          </a:solidFill>
                        </a:rPr>
                        <a:t>1BM14CS001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en-US" dirty="0">
                          <a:solidFill>
                            <a:schemeClr val="tx1"/>
                          </a:solidFill>
                        </a:rPr>
                        <a:t>1BM14CS002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Balaji</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1BM14CS003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Chandan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1BM14CS004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Dinesh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1BM14IS001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Avinash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9" name="Down Arrow 8"/>
          <p:cNvSpPr/>
          <p:nvPr/>
        </p:nvSpPr>
        <p:spPr bwMode="auto">
          <a:xfrm>
            <a:off x="3581399" y="5044440"/>
            <a:ext cx="238125" cy="2095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327769"/>
            <a:ext cx="8153400" cy="549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5316794"/>
            <a:ext cx="40957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5770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UPDATE Statement</a:t>
            </a:r>
          </a:p>
        </p:txBody>
      </p:sp>
      <p:sp>
        <p:nvSpPr>
          <p:cNvPr id="3" name="Content Placeholder 2"/>
          <p:cNvSpPr>
            <a:spLocks noGrp="1"/>
          </p:cNvSpPr>
          <p:nvPr>
            <p:ph idx="1"/>
          </p:nvPr>
        </p:nvSpPr>
        <p:spPr>
          <a:xfrm>
            <a:off x="457199" y="990600"/>
            <a:ext cx="8245475" cy="5715000"/>
          </a:xfrm>
        </p:spPr>
        <p:txBody>
          <a:bodyPr>
            <a:normAutofit fontScale="92500" lnSpcReduction="10000"/>
          </a:bodyPr>
          <a:lstStyle/>
          <a:p>
            <a:r>
              <a:rPr lang="en-US" sz="1800" dirty="0"/>
              <a:t>The UPDATE statement is used to</a:t>
            </a:r>
            <a:r>
              <a:rPr lang="en-US" sz="1800" b="1" dirty="0"/>
              <a:t> update existing records in a table.</a:t>
            </a:r>
          </a:p>
          <a:p>
            <a:pPr marL="0" indent="0">
              <a:buNone/>
            </a:pPr>
            <a:r>
              <a:rPr lang="en-US" sz="2200" b="1" dirty="0"/>
              <a:t>SQL UPDATE Syntax</a:t>
            </a:r>
          </a:p>
          <a:p>
            <a:pPr marL="0" indent="0">
              <a:buNone/>
            </a:pPr>
            <a:r>
              <a:rPr lang="en-US" sz="1900" dirty="0">
                <a:solidFill>
                  <a:srgbClr val="C00000"/>
                </a:solidFill>
              </a:rPr>
              <a:t>UPDATE </a:t>
            </a:r>
            <a:r>
              <a:rPr lang="en-US" sz="1900" dirty="0" err="1">
                <a:solidFill>
                  <a:srgbClr val="C00000"/>
                </a:solidFill>
              </a:rPr>
              <a:t>table_name</a:t>
            </a:r>
            <a:endParaRPr lang="en-US" sz="1900" dirty="0">
              <a:solidFill>
                <a:srgbClr val="C00000"/>
              </a:solidFill>
            </a:endParaRPr>
          </a:p>
          <a:p>
            <a:pPr marL="0" indent="0">
              <a:buNone/>
            </a:pPr>
            <a:r>
              <a:rPr lang="en-US" sz="1900" dirty="0">
                <a:solidFill>
                  <a:srgbClr val="C00000"/>
                </a:solidFill>
              </a:rPr>
              <a:t>SET column1=value, column2=value2,...</a:t>
            </a:r>
          </a:p>
          <a:p>
            <a:pPr marL="0" indent="0">
              <a:buNone/>
            </a:pPr>
            <a:r>
              <a:rPr lang="en-US" sz="1900" dirty="0">
                <a:solidFill>
                  <a:srgbClr val="C00000"/>
                </a:solidFill>
              </a:rPr>
              <a:t>WHERE </a:t>
            </a:r>
            <a:r>
              <a:rPr lang="en-US" sz="1900" dirty="0" err="1">
                <a:solidFill>
                  <a:srgbClr val="C00000"/>
                </a:solidFill>
              </a:rPr>
              <a:t>some_column</a:t>
            </a:r>
            <a:r>
              <a:rPr lang="en-US" sz="1900" dirty="0">
                <a:solidFill>
                  <a:srgbClr val="C00000"/>
                </a:solidFill>
              </a:rPr>
              <a:t>=</a:t>
            </a:r>
            <a:r>
              <a:rPr lang="en-US" sz="1900" dirty="0" err="1">
                <a:solidFill>
                  <a:srgbClr val="C00000"/>
                </a:solidFill>
              </a:rPr>
              <a:t>some_value</a:t>
            </a:r>
            <a:endParaRPr lang="en-US" sz="1900" dirty="0">
              <a:solidFill>
                <a:srgbClr val="C00000"/>
              </a:solidFill>
            </a:endParaRPr>
          </a:p>
          <a:p>
            <a:pPr marL="0" indent="0">
              <a:buNone/>
            </a:pPr>
            <a:endParaRPr lang="en-US" sz="2000" dirty="0">
              <a:solidFill>
                <a:srgbClr val="C00000"/>
              </a:solidFill>
            </a:endParaRPr>
          </a:p>
          <a:p>
            <a:pPr marL="0" indent="0">
              <a:buNone/>
            </a:pPr>
            <a:endParaRPr lang="en-US" sz="2000" dirty="0">
              <a:solidFill>
                <a:srgbClr val="C00000"/>
              </a:solidFill>
            </a:endParaRPr>
          </a:p>
          <a:p>
            <a:pPr marL="0" indent="0">
              <a:buNone/>
            </a:pPr>
            <a:endParaRPr lang="en-US" sz="2000" dirty="0">
              <a:solidFill>
                <a:srgbClr val="C00000"/>
              </a:solidFill>
            </a:endParaRPr>
          </a:p>
          <a:p>
            <a:pPr marL="0" indent="0">
              <a:buNone/>
            </a:pPr>
            <a:endParaRPr lang="en-US" sz="2000" dirty="0">
              <a:solidFill>
                <a:srgbClr val="C00000"/>
              </a:solidFill>
            </a:endParaRPr>
          </a:p>
          <a:p>
            <a:pPr marL="0" indent="0">
              <a:buNone/>
            </a:pPr>
            <a:endParaRPr lang="en-US" sz="2000" dirty="0">
              <a:solidFill>
                <a:srgbClr val="C00000"/>
              </a:solidFill>
            </a:endParaRPr>
          </a:p>
          <a:p>
            <a:pPr marL="0" indent="0">
              <a:buNone/>
            </a:pPr>
            <a:endParaRPr lang="en-US" sz="2000" dirty="0">
              <a:solidFill>
                <a:srgbClr val="0000CC"/>
              </a:solidFill>
            </a:endParaRPr>
          </a:p>
          <a:p>
            <a:pPr marL="0" indent="0">
              <a:buNone/>
            </a:pPr>
            <a:r>
              <a:rPr lang="en-US" sz="3000" dirty="0">
                <a:solidFill>
                  <a:srgbClr val="0000CC"/>
                </a:solidFill>
              </a:rPr>
              <a:t>update student1 </a:t>
            </a:r>
          </a:p>
          <a:p>
            <a:pPr marL="0" indent="0">
              <a:buNone/>
            </a:pPr>
            <a:r>
              <a:rPr lang="en-US" sz="3000" dirty="0">
                <a:solidFill>
                  <a:srgbClr val="0000CC"/>
                </a:solidFill>
              </a:rPr>
              <a:t>set </a:t>
            </a:r>
            <a:r>
              <a:rPr lang="en-US" sz="3000" dirty="0" err="1">
                <a:solidFill>
                  <a:srgbClr val="0000CC"/>
                </a:solidFill>
              </a:rPr>
              <a:t>emailid</a:t>
            </a:r>
            <a:r>
              <a:rPr lang="en-US" sz="3000" dirty="0">
                <a:solidFill>
                  <a:srgbClr val="0000CC"/>
                </a:solidFill>
              </a:rPr>
              <a:t>=‘dinesh@gmail.com’ </a:t>
            </a:r>
          </a:p>
          <a:p>
            <a:pPr marL="0" indent="0">
              <a:buNone/>
            </a:pPr>
            <a:r>
              <a:rPr lang="en-US" sz="3000" dirty="0">
                <a:solidFill>
                  <a:srgbClr val="0000CC"/>
                </a:solidFill>
              </a:rPr>
              <a:t>where name=‘Dinesh’;</a:t>
            </a:r>
          </a:p>
        </p:txBody>
      </p:sp>
      <p:sp>
        <p:nvSpPr>
          <p:cNvPr id="6" name="Slide Number Placeholder 5"/>
          <p:cNvSpPr>
            <a:spLocks noGrp="1"/>
          </p:cNvSpPr>
          <p:nvPr>
            <p:ph type="sldNum" sz="quarter" idx="12"/>
          </p:nvPr>
        </p:nvSpPr>
        <p:spPr/>
        <p:txBody>
          <a:bodyPr/>
          <a:lstStyle/>
          <a:p>
            <a:fld id="{BB2CE0DE-867F-455F-B20B-96D381B4AB71}" type="slidenum">
              <a:rPr lang="en-US" smtClean="0"/>
              <a:pPr/>
              <a:t>51</a:t>
            </a:fld>
            <a:endParaRPr lang="en-US"/>
          </a:p>
        </p:txBody>
      </p:sp>
      <p:pic>
        <p:nvPicPr>
          <p:cNvPr id="7" name="Picture 5"/>
          <p:cNvPicPr>
            <a:picLocks noChangeAspect="1" noChangeArrowheads="1"/>
          </p:cNvPicPr>
          <p:nvPr/>
        </p:nvPicPr>
        <p:blipFill>
          <a:blip r:embed="rId2"/>
          <a:srcRect/>
          <a:stretch>
            <a:fillRect/>
          </a:stretch>
        </p:blipFill>
        <p:spPr bwMode="auto">
          <a:xfrm>
            <a:off x="3478203" y="2873941"/>
            <a:ext cx="5224471" cy="1948318"/>
          </a:xfrm>
          <a:prstGeom prst="rect">
            <a:avLst/>
          </a:prstGeom>
          <a:noFill/>
          <a:ln w="9525">
            <a:noFill/>
            <a:miter lim="800000"/>
            <a:headEnd/>
            <a:tailEnd/>
          </a:ln>
          <a:effectLst/>
        </p:spPr>
      </p:pic>
    </p:spTree>
    <p:extLst>
      <p:ext uri="{BB962C8B-B14F-4D97-AF65-F5344CB8AC3E}">
        <p14:creationId xmlns:p14="http://schemas.microsoft.com/office/powerpoint/2010/main" val="2333783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DELETE Statement</a:t>
            </a:r>
          </a:p>
        </p:txBody>
      </p:sp>
      <p:sp>
        <p:nvSpPr>
          <p:cNvPr id="3" name="Content Placeholder 2"/>
          <p:cNvSpPr>
            <a:spLocks noGrp="1"/>
          </p:cNvSpPr>
          <p:nvPr>
            <p:ph idx="1"/>
          </p:nvPr>
        </p:nvSpPr>
        <p:spPr/>
        <p:txBody>
          <a:bodyPr>
            <a:normAutofit lnSpcReduction="10000"/>
          </a:bodyPr>
          <a:lstStyle/>
          <a:p>
            <a:r>
              <a:rPr lang="en-US" sz="2000" dirty="0"/>
              <a:t>The DELETE statement is used to delete rows in a table.</a:t>
            </a:r>
          </a:p>
          <a:p>
            <a:pPr marL="0" indent="0">
              <a:buNone/>
            </a:pPr>
            <a:r>
              <a:rPr lang="en-US" sz="2000" b="1" dirty="0"/>
              <a:t>SQL DELETE Syntax</a:t>
            </a:r>
          </a:p>
          <a:p>
            <a:pPr marL="0" indent="0">
              <a:buNone/>
            </a:pPr>
            <a:r>
              <a:rPr lang="en-US" sz="2000" dirty="0">
                <a:solidFill>
                  <a:srgbClr val="C00000"/>
                </a:solidFill>
              </a:rPr>
              <a:t>DELETE FROM </a:t>
            </a:r>
            <a:r>
              <a:rPr lang="en-US" sz="2000" dirty="0" err="1">
                <a:solidFill>
                  <a:srgbClr val="C00000"/>
                </a:solidFill>
              </a:rPr>
              <a:t>table_name</a:t>
            </a:r>
            <a:endParaRPr lang="en-US" sz="2000" dirty="0">
              <a:solidFill>
                <a:srgbClr val="C00000"/>
              </a:solidFill>
            </a:endParaRPr>
          </a:p>
          <a:p>
            <a:pPr marL="0" indent="0">
              <a:buNone/>
            </a:pPr>
            <a:r>
              <a:rPr lang="en-US" sz="2000" dirty="0">
                <a:solidFill>
                  <a:srgbClr val="C00000"/>
                </a:solidFill>
              </a:rPr>
              <a:t>WHERE </a:t>
            </a:r>
            <a:r>
              <a:rPr lang="en-US" sz="2000" dirty="0" err="1">
                <a:solidFill>
                  <a:srgbClr val="C00000"/>
                </a:solidFill>
              </a:rPr>
              <a:t>some_column</a:t>
            </a:r>
            <a:r>
              <a:rPr lang="en-US" sz="2000" dirty="0">
                <a:solidFill>
                  <a:srgbClr val="C00000"/>
                </a:solidFill>
              </a:rPr>
              <a:t>=</a:t>
            </a:r>
            <a:r>
              <a:rPr lang="en-US" sz="2000" dirty="0" err="1">
                <a:solidFill>
                  <a:srgbClr val="C00000"/>
                </a:solidFill>
              </a:rPr>
              <a:t>some_value</a:t>
            </a:r>
            <a:endParaRPr lang="en-US" sz="2000" dirty="0">
              <a:solidFill>
                <a:srgbClr val="C00000"/>
              </a:solidFill>
            </a:endParaRPr>
          </a:p>
          <a:p>
            <a:pPr marL="0" indent="0">
              <a:buNone/>
            </a:pPr>
            <a:endParaRPr lang="en-US" sz="2000" dirty="0">
              <a:solidFill>
                <a:srgbClr val="C00000"/>
              </a:solidFill>
            </a:endParaRPr>
          </a:p>
          <a:p>
            <a:pPr marL="0" indent="0">
              <a:buNone/>
            </a:pPr>
            <a:endParaRPr lang="en-US" sz="2000" dirty="0">
              <a:solidFill>
                <a:srgbClr val="C00000"/>
              </a:solidFill>
            </a:endParaRPr>
          </a:p>
          <a:p>
            <a:pPr marL="0" indent="0">
              <a:buNone/>
            </a:pPr>
            <a:endParaRPr lang="en-US" sz="2000" dirty="0">
              <a:solidFill>
                <a:srgbClr val="C00000"/>
              </a:solidFill>
            </a:endParaRPr>
          </a:p>
          <a:p>
            <a:pPr marL="0" indent="0">
              <a:buNone/>
            </a:pPr>
            <a:endParaRPr lang="en-US" sz="2000" dirty="0">
              <a:solidFill>
                <a:srgbClr val="C00000"/>
              </a:solidFill>
            </a:endParaRPr>
          </a:p>
          <a:p>
            <a:pPr marL="0" indent="0">
              <a:buNone/>
            </a:pPr>
            <a:endParaRPr lang="en-US" sz="2000" dirty="0">
              <a:solidFill>
                <a:srgbClr val="C00000"/>
              </a:solidFill>
            </a:endParaRPr>
          </a:p>
          <a:p>
            <a:pPr marL="0" indent="0">
              <a:buNone/>
            </a:pPr>
            <a:endParaRPr lang="en-US" sz="2800" dirty="0">
              <a:solidFill>
                <a:srgbClr val="C00000"/>
              </a:solidFill>
            </a:endParaRPr>
          </a:p>
          <a:p>
            <a:pPr marL="0" indent="0">
              <a:buNone/>
            </a:pPr>
            <a:r>
              <a:rPr lang="en-US" sz="2800" dirty="0">
                <a:solidFill>
                  <a:srgbClr val="0000CC"/>
                </a:solidFill>
              </a:rPr>
              <a:t>delete from student1</a:t>
            </a:r>
          </a:p>
          <a:p>
            <a:pPr marL="0" indent="0">
              <a:buNone/>
            </a:pPr>
            <a:r>
              <a:rPr lang="en-US" sz="2800" dirty="0">
                <a:solidFill>
                  <a:srgbClr val="0000CC"/>
                </a:solidFill>
              </a:rPr>
              <a:t>where </a:t>
            </a:r>
            <a:r>
              <a:rPr lang="en-US" sz="2800" dirty="0" err="1">
                <a:solidFill>
                  <a:srgbClr val="0000CC"/>
                </a:solidFill>
              </a:rPr>
              <a:t>usn</a:t>
            </a:r>
            <a:r>
              <a:rPr lang="en-US" sz="2800" dirty="0">
                <a:solidFill>
                  <a:srgbClr val="0000CC"/>
                </a:solidFill>
              </a:rPr>
              <a:t>=‘1BM14IS001’;</a:t>
            </a:r>
          </a:p>
        </p:txBody>
      </p:sp>
      <p:sp>
        <p:nvSpPr>
          <p:cNvPr id="6" name="Slide Number Placeholder 5"/>
          <p:cNvSpPr>
            <a:spLocks noGrp="1"/>
          </p:cNvSpPr>
          <p:nvPr>
            <p:ph type="sldNum" sz="quarter" idx="12"/>
          </p:nvPr>
        </p:nvSpPr>
        <p:spPr/>
        <p:txBody>
          <a:bodyPr/>
          <a:lstStyle/>
          <a:p>
            <a:fld id="{BB2CE0DE-867F-455F-B20B-96D381B4AB71}" type="slidenum">
              <a:rPr lang="en-US" smtClean="0"/>
              <a:pPr/>
              <a:t>52</a:t>
            </a:fld>
            <a:endParaRPr lang="en-US"/>
          </a:p>
        </p:txBody>
      </p:sp>
      <p:pic>
        <p:nvPicPr>
          <p:cNvPr id="7" name="Picture 5"/>
          <p:cNvPicPr>
            <a:picLocks noChangeAspect="1" noChangeArrowheads="1"/>
          </p:cNvPicPr>
          <p:nvPr/>
        </p:nvPicPr>
        <p:blipFill>
          <a:blip r:embed="rId2"/>
          <a:srcRect/>
          <a:stretch>
            <a:fillRect/>
          </a:stretch>
        </p:blipFill>
        <p:spPr bwMode="auto">
          <a:xfrm>
            <a:off x="1134228" y="2924944"/>
            <a:ext cx="5224471" cy="1948318"/>
          </a:xfrm>
          <a:prstGeom prst="rect">
            <a:avLst/>
          </a:prstGeom>
          <a:noFill/>
          <a:ln w="9525">
            <a:noFill/>
            <a:miter lim="800000"/>
            <a:headEnd/>
            <a:tailEnd/>
          </a:ln>
          <a:effectLst/>
        </p:spPr>
      </p:pic>
    </p:spTree>
    <p:extLst>
      <p:ext uri="{BB962C8B-B14F-4D97-AF65-F5344CB8AC3E}">
        <p14:creationId xmlns:p14="http://schemas.microsoft.com/office/powerpoint/2010/main" val="16435016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Aggregate Functions in SQL</a:t>
            </a:r>
          </a:p>
        </p:txBody>
      </p:sp>
      <p:sp>
        <p:nvSpPr>
          <p:cNvPr id="3" name="Content Placeholder 2"/>
          <p:cNvSpPr>
            <a:spLocks noGrp="1"/>
          </p:cNvSpPr>
          <p:nvPr>
            <p:ph idx="1"/>
          </p:nvPr>
        </p:nvSpPr>
        <p:spPr/>
        <p:txBody>
          <a:bodyPr/>
          <a:lstStyle/>
          <a:p>
            <a:pPr algn="just"/>
            <a:endParaRPr lang="en-IN" sz="2400" dirty="0"/>
          </a:p>
          <a:p>
            <a:pPr algn="just"/>
            <a:r>
              <a:rPr lang="en-IN" sz="2400" dirty="0"/>
              <a:t>SQL aggregate functions </a:t>
            </a:r>
            <a:r>
              <a:rPr lang="en-IN" sz="2400" b="1" dirty="0"/>
              <a:t>return a single value, calculated from values in a column</a:t>
            </a:r>
            <a:r>
              <a:rPr lang="en-IN" sz="2000" dirty="0"/>
              <a:t>.</a:t>
            </a:r>
          </a:p>
          <a:p>
            <a:pPr>
              <a:buNone/>
            </a:pPr>
            <a:endParaRPr lang="en-IN" sz="2400" dirty="0"/>
          </a:p>
          <a:p>
            <a:pPr>
              <a:buNone/>
            </a:pPr>
            <a:r>
              <a:rPr lang="en-IN" sz="2400" dirty="0"/>
              <a:t>Useful aggregate functions:</a:t>
            </a:r>
          </a:p>
          <a:p>
            <a:r>
              <a:rPr lang="en-IN" sz="2000" b="1" dirty="0"/>
              <a:t>AVG() </a:t>
            </a:r>
            <a:r>
              <a:rPr lang="en-IN" sz="2000" dirty="0"/>
              <a:t>- Returns the average value</a:t>
            </a:r>
          </a:p>
          <a:p>
            <a:r>
              <a:rPr lang="en-IN" sz="2000" b="1" dirty="0"/>
              <a:t>COUNT() </a:t>
            </a:r>
            <a:r>
              <a:rPr lang="en-IN" sz="2000" dirty="0"/>
              <a:t>- Returns the number of rows</a:t>
            </a:r>
          </a:p>
          <a:p>
            <a:r>
              <a:rPr lang="en-IN" sz="2000" b="1" dirty="0"/>
              <a:t>MAX() </a:t>
            </a:r>
            <a:r>
              <a:rPr lang="en-IN" sz="2000" dirty="0"/>
              <a:t>- Returns the largest value</a:t>
            </a:r>
          </a:p>
          <a:p>
            <a:r>
              <a:rPr lang="en-IN" sz="2000" b="1" dirty="0"/>
              <a:t>MIN() </a:t>
            </a:r>
            <a:r>
              <a:rPr lang="en-IN" sz="2000" dirty="0"/>
              <a:t>- Returns the smallest value</a:t>
            </a:r>
          </a:p>
          <a:p>
            <a:r>
              <a:rPr lang="en-IN" sz="2000" b="1" dirty="0"/>
              <a:t>SUM() </a:t>
            </a:r>
            <a:r>
              <a:rPr lang="en-IN" sz="2000" dirty="0"/>
              <a:t>- Returns the sum</a:t>
            </a:r>
          </a:p>
        </p:txBody>
      </p:sp>
      <p:sp>
        <p:nvSpPr>
          <p:cNvPr id="6" name="Slide Number Placeholder 5"/>
          <p:cNvSpPr>
            <a:spLocks noGrp="1"/>
          </p:cNvSpPr>
          <p:nvPr>
            <p:ph type="sldNum" sz="quarter" idx="12"/>
          </p:nvPr>
        </p:nvSpPr>
        <p:spPr/>
        <p:txBody>
          <a:bodyPr/>
          <a:lstStyle/>
          <a:p>
            <a:fld id="{BB2CE0DE-867F-455F-B20B-96D381B4AB71}"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Aggregate Functions in SQL</a:t>
            </a:r>
          </a:p>
        </p:txBody>
      </p:sp>
      <p:sp>
        <p:nvSpPr>
          <p:cNvPr id="3" name="Content Placeholder 2"/>
          <p:cNvSpPr>
            <a:spLocks noGrp="1"/>
          </p:cNvSpPr>
          <p:nvPr>
            <p:ph idx="1"/>
          </p:nvPr>
        </p:nvSpPr>
        <p:spPr/>
        <p:txBody>
          <a:bodyPr/>
          <a:lstStyle/>
          <a:p>
            <a:r>
              <a:rPr lang="en-IN" dirty="0"/>
              <a:t>The AVG() function </a:t>
            </a:r>
            <a:r>
              <a:rPr lang="en-IN" b="1" dirty="0"/>
              <a:t>returns the average </a:t>
            </a:r>
            <a:r>
              <a:rPr lang="en-IN" dirty="0"/>
              <a:t>value of a numeric column.</a:t>
            </a:r>
          </a:p>
          <a:p>
            <a:pPr marL="0" indent="0">
              <a:buNone/>
            </a:pPr>
            <a:r>
              <a:rPr lang="en-IN" b="1" dirty="0"/>
              <a:t>Syntax</a:t>
            </a:r>
          </a:p>
          <a:p>
            <a:pPr>
              <a:buNone/>
            </a:pPr>
            <a:r>
              <a:rPr lang="en-IN" sz="1800" dirty="0"/>
              <a:t>SELECT AVG(</a:t>
            </a:r>
            <a:r>
              <a:rPr lang="en-IN" sz="1800" dirty="0" err="1"/>
              <a:t>column_name</a:t>
            </a:r>
            <a:r>
              <a:rPr lang="en-IN" sz="1800" dirty="0"/>
              <a:t>) FROM </a:t>
            </a:r>
            <a:r>
              <a:rPr lang="en-IN" sz="1800" dirty="0" err="1"/>
              <a:t>table_name</a:t>
            </a: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54</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2195387"/>
            <a:ext cx="3785113" cy="220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srcRect/>
          <a:stretch>
            <a:fillRect/>
          </a:stretch>
        </p:blipFill>
        <p:spPr bwMode="auto">
          <a:xfrm>
            <a:off x="956152" y="4776804"/>
            <a:ext cx="5749447" cy="574946"/>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505200" y="5758469"/>
            <a:ext cx="1219200" cy="504825"/>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xmlns="" id="{DF9B3C54-BB39-4854-B9DE-2C38CE8B027F}"/>
              </a:ext>
            </a:extLst>
          </p:cNvPr>
          <p:cNvSpPr/>
          <p:nvPr/>
        </p:nvSpPr>
        <p:spPr>
          <a:xfrm>
            <a:off x="4876800" y="2912050"/>
            <a:ext cx="4114800" cy="830997"/>
          </a:xfrm>
          <a:prstGeom prst="rect">
            <a:avLst/>
          </a:prstGeom>
        </p:spPr>
        <p:txBody>
          <a:bodyPr wrap="square">
            <a:spAutoFit/>
          </a:bodyPr>
          <a:lstStyle/>
          <a:p>
            <a:pPr>
              <a:buNone/>
            </a:pPr>
            <a:r>
              <a:rPr lang="en-IN" sz="2400" dirty="0">
                <a:solidFill>
                  <a:srgbClr val="FF0000"/>
                </a:solidFill>
              </a:rPr>
              <a:t>Find average marks of all the students in the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Aggregate Functions in SQL</a:t>
            </a:r>
          </a:p>
        </p:txBody>
      </p:sp>
      <p:sp>
        <p:nvSpPr>
          <p:cNvPr id="3" name="Content Placeholder 2"/>
          <p:cNvSpPr>
            <a:spLocks noGrp="1"/>
          </p:cNvSpPr>
          <p:nvPr>
            <p:ph idx="1"/>
          </p:nvPr>
        </p:nvSpPr>
        <p:spPr>
          <a:xfrm>
            <a:off x="457200" y="914400"/>
            <a:ext cx="8382000" cy="5943600"/>
          </a:xfrm>
        </p:spPr>
        <p:txBody>
          <a:bodyPr>
            <a:normAutofit/>
          </a:bodyPr>
          <a:lstStyle/>
          <a:p>
            <a:r>
              <a:rPr lang="en-IN" b="1" dirty="0"/>
              <a:t>SQL COUNT() Function</a:t>
            </a:r>
          </a:p>
          <a:p>
            <a:pPr>
              <a:buNone/>
            </a:pPr>
            <a:r>
              <a:rPr lang="en-IN" sz="1800" dirty="0"/>
              <a:t>The COUNT() function returns the number of rows that matches a specified</a:t>
            </a:r>
          </a:p>
          <a:p>
            <a:pPr>
              <a:buNone/>
            </a:pPr>
            <a:r>
              <a:rPr lang="en-IN" sz="1800" dirty="0"/>
              <a:t>criteria.</a:t>
            </a:r>
          </a:p>
          <a:p>
            <a:r>
              <a:rPr lang="en-IN" b="1" dirty="0"/>
              <a:t>SQL COUNT (</a:t>
            </a:r>
            <a:r>
              <a:rPr lang="en-IN" b="1" dirty="0" err="1"/>
              <a:t>column_name</a:t>
            </a:r>
            <a:r>
              <a:rPr lang="en-IN" b="1" dirty="0"/>
              <a:t>) Syntax</a:t>
            </a:r>
          </a:p>
          <a:p>
            <a:pPr>
              <a:buNone/>
            </a:pPr>
            <a:r>
              <a:rPr lang="en-IN" sz="1600" dirty="0"/>
              <a:t>The COUNT(</a:t>
            </a:r>
            <a:r>
              <a:rPr lang="en-IN" sz="1600" dirty="0" err="1"/>
              <a:t>column_name</a:t>
            </a:r>
            <a:r>
              <a:rPr lang="en-IN" sz="1600" dirty="0"/>
              <a:t>) function returns the number of values (</a:t>
            </a:r>
            <a:r>
              <a:rPr lang="en-IN" sz="1600" dirty="0">
                <a:solidFill>
                  <a:srgbClr val="C00000"/>
                </a:solidFill>
              </a:rPr>
              <a:t>NULL </a:t>
            </a:r>
          </a:p>
          <a:p>
            <a:pPr>
              <a:buNone/>
            </a:pPr>
            <a:r>
              <a:rPr lang="en-IN" sz="1600" dirty="0">
                <a:solidFill>
                  <a:srgbClr val="C00000"/>
                </a:solidFill>
              </a:rPr>
              <a:t>values will not be counted) </a:t>
            </a:r>
            <a:r>
              <a:rPr lang="en-IN" sz="1600" dirty="0"/>
              <a:t>of the specified column:</a:t>
            </a:r>
          </a:p>
          <a:p>
            <a:pPr>
              <a:buNone/>
            </a:pPr>
            <a:r>
              <a:rPr lang="en-IN" sz="1600" b="1" dirty="0"/>
              <a:t>SELECT COUNT(</a:t>
            </a:r>
            <a:r>
              <a:rPr lang="en-IN" sz="1600" b="1" dirty="0" err="1"/>
              <a:t>column_name</a:t>
            </a:r>
            <a:r>
              <a:rPr lang="en-IN" sz="1600" b="1" dirty="0"/>
              <a:t>) FROM </a:t>
            </a:r>
            <a:r>
              <a:rPr lang="en-IN" sz="1600" b="1" dirty="0" err="1"/>
              <a:t>table_name</a:t>
            </a:r>
            <a:endParaRPr lang="en-IN" sz="1600" b="1" dirty="0"/>
          </a:p>
          <a:p>
            <a:r>
              <a:rPr lang="en-IN" b="1" dirty="0"/>
              <a:t>SQL COUNT(*) Syntax</a:t>
            </a:r>
          </a:p>
          <a:p>
            <a:pPr>
              <a:buNone/>
            </a:pPr>
            <a:r>
              <a:rPr lang="en-IN" sz="1600" dirty="0"/>
              <a:t>The COUNT(*) function returns the number of records in a table:</a:t>
            </a:r>
          </a:p>
          <a:p>
            <a:pPr>
              <a:buNone/>
            </a:pPr>
            <a:r>
              <a:rPr lang="en-IN" sz="1600" b="1" dirty="0"/>
              <a:t>SELECT COUNT(*) FROM </a:t>
            </a:r>
            <a:r>
              <a:rPr lang="en-IN" sz="1600" b="1" dirty="0" err="1"/>
              <a:t>table_name</a:t>
            </a:r>
            <a:endParaRPr lang="en-IN" sz="1600" b="1" dirty="0"/>
          </a:p>
          <a:p>
            <a:r>
              <a:rPr lang="en-IN" b="1" dirty="0"/>
              <a:t>SQL COUNT(DISTINCT </a:t>
            </a:r>
            <a:r>
              <a:rPr lang="en-IN" b="1" dirty="0" err="1"/>
              <a:t>column_name</a:t>
            </a:r>
            <a:r>
              <a:rPr lang="en-IN" b="1" dirty="0"/>
              <a:t>) Syntax</a:t>
            </a:r>
          </a:p>
          <a:p>
            <a:pPr>
              <a:buNone/>
            </a:pPr>
            <a:r>
              <a:rPr lang="en-IN" sz="1600" dirty="0"/>
              <a:t>The COUNT(DISTINCT </a:t>
            </a:r>
            <a:r>
              <a:rPr lang="en-IN" sz="1600" dirty="0" err="1"/>
              <a:t>column_name</a:t>
            </a:r>
            <a:r>
              <a:rPr lang="en-IN" sz="1600" dirty="0"/>
              <a:t>) function returns the number of </a:t>
            </a:r>
          </a:p>
          <a:p>
            <a:pPr>
              <a:buNone/>
            </a:pPr>
            <a:r>
              <a:rPr lang="en-IN" sz="1600" dirty="0"/>
              <a:t>distinct values of the specified column:</a:t>
            </a:r>
          </a:p>
          <a:p>
            <a:pPr>
              <a:buNone/>
            </a:pPr>
            <a:r>
              <a:rPr lang="en-IN" sz="1600" b="1" dirty="0"/>
              <a:t>SELECT COUNT(DISTINCT </a:t>
            </a:r>
            <a:r>
              <a:rPr lang="en-IN" sz="1600" b="1" dirty="0" err="1"/>
              <a:t>column_name</a:t>
            </a:r>
            <a:r>
              <a:rPr lang="en-IN" sz="1600" b="1" dirty="0"/>
              <a:t>) FROM </a:t>
            </a:r>
            <a:r>
              <a:rPr lang="en-IN" sz="1600" b="1" dirty="0" err="1"/>
              <a:t>table_name</a:t>
            </a:r>
            <a:endParaRPr lang="en-IN" sz="1600" b="1"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Aggregate Functions in SQL</a:t>
            </a:r>
          </a:p>
        </p:txBody>
      </p:sp>
      <p:sp>
        <p:nvSpPr>
          <p:cNvPr id="3" name="Content Placeholder 2"/>
          <p:cNvSpPr>
            <a:spLocks noGrp="1"/>
          </p:cNvSpPr>
          <p:nvPr>
            <p:ph idx="1"/>
          </p:nvPr>
        </p:nvSpPr>
        <p:spPr/>
        <p:txBody>
          <a:bodyPr/>
          <a:lstStyle/>
          <a:p>
            <a:r>
              <a:rPr lang="en-IN" sz="1800" b="1" dirty="0"/>
              <a:t>SQL COUNT(*) Syntax</a:t>
            </a:r>
          </a:p>
          <a:p>
            <a:pPr>
              <a:buNone/>
            </a:pPr>
            <a:r>
              <a:rPr lang="en-IN" smtClean="0"/>
              <a:t>    The </a:t>
            </a:r>
            <a:r>
              <a:rPr lang="en-IN" dirty="0"/>
              <a:t>COUNT(*) function returns the number of records in a table</a:t>
            </a:r>
            <a:r>
              <a:rPr lang="en-IN" dirty="0" smtClean="0"/>
              <a:t>.</a:t>
            </a:r>
            <a:r>
              <a:rPr lang="en-US" dirty="0"/>
              <a:t> </a:t>
            </a:r>
            <a:r>
              <a:rPr lang="en-US" dirty="0" smtClean="0"/>
              <a:t>This includes </a:t>
            </a:r>
            <a:r>
              <a:rPr lang="en-US" dirty="0"/>
              <a:t>NULL values and duplicates.</a:t>
            </a:r>
            <a:endParaRPr lang="en-IN" dirty="0"/>
          </a:p>
          <a:p>
            <a:pPr>
              <a:buNone/>
            </a:pPr>
            <a:r>
              <a:rPr lang="en-IN" sz="1800" dirty="0"/>
              <a:t>.</a:t>
            </a:r>
          </a:p>
          <a:p>
            <a:pPr>
              <a:buNone/>
            </a:pPr>
            <a:endParaRPr lang="en-IN" sz="1800" dirty="0"/>
          </a:p>
          <a:p>
            <a:pPr>
              <a:buNone/>
            </a:pPr>
            <a:r>
              <a:rPr lang="en-IN" sz="1800" dirty="0">
                <a:solidFill>
                  <a:srgbClr val="FF0000"/>
                </a:solidFill>
              </a:rPr>
              <a:t>                                                             Find total number of records in the above                      </a:t>
            </a:r>
          </a:p>
          <a:p>
            <a:pPr>
              <a:buNone/>
            </a:pPr>
            <a:r>
              <a:rPr lang="en-IN" sz="1800" dirty="0">
                <a:solidFill>
                  <a:srgbClr val="FF0000"/>
                </a:solidFill>
              </a:rPr>
              <a:t>                                                              student table</a:t>
            </a:r>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endParaRPr lang="en-IN" sz="18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56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3524248" cy="205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srcRect/>
          <a:stretch>
            <a:fillRect/>
          </a:stretch>
        </p:blipFill>
        <p:spPr bwMode="auto">
          <a:xfrm>
            <a:off x="762000" y="4207966"/>
            <a:ext cx="5627219" cy="619136"/>
          </a:xfrm>
          <a:prstGeom prst="rect">
            <a:avLst/>
          </a:prstGeom>
          <a:noFill/>
          <a:ln w="9525">
            <a:noFill/>
            <a:miter lim="800000"/>
            <a:headEnd/>
            <a:tailEnd/>
          </a:ln>
          <a:effectLst/>
        </p:spPr>
      </p:pic>
      <p:sp>
        <p:nvSpPr>
          <p:cNvPr id="9" name="Down Arrow 8"/>
          <p:cNvSpPr/>
          <p:nvPr/>
        </p:nvSpPr>
        <p:spPr bwMode="auto">
          <a:xfrm>
            <a:off x="2714612" y="4895848"/>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itchFamily="34" charset="0"/>
            </a:endParaRPr>
          </a:p>
        </p:txBody>
      </p:sp>
      <p:pic>
        <p:nvPicPr>
          <p:cNvPr id="5123" name="Picture 3"/>
          <p:cNvPicPr>
            <a:picLocks noChangeAspect="1" noChangeArrowheads="1"/>
          </p:cNvPicPr>
          <p:nvPr/>
        </p:nvPicPr>
        <p:blipFill>
          <a:blip r:embed="rId4"/>
          <a:srcRect/>
          <a:stretch>
            <a:fillRect/>
          </a:stretch>
        </p:blipFill>
        <p:spPr bwMode="auto">
          <a:xfrm>
            <a:off x="2122214" y="5240349"/>
            <a:ext cx="1784896" cy="9429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Aggregate Functions in SQL</a:t>
            </a:r>
          </a:p>
        </p:txBody>
      </p:sp>
      <p:sp>
        <p:nvSpPr>
          <p:cNvPr id="3" name="Content Placeholder 2"/>
          <p:cNvSpPr>
            <a:spLocks noGrp="1"/>
          </p:cNvSpPr>
          <p:nvPr>
            <p:ph idx="1"/>
          </p:nvPr>
        </p:nvSpPr>
        <p:spPr/>
        <p:txBody>
          <a:bodyPr/>
          <a:lstStyle/>
          <a:p>
            <a:r>
              <a:rPr lang="en-IN" sz="1800" b="1" dirty="0"/>
              <a:t>SQL COUNT(*) Syntax</a:t>
            </a:r>
          </a:p>
          <a:p>
            <a:pPr>
              <a:buNone/>
            </a:pPr>
            <a:r>
              <a:rPr lang="en-IN" sz="1800" dirty="0"/>
              <a:t>The COUNT(*) function returns the number of records in a table</a:t>
            </a:r>
            <a:r>
              <a:rPr lang="en-IN" sz="1800" dirty="0" smtClean="0"/>
              <a:t>.</a:t>
            </a:r>
            <a:r>
              <a:rPr lang="en-US" sz="1800" dirty="0"/>
              <a:t> his includes NULL values and duplicates.</a:t>
            </a: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endParaRPr lang="en-IN" sz="18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57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11392"/>
            <a:ext cx="3249704" cy="189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own Arrow 8"/>
          <p:cNvSpPr/>
          <p:nvPr/>
        </p:nvSpPr>
        <p:spPr bwMode="auto">
          <a:xfrm>
            <a:off x="3286116" y="4612349"/>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itchFamily="34" charset="0"/>
            </a:endParaRPr>
          </a:p>
        </p:txBody>
      </p:sp>
      <p:pic>
        <p:nvPicPr>
          <p:cNvPr id="6147" name="Picture 3"/>
          <p:cNvPicPr>
            <a:picLocks noChangeAspect="1" noChangeArrowheads="1"/>
          </p:cNvPicPr>
          <p:nvPr/>
        </p:nvPicPr>
        <p:blipFill>
          <a:blip r:embed="rId3"/>
          <a:srcRect/>
          <a:stretch>
            <a:fillRect/>
          </a:stretch>
        </p:blipFill>
        <p:spPr bwMode="auto">
          <a:xfrm>
            <a:off x="304800" y="4191000"/>
            <a:ext cx="7585326" cy="481022"/>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a:srcRect/>
          <a:stretch>
            <a:fillRect/>
          </a:stretch>
        </p:blipFill>
        <p:spPr bwMode="auto">
          <a:xfrm>
            <a:off x="2577459" y="4935800"/>
            <a:ext cx="1613541" cy="838409"/>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xmlns="" id="{207C0EF7-D0B7-4F1C-AB6D-C7186E3A8F78}"/>
              </a:ext>
            </a:extLst>
          </p:cNvPr>
          <p:cNvSpPr/>
          <p:nvPr/>
        </p:nvSpPr>
        <p:spPr>
          <a:xfrm>
            <a:off x="4419600" y="2362200"/>
            <a:ext cx="4572000" cy="646331"/>
          </a:xfrm>
          <a:prstGeom prst="rect">
            <a:avLst/>
          </a:prstGeom>
        </p:spPr>
        <p:txBody>
          <a:bodyPr>
            <a:spAutoFit/>
          </a:bodyPr>
          <a:lstStyle/>
          <a:p>
            <a:pPr>
              <a:buNone/>
            </a:pPr>
            <a:r>
              <a:rPr lang="en-IN" dirty="0">
                <a:solidFill>
                  <a:srgbClr val="FF0000"/>
                </a:solidFill>
              </a:rPr>
              <a:t>Find total number of students who belong to department number </a:t>
            </a:r>
            <a:r>
              <a:rPr lang="en-IN" b="1" dirty="0">
                <a:solidFill>
                  <a:srgbClr val="FF0000"/>
                </a:solidFill>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Aggregate Functions in SQL</a:t>
            </a:r>
          </a:p>
        </p:txBody>
      </p:sp>
      <p:sp>
        <p:nvSpPr>
          <p:cNvPr id="3" name="Content Placeholder 2"/>
          <p:cNvSpPr>
            <a:spLocks noGrp="1"/>
          </p:cNvSpPr>
          <p:nvPr>
            <p:ph idx="1"/>
          </p:nvPr>
        </p:nvSpPr>
        <p:spPr/>
        <p:txBody>
          <a:bodyPr/>
          <a:lstStyle/>
          <a:p>
            <a:r>
              <a:rPr lang="en-IN" sz="1800" b="1" dirty="0"/>
              <a:t>SQL COUNT(</a:t>
            </a:r>
            <a:r>
              <a:rPr lang="en-IN" sz="1800" b="1" dirty="0" err="1"/>
              <a:t>column_name</a:t>
            </a:r>
            <a:r>
              <a:rPr lang="en-IN" sz="1800" b="1" dirty="0"/>
              <a:t>) Syntax</a:t>
            </a:r>
          </a:p>
          <a:p>
            <a:pPr>
              <a:buNone/>
            </a:pPr>
            <a:r>
              <a:rPr lang="en-IN" sz="1800" dirty="0"/>
              <a:t>The COUNT(</a:t>
            </a:r>
            <a:r>
              <a:rPr lang="en-IN" sz="1800" dirty="0" err="1"/>
              <a:t>column_name</a:t>
            </a:r>
            <a:r>
              <a:rPr lang="en-IN" sz="1800" dirty="0"/>
              <a:t>) function returns the number of values </a:t>
            </a:r>
          </a:p>
          <a:p>
            <a:pPr>
              <a:buNone/>
            </a:pPr>
            <a:r>
              <a:rPr lang="en-IN" sz="1800" dirty="0"/>
              <a:t>(NULL values will not be counted) of the specified column.</a:t>
            </a:r>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endParaRPr lang="en-IN" sz="18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58</a:t>
            </a:fld>
            <a:endParaRPr lang="en-US"/>
          </a:p>
        </p:txBody>
      </p:sp>
      <p:sp>
        <p:nvSpPr>
          <p:cNvPr id="9" name="Down Arrow 8"/>
          <p:cNvSpPr/>
          <p:nvPr/>
        </p:nvSpPr>
        <p:spPr bwMode="auto">
          <a:xfrm>
            <a:off x="3035914" y="5219270"/>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itchFamily="34" charset="0"/>
            </a:endParaRPr>
          </a:p>
        </p:txBody>
      </p:sp>
      <p:pic>
        <p:nvPicPr>
          <p:cNvPr id="7171" name="Picture 3"/>
          <p:cNvPicPr>
            <a:picLocks noChangeAspect="1" noChangeArrowheads="1"/>
          </p:cNvPicPr>
          <p:nvPr/>
        </p:nvPicPr>
        <p:blipFill>
          <a:blip r:embed="rId2"/>
          <a:srcRect/>
          <a:stretch>
            <a:fillRect/>
          </a:stretch>
        </p:blipFill>
        <p:spPr bwMode="auto">
          <a:xfrm>
            <a:off x="309668" y="4546484"/>
            <a:ext cx="6368521" cy="661251"/>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2144703" y="5760546"/>
            <a:ext cx="1898433" cy="661252"/>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423679" y="2291558"/>
            <a:ext cx="5224471" cy="1948318"/>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39D94C94-3C42-4B80-AAEE-29805AACB0B7}"/>
              </a:ext>
            </a:extLst>
          </p:cNvPr>
          <p:cNvSpPr/>
          <p:nvPr/>
        </p:nvSpPr>
        <p:spPr>
          <a:xfrm>
            <a:off x="5791200" y="2819401"/>
            <a:ext cx="2895600" cy="1015663"/>
          </a:xfrm>
          <a:prstGeom prst="rect">
            <a:avLst/>
          </a:prstGeom>
        </p:spPr>
        <p:txBody>
          <a:bodyPr wrap="square">
            <a:spAutoFit/>
          </a:bodyPr>
          <a:lstStyle/>
          <a:p>
            <a:pPr>
              <a:buNone/>
            </a:pPr>
            <a:r>
              <a:rPr lang="en-IN" sz="2000" dirty="0">
                <a:solidFill>
                  <a:srgbClr val="FF0000"/>
                </a:solidFill>
              </a:rPr>
              <a:t>Find total number of students who have Email IDs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40145-6B27-4D09-8360-6780A906D51B}"/>
              </a:ext>
            </a:extLst>
          </p:cNvPr>
          <p:cNvSpPr>
            <a:spLocks noGrp="1"/>
          </p:cNvSpPr>
          <p:nvPr>
            <p:ph type="title"/>
          </p:nvPr>
        </p:nvSpPr>
        <p:spPr/>
        <p:txBody>
          <a:bodyPr>
            <a:normAutofit fontScale="90000"/>
          </a:bodyPr>
          <a:lstStyle/>
          <a:p>
            <a:r>
              <a:rPr lang="en-US" dirty="0"/>
              <a:t>Max FUNCTION</a:t>
            </a:r>
            <a:endParaRPr lang="en-IN" dirty="0"/>
          </a:p>
        </p:txBody>
      </p:sp>
      <p:sp>
        <p:nvSpPr>
          <p:cNvPr id="3" name="Content Placeholder 2">
            <a:extLst>
              <a:ext uri="{FF2B5EF4-FFF2-40B4-BE49-F238E27FC236}">
                <a16:creationId xmlns:a16="http://schemas.microsoft.com/office/drawing/2014/main" xmlns="" id="{BEC650D3-E62E-4C5D-878B-58306B8874F9}"/>
              </a:ext>
            </a:extLst>
          </p:cNvPr>
          <p:cNvSpPr>
            <a:spLocks noGrp="1"/>
          </p:cNvSpPr>
          <p:nvPr>
            <p:ph idx="1"/>
          </p:nvPr>
        </p:nvSpPr>
        <p:spPr/>
        <p:txBody>
          <a:bodyPr/>
          <a:lstStyle/>
          <a:p>
            <a:r>
              <a:rPr lang="en-US" b="1" dirty="0"/>
              <a:t>MAX</a:t>
            </a:r>
            <a:r>
              <a:rPr lang="en-US" dirty="0"/>
              <a:t> function is used to find out the record with maximum value among a record set. </a:t>
            </a:r>
            <a:r>
              <a:rPr lang="en-US" b="1" dirty="0"/>
              <a:t>MIN </a:t>
            </a:r>
            <a:r>
              <a:rPr lang="en-US" dirty="0"/>
              <a:t>function is used to find out the record with minimum value among a record set</a:t>
            </a:r>
            <a:endParaRPr lang="en-US" b="1" dirty="0"/>
          </a:p>
          <a:p>
            <a:pPr marL="0" indent="0">
              <a:buNone/>
            </a:pPr>
            <a:endParaRPr lang="en-IN" dirty="0"/>
          </a:p>
        </p:txBody>
      </p:sp>
      <p:sp>
        <p:nvSpPr>
          <p:cNvPr id="4" name="Slide Number Placeholder 3">
            <a:extLst>
              <a:ext uri="{FF2B5EF4-FFF2-40B4-BE49-F238E27FC236}">
                <a16:creationId xmlns:a16="http://schemas.microsoft.com/office/drawing/2014/main" xmlns="" id="{082A3D55-DE6F-473B-A5EA-F66E9177F8DF}"/>
              </a:ext>
            </a:extLst>
          </p:cNvPr>
          <p:cNvSpPr>
            <a:spLocks noGrp="1"/>
          </p:cNvSpPr>
          <p:nvPr>
            <p:ph type="sldNum" sz="quarter" idx="12"/>
          </p:nvPr>
        </p:nvSpPr>
        <p:spPr/>
        <p:txBody>
          <a:bodyPr/>
          <a:lstStyle/>
          <a:p>
            <a:pPr>
              <a:defRPr/>
            </a:pPr>
            <a:fld id="{AA36BA31-C8A2-484D-B7F5-41EB78936DA4}" type="slidenum">
              <a:rPr lang="en-CA" smtClean="0"/>
              <a:pPr>
                <a:defRPr/>
              </a:pPr>
              <a:t>59</a:t>
            </a:fld>
            <a:endParaRPr lang="en-CA"/>
          </a:p>
        </p:txBody>
      </p:sp>
      <p:pic>
        <p:nvPicPr>
          <p:cNvPr id="6" name="Picture 2">
            <a:extLst>
              <a:ext uri="{FF2B5EF4-FFF2-40B4-BE49-F238E27FC236}">
                <a16:creationId xmlns:a16="http://schemas.microsoft.com/office/drawing/2014/main" xmlns="" id="{AE3B72FE-C9E5-4388-9104-D9903202A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060" y="2011392"/>
            <a:ext cx="3274940" cy="1906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xmlns="" id="{7110C917-BC41-4439-A22A-ABD5E94F2E6E}"/>
              </a:ext>
            </a:extLst>
          </p:cNvPr>
          <p:cNvSpPr txBox="1"/>
          <p:nvPr/>
        </p:nvSpPr>
        <p:spPr>
          <a:xfrm>
            <a:off x="457200" y="4146300"/>
            <a:ext cx="5029200" cy="830997"/>
          </a:xfrm>
          <a:prstGeom prst="rect">
            <a:avLst/>
          </a:prstGeom>
          <a:noFill/>
        </p:spPr>
        <p:txBody>
          <a:bodyPr wrap="square" rtlCol="0">
            <a:spAutoFit/>
          </a:bodyPr>
          <a:lstStyle/>
          <a:p>
            <a:r>
              <a:rPr lang="en-US" sz="2400" dirty="0"/>
              <a:t>Select MAX (marks)</a:t>
            </a:r>
          </a:p>
          <a:p>
            <a:r>
              <a:rPr lang="en-US" sz="2400" dirty="0"/>
              <a:t>From student;</a:t>
            </a:r>
            <a:endParaRPr lang="en-IN" sz="2400" dirty="0"/>
          </a:p>
        </p:txBody>
      </p:sp>
      <p:sp>
        <p:nvSpPr>
          <p:cNvPr id="8" name="TextBox 7">
            <a:extLst>
              <a:ext uri="{FF2B5EF4-FFF2-40B4-BE49-F238E27FC236}">
                <a16:creationId xmlns:a16="http://schemas.microsoft.com/office/drawing/2014/main" xmlns="" id="{40914439-1AEE-4565-B480-F4F995F401F3}"/>
              </a:ext>
            </a:extLst>
          </p:cNvPr>
          <p:cNvSpPr txBox="1"/>
          <p:nvPr/>
        </p:nvSpPr>
        <p:spPr>
          <a:xfrm>
            <a:off x="496130" y="5205897"/>
            <a:ext cx="4876800" cy="830997"/>
          </a:xfrm>
          <a:prstGeom prst="rect">
            <a:avLst/>
          </a:prstGeom>
          <a:noFill/>
        </p:spPr>
        <p:txBody>
          <a:bodyPr wrap="square" rtlCol="0">
            <a:spAutoFit/>
          </a:bodyPr>
          <a:lstStyle/>
          <a:p>
            <a:r>
              <a:rPr lang="en-US" sz="2400" dirty="0"/>
              <a:t>Select MIN (marks)</a:t>
            </a:r>
          </a:p>
          <a:p>
            <a:r>
              <a:rPr lang="en-US" sz="2400" dirty="0"/>
              <a:t>From student;</a:t>
            </a:r>
            <a:endParaRPr lang="en-IN" sz="2400" dirty="0"/>
          </a:p>
        </p:txBody>
      </p:sp>
    </p:spTree>
    <p:extLst>
      <p:ext uri="{BB962C8B-B14F-4D97-AF65-F5344CB8AC3E}">
        <p14:creationId xmlns:p14="http://schemas.microsoft.com/office/powerpoint/2010/main" val="270530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t>Basic SQL</a:t>
            </a:r>
          </a:p>
        </p:txBody>
      </p:sp>
      <p:sp>
        <p:nvSpPr>
          <p:cNvPr id="21507" name="Content Placeholder 2"/>
          <p:cNvSpPr>
            <a:spLocks noGrp="1"/>
          </p:cNvSpPr>
          <p:nvPr>
            <p:ph idx="1"/>
          </p:nvPr>
        </p:nvSpPr>
        <p:spPr>
          <a:xfrm>
            <a:off x="457200" y="990601"/>
            <a:ext cx="8229600" cy="2895599"/>
          </a:xfrm>
        </p:spPr>
        <p:txBody>
          <a:bodyPr>
            <a:normAutofit/>
          </a:bodyPr>
          <a:lstStyle/>
          <a:p>
            <a:r>
              <a:rPr lang="en-US" b="1" dirty="0"/>
              <a:t>Structured Query Language</a:t>
            </a:r>
          </a:p>
          <a:p>
            <a:r>
              <a:rPr lang="en-US" dirty="0"/>
              <a:t>Considered one of the major reasons for the commercial success of relational databases</a:t>
            </a:r>
          </a:p>
          <a:p>
            <a:r>
              <a:rPr lang="en-US" dirty="0"/>
              <a:t>Terminology:</a:t>
            </a:r>
          </a:p>
          <a:p>
            <a:pPr marL="274320" lvl="1" indent="0">
              <a:buNone/>
            </a:pPr>
            <a:endParaRPr lang="en-US" dirty="0"/>
          </a:p>
        </p:txBody>
      </p:sp>
      <p:sp>
        <p:nvSpPr>
          <p:cNvPr id="2" name="Slide Number Placeholder 1"/>
          <p:cNvSpPr>
            <a:spLocks noGrp="1"/>
          </p:cNvSpPr>
          <p:nvPr>
            <p:ph type="sldNum" sz="quarter" idx="12"/>
          </p:nvPr>
        </p:nvSpPr>
        <p:spPr/>
        <p:txBody>
          <a:bodyPr/>
          <a:lstStyle/>
          <a:p>
            <a:pPr>
              <a:defRPr/>
            </a:pPr>
            <a:fld id="{AA36BA31-C8A2-484D-B7F5-41EB78936DA4}" type="slidenum">
              <a:rPr lang="en-CA" smtClean="0"/>
              <a:pPr>
                <a:defRPr/>
              </a:pPr>
              <a:t>6</a:t>
            </a:fld>
            <a:endParaRPr lang="en-CA"/>
          </a:p>
        </p:txBody>
      </p:sp>
      <p:graphicFrame>
        <p:nvGraphicFramePr>
          <p:cNvPr id="3" name="Table 2"/>
          <p:cNvGraphicFramePr>
            <a:graphicFrameLocks noGrp="1"/>
          </p:cNvGraphicFramePr>
          <p:nvPr>
            <p:extLst>
              <p:ext uri="{D42A27DB-BD31-4B8C-83A1-F6EECF244321}">
                <p14:modId xmlns:p14="http://schemas.microsoft.com/office/powerpoint/2010/main" val="179262351"/>
              </p:ext>
            </p:extLst>
          </p:nvPr>
        </p:nvGraphicFramePr>
        <p:xfrm>
          <a:off x="838200" y="28956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CA" dirty="0"/>
                        <a:t>Relational Model</a:t>
                      </a:r>
                    </a:p>
                  </a:txBody>
                  <a:tcPr/>
                </a:tc>
                <a:tc>
                  <a:txBody>
                    <a:bodyPr/>
                    <a:lstStyle/>
                    <a:p>
                      <a:r>
                        <a:rPr lang="en-CA" dirty="0"/>
                        <a:t>SQL</a:t>
                      </a:r>
                    </a:p>
                  </a:txBody>
                  <a:tcPr/>
                </a:tc>
                <a:extLst>
                  <a:ext uri="{0D108BD9-81ED-4DB2-BD59-A6C34878D82A}">
                    <a16:rowId xmlns:a16="http://schemas.microsoft.com/office/drawing/2014/main" xmlns="" val="10000"/>
                  </a:ext>
                </a:extLst>
              </a:tr>
              <a:tr h="370840">
                <a:tc>
                  <a:txBody>
                    <a:bodyPr/>
                    <a:lstStyle/>
                    <a:p>
                      <a:r>
                        <a:rPr lang="en-CA" dirty="0"/>
                        <a:t>relation</a:t>
                      </a:r>
                    </a:p>
                  </a:txBody>
                  <a:tcPr/>
                </a:tc>
                <a:tc>
                  <a:txBody>
                    <a:bodyPr/>
                    <a:lstStyle/>
                    <a:p>
                      <a:r>
                        <a:rPr lang="en-CA" b="1" dirty="0"/>
                        <a:t>table</a:t>
                      </a:r>
                    </a:p>
                  </a:txBody>
                  <a:tcPr/>
                </a:tc>
                <a:extLst>
                  <a:ext uri="{0D108BD9-81ED-4DB2-BD59-A6C34878D82A}">
                    <a16:rowId xmlns:a16="http://schemas.microsoft.com/office/drawing/2014/main" xmlns="" val="10001"/>
                  </a:ext>
                </a:extLst>
              </a:tr>
              <a:tr h="370840">
                <a:tc>
                  <a:txBody>
                    <a:bodyPr/>
                    <a:lstStyle/>
                    <a:p>
                      <a:r>
                        <a:rPr lang="en-CA" dirty="0"/>
                        <a:t>tuple</a:t>
                      </a:r>
                    </a:p>
                  </a:txBody>
                  <a:tcPr/>
                </a:tc>
                <a:tc>
                  <a:txBody>
                    <a:bodyPr/>
                    <a:lstStyle/>
                    <a:p>
                      <a:r>
                        <a:rPr lang="en-CA" b="1" dirty="0"/>
                        <a:t>row</a:t>
                      </a:r>
                    </a:p>
                  </a:txBody>
                  <a:tcPr/>
                </a:tc>
                <a:extLst>
                  <a:ext uri="{0D108BD9-81ED-4DB2-BD59-A6C34878D82A}">
                    <a16:rowId xmlns:a16="http://schemas.microsoft.com/office/drawing/2014/main" xmlns="" val="10002"/>
                  </a:ext>
                </a:extLst>
              </a:tr>
              <a:tr h="370840">
                <a:tc>
                  <a:txBody>
                    <a:bodyPr/>
                    <a:lstStyle/>
                    <a:p>
                      <a:r>
                        <a:rPr lang="en-CA" dirty="0"/>
                        <a:t>attribute</a:t>
                      </a:r>
                    </a:p>
                  </a:txBody>
                  <a:tcPr/>
                </a:tc>
                <a:tc>
                  <a:txBody>
                    <a:bodyPr/>
                    <a:lstStyle/>
                    <a:p>
                      <a:r>
                        <a:rPr lang="en-CA" b="1" dirty="0"/>
                        <a:t>column</a:t>
                      </a:r>
                    </a:p>
                  </a:txBody>
                  <a:tcPr/>
                </a:tc>
                <a:extLst>
                  <a:ext uri="{0D108BD9-81ED-4DB2-BD59-A6C34878D82A}">
                    <a16:rowId xmlns:a16="http://schemas.microsoft.com/office/drawing/2014/main" xmlns="" val="10003"/>
                  </a:ext>
                </a:extLst>
              </a:tr>
            </a:tbl>
          </a:graphicData>
        </a:graphic>
      </p:graphicFrame>
      <p:sp>
        <p:nvSpPr>
          <p:cNvPr id="6" name="Content Placeholder 2"/>
          <p:cNvSpPr txBox="1">
            <a:spLocks/>
          </p:cNvSpPr>
          <p:nvPr/>
        </p:nvSpPr>
        <p:spPr>
          <a:xfrm>
            <a:off x="457200" y="5380037"/>
            <a:ext cx="8229600" cy="1096963"/>
          </a:xfrm>
          <a:prstGeom prst="rect">
            <a:avLst/>
          </a:prstGeom>
        </p:spPr>
        <p:txBody>
          <a:bodyPr vert="horz" lIns="91440" tIns="45720" rIns="91440" bIns="45720" rtlCol="0">
            <a:normAutofit/>
          </a:bodyPr>
          <a:lstStyle>
            <a:lvl1pPr marL="342900" indent="-342900" algn="l" defTabSz="914400" rtl="0" eaLnBrk="1" latinLnBrk="0" hangingPunct="1">
              <a:spcBef>
                <a:spcPts val="480"/>
              </a:spcBef>
              <a:spcAft>
                <a:spcPts val="480"/>
              </a:spcAft>
              <a:buFont typeface="Wingdings" pitchFamily="2" charset="2"/>
              <a:buChar char="§"/>
              <a:defRPr sz="2000" b="0" kern="1200">
                <a:solidFill>
                  <a:schemeClr val="tx1"/>
                </a:solidFill>
                <a:latin typeface="+mn-lt"/>
                <a:ea typeface="+mn-ea"/>
                <a:cs typeface="+mn-cs"/>
              </a:defRPr>
            </a:lvl1pPr>
            <a:lvl2pPr marL="457200" indent="-182880" algn="l" defTabSz="914400" rtl="0" eaLnBrk="1" latinLnBrk="0" hangingPunct="1">
              <a:spcBef>
                <a:spcPts val="240"/>
              </a:spcBef>
              <a:spcAft>
                <a:spcPts val="240"/>
              </a:spcAft>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240"/>
              </a:spcBef>
              <a:spcAft>
                <a:spcPts val="240"/>
              </a:spcAft>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240"/>
              </a:spcBef>
              <a:spcAft>
                <a:spcPts val="240"/>
              </a:spcAft>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240"/>
              </a:spcBef>
              <a:spcAft>
                <a:spcPts val="240"/>
              </a:spcAft>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fontAlgn="auto"/>
            <a:r>
              <a:rPr lang="en-US" i="1" dirty="0">
                <a:solidFill>
                  <a:srgbClr val="FF0000"/>
                </a:solidFill>
              </a:rPr>
              <a:t>Syntax notes</a:t>
            </a:r>
            <a:r>
              <a:rPr lang="en-US" dirty="0">
                <a:solidFill>
                  <a:srgbClr val="FF0000"/>
                </a:solidFill>
              </a:rPr>
              <a:t>:</a:t>
            </a:r>
          </a:p>
          <a:p>
            <a:pPr lvl="1" fontAlgn="auto"/>
            <a:r>
              <a:rPr lang="en-US" dirty="0"/>
              <a:t>SQL is not case-sensitive.</a:t>
            </a:r>
          </a:p>
          <a:p>
            <a:pPr fontAlgn="auto"/>
            <a:endParaRPr lang="en-US" dirty="0"/>
          </a:p>
          <a:p>
            <a:pPr marL="274320" lvl="1" indent="0" fontAlgn="auto">
              <a:buFont typeface="Arial" pitchFamily="34" charset="0"/>
              <a:buNone/>
            </a:pPr>
            <a:endParaRPr lang="en-US" dirty="0"/>
          </a:p>
        </p:txBody>
      </p:sp>
    </p:spTree>
    <p:extLst>
      <p:ext uri="{BB962C8B-B14F-4D97-AF65-F5344CB8AC3E}">
        <p14:creationId xmlns:p14="http://schemas.microsoft.com/office/powerpoint/2010/main" val="2651318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76C6C1-5851-448E-95FC-9C6673202674}"/>
              </a:ext>
            </a:extLst>
          </p:cNvPr>
          <p:cNvSpPr>
            <a:spLocks noGrp="1"/>
          </p:cNvSpPr>
          <p:nvPr>
            <p:ph type="title"/>
          </p:nvPr>
        </p:nvSpPr>
        <p:spPr/>
        <p:txBody>
          <a:bodyPr>
            <a:normAutofit fontScale="90000"/>
          </a:bodyPr>
          <a:lstStyle/>
          <a:p>
            <a:r>
              <a:rPr lang="en-US" dirty="0"/>
              <a:t>SUM Function</a:t>
            </a:r>
            <a:endParaRPr lang="en-IN" dirty="0"/>
          </a:p>
        </p:txBody>
      </p:sp>
      <p:sp>
        <p:nvSpPr>
          <p:cNvPr id="3" name="Content Placeholder 2">
            <a:extLst>
              <a:ext uri="{FF2B5EF4-FFF2-40B4-BE49-F238E27FC236}">
                <a16:creationId xmlns:a16="http://schemas.microsoft.com/office/drawing/2014/main" xmlns="" id="{D5CF1F61-E2D2-4AE5-A8AE-E144E278E685}"/>
              </a:ext>
            </a:extLst>
          </p:cNvPr>
          <p:cNvSpPr>
            <a:spLocks noGrp="1"/>
          </p:cNvSpPr>
          <p:nvPr>
            <p:ph idx="1"/>
          </p:nvPr>
        </p:nvSpPr>
        <p:spPr/>
        <p:txBody>
          <a:bodyPr/>
          <a:lstStyle/>
          <a:p>
            <a:r>
              <a:rPr lang="en-US" dirty="0"/>
              <a:t>It is used in a SQL query to return summed value of an expression.</a:t>
            </a:r>
            <a:endParaRPr lang="en-IN" dirty="0"/>
          </a:p>
        </p:txBody>
      </p:sp>
      <p:sp>
        <p:nvSpPr>
          <p:cNvPr id="4" name="Slide Number Placeholder 3">
            <a:extLst>
              <a:ext uri="{FF2B5EF4-FFF2-40B4-BE49-F238E27FC236}">
                <a16:creationId xmlns:a16="http://schemas.microsoft.com/office/drawing/2014/main" xmlns="" id="{857D187E-6028-40B4-B6EE-65BB8D6D3470}"/>
              </a:ext>
            </a:extLst>
          </p:cNvPr>
          <p:cNvSpPr>
            <a:spLocks noGrp="1"/>
          </p:cNvSpPr>
          <p:nvPr>
            <p:ph type="sldNum" sz="quarter" idx="12"/>
          </p:nvPr>
        </p:nvSpPr>
        <p:spPr/>
        <p:txBody>
          <a:bodyPr/>
          <a:lstStyle/>
          <a:p>
            <a:pPr>
              <a:defRPr/>
            </a:pPr>
            <a:fld id="{AA36BA31-C8A2-484D-B7F5-41EB78936DA4}" type="slidenum">
              <a:rPr lang="en-CA" smtClean="0"/>
              <a:pPr>
                <a:defRPr/>
              </a:pPr>
              <a:t>60</a:t>
            </a:fld>
            <a:endParaRPr lang="en-CA"/>
          </a:p>
        </p:txBody>
      </p:sp>
      <p:pic>
        <p:nvPicPr>
          <p:cNvPr id="5" name="Picture 4">
            <a:extLst>
              <a:ext uri="{FF2B5EF4-FFF2-40B4-BE49-F238E27FC236}">
                <a16:creationId xmlns:a16="http://schemas.microsoft.com/office/drawing/2014/main" xmlns="" id="{78F17B7A-0BB1-45D3-B074-66CABEB0CEBF}"/>
              </a:ext>
            </a:extLst>
          </p:cNvPr>
          <p:cNvPicPr>
            <a:picLocks noChangeAspect="1"/>
          </p:cNvPicPr>
          <p:nvPr/>
        </p:nvPicPr>
        <p:blipFill>
          <a:blip r:embed="rId2"/>
          <a:stretch>
            <a:fillRect/>
          </a:stretch>
        </p:blipFill>
        <p:spPr>
          <a:xfrm>
            <a:off x="685800" y="1676400"/>
            <a:ext cx="7486892" cy="2152913"/>
          </a:xfrm>
          <a:prstGeom prst="rect">
            <a:avLst/>
          </a:prstGeom>
        </p:spPr>
      </p:pic>
      <p:sp>
        <p:nvSpPr>
          <p:cNvPr id="6" name="TextBox 5">
            <a:extLst>
              <a:ext uri="{FF2B5EF4-FFF2-40B4-BE49-F238E27FC236}">
                <a16:creationId xmlns:a16="http://schemas.microsoft.com/office/drawing/2014/main" xmlns="" id="{67EC7DE2-7AF3-4CCB-B424-BFF60CF6B5BA}"/>
              </a:ext>
            </a:extLst>
          </p:cNvPr>
          <p:cNvSpPr txBox="1"/>
          <p:nvPr/>
        </p:nvSpPr>
        <p:spPr>
          <a:xfrm>
            <a:off x="1524000" y="4495800"/>
            <a:ext cx="5943600" cy="1477328"/>
          </a:xfrm>
          <a:prstGeom prst="rect">
            <a:avLst/>
          </a:prstGeom>
          <a:noFill/>
        </p:spPr>
        <p:txBody>
          <a:bodyPr wrap="square" rtlCol="0">
            <a:spAutoFit/>
          </a:bodyPr>
          <a:lstStyle/>
          <a:p>
            <a:r>
              <a:rPr lang="en-US" sz="2400" b="1" dirty="0"/>
              <a:t>SELECT</a:t>
            </a:r>
            <a:r>
              <a:rPr lang="en-US" sz="2400" dirty="0"/>
              <a:t> SUM (salary) </a:t>
            </a:r>
            <a:r>
              <a:rPr lang="en-US" sz="2400" b="1" dirty="0"/>
              <a:t>AS</a:t>
            </a:r>
            <a:r>
              <a:rPr lang="en-US" sz="2400" dirty="0"/>
              <a:t> "Total Salary"  </a:t>
            </a:r>
          </a:p>
          <a:p>
            <a:r>
              <a:rPr lang="en-US" sz="2400" b="1" dirty="0"/>
              <a:t>FROM</a:t>
            </a:r>
            <a:r>
              <a:rPr lang="en-US" sz="2400" dirty="0"/>
              <a:t> employees  </a:t>
            </a:r>
          </a:p>
          <a:p>
            <a:r>
              <a:rPr lang="en-US" sz="2400" b="1" dirty="0"/>
              <a:t>WHERE</a:t>
            </a:r>
            <a:r>
              <a:rPr lang="en-US" sz="2400" dirty="0"/>
              <a:t> salary &gt; 20000; </a:t>
            </a:r>
          </a:p>
          <a:p>
            <a:endParaRPr lang="en-IN" dirty="0"/>
          </a:p>
        </p:txBody>
      </p:sp>
    </p:spTree>
    <p:extLst>
      <p:ext uri="{BB962C8B-B14F-4D97-AF65-F5344CB8AC3E}">
        <p14:creationId xmlns:p14="http://schemas.microsoft.com/office/powerpoint/2010/main" val="2941793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Aggregate Functions in SQL</a:t>
            </a:r>
          </a:p>
        </p:txBody>
      </p:sp>
      <p:sp>
        <p:nvSpPr>
          <p:cNvPr id="3" name="Content Placeholder 2"/>
          <p:cNvSpPr>
            <a:spLocks noGrp="1"/>
          </p:cNvSpPr>
          <p:nvPr>
            <p:ph idx="1"/>
          </p:nvPr>
        </p:nvSpPr>
        <p:spPr/>
        <p:txBody>
          <a:bodyPr/>
          <a:lstStyle/>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r>
              <a:rPr lang="en-IN" dirty="0">
                <a:solidFill>
                  <a:srgbClr val="FF0000"/>
                </a:solidFill>
              </a:rPr>
              <a:t>What will be the out put of following SQL queries ?</a:t>
            </a:r>
            <a:endParaRPr lang="en-IN" dirty="0"/>
          </a:p>
          <a:p>
            <a:pPr>
              <a:buNone/>
            </a:pPr>
            <a:endParaRPr lang="en-IN" sz="1800" dirty="0"/>
          </a:p>
          <a:p>
            <a:endParaRPr lang="en-IN" sz="18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61</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75" y="874244"/>
            <a:ext cx="3221886" cy="187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642793"/>
            <a:ext cx="7915867" cy="50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7" y="4408083"/>
            <a:ext cx="6555433" cy="50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5103754"/>
            <a:ext cx="4830067" cy="5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6" y="5983756"/>
            <a:ext cx="6321682" cy="6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5829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Aggregate Functions in SQL</a:t>
            </a:r>
          </a:p>
        </p:txBody>
      </p:sp>
      <p:sp>
        <p:nvSpPr>
          <p:cNvPr id="3" name="Content Placeholder 2"/>
          <p:cNvSpPr>
            <a:spLocks noGrp="1"/>
          </p:cNvSpPr>
          <p:nvPr>
            <p:ph idx="1"/>
          </p:nvPr>
        </p:nvSpPr>
        <p:spPr/>
        <p:txBody>
          <a:bodyPr/>
          <a:lstStyle/>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endParaRPr lang="en-IN" sz="18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62</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2736"/>
            <a:ext cx="2714644" cy="1580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44162"/>
            <a:ext cx="5715000" cy="3752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021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CF5D6-1417-475E-A326-78A210D2BB47}"/>
              </a:ext>
            </a:extLst>
          </p:cNvPr>
          <p:cNvSpPr>
            <a:spLocks noGrp="1"/>
          </p:cNvSpPr>
          <p:nvPr>
            <p:ph type="title"/>
          </p:nvPr>
        </p:nvSpPr>
        <p:spPr/>
        <p:txBody>
          <a:bodyPr>
            <a:normAutofit fontScale="90000"/>
          </a:bodyPr>
          <a:lstStyle/>
          <a:p>
            <a:r>
              <a:rPr lang="en-US" dirty="0"/>
              <a:t>Exercise</a:t>
            </a:r>
            <a:endParaRPr lang="en-IN" dirty="0"/>
          </a:p>
        </p:txBody>
      </p:sp>
      <p:sp>
        <p:nvSpPr>
          <p:cNvPr id="3" name="Content Placeholder 2">
            <a:extLst>
              <a:ext uri="{FF2B5EF4-FFF2-40B4-BE49-F238E27FC236}">
                <a16:creationId xmlns:a16="http://schemas.microsoft.com/office/drawing/2014/main" xmlns="" id="{4C77764A-9B30-449C-BC2D-8FC0B93F543C}"/>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Write a query to select ID, Name and Salary fields of the customers available in CUSTOMERS table</a:t>
            </a:r>
          </a:p>
        </p:txBody>
      </p:sp>
      <p:sp>
        <p:nvSpPr>
          <p:cNvPr id="4" name="Slide Number Placeholder 3">
            <a:extLst>
              <a:ext uri="{FF2B5EF4-FFF2-40B4-BE49-F238E27FC236}">
                <a16:creationId xmlns:a16="http://schemas.microsoft.com/office/drawing/2014/main" xmlns="" id="{D7C42BAD-BC0F-4D8B-9CAF-CF6FC886CBAF}"/>
              </a:ext>
            </a:extLst>
          </p:cNvPr>
          <p:cNvSpPr>
            <a:spLocks noGrp="1"/>
          </p:cNvSpPr>
          <p:nvPr>
            <p:ph type="sldNum" sz="quarter" idx="12"/>
          </p:nvPr>
        </p:nvSpPr>
        <p:spPr/>
        <p:txBody>
          <a:bodyPr/>
          <a:lstStyle/>
          <a:p>
            <a:pPr>
              <a:defRPr/>
            </a:pPr>
            <a:fld id="{AA36BA31-C8A2-484D-B7F5-41EB78936DA4}" type="slidenum">
              <a:rPr lang="en-CA" smtClean="0"/>
              <a:pPr>
                <a:defRPr/>
              </a:pPr>
              <a:t>63</a:t>
            </a:fld>
            <a:endParaRPr lang="en-CA"/>
          </a:p>
        </p:txBody>
      </p:sp>
      <p:pic>
        <p:nvPicPr>
          <p:cNvPr id="5" name="Picture 4">
            <a:extLst>
              <a:ext uri="{FF2B5EF4-FFF2-40B4-BE49-F238E27FC236}">
                <a16:creationId xmlns:a16="http://schemas.microsoft.com/office/drawing/2014/main" xmlns="" id="{3EBC96DB-24A8-48B5-A49D-4E5E7DC78E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22684"/>
            <a:ext cx="4038600" cy="2787316"/>
          </a:xfrm>
          <a:prstGeom prst="rect">
            <a:avLst/>
          </a:prstGeom>
          <a:noFill/>
          <a:ln>
            <a:noFill/>
          </a:ln>
        </p:spPr>
      </p:pic>
      <p:pic>
        <p:nvPicPr>
          <p:cNvPr id="6" name="Picture 5">
            <a:extLst>
              <a:ext uri="{FF2B5EF4-FFF2-40B4-BE49-F238E27FC236}">
                <a16:creationId xmlns:a16="http://schemas.microsoft.com/office/drawing/2014/main" xmlns="" id="{5DCD66A5-E59F-480B-91A6-52048A767B5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754564"/>
            <a:ext cx="2155258" cy="1981199"/>
          </a:xfrm>
          <a:prstGeom prst="rect">
            <a:avLst/>
          </a:prstGeom>
          <a:noFill/>
          <a:ln>
            <a:noFill/>
          </a:ln>
        </p:spPr>
      </p:pic>
      <p:sp>
        <p:nvSpPr>
          <p:cNvPr id="7" name="TextBox 6">
            <a:extLst>
              <a:ext uri="{FF2B5EF4-FFF2-40B4-BE49-F238E27FC236}">
                <a16:creationId xmlns:a16="http://schemas.microsoft.com/office/drawing/2014/main" xmlns="" id="{B6D0B28D-DBC8-4CF0-AA34-92096C650A37}"/>
              </a:ext>
            </a:extLst>
          </p:cNvPr>
          <p:cNvSpPr txBox="1"/>
          <p:nvPr/>
        </p:nvSpPr>
        <p:spPr>
          <a:xfrm>
            <a:off x="4495800" y="5029200"/>
            <a:ext cx="4191000" cy="830997"/>
          </a:xfrm>
          <a:prstGeom prst="rect">
            <a:avLst/>
          </a:prstGeom>
          <a:noFill/>
        </p:spPr>
        <p:txBody>
          <a:bodyPr wrap="square" rtlCol="0">
            <a:spAutoFit/>
          </a:bodyPr>
          <a:lstStyle/>
          <a:p>
            <a:r>
              <a:rPr lang="en-US" sz="2400" dirty="0"/>
              <a:t>select ID,NAME,SALARY</a:t>
            </a:r>
          </a:p>
          <a:p>
            <a:r>
              <a:rPr lang="en-US" sz="2400" dirty="0"/>
              <a:t>from CUSTOMERS; </a:t>
            </a:r>
            <a:endParaRPr lang="en-IN" sz="2400" dirty="0"/>
          </a:p>
        </p:txBody>
      </p:sp>
    </p:spTree>
    <p:extLst>
      <p:ext uri="{BB962C8B-B14F-4D97-AF65-F5344CB8AC3E}">
        <p14:creationId xmlns:p14="http://schemas.microsoft.com/office/powerpoint/2010/main" val="245796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CEEF5-3E53-495E-8E42-6FB5DB3AA91C}"/>
              </a:ext>
            </a:extLst>
          </p:cNvPr>
          <p:cNvSpPr>
            <a:spLocks noGrp="1"/>
          </p:cNvSpPr>
          <p:nvPr>
            <p:ph type="title"/>
          </p:nvPr>
        </p:nvSpPr>
        <p:spPr/>
        <p:txBody>
          <a:bodyPr>
            <a:normAutofit fontScale="90000"/>
          </a:bodyPr>
          <a:lstStyle/>
          <a:p>
            <a:r>
              <a:rPr lang="en-US" dirty="0"/>
              <a:t>Exercise</a:t>
            </a:r>
            <a:endParaRPr lang="en-IN" dirty="0"/>
          </a:p>
        </p:txBody>
      </p:sp>
      <p:sp>
        <p:nvSpPr>
          <p:cNvPr id="3" name="Content Placeholder 2">
            <a:extLst>
              <a:ext uri="{FF2B5EF4-FFF2-40B4-BE49-F238E27FC236}">
                <a16:creationId xmlns:a16="http://schemas.microsoft.com/office/drawing/2014/main" xmlns="" id="{67D4808F-4516-4A77-B209-E606EFB3C4F6}"/>
              </a:ext>
            </a:extLst>
          </p:cNvPr>
          <p:cNvSpPr>
            <a:spLocks noGrp="1"/>
          </p:cNvSpPr>
          <p:nvPr>
            <p:ph idx="1"/>
          </p:nvPr>
        </p:nvSpPr>
        <p:spPr/>
        <p:txBody>
          <a:bodyPr/>
          <a:lstStyle/>
          <a:p>
            <a:r>
              <a:rPr lang="en-IN" sz="2400" dirty="0"/>
              <a:t>Write a query to select ID, Name and Salary fields from the CUSTOMERS table, where the salary is greater than 2000</a:t>
            </a:r>
          </a:p>
          <a:p>
            <a:endParaRPr lang="en-IN" dirty="0"/>
          </a:p>
        </p:txBody>
      </p:sp>
      <p:sp>
        <p:nvSpPr>
          <p:cNvPr id="4" name="Slide Number Placeholder 3">
            <a:extLst>
              <a:ext uri="{FF2B5EF4-FFF2-40B4-BE49-F238E27FC236}">
                <a16:creationId xmlns:a16="http://schemas.microsoft.com/office/drawing/2014/main" xmlns="" id="{1408C1B3-F971-4C75-A7FB-45AC75A5E570}"/>
              </a:ext>
            </a:extLst>
          </p:cNvPr>
          <p:cNvSpPr>
            <a:spLocks noGrp="1"/>
          </p:cNvSpPr>
          <p:nvPr>
            <p:ph type="sldNum" sz="quarter" idx="12"/>
          </p:nvPr>
        </p:nvSpPr>
        <p:spPr/>
        <p:txBody>
          <a:bodyPr/>
          <a:lstStyle/>
          <a:p>
            <a:pPr>
              <a:defRPr/>
            </a:pPr>
            <a:fld id="{AA36BA31-C8A2-484D-B7F5-41EB78936DA4}" type="slidenum">
              <a:rPr lang="en-CA" smtClean="0"/>
              <a:pPr>
                <a:defRPr/>
              </a:pPr>
              <a:t>64</a:t>
            </a:fld>
            <a:endParaRPr lang="en-CA"/>
          </a:p>
        </p:txBody>
      </p:sp>
      <p:pic>
        <p:nvPicPr>
          <p:cNvPr id="5" name="Picture 4">
            <a:extLst>
              <a:ext uri="{FF2B5EF4-FFF2-40B4-BE49-F238E27FC236}">
                <a16:creationId xmlns:a16="http://schemas.microsoft.com/office/drawing/2014/main" xmlns="" id="{786CD0D0-D8C5-4340-B39D-43E2CF00BC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95234"/>
            <a:ext cx="2113915" cy="1905000"/>
          </a:xfrm>
          <a:prstGeom prst="rect">
            <a:avLst/>
          </a:prstGeom>
          <a:noFill/>
          <a:ln>
            <a:noFill/>
          </a:ln>
        </p:spPr>
      </p:pic>
      <p:sp>
        <p:nvSpPr>
          <p:cNvPr id="6" name="Rectangle 5">
            <a:extLst>
              <a:ext uri="{FF2B5EF4-FFF2-40B4-BE49-F238E27FC236}">
                <a16:creationId xmlns:a16="http://schemas.microsoft.com/office/drawing/2014/main" xmlns="" id="{5D0AF207-BD79-49FD-910B-33ACC3F8CDCD}"/>
              </a:ext>
            </a:extLst>
          </p:cNvPr>
          <p:cNvSpPr/>
          <p:nvPr/>
        </p:nvSpPr>
        <p:spPr>
          <a:xfrm>
            <a:off x="441325" y="4059603"/>
            <a:ext cx="7940675" cy="727059"/>
          </a:xfrm>
          <a:prstGeom prst="rect">
            <a:avLst/>
          </a:prstGeom>
        </p:spPr>
        <p:txBody>
          <a:bodyPr wrap="square">
            <a:spAutoFit/>
          </a:bodyPr>
          <a:lstStyle/>
          <a:p>
            <a:pPr marR="0" lvl="0" algn="just">
              <a:lnSpc>
                <a:spcPct val="107000"/>
              </a:lnSpc>
              <a:spcBef>
                <a:spcPts val="0"/>
              </a:spcBef>
              <a:spcAft>
                <a:spcPts val="800"/>
              </a:spcAft>
              <a:buClr>
                <a:srgbClr val="000000"/>
              </a:buClr>
              <a:buSzPts val="1150"/>
            </a:pPr>
            <a:r>
              <a:rPr lang="en-IN"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Write a query to select ID, Name and Salary fields from the CUSTOMERS table for a customer with the name </a:t>
            </a:r>
            <a:r>
              <a:rPr lang="en-IN" b="1" dirty="0">
                <a:latin typeface="Calibri" panose="020F0502020204030204" pitchFamily="34" charset="0"/>
                <a:ea typeface="Calibri" panose="020F0502020204030204" pitchFamily="34" charset="0"/>
                <a:cs typeface="Times New Roman" panose="02020603050405020304" pitchFamily="18" charset="0"/>
              </a:rPr>
              <a:t>Hardik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DD467BFA-EB44-45C7-A5E7-7C527401DB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7714" y="5292752"/>
            <a:ext cx="2324101" cy="1145565"/>
          </a:xfrm>
          <a:prstGeom prst="rect">
            <a:avLst/>
          </a:prstGeom>
          <a:noFill/>
          <a:ln>
            <a:noFill/>
          </a:ln>
        </p:spPr>
      </p:pic>
      <p:sp>
        <p:nvSpPr>
          <p:cNvPr id="8" name="TextBox 7">
            <a:extLst>
              <a:ext uri="{FF2B5EF4-FFF2-40B4-BE49-F238E27FC236}">
                <a16:creationId xmlns:a16="http://schemas.microsoft.com/office/drawing/2014/main" xmlns="" id="{7FA9DB6B-BE22-4322-A908-68E1DBE60BF3}"/>
              </a:ext>
            </a:extLst>
          </p:cNvPr>
          <p:cNvSpPr txBox="1"/>
          <p:nvPr/>
        </p:nvSpPr>
        <p:spPr>
          <a:xfrm>
            <a:off x="5105400" y="2057400"/>
            <a:ext cx="3200400" cy="923330"/>
          </a:xfrm>
          <a:prstGeom prst="rect">
            <a:avLst/>
          </a:prstGeom>
          <a:noFill/>
        </p:spPr>
        <p:txBody>
          <a:bodyPr wrap="square" rtlCol="0">
            <a:spAutoFit/>
          </a:bodyPr>
          <a:lstStyle/>
          <a:p>
            <a:r>
              <a:rPr lang="en-US" dirty="0"/>
              <a:t>Select ID, NAME, SALARY</a:t>
            </a:r>
          </a:p>
          <a:p>
            <a:r>
              <a:rPr lang="en-US" dirty="0"/>
              <a:t>From CUSTOMERS</a:t>
            </a:r>
          </a:p>
          <a:p>
            <a:r>
              <a:rPr lang="en-US" dirty="0"/>
              <a:t>Where SALARY&gt;2000;</a:t>
            </a:r>
            <a:endParaRPr lang="en-IN" dirty="0"/>
          </a:p>
        </p:txBody>
      </p:sp>
      <p:sp>
        <p:nvSpPr>
          <p:cNvPr id="9" name="TextBox 8">
            <a:extLst>
              <a:ext uri="{FF2B5EF4-FFF2-40B4-BE49-F238E27FC236}">
                <a16:creationId xmlns:a16="http://schemas.microsoft.com/office/drawing/2014/main" xmlns="" id="{27FB17EE-46FC-49A5-81C8-0550CDD95DFA}"/>
              </a:ext>
            </a:extLst>
          </p:cNvPr>
          <p:cNvSpPr txBox="1"/>
          <p:nvPr/>
        </p:nvSpPr>
        <p:spPr>
          <a:xfrm>
            <a:off x="5105400" y="5410199"/>
            <a:ext cx="3581400" cy="1200329"/>
          </a:xfrm>
          <a:prstGeom prst="rect">
            <a:avLst/>
          </a:prstGeom>
          <a:noFill/>
        </p:spPr>
        <p:txBody>
          <a:bodyPr wrap="square" rtlCol="0">
            <a:spAutoFit/>
          </a:bodyPr>
          <a:lstStyle/>
          <a:p>
            <a:r>
              <a:rPr lang="en-US" dirty="0"/>
              <a:t>Select ID, NAME, SALARY</a:t>
            </a:r>
          </a:p>
          <a:p>
            <a:r>
              <a:rPr lang="en-US" dirty="0"/>
              <a:t>From CUSTOMERS</a:t>
            </a:r>
          </a:p>
          <a:p>
            <a:r>
              <a:rPr lang="en-US" dirty="0"/>
              <a:t>Where NAME=“Hardik”;</a:t>
            </a:r>
          </a:p>
          <a:p>
            <a:endParaRPr lang="en-IN" dirty="0"/>
          </a:p>
        </p:txBody>
      </p:sp>
    </p:spTree>
    <p:extLst>
      <p:ext uri="{BB962C8B-B14F-4D97-AF65-F5344CB8AC3E}">
        <p14:creationId xmlns:p14="http://schemas.microsoft.com/office/powerpoint/2010/main" val="123025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155FD-0EFF-49B8-BDC1-F3429037BF07}"/>
              </a:ext>
            </a:extLst>
          </p:cNvPr>
          <p:cNvSpPr>
            <a:spLocks noGrp="1"/>
          </p:cNvSpPr>
          <p:nvPr>
            <p:ph type="title"/>
          </p:nvPr>
        </p:nvSpPr>
        <p:spPr/>
        <p:txBody>
          <a:bodyPr>
            <a:normAutofit fontScale="90000"/>
          </a:bodyPr>
          <a:lstStyle/>
          <a:p>
            <a:r>
              <a:rPr lang="en-US" dirty="0"/>
              <a:t>Exercise</a:t>
            </a:r>
            <a:endParaRPr lang="en-IN" dirty="0"/>
          </a:p>
        </p:txBody>
      </p:sp>
      <p:sp>
        <p:nvSpPr>
          <p:cNvPr id="4" name="Slide Number Placeholder 3">
            <a:extLst>
              <a:ext uri="{FF2B5EF4-FFF2-40B4-BE49-F238E27FC236}">
                <a16:creationId xmlns:a16="http://schemas.microsoft.com/office/drawing/2014/main" xmlns="" id="{E20722BA-CA24-4704-B9BA-0787914D48B2}"/>
              </a:ext>
            </a:extLst>
          </p:cNvPr>
          <p:cNvSpPr>
            <a:spLocks noGrp="1"/>
          </p:cNvSpPr>
          <p:nvPr>
            <p:ph type="sldNum" sz="quarter" idx="12"/>
          </p:nvPr>
        </p:nvSpPr>
        <p:spPr/>
        <p:txBody>
          <a:bodyPr/>
          <a:lstStyle/>
          <a:p>
            <a:pPr>
              <a:defRPr/>
            </a:pPr>
            <a:fld id="{AA36BA31-C8A2-484D-B7F5-41EB78936DA4}" type="slidenum">
              <a:rPr lang="en-CA" smtClean="0"/>
              <a:pPr>
                <a:defRPr/>
              </a:pPr>
              <a:t>65</a:t>
            </a:fld>
            <a:endParaRPr lang="en-CA"/>
          </a:p>
        </p:txBody>
      </p:sp>
      <p:sp>
        <p:nvSpPr>
          <p:cNvPr id="5" name="Rectangle 4">
            <a:extLst>
              <a:ext uri="{FF2B5EF4-FFF2-40B4-BE49-F238E27FC236}">
                <a16:creationId xmlns:a16="http://schemas.microsoft.com/office/drawing/2014/main" xmlns="" id="{D3E8F33B-5ACB-4DE9-8404-11431B993A42}"/>
              </a:ext>
            </a:extLst>
          </p:cNvPr>
          <p:cNvSpPr/>
          <p:nvPr/>
        </p:nvSpPr>
        <p:spPr>
          <a:xfrm>
            <a:off x="609600" y="914400"/>
            <a:ext cx="7696200" cy="1360052"/>
          </a:xfrm>
          <a:prstGeom prst="rect">
            <a:avLst/>
          </a:prstGeom>
        </p:spPr>
        <p:txBody>
          <a:bodyPr wrap="square">
            <a:spAutoFit/>
          </a:bodyPr>
          <a:lstStyle/>
          <a:p>
            <a:pPr marL="114300" marR="0">
              <a:lnSpc>
                <a:spcPct val="107000"/>
              </a:lnSpc>
              <a:spcBef>
                <a:spcPts val="0"/>
              </a:spcBef>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800"/>
              </a:spcAft>
              <a:buClr>
                <a:srgbClr val="000000"/>
              </a:buClr>
              <a:buSzPts val="1150"/>
            </a:pPr>
            <a:r>
              <a:rPr lang="en-IN"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Write a query to select ID, Name and Salary fields from the CUSTOMERS table, where the salary is greater than 2000 OR the age is less than 25 years.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0C23DD76-413D-4E0B-B6B7-A03DE3BD31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785745"/>
            <a:ext cx="2906077" cy="1797804"/>
          </a:xfrm>
          <a:prstGeom prst="rect">
            <a:avLst/>
          </a:prstGeom>
          <a:noFill/>
          <a:ln>
            <a:noFill/>
          </a:ln>
        </p:spPr>
      </p:pic>
      <p:sp>
        <p:nvSpPr>
          <p:cNvPr id="3" name="TextBox 2">
            <a:extLst>
              <a:ext uri="{FF2B5EF4-FFF2-40B4-BE49-F238E27FC236}">
                <a16:creationId xmlns:a16="http://schemas.microsoft.com/office/drawing/2014/main" xmlns="" id="{28985974-357D-46C6-8747-6768E331D13C}"/>
              </a:ext>
            </a:extLst>
          </p:cNvPr>
          <p:cNvSpPr txBox="1"/>
          <p:nvPr/>
        </p:nvSpPr>
        <p:spPr>
          <a:xfrm>
            <a:off x="2438400" y="5029200"/>
            <a:ext cx="4648200" cy="923330"/>
          </a:xfrm>
          <a:prstGeom prst="rect">
            <a:avLst/>
          </a:prstGeom>
          <a:noFill/>
        </p:spPr>
        <p:txBody>
          <a:bodyPr wrap="square" rtlCol="0">
            <a:spAutoFit/>
          </a:bodyPr>
          <a:lstStyle/>
          <a:p>
            <a:r>
              <a:rPr lang="en-US" dirty="0"/>
              <a:t>Select ID, NAME, SALARY</a:t>
            </a:r>
          </a:p>
          <a:p>
            <a:r>
              <a:rPr lang="en-US" dirty="0"/>
              <a:t>From CUSTOMERS</a:t>
            </a:r>
          </a:p>
          <a:p>
            <a:r>
              <a:rPr lang="en-US" dirty="0"/>
              <a:t>Where SALARY&gt;2000 OR AGE&lt;25;</a:t>
            </a:r>
            <a:endParaRPr lang="en-IN" dirty="0"/>
          </a:p>
        </p:txBody>
      </p:sp>
    </p:spTree>
    <p:extLst>
      <p:ext uri="{BB962C8B-B14F-4D97-AF65-F5344CB8AC3E}">
        <p14:creationId xmlns:p14="http://schemas.microsoft.com/office/powerpoint/2010/main" val="340662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a:t>
            </a:r>
          </a:p>
        </p:txBody>
      </p:sp>
      <p:sp>
        <p:nvSpPr>
          <p:cNvPr id="3" name="Content Placeholder 2"/>
          <p:cNvSpPr>
            <a:spLocks noGrp="1"/>
          </p:cNvSpPr>
          <p:nvPr>
            <p:ph idx="1"/>
          </p:nvPr>
        </p:nvSpPr>
        <p:spPr>
          <a:xfrm>
            <a:off x="457200" y="990601"/>
            <a:ext cx="8229600" cy="609600"/>
          </a:xfrm>
        </p:spPr>
        <p:txBody>
          <a:bodyPr/>
          <a:lstStyle/>
          <a:p>
            <a:r>
              <a:rPr lang="en-CA" dirty="0"/>
              <a:t>Recall Employee example:</a:t>
            </a:r>
          </a:p>
        </p:txBody>
      </p:sp>
      <p:sp>
        <p:nvSpPr>
          <p:cNvPr id="4" name="Slide Number Placeholder 3"/>
          <p:cNvSpPr>
            <a:spLocks noGrp="1"/>
          </p:cNvSpPr>
          <p:nvPr>
            <p:ph type="sldNum" sz="quarter" idx="12"/>
          </p:nvPr>
        </p:nvSpPr>
        <p:spPr/>
        <p:txBody>
          <a:bodyPr/>
          <a:lstStyle/>
          <a:p>
            <a:pPr>
              <a:defRPr/>
            </a:pPr>
            <a:fld id="{AA36BA31-C8A2-484D-B7F5-41EB78936DA4}" type="slidenum">
              <a:rPr lang="en-CA" smtClean="0"/>
              <a:pPr>
                <a:defRPr/>
              </a:pPr>
              <a:t>66</a:t>
            </a:fld>
            <a:endParaRPr lang="en-CA"/>
          </a:p>
        </p:txBody>
      </p:sp>
      <p:pic>
        <p:nvPicPr>
          <p:cNvPr id="5" name="Content Placeholder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838200" y="1371600"/>
            <a:ext cx="7559719" cy="5036820"/>
          </a:xfrm>
          <a:prstGeom prst="rect">
            <a:avLst/>
          </a:prstGeom>
        </p:spPr>
      </p:pic>
    </p:spTree>
    <p:extLst>
      <p:ext uri="{BB962C8B-B14F-4D97-AF65-F5344CB8AC3E}">
        <p14:creationId xmlns:p14="http://schemas.microsoft.com/office/powerpoint/2010/main" val="31311997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US" dirty="0"/>
              <a:t>Basic SQL Retrieval Queries</a:t>
            </a:r>
          </a:p>
        </p:txBody>
      </p:sp>
      <p:sp>
        <p:nvSpPr>
          <p:cNvPr id="44035" name="Content Placeholder 2"/>
          <p:cNvSpPr>
            <a:spLocks noGrp="1"/>
          </p:cNvSpPr>
          <p:nvPr>
            <p:ph idx="1"/>
          </p:nvPr>
        </p:nvSpPr>
        <p:spPr>
          <a:xfrm>
            <a:off x="457200" y="990600"/>
            <a:ext cx="8229600" cy="5486399"/>
          </a:xfrm>
        </p:spPr>
        <p:txBody>
          <a:bodyPr>
            <a:normAutofit lnSpcReduction="10000"/>
          </a:bodyPr>
          <a:lstStyle/>
          <a:p>
            <a:r>
              <a:rPr lang="en-US" dirty="0"/>
              <a:t>All retrievals use </a:t>
            </a:r>
            <a:r>
              <a:rPr lang="en-US" dirty="0">
                <a:latin typeface="Courier New" pitchFamily="49" charset="0"/>
                <a:cs typeface="Courier New" pitchFamily="49" charset="0"/>
              </a:rPr>
              <a:t>SELECT</a:t>
            </a:r>
            <a:r>
              <a:rPr lang="en-US" dirty="0"/>
              <a:t> statement:</a:t>
            </a:r>
          </a:p>
          <a:p>
            <a:pPr marL="800100" lvl="2" indent="0">
              <a:buNone/>
              <a:tabLst>
                <a:tab pos="2154238" algn="l"/>
              </a:tabLst>
            </a:pPr>
            <a:r>
              <a:rPr lang="en-US" dirty="0">
                <a:latin typeface="Courier New" pitchFamily="49" charset="0"/>
                <a:cs typeface="Courier New" pitchFamily="49" charset="0"/>
              </a:rPr>
              <a:t>  SELECT	&lt;return list&gt;</a:t>
            </a:r>
          </a:p>
          <a:p>
            <a:pPr marL="800100" lvl="2" indent="0">
              <a:buNone/>
              <a:tabLst>
                <a:tab pos="2154238" algn="l"/>
              </a:tabLst>
            </a:pPr>
            <a:r>
              <a:rPr lang="en-US" dirty="0">
                <a:latin typeface="Courier New" pitchFamily="49" charset="0"/>
                <a:cs typeface="Courier New" pitchFamily="49" charset="0"/>
              </a:rPr>
              <a:t>  FROM	&lt;table list&gt;</a:t>
            </a:r>
          </a:p>
          <a:p>
            <a:pPr marL="800100" lvl="2" indent="0">
              <a:buNone/>
              <a:tabLst>
                <a:tab pos="2154238" algn="l"/>
              </a:tabLst>
            </a:pPr>
            <a:r>
              <a:rPr lang="en-US" dirty="0">
                <a:latin typeface="Courier New" pitchFamily="49" charset="0"/>
                <a:cs typeface="Courier New" pitchFamily="49" charset="0"/>
              </a:rPr>
              <a:t>[ WHERE	&lt;condition&gt; ] ;</a:t>
            </a:r>
          </a:p>
          <a:p>
            <a:pPr marL="114300" lvl="1" indent="0">
              <a:buNone/>
            </a:pPr>
            <a:r>
              <a:rPr lang="en-US" dirty="0"/>
              <a:t>where</a:t>
            </a:r>
          </a:p>
          <a:p>
            <a:pPr marL="2336800" lvl="1" indent="-2063750">
              <a:buNone/>
            </a:pPr>
            <a:r>
              <a:rPr lang="en-US" dirty="0">
                <a:latin typeface="Courier New" pitchFamily="49" charset="0"/>
                <a:cs typeface="Courier New" pitchFamily="49" charset="0"/>
              </a:rPr>
              <a:t>&lt;return list&gt;	</a:t>
            </a:r>
            <a:r>
              <a:rPr lang="en-US" dirty="0"/>
              <a:t>is a list of expressions or column names whose values are to be retrieved by the query</a:t>
            </a:r>
          </a:p>
          <a:p>
            <a:pPr marL="2336800" lvl="1" indent="-2063750">
              <a:buNone/>
            </a:pPr>
            <a:r>
              <a:rPr lang="en-US" dirty="0">
                <a:latin typeface="Courier New" pitchFamily="49" charset="0"/>
                <a:cs typeface="Courier New" pitchFamily="49" charset="0"/>
              </a:rPr>
              <a:t>&lt;table list&gt;	</a:t>
            </a:r>
            <a:r>
              <a:rPr lang="en-US" dirty="0"/>
              <a:t>is a list of relation names required to process the query</a:t>
            </a:r>
          </a:p>
          <a:p>
            <a:pPr marL="2336800" lvl="1" indent="-2063750">
              <a:buNone/>
            </a:pPr>
            <a:r>
              <a:rPr lang="en-US" dirty="0">
                <a:latin typeface="Courier New" pitchFamily="49" charset="0"/>
                <a:cs typeface="Courier New" pitchFamily="49" charset="0"/>
              </a:rPr>
              <a:t>&lt;condition&gt;	</a:t>
            </a:r>
            <a:r>
              <a:rPr lang="en-US" dirty="0"/>
              <a:t>is a Boolean expression that identifies the tuples to be retrieved by the query</a:t>
            </a:r>
          </a:p>
          <a:p>
            <a:pPr marL="355600" indent="-355600"/>
            <a:r>
              <a:rPr lang="en-US" dirty="0"/>
              <a:t>Example</a:t>
            </a:r>
          </a:p>
          <a:p>
            <a:pPr marL="800100" lvl="2" indent="0">
              <a:buNone/>
            </a:pPr>
            <a:r>
              <a:rPr lang="en-US" dirty="0">
                <a:latin typeface="Courier New" pitchFamily="49" charset="0"/>
                <a:cs typeface="Courier New" pitchFamily="49" charset="0"/>
              </a:rPr>
              <a:t>SELECT title, year, genre</a:t>
            </a:r>
          </a:p>
          <a:p>
            <a:pPr marL="800100" lvl="2" indent="0">
              <a:buNone/>
            </a:pPr>
            <a:r>
              <a:rPr lang="en-US" dirty="0">
                <a:latin typeface="Courier New" pitchFamily="49" charset="0"/>
                <a:cs typeface="Courier New" pitchFamily="49" charset="0"/>
              </a:rPr>
              <a:t>FROM Film</a:t>
            </a:r>
          </a:p>
          <a:p>
            <a:pPr marL="800100" lvl="2" indent="0">
              <a:buNone/>
            </a:pPr>
            <a:r>
              <a:rPr lang="en-US" dirty="0">
                <a:latin typeface="Courier New" pitchFamily="49" charset="0"/>
                <a:cs typeface="Courier New" pitchFamily="49" charset="0"/>
              </a:rPr>
              <a:t>WHERE director = 'Steven Spielberg' AND year &gt; 1990;</a:t>
            </a:r>
          </a:p>
          <a:p>
            <a:pPr>
              <a:spcBef>
                <a:spcPts val="1800"/>
              </a:spcBef>
            </a:pPr>
            <a:r>
              <a:rPr lang="en-US" dirty="0">
                <a:cs typeface="Courier New" pitchFamily="49" charset="0"/>
              </a:rPr>
              <a:t>Omitting WHERE clause implies all tuples selected.</a:t>
            </a:r>
          </a:p>
        </p:txBody>
      </p:sp>
      <p:sp>
        <p:nvSpPr>
          <p:cNvPr id="2" name="Slide Number Placeholder 1"/>
          <p:cNvSpPr>
            <a:spLocks noGrp="1"/>
          </p:cNvSpPr>
          <p:nvPr>
            <p:ph type="sldNum" sz="quarter" idx="12"/>
          </p:nvPr>
        </p:nvSpPr>
        <p:spPr/>
        <p:txBody>
          <a:bodyPr/>
          <a:lstStyle/>
          <a:p>
            <a:pPr>
              <a:defRPr/>
            </a:pPr>
            <a:fld id="{AA36BA31-C8A2-484D-B7F5-41EB78936DA4}" type="slidenum">
              <a:rPr lang="en-CA" smtClean="0"/>
              <a:pPr>
                <a:defRPr/>
              </a:pPr>
              <a:t>67</a:t>
            </a:fld>
            <a:endParaRPr lang="en-CA"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191375"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normAutofit fontScale="90000"/>
          </a:bodyPr>
          <a:lstStyle/>
          <a:p>
            <a:r>
              <a:rPr lang="en-CA" dirty="0"/>
              <a:t> Sample Tables</a:t>
            </a:r>
          </a:p>
        </p:txBody>
      </p:sp>
      <p:sp>
        <p:nvSpPr>
          <p:cNvPr id="2" name="Slide Number Placeholder 1"/>
          <p:cNvSpPr>
            <a:spLocks noGrp="1"/>
          </p:cNvSpPr>
          <p:nvPr>
            <p:ph type="sldNum" sz="quarter" idx="12"/>
          </p:nvPr>
        </p:nvSpPr>
        <p:spPr/>
        <p:txBody>
          <a:bodyPr/>
          <a:lstStyle/>
          <a:p>
            <a:pPr>
              <a:defRPr/>
            </a:pPr>
            <a:fld id="{E41140B4-C538-48A4-AED6-8EAED32E26B9}" type="slidenum">
              <a:rPr lang="en-CA" smtClean="0"/>
              <a:pPr>
                <a:defRPr/>
              </a:pPr>
              <a:t>68</a:t>
            </a:fld>
            <a:endParaRPr lang="en-CA"/>
          </a:p>
        </p:txBody>
      </p:sp>
    </p:spTree>
    <p:extLst>
      <p:ext uri="{BB962C8B-B14F-4D97-AF65-F5344CB8AC3E}">
        <p14:creationId xmlns:p14="http://schemas.microsoft.com/office/powerpoint/2010/main" val="38593629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2">
            <a:extLst>
              <a:ext uri="{28A0092B-C50C-407E-A947-70E740481C1C}">
                <a14:useLocalDpi xmlns:a14="http://schemas.microsoft.com/office/drawing/2010/main" val="0"/>
              </a:ext>
            </a:extLst>
          </a:blip>
          <a:srcRect t="951"/>
          <a:stretch>
            <a:fillRect/>
          </a:stretch>
        </p:blipFill>
        <p:spPr bwMode="auto">
          <a:xfrm>
            <a:off x="381000" y="1295400"/>
            <a:ext cx="7929563" cy="4891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3" name="Picture 5"/>
          <p:cNvPicPr>
            <a:picLocks noChangeAspect="1" noChangeArrowheads="1"/>
          </p:cNvPicPr>
          <p:nvPr/>
        </p:nvPicPr>
        <p:blipFill>
          <a:blip r:embed="rId3">
            <a:extLst>
              <a:ext uri="{28A0092B-C50C-407E-A947-70E740481C1C}">
                <a14:useLocalDpi xmlns:a14="http://schemas.microsoft.com/office/drawing/2010/main" val="0"/>
              </a:ext>
            </a:extLst>
          </a:blip>
          <a:srcRect r="4237"/>
          <a:stretch>
            <a:fillRect/>
          </a:stretch>
        </p:blipFill>
        <p:spPr bwMode="auto">
          <a:xfrm>
            <a:off x="381000" y="504825"/>
            <a:ext cx="8264525"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41140B4-C538-48A4-AED6-8EAED32E26B9}" type="slidenum">
              <a:rPr lang="en-CA" smtClean="0"/>
              <a:pPr>
                <a:defRPr/>
              </a:pPr>
              <a:t>69</a:t>
            </a:fld>
            <a:endParaRPr lang="en-CA"/>
          </a:p>
        </p:txBody>
      </p:sp>
    </p:spTree>
    <p:extLst>
      <p:ext uri="{BB962C8B-B14F-4D97-AF65-F5344CB8AC3E}">
        <p14:creationId xmlns:p14="http://schemas.microsoft.com/office/powerpoint/2010/main" val="76983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5A7A6-7619-481F-972C-FB2A1E6E4853}"/>
              </a:ext>
            </a:extLst>
          </p:cNvPr>
          <p:cNvSpPr>
            <a:spLocks noGrp="1"/>
          </p:cNvSpPr>
          <p:nvPr>
            <p:ph type="title"/>
          </p:nvPr>
        </p:nvSpPr>
        <p:spPr/>
        <p:txBody>
          <a:bodyPr>
            <a:normAutofit fontScale="90000"/>
          </a:bodyPr>
          <a:lstStyle/>
          <a:p>
            <a:r>
              <a:rPr lang="en-US" dirty="0" err="1"/>
              <a:t>Mysql</a:t>
            </a:r>
            <a:r>
              <a:rPr lang="en-US" dirty="0"/>
              <a:t> workbench</a:t>
            </a:r>
            <a:endParaRPr lang="en-IN" dirty="0"/>
          </a:p>
        </p:txBody>
      </p:sp>
      <p:sp>
        <p:nvSpPr>
          <p:cNvPr id="4" name="Slide Number Placeholder 3">
            <a:extLst>
              <a:ext uri="{FF2B5EF4-FFF2-40B4-BE49-F238E27FC236}">
                <a16:creationId xmlns:a16="http://schemas.microsoft.com/office/drawing/2014/main" xmlns="" id="{BD05E16C-2A6D-4700-85CA-40A881A4680E}"/>
              </a:ext>
            </a:extLst>
          </p:cNvPr>
          <p:cNvSpPr>
            <a:spLocks noGrp="1"/>
          </p:cNvSpPr>
          <p:nvPr>
            <p:ph type="sldNum" sz="quarter" idx="12"/>
          </p:nvPr>
        </p:nvSpPr>
        <p:spPr/>
        <p:txBody>
          <a:bodyPr/>
          <a:lstStyle/>
          <a:p>
            <a:pPr>
              <a:defRPr/>
            </a:pPr>
            <a:fld id="{AA36BA31-C8A2-484D-B7F5-41EB78936DA4}" type="slidenum">
              <a:rPr lang="en-CA" smtClean="0"/>
              <a:pPr>
                <a:defRPr/>
              </a:pPr>
              <a:t>7</a:t>
            </a:fld>
            <a:endParaRPr lang="en-CA"/>
          </a:p>
        </p:txBody>
      </p:sp>
      <p:pic>
        <p:nvPicPr>
          <p:cNvPr id="5" name="Picture 4">
            <a:extLst>
              <a:ext uri="{FF2B5EF4-FFF2-40B4-BE49-F238E27FC236}">
                <a16:creationId xmlns:a16="http://schemas.microsoft.com/office/drawing/2014/main" xmlns="" id="{FEA66284-EB00-4076-98A1-94DD25A32585}"/>
              </a:ext>
            </a:extLst>
          </p:cNvPr>
          <p:cNvPicPr>
            <a:picLocks noChangeAspect="1"/>
          </p:cNvPicPr>
          <p:nvPr/>
        </p:nvPicPr>
        <p:blipFill>
          <a:blip r:embed="rId2"/>
          <a:stretch>
            <a:fillRect/>
          </a:stretch>
        </p:blipFill>
        <p:spPr>
          <a:xfrm>
            <a:off x="152400" y="1295400"/>
            <a:ext cx="8839200" cy="3805626"/>
          </a:xfrm>
          <a:prstGeom prst="rect">
            <a:avLst/>
          </a:prstGeom>
        </p:spPr>
      </p:pic>
    </p:spTree>
    <p:extLst>
      <p:ext uri="{BB962C8B-B14F-4D97-AF65-F5344CB8AC3E}">
        <p14:creationId xmlns:p14="http://schemas.microsoft.com/office/powerpoint/2010/main" val="41662085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CDF853-B9A6-440E-AD60-A2FB137AA58E}" type="slidenum">
              <a:rPr lang="en-CA" smtClean="0"/>
              <a:pPr>
                <a:defRPr/>
              </a:pPr>
              <a:t>70</a:t>
            </a:fld>
            <a:endParaRPr lang="en-CA"/>
          </a:p>
        </p:txBody>
      </p:sp>
      <p:pic>
        <p:nvPicPr>
          <p:cNvPr id="4" name="Picture 3">
            <a:extLst>
              <a:ext uri="{FF2B5EF4-FFF2-40B4-BE49-F238E27FC236}">
                <a16:creationId xmlns:a16="http://schemas.microsoft.com/office/drawing/2014/main" xmlns="" id="{34F24FC7-B48A-46F9-B2FD-B9563B8BD929}"/>
              </a:ext>
            </a:extLst>
          </p:cNvPr>
          <p:cNvPicPr>
            <a:picLocks noChangeAspect="1"/>
          </p:cNvPicPr>
          <p:nvPr/>
        </p:nvPicPr>
        <p:blipFill>
          <a:blip r:embed="rId2"/>
          <a:stretch>
            <a:fillRect/>
          </a:stretch>
        </p:blipFill>
        <p:spPr>
          <a:xfrm>
            <a:off x="800100" y="257175"/>
            <a:ext cx="7077075" cy="2590800"/>
          </a:xfrm>
          <a:prstGeom prst="rect">
            <a:avLst/>
          </a:prstGeom>
        </p:spPr>
      </p:pic>
      <p:pic>
        <p:nvPicPr>
          <p:cNvPr id="6" name="Picture 5">
            <a:extLst>
              <a:ext uri="{FF2B5EF4-FFF2-40B4-BE49-F238E27FC236}">
                <a16:creationId xmlns:a16="http://schemas.microsoft.com/office/drawing/2014/main" xmlns="" id="{715E68BD-E7F8-48DF-A703-53992DBE7C34}"/>
              </a:ext>
            </a:extLst>
          </p:cNvPr>
          <p:cNvPicPr>
            <a:picLocks noChangeAspect="1"/>
          </p:cNvPicPr>
          <p:nvPr/>
        </p:nvPicPr>
        <p:blipFill>
          <a:blip r:embed="rId3"/>
          <a:stretch>
            <a:fillRect/>
          </a:stretch>
        </p:blipFill>
        <p:spPr>
          <a:xfrm>
            <a:off x="1066800" y="3200400"/>
            <a:ext cx="6819900" cy="638175"/>
          </a:xfrm>
          <a:prstGeom prst="rect">
            <a:avLst/>
          </a:prstGeom>
        </p:spPr>
      </p:pic>
      <p:pic>
        <p:nvPicPr>
          <p:cNvPr id="8" name="Picture 7">
            <a:extLst>
              <a:ext uri="{FF2B5EF4-FFF2-40B4-BE49-F238E27FC236}">
                <a16:creationId xmlns:a16="http://schemas.microsoft.com/office/drawing/2014/main" xmlns="" id="{7C46D753-C0E7-4149-AF0F-C610A999854C}"/>
              </a:ext>
            </a:extLst>
          </p:cNvPr>
          <p:cNvPicPr>
            <a:picLocks noChangeAspect="1"/>
          </p:cNvPicPr>
          <p:nvPr/>
        </p:nvPicPr>
        <p:blipFill>
          <a:blip r:embed="rId4"/>
          <a:stretch>
            <a:fillRect/>
          </a:stretch>
        </p:blipFill>
        <p:spPr>
          <a:xfrm>
            <a:off x="1600200" y="4191000"/>
            <a:ext cx="5524500" cy="1095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8CD63FB-D083-4970-AA82-1ADDEB604F59}"/>
              </a:ext>
            </a:extLst>
          </p:cNvPr>
          <p:cNvSpPr>
            <a:spLocks noGrp="1"/>
          </p:cNvSpPr>
          <p:nvPr>
            <p:ph type="sldNum" sz="quarter" idx="12"/>
          </p:nvPr>
        </p:nvSpPr>
        <p:spPr/>
        <p:txBody>
          <a:bodyPr/>
          <a:lstStyle/>
          <a:p>
            <a:pPr>
              <a:defRPr/>
            </a:pPr>
            <a:fld id="{85CDF853-B9A6-440E-AD60-A2FB137AA58E}" type="slidenum">
              <a:rPr lang="en-CA" smtClean="0"/>
              <a:pPr>
                <a:defRPr/>
              </a:pPr>
              <a:t>71</a:t>
            </a:fld>
            <a:endParaRPr lang="en-CA"/>
          </a:p>
        </p:txBody>
      </p:sp>
      <p:pic>
        <p:nvPicPr>
          <p:cNvPr id="5" name="Picture 4">
            <a:extLst>
              <a:ext uri="{FF2B5EF4-FFF2-40B4-BE49-F238E27FC236}">
                <a16:creationId xmlns:a16="http://schemas.microsoft.com/office/drawing/2014/main" xmlns="" id="{D3C9B74B-D5F3-441A-BBAB-FC919B4D5A3C}"/>
              </a:ext>
            </a:extLst>
          </p:cNvPr>
          <p:cNvPicPr>
            <a:picLocks noChangeAspect="1"/>
          </p:cNvPicPr>
          <p:nvPr/>
        </p:nvPicPr>
        <p:blipFill>
          <a:blip r:embed="rId2"/>
          <a:stretch>
            <a:fillRect/>
          </a:stretch>
        </p:blipFill>
        <p:spPr>
          <a:xfrm>
            <a:off x="2352675" y="2686050"/>
            <a:ext cx="4438650" cy="1485900"/>
          </a:xfrm>
          <a:prstGeom prst="rect">
            <a:avLst/>
          </a:prstGeom>
        </p:spPr>
      </p:pic>
      <p:pic>
        <p:nvPicPr>
          <p:cNvPr id="6" name="Picture 5">
            <a:extLst>
              <a:ext uri="{FF2B5EF4-FFF2-40B4-BE49-F238E27FC236}">
                <a16:creationId xmlns:a16="http://schemas.microsoft.com/office/drawing/2014/main" xmlns="" id="{0FA28DEC-4B74-4E94-A6F5-ECBC0DF4512C}"/>
              </a:ext>
            </a:extLst>
          </p:cNvPr>
          <p:cNvPicPr>
            <a:picLocks noChangeAspect="1"/>
          </p:cNvPicPr>
          <p:nvPr/>
        </p:nvPicPr>
        <p:blipFill>
          <a:blip r:embed="rId3"/>
          <a:stretch>
            <a:fillRect/>
          </a:stretch>
        </p:blipFill>
        <p:spPr>
          <a:xfrm>
            <a:off x="640556" y="9525"/>
            <a:ext cx="7077075" cy="2590800"/>
          </a:xfrm>
          <a:prstGeom prst="rect">
            <a:avLst/>
          </a:prstGeom>
        </p:spPr>
      </p:pic>
      <p:pic>
        <p:nvPicPr>
          <p:cNvPr id="7" name="Picture 6">
            <a:extLst>
              <a:ext uri="{FF2B5EF4-FFF2-40B4-BE49-F238E27FC236}">
                <a16:creationId xmlns:a16="http://schemas.microsoft.com/office/drawing/2014/main" xmlns="" id="{36BEB37E-9D13-42F2-AE87-F40B0609E655}"/>
              </a:ext>
            </a:extLst>
          </p:cNvPr>
          <p:cNvPicPr>
            <a:picLocks noChangeAspect="1"/>
          </p:cNvPicPr>
          <p:nvPr/>
        </p:nvPicPr>
        <p:blipFill>
          <a:blip r:embed="rId4"/>
          <a:stretch>
            <a:fillRect/>
          </a:stretch>
        </p:blipFill>
        <p:spPr>
          <a:xfrm>
            <a:off x="769143" y="4276725"/>
            <a:ext cx="6819900" cy="666750"/>
          </a:xfrm>
          <a:prstGeom prst="rect">
            <a:avLst/>
          </a:prstGeom>
        </p:spPr>
      </p:pic>
      <p:pic>
        <p:nvPicPr>
          <p:cNvPr id="8" name="Picture 7">
            <a:extLst>
              <a:ext uri="{FF2B5EF4-FFF2-40B4-BE49-F238E27FC236}">
                <a16:creationId xmlns:a16="http://schemas.microsoft.com/office/drawing/2014/main" xmlns="" id="{2A0BA16F-746F-4824-9A03-789F51944EB8}"/>
              </a:ext>
            </a:extLst>
          </p:cNvPr>
          <p:cNvPicPr>
            <a:picLocks noChangeAspect="1"/>
          </p:cNvPicPr>
          <p:nvPr/>
        </p:nvPicPr>
        <p:blipFill>
          <a:blip r:embed="rId5"/>
          <a:stretch>
            <a:fillRect/>
          </a:stretch>
        </p:blipFill>
        <p:spPr>
          <a:xfrm>
            <a:off x="1304925" y="5276850"/>
            <a:ext cx="5486400" cy="1143000"/>
          </a:xfrm>
          <a:prstGeom prst="rect">
            <a:avLst/>
          </a:prstGeom>
        </p:spPr>
      </p:pic>
    </p:spTree>
    <p:extLst>
      <p:ext uri="{BB962C8B-B14F-4D97-AF65-F5344CB8AC3E}">
        <p14:creationId xmlns:p14="http://schemas.microsoft.com/office/powerpoint/2010/main" val="180210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CDF853-B9A6-440E-AD60-A2FB137AA58E}" type="slidenum">
              <a:rPr lang="en-CA" smtClean="0"/>
              <a:pPr>
                <a:defRPr/>
              </a:pPr>
              <a:t>72</a:t>
            </a:fld>
            <a:endParaRPr lang="en-CA"/>
          </a:p>
        </p:txBody>
      </p:sp>
      <p:pic>
        <p:nvPicPr>
          <p:cNvPr id="4" name="Picture 3">
            <a:extLst>
              <a:ext uri="{FF2B5EF4-FFF2-40B4-BE49-F238E27FC236}">
                <a16:creationId xmlns:a16="http://schemas.microsoft.com/office/drawing/2014/main" xmlns="" id="{F762455E-FB29-46C3-8282-54189F29DAB7}"/>
              </a:ext>
            </a:extLst>
          </p:cNvPr>
          <p:cNvPicPr>
            <a:picLocks noChangeAspect="1"/>
          </p:cNvPicPr>
          <p:nvPr/>
        </p:nvPicPr>
        <p:blipFill>
          <a:blip r:embed="rId2"/>
          <a:stretch>
            <a:fillRect/>
          </a:stretch>
        </p:blipFill>
        <p:spPr>
          <a:xfrm>
            <a:off x="152400" y="2057400"/>
            <a:ext cx="3848100" cy="2190750"/>
          </a:xfrm>
          <a:prstGeom prst="rect">
            <a:avLst/>
          </a:prstGeom>
        </p:spPr>
      </p:pic>
      <p:pic>
        <p:nvPicPr>
          <p:cNvPr id="8" name="Picture 7">
            <a:extLst>
              <a:ext uri="{FF2B5EF4-FFF2-40B4-BE49-F238E27FC236}">
                <a16:creationId xmlns:a16="http://schemas.microsoft.com/office/drawing/2014/main" xmlns="" id="{110F792A-4A33-4F20-91D1-D74B189C2B88}"/>
              </a:ext>
            </a:extLst>
          </p:cNvPr>
          <p:cNvPicPr>
            <a:picLocks noChangeAspect="1"/>
          </p:cNvPicPr>
          <p:nvPr/>
        </p:nvPicPr>
        <p:blipFill>
          <a:blip r:embed="rId3"/>
          <a:stretch>
            <a:fillRect/>
          </a:stretch>
        </p:blipFill>
        <p:spPr>
          <a:xfrm>
            <a:off x="2659809" y="-57152"/>
            <a:ext cx="6244478" cy="2286000"/>
          </a:xfrm>
          <a:prstGeom prst="rect">
            <a:avLst/>
          </a:prstGeom>
        </p:spPr>
      </p:pic>
      <p:pic>
        <p:nvPicPr>
          <p:cNvPr id="9" name="Picture 8">
            <a:extLst>
              <a:ext uri="{FF2B5EF4-FFF2-40B4-BE49-F238E27FC236}">
                <a16:creationId xmlns:a16="http://schemas.microsoft.com/office/drawing/2014/main" xmlns="" id="{CA6A32C2-BAB0-45D5-B5DC-15877B554E01}"/>
              </a:ext>
            </a:extLst>
          </p:cNvPr>
          <p:cNvPicPr>
            <a:picLocks noChangeAspect="1"/>
          </p:cNvPicPr>
          <p:nvPr/>
        </p:nvPicPr>
        <p:blipFill>
          <a:blip r:embed="rId4"/>
          <a:stretch>
            <a:fillRect/>
          </a:stretch>
        </p:blipFill>
        <p:spPr>
          <a:xfrm>
            <a:off x="4273550" y="2333627"/>
            <a:ext cx="4438650" cy="1485900"/>
          </a:xfrm>
          <a:prstGeom prst="rect">
            <a:avLst/>
          </a:prstGeom>
        </p:spPr>
      </p:pic>
      <p:pic>
        <p:nvPicPr>
          <p:cNvPr id="6" name="Picture 5">
            <a:extLst>
              <a:ext uri="{FF2B5EF4-FFF2-40B4-BE49-F238E27FC236}">
                <a16:creationId xmlns:a16="http://schemas.microsoft.com/office/drawing/2014/main" xmlns="" id="{22D6779D-5E22-44C7-83D7-57CBD4C6018A}"/>
              </a:ext>
            </a:extLst>
          </p:cNvPr>
          <p:cNvPicPr>
            <a:picLocks noChangeAspect="1"/>
          </p:cNvPicPr>
          <p:nvPr/>
        </p:nvPicPr>
        <p:blipFill>
          <a:blip r:embed="rId5"/>
          <a:stretch>
            <a:fillRect/>
          </a:stretch>
        </p:blipFill>
        <p:spPr>
          <a:xfrm>
            <a:off x="609599" y="4322286"/>
            <a:ext cx="7219950" cy="885825"/>
          </a:xfrm>
          <a:prstGeom prst="rect">
            <a:avLst/>
          </a:prstGeom>
        </p:spPr>
      </p:pic>
      <p:pic>
        <p:nvPicPr>
          <p:cNvPr id="10" name="Picture 9">
            <a:extLst>
              <a:ext uri="{FF2B5EF4-FFF2-40B4-BE49-F238E27FC236}">
                <a16:creationId xmlns:a16="http://schemas.microsoft.com/office/drawing/2014/main" xmlns="" id="{03D8D242-4C6B-4211-BF16-514F2573B917}"/>
              </a:ext>
            </a:extLst>
          </p:cNvPr>
          <p:cNvPicPr>
            <a:picLocks noChangeAspect="1"/>
          </p:cNvPicPr>
          <p:nvPr/>
        </p:nvPicPr>
        <p:blipFill>
          <a:blip r:embed="rId6"/>
          <a:stretch>
            <a:fillRect/>
          </a:stretch>
        </p:blipFill>
        <p:spPr>
          <a:xfrm>
            <a:off x="1233486" y="5146202"/>
            <a:ext cx="5972175" cy="1533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9BD01A7-B282-43A1-9FAE-9D148446C6BF}"/>
              </a:ext>
            </a:extLst>
          </p:cNvPr>
          <p:cNvSpPr>
            <a:spLocks noGrp="1"/>
          </p:cNvSpPr>
          <p:nvPr>
            <p:ph type="sldNum" sz="quarter" idx="12"/>
          </p:nvPr>
        </p:nvSpPr>
        <p:spPr/>
        <p:txBody>
          <a:bodyPr/>
          <a:lstStyle/>
          <a:p>
            <a:pPr>
              <a:defRPr/>
            </a:pPr>
            <a:fld id="{85CDF853-B9A6-440E-AD60-A2FB137AA58E}" type="slidenum">
              <a:rPr lang="en-CA" smtClean="0"/>
              <a:pPr>
                <a:defRPr/>
              </a:pPr>
              <a:t>73</a:t>
            </a:fld>
            <a:endParaRPr lang="en-CA"/>
          </a:p>
        </p:txBody>
      </p:sp>
      <p:sp>
        <p:nvSpPr>
          <p:cNvPr id="4" name="TextBox 3">
            <a:extLst>
              <a:ext uri="{FF2B5EF4-FFF2-40B4-BE49-F238E27FC236}">
                <a16:creationId xmlns:a16="http://schemas.microsoft.com/office/drawing/2014/main" xmlns="" id="{08C8462D-FC59-4A29-B405-6AD9B824CBAC}"/>
              </a:ext>
            </a:extLst>
          </p:cNvPr>
          <p:cNvSpPr txBox="1"/>
          <p:nvPr/>
        </p:nvSpPr>
        <p:spPr>
          <a:xfrm>
            <a:off x="838200" y="1219200"/>
            <a:ext cx="6553200" cy="369332"/>
          </a:xfrm>
          <a:prstGeom prst="rect">
            <a:avLst/>
          </a:prstGeom>
          <a:noFill/>
        </p:spPr>
        <p:txBody>
          <a:bodyPr wrap="square">
            <a:spAutoFit/>
          </a:bodyPr>
          <a:lstStyle/>
          <a:p>
            <a:r>
              <a:rPr lang="en-IN" dirty="0"/>
              <a:t>https://www.javatpoint.com/dbms-sql-command</a:t>
            </a:r>
          </a:p>
        </p:txBody>
      </p:sp>
    </p:spTree>
    <p:extLst>
      <p:ext uri="{BB962C8B-B14F-4D97-AF65-F5344CB8AC3E}">
        <p14:creationId xmlns:p14="http://schemas.microsoft.com/office/powerpoint/2010/main" val="336856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11004-F822-48B0-BDF4-5B4310B8138F}"/>
              </a:ext>
            </a:extLst>
          </p:cNvPr>
          <p:cNvSpPr>
            <a:spLocks noGrp="1"/>
          </p:cNvSpPr>
          <p:nvPr>
            <p:ph type="title"/>
          </p:nvPr>
        </p:nvSpPr>
        <p:spPr/>
        <p:txBody>
          <a:bodyPr>
            <a:normAutofit fontScale="90000"/>
          </a:bodyPr>
          <a:lstStyle/>
          <a:p>
            <a:r>
              <a:rPr lang="en-US" dirty="0"/>
              <a:t>SQL Command</a:t>
            </a:r>
            <a:endParaRPr lang="en-IN" dirty="0"/>
          </a:p>
        </p:txBody>
      </p:sp>
      <p:sp>
        <p:nvSpPr>
          <p:cNvPr id="3" name="Content Placeholder 2">
            <a:extLst>
              <a:ext uri="{FF2B5EF4-FFF2-40B4-BE49-F238E27FC236}">
                <a16:creationId xmlns:a16="http://schemas.microsoft.com/office/drawing/2014/main" xmlns="" id="{26B0B61D-5490-4822-BA2D-A90C9D0D7168}"/>
              </a:ext>
            </a:extLst>
          </p:cNvPr>
          <p:cNvSpPr>
            <a:spLocks noGrp="1"/>
          </p:cNvSpPr>
          <p:nvPr>
            <p:ph idx="1"/>
          </p:nvPr>
        </p:nvSpPr>
        <p:spPr/>
        <p:txBody>
          <a:bodyPr/>
          <a:lstStyle/>
          <a:p>
            <a:r>
              <a:rPr lang="en-US" sz="2400" dirty="0">
                <a:solidFill>
                  <a:srgbClr val="FF0000"/>
                </a:solidFill>
              </a:rPr>
              <a:t>List all the existing databases</a:t>
            </a:r>
          </a:p>
          <a:p>
            <a:r>
              <a:rPr lang="en-US" sz="2400" dirty="0"/>
              <a:t>Show databases;</a:t>
            </a:r>
          </a:p>
          <a:p>
            <a:r>
              <a:rPr lang="en-US" sz="2400" dirty="0">
                <a:solidFill>
                  <a:srgbClr val="FF0000"/>
                </a:solidFill>
              </a:rPr>
              <a:t>To use existing database</a:t>
            </a:r>
          </a:p>
          <a:p>
            <a:r>
              <a:rPr lang="en-US" sz="2400" dirty="0"/>
              <a:t>Use </a:t>
            </a:r>
            <a:r>
              <a:rPr lang="en-US" sz="2400" dirty="0" err="1"/>
              <a:t>databasename</a:t>
            </a:r>
            <a:r>
              <a:rPr lang="en-US" sz="2400" dirty="0"/>
              <a:t>;</a:t>
            </a:r>
          </a:p>
          <a:p>
            <a:pPr marL="0" indent="0">
              <a:buNone/>
            </a:pPr>
            <a:endParaRPr lang="en-IN" sz="2400" dirty="0"/>
          </a:p>
        </p:txBody>
      </p:sp>
      <p:sp>
        <p:nvSpPr>
          <p:cNvPr id="4" name="Slide Number Placeholder 3">
            <a:extLst>
              <a:ext uri="{FF2B5EF4-FFF2-40B4-BE49-F238E27FC236}">
                <a16:creationId xmlns:a16="http://schemas.microsoft.com/office/drawing/2014/main" xmlns="" id="{2CC8F45B-338A-4308-8794-84CC7B8592A4}"/>
              </a:ext>
            </a:extLst>
          </p:cNvPr>
          <p:cNvSpPr>
            <a:spLocks noGrp="1"/>
          </p:cNvSpPr>
          <p:nvPr>
            <p:ph type="sldNum" sz="quarter" idx="12"/>
          </p:nvPr>
        </p:nvSpPr>
        <p:spPr/>
        <p:txBody>
          <a:bodyPr/>
          <a:lstStyle/>
          <a:p>
            <a:pPr>
              <a:defRPr/>
            </a:pPr>
            <a:fld id="{AA36BA31-C8A2-484D-B7F5-41EB78936DA4}" type="slidenum">
              <a:rPr lang="en-CA" smtClean="0"/>
              <a:pPr>
                <a:defRPr/>
              </a:pPr>
              <a:t>8</a:t>
            </a:fld>
            <a:endParaRPr lang="en-CA"/>
          </a:p>
        </p:txBody>
      </p:sp>
      <p:pic>
        <p:nvPicPr>
          <p:cNvPr id="5" name="Picture 4">
            <a:extLst>
              <a:ext uri="{FF2B5EF4-FFF2-40B4-BE49-F238E27FC236}">
                <a16:creationId xmlns:a16="http://schemas.microsoft.com/office/drawing/2014/main" xmlns="" id="{04D63E4C-FD75-447D-8A46-A705FCE23231}"/>
              </a:ext>
            </a:extLst>
          </p:cNvPr>
          <p:cNvPicPr>
            <a:picLocks noChangeAspect="1"/>
          </p:cNvPicPr>
          <p:nvPr/>
        </p:nvPicPr>
        <p:blipFill>
          <a:blip r:embed="rId2"/>
          <a:stretch>
            <a:fillRect/>
          </a:stretch>
        </p:blipFill>
        <p:spPr>
          <a:xfrm>
            <a:off x="4816262" y="1511075"/>
            <a:ext cx="4146763" cy="4375375"/>
          </a:xfrm>
          <a:prstGeom prst="rect">
            <a:avLst/>
          </a:prstGeom>
        </p:spPr>
      </p:pic>
    </p:spTree>
    <p:extLst>
      <p:ext uri="{BB962C8B-B14F-4D97-AF65-F5344CB8AC3E}">
        <p14:creationId xmlns:p14="http://schemas.microsoft.com/office/powerpoint/2010/main" val="215097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BC3E3-C986-4576-9FF0-8A9F9B589F2B}"/>
              </a:ext>
            </a:extLst>
          </p:cNvPr>
          <p:cNvSpPr>
            <a:spLocks noGrp="1"/>
          </p:cNvSpPr>
          <p:nvPr>
            <p:ph type="title"/>
          </p:nvPr>
        </p:nvSpPr>
        <p:spPr/>
        <p:txBody>
          <a:bodyPr>
            <a:normAutofit fontScale="90000"/>
          </a:bodyPr>
          <a:lstStyle/>
          <a:p>
            <a:r>
              <a:rPr lang="en-US" dirty="0"/>
              <a:t>SQL Create Command</a:t>
            </a:r>
            <a:endParaRPr lang="en-IN" dirty="0"/>
          </a:p>
        </p:txBody>
      </p:sp>
      <p:sp>
        <p:nvSpPr>
          <p:cNvPr id="3" name="Content Placeholder 2">
            <a:extLst>
              <a:ext uri="{FF2B5EF4-FFF2-40B4-BE49-F238E27FC236}">
                <a16:creationId xmlns:a16="http://schemas.microsoft.com/office/drawing/2014/main" xmlns="" id="{69FB1FD9-D04D-40D1-90B4-EC846D95A0D0}"/>
              </a:ext>
            </a:extLst>
          </p:cNvPr>
          <p:cNvSpPr>
            <a:spLocks noGrp="1"/>
          </p:cNvSpPr>
          <p:nvPr>
            <p:ph idx="1"/>
          </p:nvPr>
        </p:nvSpPr>
        <p:spPr/>
        <p:txBody>
          <a:bodyPr>
            <a:normAutofit/>
          </a:bodyPr>
          <a:lstStyle/>
          <a:p>
            <a:r>
              <a:rPr lang="en-US" b="1" dirty="0"/>
              <a:t>create</a:t>
            </a:r>
            <a:r>
              <a:rPr lang="en-US" dirty="0"/>
              <a:t> is a DDL (Data Definition) command used to create a table or a database.</a:t>
            </a:r>
          </a:p>
          <a:p>
            <a:pPr marL="0" indent="0">
              <a:buNone/>
            </a:pPr>
            <a:r>
              <a:rPr lang="en-US" b="1" dirty="0">
                <a:solidFill>
                  <a:srgbClr val="FF0000"/>
                </a:solidFill>
              </a:rPr>
              <a:t>Creating a Database</a:t>
            </a:r>
          </a:p>
          <a:p>
            <a:r>
              <a:rPr lang="en-US" dirty="0"/>
              <a:t>Syntax: </a:t>
            </a:r>
            <a:r>
              <a:rPr lang="en-US" b="1" dirty="0"/>
              <a:t>create</a:t>
            </a:r>
            <a:r>
              <a:rPr lang="en-US" dirty="0"/>
              <a:t> database </a:t>
            </a:r>
            <a:r>
              <a:rPr lang="en-US" i="1" dirty="0">
                <a:solidFill>
                  <a:srgbClr val="0000CC"/>
                </a:solidFill>
              </a:rPr>
              <a:t>database-name</a:t>
            </a:r>
            <a:r>
              <a:rPr lang="en-US" dirty="0"/>
              <a:t>;</a:t>
            </a:r>
          </a:p>
          <a:p>
            <a:r>
              <a:rPr lang="en-US" dirty="0"/>
              <a:t>Example: create database </a:t>
            </a:r>
            <a:r>
              <a:rPr lang="en-US" dirty="0">
                <a:solidFill>
                  <a:srgbClr val="0000CC"/>
                </a:solidFill>
              </a:rPr>
              <a:t>student</a:t>
            </a:r>
            <a:r>
              <a:rPr lang="en-US" dirty="0"/>
              <a:t>;</a:t>
            </a:r>
          </a:p>
          <a:p>
            <a:endParaRPr lang="en-US" b="1" dirty="0">
              <a:solidFill>
                <a:srgbClr val="FF0000"/>
              </a:solidFill>
            </a:endParaRPr>
          </a:p>
          <a:p>
            <a:r>
              <a:rPr lang="en-US" b="1" dirty="0">
                <a:solidFill>
                  <a:srgbClr val="FF0000"/>
                </a:solidFill>
              </a:rPr>
              <a:t>Creating a Table</a:t>
            </a:r>
          </a:p>
          <a:p>
            <a:r>
              <a:rPr lang="en-US" dirty="0"/>
              <a:t>Syntax: </a:t>
            </a:r>
          </a:p>
          <a:p>
            <a:pPr marL="0" indent="0">
              <a:buNone/>
            </a:pPr>
            <a:r>
              <a:rPr lang="en-US" b="1" dirty="0"/>
              <a:t>create</a:t>
            </a:r>
            <a:r>
              <a:rPr lang="en-US" dirty="0"/>
              <a:t> table </a:t>
            </a:r>
            <a:r>
              <a:rPr lang="en-US" i="1" dirty="0">
                <a:solidFill>
                  <a:srgbClr val="C00000"/>
                </a:solidFill>
              </a:rPr>
              <a:t>table-name</a:t>
            </a:r>
            <a:r>
              <a:rPr lang="en-US" dirty="0"/>
              <a:t> ( </a:t>
            </a:r>
          </a:p>
          <a:p>
            <a:pPr marL="0" indent="0">
              <a:buNone/>
            </a:pPr>
            <a:r>
              <a:rPr lang="en-US" i="1" dirty="0"/>
              <a:t>column-name1</a:t>
            </a:r>
            <a:r>
              <a:rPr lang="en-US" dirty="0"/>
              <a:t> datatype1, </a:t>
            </a:r>
          </a:p>
          <a:p>
            <a:pPr marL="0" indent="0">
              <a:buNone/>
            </a:pPr>
            <a:r>
              <a:rPr lang="en-US" i="1" dirty="0"/>
              <a:t>column-name2</a:t>
            </a:r>
            <a:r>
              <a:rPr lang="en-US" dirty="0"/>
              <a:t> datatype2 );</a:t>
            </a:r>
          </a:p>
          <a:p>
            <a:pPr marL="0" indent="0">
              <a:buNone/>
            </a:pPr>
            <a:endParaRPr lang="en-US" b="1" dirty="0">
              <a:solidFill>
                <a:srgbClr val="FF0000"/>
              </a:solidFill>
            </a:endParaRPr>
          </a:p>
          <a:p>
            <a:endParaRPr lang="en-IN" dirty="0"/>
          </a:p>
        </p:txBody>
      </p:sp>
      <p:sp>
        <p:nvSpPr>
          <p:cNvPr id="4" name="Slide Number Placeholder 3">
            <a:extLst>
              <a:ext uri="{FF2B5EF4-FFF2-40B4-BE49-F238E27FC236}">
                <a16:creationId xmlns:a16="http://schemas.microsoft.com/office/drawing/2014/main" xmlns="" id="{7896B8FA-A767-428E-8708-099E4D1821A0}"/>
              </a:ext>
            </a:extLst>
          </p:cNvPr>
          <p:cNvSpPr>
            <a:spLocks noGrp="1"/>
          </p:cNvSpPr>
          <p:nvPr>
            <p:ph type="sldNum" sz="quarter" idx="12"/>
          </p:nvPr>
        </p:nvSpPr>
        <p:spPr/>
        <p:txBody>
          <a:bodyPr/>
          <a:lstStyle/>
          <a:p>
            <a:pPr>
              <a:defRPr/>
            </a:pPr>
            <a:fld id="{AA36BA31-C8A2-484D-B7F5-41EB78936DA4}" type="slidenum">
              <a:rPr lang="en-CA" smtClean="0"/>
              <a:pPr>
                <a:defRPr/>
              </a:pPr>
              <a:t>9</a:t>
            </a:fld>
            <a:endParaRPr lang="en-CA"/>
          </a:p>
        </p:txBody>
      </p:sp>
      <p:pic>
        <p:nvPicPr>
          <p:cNvPr id="5" name="Picture 4">
            <a:extLst>
              <a:ext uri="{FF2B5EF4-FFF2-40B4-BE49-F238E27FC236}">
                <a16:creationId xmlns:a16="http://schemas.microsoft.com/office/drawing/2014/main" xmlns="" id="{A09247A1-F2F1-4975-91DA-6752342A7312}"/>
              </a:ext>
            </a:extLst>
          </p:cNvPr>
          <p:cNvPicPr>
            <a:picLocks noChangeAspect="1"/>
          </p:cNvPicPr>
          <p:nvPr/>
        </p:nvPicPr>
        <p:blipFill>
          <a:blip r:embed="rId2"/>
          <a:stretch>
            <a:fillRect/>
          </a:stretch>
        </p:blipFill>
        <p:spPr>
          <a:xfrm>
            <a:off x="5562600" y="1666874"/>
            <a:ext cx="3505200" cy="2419350"/>
          </a:xfrm>
          <a:prstGeom prst="rect">
            <a:avLst/>
          </a:prstGeom>
        </p:spPr>
      </p:pic>
      <p:sp>
        <p:nvSpPr>
          <p:cNvPr id="6" name="TextBox 5">
            <a:extLst>
              <a:ext uri="{FF2B5EF4-FFF2-40B4-BE49-F238E27FC236}">
                <a16:creationId xmlns:a16="http://schemas.microsoft.com/office/drawing/2014/main" xmlns="" id="{C0BF55D7-B5C8-4285-9A5B-442A5E8CEA36}"/>
              </a:ext>
            </a:extLst>
          </p:cNvPr>
          <p:cNvSpPr txBox="1"/>
          <p:nvPr/>
        </p:nvSpPr>
        <p:spPr>
          <a:xfrm>
            <a:off x="5181600" y="4419600"/>
            <a:ext cx="3276600" cy="1754326"/>
          </a:xfrm>
          <a:prstGeom prst="rect">
            <a:avLst/>
          </a:prstGeom>
          <a:noFill/>
        </p:spPr>
        <p:txBody>
          <a:bodyPr wrap="square" rtlCol="0">
            <a:spAutoFit/>
          </a:bodyPr>
          <a:lstStyle/>
          <a:p>
            <a:r>
              <a:rPr lang="en-US" dirty="0"/>
              <a:t>Example:</a:t>
            </a:r>
          </a:p>
          <a:p>
            <a:pPr marL="0" indent="0">
              <a:buNone/>
            </a:pPr>
            <a:r>
              <a:rPr lang="en-US" dirty="0"/>
              <a:t>create table </a:t>
            </a:r>
            <a:r>
              <a:rPr lang="en-US" dirty="0" err="1">
                <a:solidFill>
                  <a:srgbClr val="C00000"/>
                </a:solidFill>
              </a:rPr>
              <a:t>studentinfo</a:t>
            </a:r>
            <a:r>
              <a:rPr lang="en-US" dirty="0"/>
              <a:t>(</a:t>
            </a:r>
          </a:p>
          <a:p>
            <a:pPr marL="0" indent="0">
              <a:buNone/>
            </a:pPr>
            <a:r>
              <a:rPr lang="en-US" dirty="0">
                <a:solidFill>
                  <a:srgbClr val="FF33CC"/>
                </a:solidFill>
              </a:rPr>
              <a:t>USN</a:t>
            </a:r>
            <a:r>
              <a:rPr lang="en-US" dirty="0"/>
              <a:t> char(10),</a:t>
            </a:r>
          </a:p>
          <a:p>
            <a:pPr marL="0" indent="0">
              <a:buNone/>
            </a:pPr>
            <a:r>
              <a:rPr lang="en-US" dirty="0">
                <a:solidFill>
                  <a:srgbClr val="FF33CC"/>
                </a:solidFill>
              </a:rPr>
              <a:t>Name</a:t>
            </a:r>
            <a:r>
              <a:rPr lang="en-US" dirty="0"/>
              <a:t> char(30)</a:t>
            </a:r>
          </a:p>
          <a:p>
            <a:pPr marL="0" indent="0">
              <a:buNone/>
            </a:pPr>
            <a:r>
              <a:rPr lang="en-US" dirty="0"/>
              <a:t>);</a:t>
            </a:r>
          </a:p>
          <a:p>
            <a:endParaRPr lang="en-IN" dirty="0"/>
          </a:p>
        </p:txBody>
      </p:sp>
    </p:spTree>
    <p:extLst>
      <p:ext uri="{BB962C8B-B14F-4D97-AF65-F5344CB8AC3E}">
        <p14:creationId xmlns:p14="http://schemas.microsoft.com/office/powerpoint/2010/main" val="3803513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11450</TotalTime>
  <Words>2759</Words>
  <Application>Microsoft Office PowerPoint</Application>
  <PresentationFormat>On-screen Show (4:3)</PresentationFormat>
  <Paragraphs>980</Paragraphs>
  <Slides>73</Slides>
  <Notes>4</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73</vt:i4>
      </vt:variant>
    </vt:vector>
  </HeadingPairs>
  <TitlesOfParts>
    <vt:vector size="88" baseType="lpstr">
      <vt:lpstr>Arial Unicode MS</vt:lpstr>
      <vt:lpstr>Arial</vt:lpstr>
      <vt:lpstr>Arial </vt:lpstr>
      <vt:lpstr>Arial Black</vt:lpstr>
      <vt:lpstr>Calibri</vt:lpstr>
      <vt:lpstr>Consolas</vt:lpstr>
      <vt:lpstr>Courier New</vt:lpstr>
      <vt:lpstr>erdana</vt:lpstr>
      <vt:lpstr>Segoe UI</vt:lpstr>
      <vt:lpstr>Times New Roman</vt:lpstr>
      <vt:lpstr>verdana</vt:lpstr>
      <vt:lpstr>verdana</vt:lpstr>
      <vt:lpstr>Wingdings</vt:lpstr>
      <vt:lpstr>2_Essential</vt:lpstr>
      <vt:lpstr>Custom Design</vt:lpstr>
      <vt:lpstr>Basic SQL</vt:lpstr>
      <vt:lpstr>Relational Schema</vt:lpstr>
      <vt:lpstr>SQL</vt:lpstr>
      <vt:lpstr>SQL Commands</vt:lpstr>
      <vt:lpstr>SQL Commands</vt:lpstr>
      <vt:lpstr>Basic SQL</vt:lpstr>
      <vt:lpstr>Mysql workbench</vt:lpstr>
      <vt:lpstr>SQL Command</vt:lpstr>
      <vt:lpstr>SQL Create Command</vt:lpstr>
      <vt:lpstr>PowerPoint Presentation</vt:lpstr>
      <vt:lpstr>SQL Constraints</vt:lpstr>
      <vt:lpstr>SQL Constraints</vt:lpstr>
      <vt:lpstr>Specifying Attributes constraints and Attribute values</vt:lpstr>
      <vt:lpstr>Specifying Key and Referential Integrity constraints</vt:lpstr>
      <vt:lpstr>Specifying Key and Referential Integrity constraints</vt:lpstr>
      <vt:lpstr>                  FOREIGN KEY Constraint</vt:lpstr>
      <vt:lpstr>FOREIGN KEY Constraint</vt:lpstr>
      <vt:lpstr>FOREIGN KEY Constraint</vt:lpstr>
      <vt:lpstr>Insert command</vt:lpstr>
      <vt:lpstr>Insert command</vt:lpstr>
      <vt:lpstr>         ALTER TABLE</vt:lpstr>
      <vt:lpstr>Alter table</vt:lpstr>
      <vt:lpstr>Alter table</vt:lpstr>
      <vt:lpstr>Dropping table </vt:lpstr>
      <vt:lpstr>Select Command </vt:lpstr>
      <vt:lpstr>Select Command </vt:lpstr>
      <vt:lpstr>SELECT</vt:lpstr>
      <vt:lpstr>SELECT</vt:lpstr>
      <vt:lpstr>SELECT</vt:lpstr>
      <vt:lpstr>SELECT</vt:lpstr>
      <vt:lpstr>Where clause operators</vt:lpstr>
      <vt:lpstr>Operators</vt:lpstr>
      <vt:lpstr>OPERATORS</vt:lpstr>
      <vt:lpstr>  BETWEEN</vt:lpstr>
      <vt:lpstr>  NOT BETWEEN</vt:lpstr>
      <vt:lpstr> IN</vt:lpstr>
      <vt:lpstr>NOT IN</vt:lpstr>
      <vt:lpstr>Substring Pattern Matching: SQL LIKE Operator</vt:lpstr>
      <vt:lpstr>SQL Wildcard Characters</vt:lpstr>
      <vt:lpstr>SQL LIKE Operator</vt:lpstr>
      <vt:lpstr>SQL LIKE Operator</vt:lpstr>
      <vt:lpstr>SQL LIKE Operator</vt:lpstr>
      <vt:lpstr>SQL LIKE Operator</vt:lpstr>
      <vt:lpstr>SQL LIKE Operator</vt:lpstr>
      <vt:lpstr>DISTINCT</vt:lpstr>
      <vt:lpstr>ORDER BY</vt:lpstr>
      <vt:lpstr>SQL select statement: Order By</vt:lpstr>
      <vt:lpstr>Order By</vt:lpstr>
      <vt:lpstr>SQL select statement: Order By</vt:lpstr>
      <vt:lpstr>SQL select statement: Order By</vt:lpstr>
      <vt:lpstr>SQL UPDATE Statement</vt:lpstr>
      <vt:lpstr>SQL DELETE Statement</vt:lpstr>
      <vt:lpstr>Aggregate Functions in SQL</vt:lpstr>
      <vt:lpstr>Aggregate Functions in SQL</vt:lpstr>
      <vt:lpstr>Aggregate Functions in SQL</vt:lpstr>
      <vt:lpstr>Aggregate Functions in SQL</vt:lpstr>
      <vt:lpstr>Aggregate Functions in SQL</vt:lpstr>
      <vt:lpstr>Aggregate Functions in SQL</vt:lpstr>
      <vt:lpstr>Max FUNCTION</vt:lpstr>
      <vt:lpstr>SUM Function</vt:lpstr>
      <vt:lpstr>Aggregate Functions in SQL</vt:lpstr>
      <vt:lpstr>Aggregate Functions in SQL</vt:lpstr>
      <vt:lpstr>Exercise</vt:lpstr>
      <vt:lpstr>Exercise</vt:lpstr>
      <vt:lpstr>Exercise</vt:lpstr>
      <vt:lpstr>Example</vt:lpstr>
      <vt:lpstr>Basic SQL Retrieval Queries</vt:lpstr>
      <vt:lpstr> Sample Tables</vt:lpstr>
      <vt:lpstr>PowerPoint Presentation</vt:lpstr>
      <vt:lpstr>PowerPoint Presentation</vt:lpstr>
      <vt:lpstr>PowerPoint Presentation</vt:lpstr>
      <vt:lpstr>PowerPoint Presentation</vt:lpstr>
      <vt:lpstr>PowerPoint Presentation</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jchampai;fwtompa</dc:creator>
  <cp:lastModifiedBy>BMS</cp:lastModifiedBy>
  <cp:revision>297</cp:revision>
  <cp:lastPrinted>2022-11-08T10:13:24Z</cp:lastPrinted>
  <dcterms:created xsi:type="dcterms:W3CDTF">2010-05-06T15:58:58Z</dcterms:created>
  <dcterms:modified xsi:type="dcterms:W3CDTF">2022-11-10T05:32:41Z</dcterms:modified>
</cp:coreProperties>
</file>