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9" r:id="rId2"/>
    <p:sldId id="259" r:id="rId3"/>
    <p:sldId id="472" r:id="rId4"/>
    <p:sldId id="477" r:id="rId5"/>
    <p:sldId id="268" r:id="rId6"/>
    <p:sldId id="479" r:id="rId7"/>
    <p:sldId id="481" r:id="rId8"/>
    <p:sldId id="484" r:id="rId9"/>
    <p:sldId id="475" r:id="rId10"/>
    <p:sldId id="474" r:id="rId11"/>
    <p:sldId id="482" r:id="rId12"/>
    <p:sldId id="483" r:id="rId13"/>
    <p:sldId id="48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4" d="100"/>
          <a:sy n="74" d="100"/>
        </p:scale>
        <p:origin x="129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4E9F6-E03C-4CA6-9EF5-E0FD70A9B551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8CBA3-741D-408E-B848-78AD573CE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46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xmlns="" id="{9B7EB209-45DA-4F0D-93C2-440BBB8BCB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xmlns="" id="{EAD0195E-164C-4665-ABFF-82E66FA62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71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engine.com/database/subquery/return-single-value.php" TargetMode="External"/><Relationship Id="rId2" Type="http://schemas.openxmlformats.org/officeDocument/2006/relationships/hyperlink" Target="https://javarevisited.blogspot.com/2012/07/subquery-example-in-sql-correlated-vs.html#ixzz6FhwRaPs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>
            <a:extLst>
              <a:ext uri="{FF2B5EF4-FFF2-40B4-BE49-F238E27FC236}">
                <a16:creationId xmlns:a16="http://schemas.microsoft.com/office/drawing/2014/main" xmlns="" id="{5320DF19-695A-4048-AE90-96C204325C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188" y="430213"/>
            <a:ext cx="8229600" cy="1371600"/>
          </a:xfrm>
        </p:spPr>
        <p:txBody>
          <a:bodyPr lIns="90488" tIns="44450" rIns="90488" bIns="44450" anchor="t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Correlated vs. Noncorrelated Subqueries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xmlns="" id="{4A69D78D-203E-4681-8366-500AB8A211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5275" y="1900237"/>
            <a:ext cx="8755063" cy="4527549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3600" dirty="0">
                <a:solidFill>
                  <a:srgbClr val="00B0F0"/>
                </a:solidFill>
              </a:rPr>
              <a:t>Noncorrelated subqueries: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3000" dirty="0"/>
              <a:t>Do not depend on data from the outer query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3000" dirty="0"/>
              <a:t>Execute once for the entire outer query</a:t>
            </a:r>
          </a:p>
          <a:p>
            <a:pPr marL="457200" lvl="1" indent="0" algn="just" eaLnBrk="1" hangingPunct="1">
              <a:lnSpc>
                <a:spcPct val="90000"/>
              </a:lnSpc>
              <a:buNone/>
            </a:pPr>
            <a:endParaRPr lang="en-US" altLang="en-US" sz="30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3600" dirty="0">
                <a:solidFill>
                  <a:srgbClr val="00B0F0"/>
                </a:solidFill>
              </a:rPr>
              <a:t>Correlated subqueries: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3000" dirty="0"/>
              <a:t>Make use of data from the outer query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3000" dirty="0"/>
              <a:t>Execute once for each row of the outer query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3000" dirty="0"/>
              <a:t>Can use the EXISTS | NOT EXISTS operator</a:t>
            </a: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xmlns="" id="{A62F194D-5674-4884-9F41-134C063A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015F78-97B3-4425-8E87-988C14A8B78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306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FE4C75-1AD4-48D3-A00D-DA76582BC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EXISTS / NOT EXISTS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20DACF-0672-4C87-96A8-5C1C63335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 </a:t>
            </a:r>
            <a:r>
              <a:rPr lang="en-US" sz="2800" dirty="0">
                <a:solidFill>
                  <a:srgbClr val="FF0000"/>
                </a:solidFill>
              </a:rPr>
              <a:t>EXISTS</a:t>
            </a:r>
            <a:r>
              <a:rPr lang="en-US" sz="2800" dirty="0"/>
              <a:t> operator is a Boolean operator that returns either true or false. </a:t>
            </a:r>
          </a:p>
          <a:p>
            <a:pPr algn="just"/>
            <a:r>
              <a:rPr lang="en-US" sz="2800" dirty="0"/>
              <a:t>The EXISTS operator is often used to test for the existence of rows returned by the subquery.</a:t>
            </a:r>
            <a:endParaRPr lang="en-IN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54189E7-3ECC-44FB-8658-9F711E89D7D4}"/>
              </a:ext>
            </a:extLst>
          </p:cNvPr>
          <p:cNvSpPr/>
          <p:nvPr/>
        </p:nvSpPr>
        <p:spPr>
          <a:xfrm>
            <a:off x="1066800" y="3581401"/>
            <a:ext cx="632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sz="2400" dirty="0">
                <a:solidFill>
                  <a:srgbClr val="0077AA"/>
                </a:solidFill>
                <a:latin typeface="inherit"/>
              </a:rPr>
              <a:t>SELECT</a:t>
            </a:r>
            <a:r>
              <a:rPr lang="en-US" sz="2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>
                <a:solidFill>
                  <a:srgbClr val="445870"/>
                </a:solidFill>
                <a:latin typeface="Source Code Pro" panose="020B0509030403020204" pitchFamily="49" charset="0"/>
              </a:rPr>
              <a:t> </a:t>
            </a:r>
            <a:r>
              <a:rPr lang="en-US" sz="2400" dirty="0" err="1">
                <a:solidFill>
                  <a:srgbClr val="445870"/>
                </a:solidFill>
                <a:latin typeface="Source Code Pro" panose="020B0509030403020204" pitchFamily="49" charset="0"/>
              </a:rPr>
              <a:t>select_list</a:t>
            </a:r>
            <a:endParaRPr lang="en-US" sz="2400" dirty="0">
              <a:solidFill>
                <a:srgbClr val="445870"/>
              </a:solidFill>
              <a:latin typeface="Source Code Pro" panose="020B0509030403020204" pitchFamily="49" charset="0"/>
            </a:endParaRPr>
          </a:p>
          <a:p>
            <a:pPr latinLnBrk="1"/>
            <a:r>
              <a:rPr lang="en-US" sz="2400" dirty="0">
                <a:solidFill>
                  <a:srgbClr val="0077AA"/>
                </a:solidFill>
                <a:latin typeface="inherit"/>
              </a:rPr>
              <a:t>FROM</a:t>
            </a:r>
            <a:r>
              <a:rPr lang="en-US" sz="2400" dirty="0">
                <a:solidFill>
                  <a:srgbClr val="445870"/>
                </a:solidFill>
                <a:latin typeface="Source Code Pro" panose="020B0509030403020204" pitchFamily="49" charset="0"/>
              </a:rPr>
              <a:t> </a:t>
            </a:r>
            <a:r>
              <a:rPr lang="en-US" sz="2400" dirty="0" err="1">
                <a:solidFill>
                  <a:srgbClr val="445870"/>
                </a:solidFill>
                <a:latin typeface="Source Code Pro" panose="020B0509030403020204" pitchFamily="49" charset="0"/>
              </a:rPr>
              <a:t>a_table</a:t>
            </a:r>
            <a:endParaRPr lang="en-US" sz="2400" dirty="0">
              <a:solidFill>
                <a:srgbClr val="445870"/>
              </a:solidFill>
              <a:latin typeface="Source Code Pro" panose="020B0509030403020204" pitchFamily="49" charset="0"/>
            </a:endParaRPr>
          </a:p>
          <a:p>
            <a:pPr latinLnBrk="1"/>
            <a:r>
              <a:rPr lang="en-US" sz="2400" dirty="0">
                <a:solidFill>
                  <a:srgbClr val="0077AA"/>
                </a:solidFill>
                <a:latin typeface="inherit"/>
              </a:rPr>
              <a:t>WHERE</a:t>
            </a:r>
            <a:r>
              <a:rPr lang="en-US" sz="2400" dirty="0">
                <a:solidFill>
                  <a:srgbClr val="445870"/>
                </a:solidFill>
                <a:latin typeface="Source Code Pro" panose="020B0509030403020204" pitchFamily="49" charset="0"/>
              </a:rPr>
              <a:t>  [</a:t>
            </a:r>
            <a:r>
              <a:rPr lang="en-US" sz="2400" dirty="0">
                <a:solidFill>
                  <a:srgbClr val="0077AA"/>
                </a:solidFill>
                <a:latin typeface="inherit"/>
              </a:rPr>
              <a:t>NOT</a:t>
            </a:r>
            <a:r>
              <a:rPr lang="en-US" sz="2400" dirty="0">
                <a:solidFill>
                  <a:srgbClr val="445870"/>
                </a:solidFill>
                <a:latin typeface="Source Code Pro" panose="020B0509030403020204" pitchFamily="49" charset="0"/>
              </a:rPr>
              <a:t>]</a:t>
            </a:r>
            <a:r>
              <a:rPr lang="en-US" sz="2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>
                <a:solidFill>
                  <a:srgbClr val="0077AA"/>
                </a:solidFill>
                <a:latin typeface="inherit"/>
              </a:rPr>
              <a:t>EXISTS</a:t>
            </a:r>
            <a:r>
              <a:rPr lang="en-US" sz="2400" dirty="0">
                <a:solidFill>
                  <a:srgbClr val="445870"/>
                </a:solidFill>
                <a:latin typeface="Source Code Pro" panose="020B0509030403020204" pitchFamily="49" charset="0"/>
              </a:rPr>
              <a:t>(subquery);</a:t>
            </a:r>
            <a:endParaRPr lang="en-US" sz="2400" b="0" i="0" dirty="0">
              <a:solidFill>
                <a:srgbClr val="445870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895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9888D5-2D21-41A3-AC45-CDC870F4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C00000"/>
                </a:solidFill>
                <a:effectLst/>
                <a:latin typeface="urw-din"/>
              </a:rPr>
              <a:t>Find employees who have at least one person reporting to them.</a:t>
            </a:r>
            <a:endParaRPr lang="en-IN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C54BBE-379E-4F04-844D-408AA20AD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SELECT </a:t>
            </a:r>
            <a:r>
              <a:rPr lang="en-US" sz="2400" dirty="0" err="1"/>
              <a:t>Ssn</a:t>
            </a:r>
            <a:r>
              <a:rPr lang="en-US" sz="2400" dirty="0"/>
              <a:t>, </a:t>
            </a:r>
            <a:r>
              <a:rPr lang="en-US" sz="2400" dirty="0" err="1"/>
              <a:t>Lname</a:t>
            </a:r>
            <a:r>
              <a:rPr lang="en-US" sz="2400" dirty="0"/>
              <a:t>, </a:t>
            </a:r>
            <a:r>
              <a:rPr lang="en-US" sz="2400" dirty="0" err="1"/>
              <a:t>Dno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FROM employee outer   </a:t>
            </a:r>
          </a:p>
          <a:p>
            <a:pPr marL="0" indent="0">
              <a:buNone/>
            </a:pPr>
            <a:r>
              <a:rPr lang="en-US" sz="2400" dirty="0"/>
              <a:t>WHERE EXISTS  ( SELECT ’X’</a:t>
            </a:r>
          </a:p>
          <a:p>
            <a:pPr marL="0" indent="0">
              <a:buNone/>
            </a:pPr>
            <a:r>
              <a:rPr lang="en-US" sz="2400" dirty="0"/>
              <a:t>                              FROM employee</a:t>
            </a:r>
          </a:p>
          <a:p>
            <a:pPr marL="0" indent="0">
              <a:buNone/>
            </a:pPr>
            <a:r>
              <a:rPr lang="en-US" sz="2400" dirty="0"/>
              <a:t>                              WHERE </a:t>
            </a:r>
            <a:r>
              <a:rPr lang="en-US" sz="2400" dirty="0" err="1"/>
              <a:t>Super_ssn</a:t>
            </a:r>
            <a:r>
              <a:rPr lang="en-US" sz="2400" dirty="0"/>
              <a:t> = </a:t>
            </a:r>
            <a:r>
              <a:rPr lang="en-US" sz="2400" dirty="0" err="1"/>
              <a:t>outer.Ssn</a:t>
            </a:r>
            <a:r>
              <a:rPr lang="en-US" sz="2400" dirty="0"/>
              <a:t>);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79F9342-54E1-40AC-BE44-3F4E2E00C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048125"/>
            <a:ext cx="4648200" cy="2180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8F9CF42-9A64-424E-B29C-9953C850E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799" y="4221164"/>
            <a:ext cx="4187761" cy="196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06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224441-C708-4A8A-9269-A26D7955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C00000"/>
                </a:solidFill>
                <a:effectLst/>
                <a:latin typeface="urw-din"/>
              </a:rPr>
              <a:t>Find all departments that do not have any employees.</a:t>
            </a:r>
            <a:endParaRPr lang="en-IN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76EB69-F0CA-43CB-82ED-B11B7DE24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001000" cy="2209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SELECT </a:t>
            </a:r>
            <a:r>
              <a:rPr lang="en-US" sz="2400" dirty="0" err="1"/>
              <a:t>Dnumber</a:t>
            </a:r>
            <a:r>
              <a:rPr lang="en-US" sz="2400" dirty="0"/>
              <a:t>, </a:t>
            </a:r>
            <a:r>
              <a:rPr lang="en-US" sz="2400" dirty="0" err="1"/>
              <a:t>Dname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FROM department d</a:t>
            </a:r>
          </a:p>
          <a:p>
            <a:pPr marL="0" indent="0">
              <a:buNone/>
            </a:pPr>
            <a:r>
              <a:rPr lang="en-US" sz="2400" dirty="0"/>
              <a:t>WHERE NOT EXISTS     (SELECT ’X’</a:t>
            </a:r>
          </a:p>
          <a:p>
            <a:pPr marL="0" indent="0">
              <a:buNone/>
            </a:pPr>
            <a:r>
              <a:rPr lang="en-US" sz="2400" dirty="0"/>
              <a:t>                                        FROM employee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WHERE </a:t>
            </a:r>
            <a:r>
              <a:rPr lang="en-US" sz="2400" dirty="0" err="1"/>
              <a:t>Dno</a:t>
            </a:r>
            <a:r>
              <a:rPr lang="en-US" sz="2400" dirty="0"/>
              <a:t> = </a:t>
            </a:r>
            <a:r>
              <a:rPr lang="en-US" sz="2400" dirty="0" err="1"/>
              <a:t>d.Dnumber</a:t>
            </a:r>
            <a:r>
              <a:rPr lang="en-US" sz="2400" dirty="0"/>
              <a:t>);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7C96A6D-D59D-4F1F-A280-5C2FBB92C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00523"/>
            <a:ext cx="5257800" cy="2466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A5CFCB3-4CE3-448C-9798-AB278E174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099" y="4747020"/>
            <a:ext cx="3635357" cy="112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2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F891DB8-2D9F-0BA2-A84A-55B0B6E8E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-58930"/>
            <a:ext cx="6391275" cy="1485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5B5E73B-C5D5-F140-A81E-D085333F4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0" y="2021080"/>
            <a:ext cx="4267200" cy="15954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3C193B0-9235-2A61-86A7-682AC65F3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84862"/>
            <a:ext cx="1466850" cy="352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68E1E63-382C-D98A-E1F4-6337DE1C5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750" y="1514475"/>
            <a:ext cx="2228850" cy="409575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xmlns="" id="{9ECA613C-246A-E171-317D-33C160236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31067"/>
            <a:ext cx="4343400" cy="107717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Find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+mj-lt"/>
              </a:rPr>
              <a:t>student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 records that have no associated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+mj-lt"/>
              </a:rPr>
              <a:t>student_grade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 with a value lower than 9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6F396B1-6A1F-CC60-7FFA-946187C873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328988"/>
            <a:ext cx="63912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https://javarevisited.blogspot.com/2012/07/subquery-example-in-sql-correlated-vs.html#ixzz6FhwRaPs2</a:t>
            </a:r>
            <a:endParaRPr lang="en-US" dirty="0"/>
          </a:p>
          <a:p>
            <a:r>
              <a:rPr lang="en-US" dirty="0">
                <a:hlinkClick r:id="rId3"/>
              </a:rPr>
              <a:t>https://www.geeksengine.com/database/subquery/return-single-value.php</a:t>
            </a:r>
            <a:endParaRPr lang="en-US" dirty="0"/>
          </a:p>
          <a:p>
            <a:r>
              <a:rPr lang="en-US" dirty="0"/>
              <a:t>https://www.geeksforgeeks.org/sql-exists/</a:t>
            </a:r>
          </a:p>
        </p:txBody>
      </p:sp>
    </p:spTree>
    <p:extLst>
      <p:ext uri="{BB962C8B-B14F-4D97-AF65-F5344CB8AC3E}">
        <p14:creationId xmlns:p14="http://schemas.microsoft.com/office/powerpoint/2010/main" val="426046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Correlated subquery uses a value from the main query as part of the inner query</a:t>
            </a:r>
          </a:p>
          <a:p>
            <a:pPr lvl="1"/>
            <a:r>
              <a:rPr lang="en-US" dirty="0"/>
              <a:t>Data from each row in the main query is “passed” to the subquery for processing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Typically a processing-intensive operation </a:t>
            </a:r>
          </a:p>
          <a:p>
            <a:pPr lvl="1"/>
            <a:r>
              <a:rPr lang="en-US" dirty="0"/>
              <a:t>Subquery must be re-run with new value(s) for each row</a:t>
            </a:r>
          </a:p>
        </p:txBody>
      </p:sp>
    </p:spTree>
    <p:extLst>
      <p:ext uri="{BB962C8B-B14F-4D97-AF65-F5344CB8AC3E}">
        <p14:creationId xmlns:p14="http://schemas.microsoft.com/office/powerpoint/2010/main" val="64640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41DB84-D6D5-4BE0-9C92-C9D9CAD5F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Correlated subquery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57D63C5-F07E-4446-B8FB-00C37B90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36BA31-C8A2-484D-B7F5-41EB78936DA4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9FB211E-3A9B-1E43-C760-29768DE16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43000"/>
            <a:ext cx="6477000" cy="604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4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2F1D66-9CA8-43A4-84AD-EE2F64447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When Should You Use a SQL Correlated Subquery?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E2DF48-414C-4E58-B5BF-0F9644D19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It is used whenever a subquery must return a </a:t>
            </a:r>
            <a:r>
              <a:rPr lang="en-US" sz="2800" b="1" dirty="0"/>
              <a:t>different result or set of results for each candidate row</a:t>
            </a:r>
            <a:r>
              <a:rPr lang="en-US" sz="2800" dirty="0"/>
              <a:t> considered by the main query. </a:t>
            </a:r>
          </a:p>
          <a:p>
            <a:pPr algn="just"/>
            <a:r>
              <a:rPr lang="en-US" sz="2800" dirty="0"/>
              <a:t>This is particularly true when asking </a:t>
            </a:r>
            <a:r>
              <a:rPr lang="en-US" sz="2800" dirty="0">
                <a:solidFill>
                  <a:srgbClr val="00B0F0"/>
                </a:solidFill>
              </a:rPr>
              <a:t>negative data questions.</a:t>
            </a:r>
          </a:p>
          <a:p>
            <a:pPr algn="just"/>
            <a:r>
              <a:rPr lang="en-US" sz="2800" dirty="0"/>
              <a:t>Negative data questions arise when we search for records that don’t satisfy a particular condition. </a:t>
            </a:r>
          </a:p>
          <a:p>
            <a:pPr algn="just"/>
            <a:r>
              <a:rPr lang="en-US" sz="2800" dirty="0"/>
              <a:t>An example of a simple negative data question is: </a:t>
            </a:r>
            <a:r>
              <a:rPr lang="en-US" sz="2800" dirty="0">
                <a:solidFill>
                  <a:srgbClr val="00B0F0"/>
                </a:solidFill>
              </a:rPr>
              <a:t>“Obtain the names of all movies not produced by Steven Spielberg.”</a:t>
            </a:r>
            <a:endParaRPr lang="en-IN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22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SUBQUERY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828800"/>
            <a:ext cx="83058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				(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				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				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expr1=table2.expr2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1CB4911-55E2-46DA-9B5B-DA786FA520FD}"/>
              </a:ext>
            </a:extLst>
          </p:cNvPr>
          <p:cNvSpPr txBox="1"/>
          <p:nvPr/>
        </p:nvSpPr>
        <p:spPr>
          <a:xfrm>
            <a:off x="685800" y="5102879"/>
            <a:ext cx="807720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40424E"/>
                </a:solidFill>
                <a:effectLst/>
                <a:latin typeface="urw-din"/>
              </a:rPr>
              <a:t>You can also use the </a:t>
            </a:r>
            <a:r>
              <a:rPr lang="en-US" sz="2400" b="1" i="0" dirty="0">
                <a:solidFill>
                  <a:srgbClr val="40424E"/>
                </a:solidFill>
                <a:effectLst/>
                <a:latin typeface="urw-din"/>
              </a:rPr>
              <a:t>ANY</a:t>
            </a:r>
            <a:r>
              <a:rPr lang="en-US" sz="2400" b="0" i="0" dirty="0">
                <a:solidFill>
                  <a:srgbClr val="40424E"/>
                </a:solidFill>
                <a:effectLst/>
                <a:latin typeface="urw-din"/>
              </a:rPr>
              <a:t> and </a:t>
            </a:r>
            <a:r>
              <a:rPr lang="en-US" sz="2400" b="1" i="0" dirty="0">
                <a:solidFill>
                  <a:srgbClr val="40424E"/>
                </a:solidFill>
                <a:effectLst/>
                <a:latin typeface="urw-din"/>
              </a:rPr>
              <a:t>ALL</a:t>
            </a:r>
            <a:r>
              <a:rPr lang="en-US" sz="2400" b="0" i="0" dirty="0">
                <a:solidFill>
                  <a:srgbClr val="40424E"/>
                </a:solidFill>
                <a:effectLst/>
                <a:latin typeface="urw-din"/>
              </a:rPr>
              <a:t> operator in a correlated subquery.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43374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68C473-84A2-4C2C-A312-C254B66C9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50" cy="63976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Find second highest salary from the employee list</a:t>
            </a:r>
            <a:endParaRPr lang="en-IN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8AD42D-3D35-43CA-84FD-62C8CC989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1676401"/>
            <a:ext cx="8305800" cy="24383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000" b="0" i="0" dirty="0">
                <a:solidFill>
                  <a:srgbClr val="2060A0"/>
                </a:solidFill>
                <a:effectLst/>
                <a:latin typeface="Arial" panose="020B0604020202020204" pitchFamily="34" charset="0"/>
              </a:rPr>
              <a:t>SELECT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3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e.Name,e.Salary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indent="0">
              <a:buNone/>
            </a:pPr>
            <a:r>
              <a:rPr lang="en-US" sz="3000" b="0" i="0" dirty="0">
                <a:solidFill>
                  <a:srgbClr val="2060A0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Employee e </a:t>
            </a:r>
          </a:p>
          <a:p>
            <a:pPr marL="0" indent="0">
              <a:buNone/>
            </a:pPr>
            <a:r>
              <a:rPr lang="en-US" sz="3000" b="0" i="0" dirty="0">
                <a:solidFill>
                  <a:srgbClr val="2060A0"/>
                </a:solidFill>
                <a:effectLst/>
                <a:latin typeface="Arial" panose="020B0604020202020204" pitchFamily="34" charset="0"/>
              </a:rPr>
              <a:t>WHERE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3000" dirty="0">
                <a:solidFill>
                  <a:srgbClr val="0080A0"/>
                </a:solidFill>
                <a:latin typeface="Arial" panose="020B0604020202020204" pitchFamily="34" charset="0"/>
              </a:rPr>
              <a:t>1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3000" b="0" i="0" dirty="0">
                <a:solidFill>
                  <a:srgbClr val="2060A0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( </a:t>
            </a:r>
            <a:r>
              <a:rPr lang="en-US" sz="3000" b="0" i="0" dirty="0">
                <a:solidFill>
                  <a:srgbClr val="2060A0"/>
                </a:solidFill>
                <a:effectLst/>
                <a:latin typeface="Arial" panose="020B0604020202020204" pitchFamily="34" charset="0"/>
              </a:rPr>
              <a:t>SELECT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COUNT(Salary) 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                       </a:t>
            </a:r>
            <a:r>
              <a:rPr lang="en-US" sz="3000" b="0" i="0" dirty="0">
                <a:solidFill>
                  <a:srgbClr val="2060A0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Employee p </a:t>
            </a:r>
            <a:r>
              <a:rPr 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marL="0" indent="0">
              <a:buNone/>
            </a:pPr>
            <a:r>
              <a:rPr lang="en-US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        </a:t>
            </a:r>
            <a:r>
              <a:rPr lang="en-US" sz="3000" b="0" i="0" dirty="0">
                <a:solidFill>
                  <a:srgbClr val="2060A0"/>
                </a:solidFill>
                <a:effectLst/>
                <a:latin typeface="Arial" panose="020B0604020202020204" pitchFamily="34" charset="0"/>
              </a:rPr>
              <a:t>WHERE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3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p.salary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3000" b="0" i="0" dirty="0">
                <a:solidFill>
                  <a:srgbClr val="2060A0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3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e.salary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1026" name="Picture 2" descr="MySQL : Employee Table Structure">
            <a:extLst>
              <a:ext uri="{FF2B5EF4-FFF2-40B4-BE49-F238E27FC236}">
                <a16:creationId xmlns:a16="http://schemas.microsoft.com/office/drawing/2014/main" xmlns="" id="{F338DDAC-F942-4F76-A73B-12B645904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4142205"/>
            <a:ext cx="4238625" cy="244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ySQL : Employee Table Structure">
            <a:extLst>
              <a:ext uri="{FF2B5EF4-FFF2-40B4-BE49-F238E27FC236}">
                <a16:creationId xmlns:a16="http://schemas.microsoft.com/office/drawing/2014/main" xmlns="" id="{B682C7F9-69E7-4DCB-9D94-EF0678748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4142205"/>
            <a:ext cx="4238625" cy="244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01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65EAF0-24AD-4059-A89F-2F82FCDFE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C00000"/>
                </a:solidFill>
                <a:effectLst/>
                <a:latin typeface="urw-din"/>
              </a:rPr>
              <a:t>Find all the employees who earn more than the average salary in their department</a:t>
            </a:r>
            <a:r>
              <a:rPr lang="en-US" sz="3200" b="0" i="0" dirty="0">
                <a:solidFill>
                  <a:srgbClr val="40424E"/>
                </a:solidFill>
                <a:effectLst/>
                <a:latin typeface="urw-din"/>
              </a:rPr>
              <a:t>.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0F253D-89B7-41DF-B8F3-12D80A9FB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2895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SELECT </a:t>
            </a:r>
            <a:r>
              <a:rPr lang="en-US" sz="2400" dirty="0" err="1"/>
              <a:t>Lname</a:t>
            </a:r>
            <a:r>
              <a:rPr lang="en-US" sz="2400" dirty="0"/>
              <a:t>, Salary, </a:t>
            </a:r>
            <a:r>
              <a:rPr lang="en-US" sz="2400" dirty="0" err="1"/>
              <a:t>Dno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FROM EMPLOYEE outer</a:t>
            </a:r>
          </a:p>
          <a:p>
            <a:pPr marL="0" indent="0">
              <a:buNone/>
            </a:pPr>
            <a:r>
              <a:rPr lang="en-US" sz="2400" dirty="0"/>
              <a:t> WHERE Salary &gt;</a:t>
            </a:r>
          </a:p>
          <a:p>
            <a:pPr marL="0" indent="0">
              <a:buNone/>
            </a:pPr>
            <a:r>
              <a:rPr lang="en-US" sz="2400" dirty="0"/>
              <a:t>             	   	  (SELECT AVG(Salary)</a:t>
            </a:r>
          </a:p>
          <a:p>
            <a:pPr marL="0" indent="0">
              <a:buNone/>
            </a:pPr>
            <a:r>
              <a:rPr lang="en-US" sz="2400" dirty="0"/>
              <a:t>                 	    FROM EMPLOYEE</a:t>
            </a:r>
          </a:p>
          <a:p>
            <a:pPr marL="0" indent="0">
              <a:buNone/>
            </a:pPr>
            <a:r>
              <a:rPr lang="en-US" sz="2400" dirty="0"/>
              <a:t>                 	    WHERE </a:t>
            </a:r>
            <a:r>
              <a:rPr lang="en-US" sz="2400" dirty="0" err="1"/>
              <a:t>Dno</a:t>
            </a:r>
            <a:r>
              <a:rPr lang="en-US" sz="2400" dirty="0"/>
              <a:t> =  </a:t>
            </a:r>
            <a:r>
              <a:rPr lang="en-US" sz="2400" dirty="0" err="1"/>
              <a:t>outer.Dno</a:t>
            </a:r>
            <a:r>
              <a:rPr lang="en-US" sz="2400" dirty="0"/>
              <a:t>);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C1CF563-2133-4529-AA68-38BF8E93B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0"/>
            <a:ext cx="4466081" cy="20954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4DBCC6A-A646-4823-B148-7709E9CEA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606" y="4581525"/>
            <a:ext cx="4572000" cy="214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67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78BEA7-5723-EC5C-E9B5-910DBA11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2057400"/>
          </a:xfrm>
        </p:spPr>
        <p:txBody>
          <a:bodyPr>
            <a:noAutofit/>
          </a:bodyPr>
          <a:lstStyle/>
          <a:p>
            <a:pPr algn="just"/>
            <a:r>
              <a:rPr lang="en-US" sz="3600" dirty="0">
                <a:solidFill>
                  <a:srgbClr val="333333"/>
                </a:solidFill>
                <a:latin typeface="inter-regular"/>
              </a:rPr>
              <a:t>S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inter-regular"/>
              </a:rPr>
              <a:t>elect an </a:t>
            </a:r>
            <a:r>
              <a:rPr lang="en-US" sz="3600" b="1" i="0" dirty="0">
                <a:solidFill>
                  <a:srgbClr val="333333"/>
                </a:solidFill>
                <a:effectLst/>
                <a:latin typeface="inter-bold"/>
              </a:rPr>
              <a:t>employee name and city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inter-regular"/>
              </a:rPr>
              <a:t> whose income is higher than the average income of all employees </a:t>
            </a:r>
            <a:r>
              <a:rPr lang="en-US" sz="3600" dirty="0">
                <a:solidFill>
                  <a:srgbClr val="333333"/>
                </a:solidFill>
                <a:latin typeface="inter-regular"/>
              </a:rPr>
              <a:t>from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inter-regular"/>
              </a:rPr>
              <a:t> that city.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06959E2-60AC-925D-33CF-0FE06F3F3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971800"/>
            <a:ext cx="8597348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3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188C7C-88D2-4325-BBE1-6DB613F5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EXISTS / NOT EXISTS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8362E9-F269-40F8-8630-337EA7978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If the subquery returns at least one row, the EXISTS operator returns true, otherwise, it returns false.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 addition, the EXISTS operator terminates further processing immediately once it finds a matching row, which can help improve the performance of the query.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NOT operator negates the EXISTS operator. In other words, the NOT EXISTS returns true if the subquery returns no row, otherwise it returns false.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Note that you can use SELECT *, SELECT column, SELECT </a:t>
            </a:r>
            <a:r>
              <a:rPr lang="en-US" dirty="0" err="1"/>
              <a:t>a_constant</a:t>
            </a:r>
            <a:r>
              <a:rPr lang="en-US" dirty="0"/>
              <a:t>, or anything in the subquery. The results are the same because MySQL ignores the select list appeared in the SELECT clause.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536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17832</TotalTime>
  <Words>483</Words>
  <Application>Microsoft Office PowerPoint</Application>
  <PresentationFormat>On-screen Show (4:3)</PresentationFormat>
  <Paragraphs>71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Consolas</vt:lpstr>
      <vt:lpstr>inherit</vt:lpstr>
      <vt:lpstr>inter-bold</vt:lpstr>
      <vt:lpstr>inter-regular</vt:lpstr>
      <vt:lpstr>roboto</vt:lpstr>
      <vt:lpstr>Source Code Pro</vt:lpstr>
      <vt:lpstr>Tahoma</vt:lpstr>
      <vt:lpstr>urw-din</vt:lpstr>
      <vt:lpstr>Office Theme</vt:lpstr>
      <vt:lpstr>Correlated vs. Noncorrelated Subqueries</vt:lpstr>
      <vt:lpstr>Correlated subqueries</vt:lpstr>
      <vt:lpstr>Correlated subquery</vt:lpstr>
      <vt:lpstr>When Should You Use a SQL Correlated Subquery?</vt:lpstr>
      <vt:lpstr>CORRELATED SUBQUERY</vt:lpstr>
      <vt:lpstr>Find second highest salary from the employee list</vt:lpstr>
      <vt:lpstr>Find all the employees who earn more than the average salary in their department.</vt:lpstr>
      <vt:lpstr>Select an employee name and city whose income is higher than the average income of all employees from that city.</vt:lpstr>
      <vt:lpstr>EXISTS / NOT EXISTS</vt:lpstr>
      <vt:lpstr>EXISTS / NOT EXISTS</vt:lpstr>
      <vt:lpstr>Find employees who have at least one person reporting to them.</vt:lpstr>
      <vt:lpstr>Find all departments that do not have any employees.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Kayarvizhy N</dc:creator>
  <cp:lastModifiedBy>BMS</cp:lastModifiedBy>
  <cp:revision>74</cp:revision>
  <dcterms:created xsi:type="dcterms:W3CDTF">2006-08-16T00:00:00Z</dcterms:created>
  <dcterms:modified xsi:type="dcterms:W3CDTF">2022-11-18T10:49:10Z</dcterms:modified>
</cp:coreProperties>
</file>