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4" r:id="rId1"/>
  </p:sldMasterIdLst>
  <p:notesMasterIdLst>
    <p:notesMasterId r:id="rId36"/>
  </p:notesMasterIdLst>
  <p:sldIdLst>
    <p:sldId id="431" r:id="rId2"/>
    <p:sldId id="442" r:id="rId3"/>
    <p:sldId id="444" r:id="rId4"/>
    <p:sldId id="486" r:id="rId5"/>
    <p:sldId id="487" r:id="rId6"/>
    <p:sldId id="488" r:id="rId7"/>
    <p:sldId id="446" r:id="rId8"/>
    <p:sldId id="448" r:id="rId9"/>
    <p:sldId id="445" r:id="rId10"/>
    <p:sldId id="452" r:id="rId11"/>
    <p:sldId id="483" r:id="rId12"/>
    <p:sldId id="457" r:id="rId13"/>
    <p:sldId id="453" r:id="rId14"/>
    <p:sldId id="456" r:id="rId15"/>
    <p:sldId id="484" r:id="rId16"/>
    <p:sldId id="471" r:id="rId17"/>
    <p:sldId id="462" r:id="rId18"/>
    <p:sldId id="482" r:id="rId19"/>
    <p:sldId id="479" r:id="rId20"/>
    <p:sldId id="476" r:id="rId21"/>
    <p:sldId id="489" r:id="rId22"/>
    <p:sldId id="490" r:id="rId23"/>
    <p:sldId id="491" r:id="rId24"/>
    <p:sldId id="492" r:id="rId25"/>
    <p:sldId id="493" r:id="rId26"/>
    <p:sldId id="464" r:id="rId27"/>
    <p:sldId id="257" r:id="rId28"/>
    <p:sldId id="259" r:id="rId29"/>
    <p:sldId id="469" r:id="rId30"/>
    <p:sldId id="261" r:id="rId31"/>
    <p:sldId id="485" r:id="rId32"/>
    <p:sldId id="470" r:id="rId33"/>
    <p:sldId id="494" r:id="rId34"/>
    <p:sldId id="49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8909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0F98A6-41B1-4AB6-A72A-5E0250023AD3}" type="datetimeFigureOut">
              <a:rPr lang="en-US"/>
              <a:pPr>
                <a:defRPr/>
              </a:pPr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22FBED-3679-42E8-9041-BA1AEB94CB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3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2FBED-3679-42E8-9041-BA1AEB94CB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3B804-4404-4337-B918-9B31CC3B0B2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72C319-9451-4D8F-86C8-0CF4209B75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55F72-F1AF-4750-91F0-0B4896BAE7F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17AE1-DB79-4651-85D2-411C39DB87A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40738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609600"/>
          </a:xfrm>
        </p:spPr>
        <p:txBody>
          <a:bodyPr/>
          <a:lstStyle>
            <a:lvl1pPr>
              <a:defRPr>
                <a:solidFill>
                  <a:srgbClr val="D1282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 marL="342900" indent="-342900">
              <a:spcBef>
                <a:spcPts val="480"/>
              </a:spcBef>
              <a:spcAft>
                <a:spcPts val="480"/>
              </a:spcAft>
              <a:buFont typeface="Wingdings" pitchFamily="2" charset="2"/>
              <a:buChar char="§"/>
              <a:defRPr b="0"/>
            </a:lvl1pPr>
            <a:lvl2pPr>
              <a:spcBef>
                <a:spcPts val="240"/>
              </a:spcBef>
              <a:spcAft>
                <a:spcPts val="240"/>
              </a:spcAft>
              <a:defRPr/>
            </a:lvl2pPr>
            <a:lvl3pPr>
              <a:spcBef>
                <a:spcPts val="240"/>
              </a:spcBef>
              <a:spcAft>
                <a:spcPts val="240"/>
              </a:spcAft>
              <a:defRPr/>
            </a:lvl3pPr>
            <a:lvl4pPr>
              <a:spcBef>
                <a:spcPts val="240"/>
              </a:spcBef>
              <a:spcAft>
                <a:spcPts val="240"/>
              </a:spcAft>
              <a:defRPr/>
            </a:lvl4pPr>
            <a:lvl5pPr>
              <a:spcBef>
                <a:spcPts val="240"/>
              </a:spcBef>
              <a:spcAft>
                <a:spcPts val="24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Clic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 marL="0" indent="0">
              <a:spcBef>
                <a:spcPts val="480"/>
              </a:spcBef>
              <a:spcAft>
                <a:spcPts val="480"/>
              </a:spcAft>
              <a:buFontTx/>
              <a:buNone/>
              <a:defRPr b="0"/>
            </a:lvl1pPr>
            <a:lvl2pPr>
              <a:spcBef>
                <a:spcPts val="240"/>
              </a:spcBef>
              <a:spcAft>
                <a:spcPts val="240"/>
              </a:spcAft>
              <a:defRPr/>
            </a:lvl2pPr>
            <a:lvl3pPr>
              <a:spcBef>
                <a:spcPts val="240"/>
              </a:spcBef>
              <a:spcAft>
                <a:spcPts val="240"/>
              </a:spcAft>
              <a:defRPr/>
            </a:lvl3pPr>
            <a:lvl4pPr>
              <a:spcBef>
                <a:spcPts val="240"/>
              </a:spcBef>
              <a:spcAft>
                <a:spcPts val="240"/>
              </a:spcAft>
              <a:defRPr/>
            </a:lvl4pPr>
            <a:lvl5pPr>
              <a:spcBef>
                <a:spcPts val="240"/>
              </a:spcBef>
              <a:spcAft>
                <a:spcPts val="24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EA98633-ACEE-4742-8741-249CD008A41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62000"/>
            <a:ext cx="8458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000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458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8534400" cy="533399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798C73-C011-487D-A920-4BD1D3DE903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EBDB7-3B42-4066-AB06-DBDCAC1945B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F5503-6C7A-483D-A39B-993C2309F3F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140B4-C538-48A4-AED6-8EAED32E26B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DF853-B9A6-440E-AD60-A2FB137AA58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A9374-BEA3-4529-92DD-0CAFF9CAA7D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153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05/04/2013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EA98633-ACEE-4742-8741-249CD008A41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1040"/>
          <p:cNvSpPr>
            <a:spLocks noChangeShapeType="1"/>
          </p:cNvSpPr>
          <p:nvPr/>
        </p:nvSpPr>
        <p:spPr bwMode="auto">
          <a:xfrm>
            <a:off x="787400" y="762000"/>
            <a:ext cx="756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  <p:sldLayoutId id="214748445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-sql-tutorial.com/sql-where-clause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Self-joins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Renaming is mandatory if table used more than once in a query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Example</a:t>
            </a:r>
          </a:p>
          <a:p>
            <a:pPr marL="274320" lvl="1" indent="0">
              <a:buNone/>
            </a:pPr>
            <a:r>
              <a:rPr lang="en-CA" sz="2800" i="1" dirty="0"/>
              <a:t>Give the last names and salaries of employees and their managers whenever the employee earns more than the manager.</a:t>
            </a:r>
          </a:p>
          <a:p>
            <a:pPr marL="274320" lvl="1" indent="0">
              <a:buNone/>
            </a:pPr>
            <a:endParaRPr lang="en-CA" i="1" dirty="0"/>
          </a:p>
          <a:p>
            <a:pPr marL="27432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274320" lvl="1" indent="0">
              <a:buNone/>
            </a:pP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E.Lname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E.Salary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M.Lname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M.Salary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FROM EMPLOYEE E, EMPLOYEE M</a:t>
            </a:r>
          </a:p>
          <a:p>
            <a:pPr marL="274320" lvl="1" indent="0">
              <a:buNone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E.Super_ssn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M.Ssn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E.Salary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M.Salary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39654"/>
              </p:ext>
            </p:extLst>
          </p:nvPr>
        </p:nvGraphicFramePr>
        <p:xfrm>
          <a:off x="609600" y="1295400"/>
          <a:ext cx="7696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9400">
                <a:tc gridSpan="10"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CA" sz="1400" dirty="0" err="1"/>
                        <a:t>Fname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Minit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Lname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u="sng" dirty="0" err="1"/>
                        <a:t>Ssn</a:t>
                      </a:r>
                      <a:endParaRPr lang="en-CA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Bdate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Super_ssn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Dno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124200" y="1905000"/>
            <a:ext cx="3962400" cy="228600"/>
            <a:chOff x="3124200" y="2057400"/>
            <a:chExt cx="3962400" cy="228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086600" y="2057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4200" y="2057400"/>
              <a:ext cx="0" cy="22860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124200" y="2286000"/>
              <a:ext cx="396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3399"/>
              </p:ext>
            </p:extLst>
          </p:nvPr>
        </p:nvGraphicFramePr>
        <p:xfrm>
          <a:off x="609600" y="4419600"/>
          <a:ext cx="7696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9400">
                <a:tc gridSpan="10"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CA" sz="1400" dirty="0" err="1"/>
                        <a:t>Fname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Minit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Lname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u="sng" dirty="0" err="1"/>
                        <a:t>Ssn</a:t>
                      </a:r>
                      <a:endParaRPr lang="en-CA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Bdate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Super_ssn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Dno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56819"/>
              </p:ext>
            </p:extLst>
          </p:nvPr>
        </p:nvGraphicFramePr>
        <p:xfrm>
          <a:off x="609600" y="3581400"/>
          <a:ext cx="7696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9400">
                <a:tc gridSpan="10"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CA" sz="1400" dirty="0" err="1"/>
                        <a:t>Fname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Minit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Lname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u="sng" dirty="0" err="1"/>
                        <a:t>Ssn</a:t>
                      </a:r>
                      <a:endParaRPr lang="en-CA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Bdate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Super_ssn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 err="1"/>
                        <a:t>Dno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3048000" y="4191000"/>
            <a:ext cx="3962400" cy="533400"/>
            <a:chOff x="3048000" y="3886200"/>
            <a:chExt cx="3962400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010400" y="38862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048000" y="4114800"/>
              <a:ext cx="0" cy="30480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048000" y="4114800"/>
              <a:ext cx="396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29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41572"/>
            <a:ext cx="4238352" cy="254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067175"/>
            <a:ext cx="570039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9" y="828171"/>
            <a:ext cx="6021271" cy="41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6259"/>
            <a:ext cx="2771775" cy="139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63BC7485-15D1-4DDD-A6CF-5683D948E7B5}"/>
              </a:ext>
            </a:extLst>
          </p:cNvPr>
          <p:cNvGraphicFramePr>
            <a:graphicFrameLocks noGrp="1"/>
          </p:cNvGraphicFramePr>
          <p:nvPr/>
        </p:nvGraphicFramePr>
        <p:xfrm>
          <a:off x="4686027" y="1694275"/>
          <a:ext cx="4076238" cy="178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46">
                  <a:extLst>
                    <a:ext uri="{9D8B030D-6E8A-4147-A177-3AD203B41FA5}">
                      <a16:colId xmlns:a16="http://schemas.microsoft.com/office/drawing/2014/main" xmlns="" val="2600682617"/>
                    </a:ext>
                  </a:extLst>
                </a:gridCol>
                <a:gridCol w="965627">
                  <a:extLst>
                    <a:ext uri="{9D8B030D-6E8A-4147-A177-3AD203B41FA5}">
                      <a16:colId xmlns:a16="http://schemas.microsoft.com/office/drawing/2014/main" xmlns="" val="2062747765"/>
                    </a:ext>
                  </a:extLst>
                </a:gridCol>
                <a:gridCol w="1751865">
                  <a:extLst>
                    <a:ext uri="{9D8B030D-6E8A-4147-A177-3AD203B41FA5}">
                      <a16:colId xmlns:a16="http://schemas.microsoft.com/office/drawing/2014/main" xmlns="" val="1547187737"/>
                    </a:ext>
                  </a:extLst>
                </a:gridCol>
              </a:tblGrid>
              <a:tr h="3176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Store_Name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Txn_Date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7981482"/>
                  </a:ext>
                </a:extLst>
              </a:tr>
              <a:tr h="317601">
                <a:tc>
                  <a:txBody>
                    <a:bodyPr/>
                    <a:lstStyle/>
                    <a:p>
                      <a:r>
                        <a:rPr lang="en-US" sz="1600" dirty="0"/>
                        <a:t>Los Angeles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Jan-05-1999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4844482"/>
                  </a:ext>
                </a:extLst>
              </a:tr>
              <a:tr h="317601">
                <a:tc>
                  <a:txBody>
                    <a:bodyPr/>
                    <a:lstStyle/>
                    <a:p>
                      <a:r>
                        <a:rPr lang="en-IN" sz="16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Jan-08-1999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6171986"/>
                  </a:ext>
                </a:extLst>
              </a:tr>
              <a:tr h="317601">
                <a:tc>
                  <a:txBody>
                    <a:bodyPr/>
                    <a:lstStyle/>
                    <a:p>
                      <a:r>
                        <a:rPr lang="en-US" sz="1600" dirty="0"/>
                        <a:t>San Diego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Jan-07-1999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271209"/>
                  </a:ext>
                </a:extLst>
              </a:tr>
              <a:tr h="317601"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Jan-08-1999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744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6870E-8B7C-45D5-A76B-E5C86AC8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22013CE-46B8-49FB-A43A-BB7A8DF27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066800"/>
            <a:ext cx="2209800" cy="27561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A1645F-4399-438A-B880-8A798710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DB63AD-0AB0-404D-87B2-D7C2C7825220}"/>
              </a:ext>
            </a:extLst>
          </p:cNvPr>
          <p:cNvSpPr txBox="1"/>
          <p:nvPr/>
        </p:nvSpPr>
        <p:spPr>
          <a:xfrm>
            <a:off x="3657600" y="1143000"/>
            <a:ext cx="47005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List the number of customers in each country, except the USA, sorted high to low. Only include countries with 9 or more customers.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9C557D6-922C-4E3A-84F0-1A451F8D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4343400"/>
            <a:ext cx="3810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Borrower</a:t>
            </a:r>
            <a:r>
              <a:rPr lang="en-US" dirty="0"/>
              <a:t> (loan-id: int, customer-name: String, branch-name: string)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97" y="1816894"/>
            <a:ext cx="6924675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8467"/>
            <a:ext cx="7687555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4800599"/>
            <a:ext cx="573807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480179"/>
              </p:ext>
            </p:extLst>
          </p:nvPr>
        </p:nvGraphicFramePr>
        <p:xfrm>
          <a:off x="457200" y="1295400"/>
          <a:ext cx="533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725" y="4263806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Dept</a:t>
            </a:r>
            <a:r>
              <a:rPr lang="en-US" sz="2400" dirty="0"/>
              <a:t>, count(*),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emp</a:t>
            </a:r>
            <a:endParaRPr lang="en-US" sz="2400" dirty="0"/>
          </a:p>
          <a:p>
            <a:r>
              <a:rPr lang="en-US" sz="2400" dirty="0"/>
              <a:t>group by </a:t>
            </a:r>
            <a:r>
              <a:rPr lang="en-US" sz="2400" dirty="0" err="1"/>
              <a:t>Dept</a:t>
            </a:r>
            <a:r>
              <a:rPr lang="en-US" sz="2400" dirty="0"/>
              <a:t>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09364"/>
              </p:ext>
            </p:extLst>
          </p:nvPr>
        </p:nvGraphicFramePr>
        <p:xfrm>
          <a:off x="4343400" y="42672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0DB40B-9DC4-46EB-88D8-8C5FE600AD86}"/>
              </a:ext>
            </a:extLst>
          </p:cNvPr>
          <p:cNvSpPr txBox="1"/>
          <p:nvPr/>
        </p:nvSpPr>
        <p:spPr>
          <a:xfrm>
            <a:off x="6324600" y="1371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number of employees works in each department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Loan</a:t>
            </a:r>
            <a:r>
              <a:rPr lang="en-US" dirty="0"/>
              <a:t> (loan-number: int, branch-name: String, amount: real)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314574"/>
            <a:ext cx="7972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7996"/>
            <a:ext cx="7650966" cy="80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3C4BF-61BB-4CE4-B42D-48B26826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45F10-A258-428B-A3DA-521DE4E8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BE1A1E-8940-419D-A2EB-FFAFB25F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3" y="762000"/>
            <a:ext cx="5731451" cy="2857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3E2D36-257A-4B50-8C11-4633DB9C45E6}"/>
              </a:ext>
            </a:extLst>
          </p:cNvPr>
          <p:cNvSpPr txBox="1"/>
          <p:nvPr/>
        </p:nvSpPr>
        <p:spPr>
          <a:xfrm>
            <a:off x="5983877" y="1447800"/>
            <a:ext cx="27622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Suppose we want to find the 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customer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 whose </a:t>
            </a:r>
          </a:p>
          <a:p>
            <a:r>
              <a:rPr lang="en-US" sz="2000" b="1" i="0" dirty="0" err="1">
                <a:solidFill>
                  <a:srgbClr val="212529"/>
                </a:solidFill>
                <a:effectLst/>
                <a:latin typeface="system-ui"/>
              </a:rPr>
              <a:t>previous_balance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 sum is more than 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3000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7D6622A-2CD8-4EF2-AC8F-9D875A66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3" y="3638549"/>
            <a:ext cx="6484349" cy="29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14D33-B9E4-460C-A9AA-4E755C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Subquery (or) nested query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AF0C-8D66-4666-BF8D-ED36F1B5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Subquery</a:t>
            </a:r>
            <a:r>
              <a:rPr lang="en-US" dirty="0"/>
              <a:t> or </a:t>
            </a:r>
            <a:r>
              <a:rPr lang="en-US" b="1" dirty="0"/>
              <a:t>Inner query</a:t>
            </a:r>
            <a:r>
              <a:rPr lang="en-US" dirty="0"/>
              <a:t> or </a:t>
            </a:r>
            <a:r>
              <a:rPr lang="en-US" b="1" dirty="0"/>
              <a:t>Nested query</a:t>
            </a:r>
            <a:r>
              <a:rPr lang="en-US" dirty="0"/>
              <a:t> is a query within another SQL query.</a:t>
            </a:r>
          </a:p>
          <a:p>
            <a:r>
              <a:rPr lang="en-US" dirty="0"/>
              <a:t> SQL subquery is usually added in the </a:t>
            </a:r>
            <a:r>
              <a:rPr lang="en-US" u="sng" dirty="0">
                <a:hlinkClick r:id="rId2" tooltip="SQL Command WHERE: WHERE Statement in SQL is used when you want to retrieve specific information from a table excluding other irrelevant data"/>
              </a:rPr>
              <a:t>WHERE</a:t>
            </a:r>
            <a:r>
              <a:rPr lang="en-US" dirty="0"/>
              <a:t> Clause of the SQL statement. </a:t>
            </a:r>
          </a:p>
          <a:p>
            <a:r>
              <a:rPr lang="en-US" b="1" dirty="0"/>
              <a:t>Subqueries</a:t>
            </a:r>
            <a:r>
              <a:rPr lang="en-US" dirty="0"/>
              <a:t> are an alternate way of returning data from multiple tables</a:t>
            </a:r>
          </a:p>
          <a:p>
            <a:r>
              <a:rPr lang="en-US" dirty="0"/>
              <a:t>Subqueries can be used with the following SQL statements along with the comparison operators like =, &lt;, &gt;, &gt;=, &lt;= etc.</a:t>
            </a:r>
          </a:p>
          <a:p>
            <a:r>
              <a:rPr lang="en-US" dirty="0"/>
              <a:t>The comparison operator can also be a multiple-row operator, such as IN, ANY, SOME, or ALL.</a:t>
            </a:r>
          </a:p>
          <a:p>
            <a:r>
              <a:rPr lang="en-US" dirty="0"/>
              <a:t>The inner query executes first before its parent query so that the results of the inner query can be passed to the outer query.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41E013-1815-432B-97BE-5172589E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9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17FAE-04B3-4909-B547-4A20459D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 correlated 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81598D-C149-4141-80E1-82BBA30A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8160C1-5383-4179-A9D7-6372DB92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pic>
        <p:nvPicPr>
          <p:cNvPr id="1026" name="Picture 2" descr="mysql subquery syntax">
            <a:extLst>
              <a:ext uri="{FF2B5EF4-FFF2-40B4-BE49-F238E27FC236}">
                <a16:creationId xmlns:a16="http://schemas.microsoft.com/office/drawing/2014/main" xmlns="" id="{4670A0A2-7AD9-49D5-A79C-CC218BF5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5" y="1981200"/>
            <a:ext cx="789946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3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56102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56388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D943E8-635F-45AA-B5F0-973DF159E572}"/>
              </a:ext>
            </a:extLst>
          </p:cNvPr>
          <p:cNvSpPr txBox="1"/>
          <p:nvPr/>
        </p:nvSpPr>
        <p:spPr>
          <a:xfrm>
            <a:off x="685800" y="152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all the employees whose salary is greater than “Alexander”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152CEC-EC49-40CA-A79F-D5B30E03C1F7}"/>
              </a:ext>
            </a:extLst>
          </p:cNvPr>
          <p:cNvSpPr txBox="1"/>
          <p:nvPr/>
        </p:nvSpPr>
        <p:spPr>
          <a:xfrm>
            <a:off x="1295400" y="6096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employees who are earning greater than average salary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23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row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 </a:t>
            </a:r>
            <a:r>
              <a:rPr lang="en-US" sz="2800" b="1" dirty="0"/>
              <a:t>‘ALL’, ‘ANY’, ’SOME’, ’IN’</a:t>
            </a:r>
            <a:r>
              <a:rPr lang="en-US" sz="2800" dirty="0"/>
              <a:t> operator compares value to every value returned by the subquery.</a:t>
            </a:r>
          </a:p>
          <a:p>
            <a:r>
              <a:rPr lang="en-US" sz="2800" dirty="0"/>
              <a:t>IN – True if the operand is equal to one of the list     	   element</a:t>
            </a:r>
          </a:p>
          <a:p>
            <a:r>
              <a:rPr lang="en-US" sz="2800" dirty="0"/>
              <a:t>ANY – True if any of the subquery values meet   </a:t>
            </a:r>
          </a:p>
          <a:p>
            <a:pPr marL="0" indent="0">
              <a:buNone/>
            </a:pPr>
            <a:r>
              <a:rPr lang="en-US" sz="2800" dirty="0"/>
              <a:t>              the condition</a:t>
            </a:r>
          </a:p>
          <a:p>
            <a:r>
              <a:rPr lang="en-US" sz="2800" dirty="0"/>
              <a:t>SOME – True if any of the subquery values meet  </a:t>
            </a:r>
          </a:p>
          <a:p>
            <a:pPr marL="0" indent="0">
              <a:buNone/>
            </a:pPr>
            <a:r>
              <a:rPr lang="en-US" sz="2800" dirty="0"/>
              <a:t>                 the condition</a:t>
            </a:r>
          </a:p>
          <a:p>
            <a:r>
              <a:rPr lang="en-US" sz="2800" dirty="0"/>
              <a:t>ALL – True if all the subquery values meet the    </a:t>
            </a:r>
          </a:p>
          <a:p>
            <a:pPr marL="0" indent="0">
              <a:buNone/>
            </a:pPr>
            <a:r>
              <a:rPr lang="en-US" sz="2800" dirty="0"/>
              <a:t>              condition</a:t>
            </a:r>
          </a:p>
        </p:txBody>
      </p:sp>
    </p:spTree>
    <p:extLst>
      <p:ext uri="{BB962C8B-B14F-4D97-AF65-F5344CB8AC3E}">
        <p14:creationId xmlns:p14="http://schemas.microsoft.com/office/powerpoint/2010/main" val="379900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GROUP BY clause is a SQL command that is </a:t>
            </a:r>
            <a:r>
              <a:rPr lang="en-US" sz="2400" dirty="0">
                <a:solidFill>
                  <a:srgbClr val="FF0000"/>
                </a:solidFill>
              </a:rPr>
              <a:t>used to </a:t>
            </a:r>
            <a:r>
              <a:rPr lang="en-US" sz="2400" b="1" dirty="0">
                <a:solidFill>
                  <a:srgbClr val="FF0000"/>
                </a:solidFill>
              </a:rPr>
              <a:t>group rows that have the same values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It is </a:t>
            </a:r>
            <a:r>
              <a:rPr lang="en-US" sz="2400" dirty="0">
                <a:solidFill>
                  <a:srgbClr val="C00000"/>
                </a:solidFill>
              </a:rPr>
              <a:t>used in conjunction with aggregate functions </a:t>
            </a:r>
            <a:r>
              <a:rPr lang="en-US" sz="2400" dirty="0"/>
              <a:t>to produce summary reports from the database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queries that contain the GROUP BY clause are called grouped queries and </a:t>
            </a:r>
            <a:r>
              <a:rPr lang="en-US" sz="2400" dirty="0">
                <a:solidFill>
                  <a:srgbClr val="C00000"/>
                </a:solidFill>
              </a:rPr>
              <a:t>only return a single row for every grouped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39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52778-A9FE-483A-A982-07625CE3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C1F0BDD-1857-4362-A019-AEBDC9DC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9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50EE28-45BC-47AE-ABD9-56EF6205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B06D29-568E-4AED-B656-98C696FD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2" y="3137500"/>
            <a:ext cx="8658225" cy="16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0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60726-A28F-3BCB-193A-A4DC05AC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768697"/>
          </a:xfrm>
        </p:spPr>
        <p:txBody>
          <a:bodyPr/>
          <a:lstStyle/>
          <a:p>
            <a:r>
              <a:rPr lang="en-US" dirty="0"/>
              <a:t>ALL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E5FBA-7B1D-EC33-1E5E-4F8BD453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The SQL ALL operator is a logical operator that compares a single value with a single-column set of values returned by a subquery.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97AFEF-CEF5-735C-2FF8-C29884BC5374}"/>
              </a:ext>
            </a:extLst>
          </p:cNvPr>
          <p:cNvSpPr txBox="1"/>
          <p:nvPr/>
        </p:nvSpPr>
        <p:spPr>
          <a:xfrm>
            <a:off x="990600" y="2736502"/>
            <a:ext cx="70104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WHERE </a:t>
            </a:r>
          </a:p>
          <a:p>
            <a:r>
              <a:rPr lang="en-US" sz="2800" dirty="0" err="1"/>
              <a:t>column_name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comparison_operator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ALL                       					(subquery)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4DFE79-5035-489B-6538-CAB6EF0C6626}"/>
              </a:ext>
            </a:extLst>
          </p:cNvPr>
          <p:cNvSpPr txBox="1"/>
          <p:nvPr/>
        </p:nvSpPr>
        <p:spPr>
          <a:xfrm>
            <a:off x="590550" y="4419600"/>
            <a:ext cx="7962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operator must be preceded by a comparison operator such as &gt;, &gt;=, &lt;, &lt;=, &lt;&gt;, = and followed by a subquery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subquery returns no row, the condition in the WHERE clause is always true</a:t>
            </a:r>
          </a:p>
        </p:txBody>
      </p:sp>
    </p:spTree>
    <p:extLst>
      <p:ext uri="{BB962C8B-B14F-4D97-AF65-F5344CB8AC3E}">
        <p14:creationId xmlns:p14="http://schemas.microsoft.com/office/powerpoint/2010/main" val="140717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CD42F-41E7-0F3B-C251-0C22BFA8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088446-8E8B-179E-AAAC-A7C8510F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731"/>
            <a:ext cx="9144000" cy="61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21AAA-7C8D-2502-4DD4-47E8F29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0537A8-AD41-B091-E3D2-5083884A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676400"/>
          </a:xfrm>
        </p:spPr>
        <p:txBody>
          <a:bodyPr/>
          <a:lstStyle/>
          <a:p>
            <a:r>
              <a:rPr lang="en-US" dirty="0"/>
              <a:t>The ANY operator is a logical operator that compares a value with a set of values returned by a subquery. </a:t>
            </a:r>
          </a:p>
          <a:p>
            <a:r>
              <a:rPr lang="en-US" dirty="0"/>
              <a:t>The ANY operator must be preceded by a comparison operator &gt;, &gt;=, &lt;, &lt;=, =, &lt;&gt; and followed by a subquery.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805E6D-B0EB-C036-2100-AE5C19EA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117188-7E26-93C3-ECC3-A8C3F74DF420}"/>
              </a:ext>
            </a:extLst>
          </p:cNvPr>
          <p:cNvSpPr txBox="1"/>
          <p:nvPr/>
        </p:nvSpPr>
        <p:spPr>
          <a:xfrm>
            <a:off x="685800" y="2710936"/>
            <a:ext cx="7315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WHERE </a:t>
            </a:r>
            <a:r>
              <a:rPr lang="en-IN" sz="2400" dirty="0" err="1"/>
              <a:t>column_name</a:t>
            </a:r>
            <a:r>
              <a:rPr lang="en-IN" sz="2400" dirty="0"/>
              <a:t> </a:t>
            </a:r>
            <a:r>
              <a:rPr lang="en-IN" sz="2400" dirty="0" err="1"/>
              <a:t>comparison_operator</a:t>
            </a:r>
            <a:r>
              <a:rPr lang="en-IN" sz="2400" dirty="0"/>
              <a:t> ANY         </a:t>
            </a:r>
          </a:p>
          <a:p>
            <a:r>
              <a:rPr lang="en-IN" sz="2400" dirty="0"/>
              <a:t>                                                                 (subquery)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0335-5AA4-944E-E853-F0378626865D}"/>
              </a:ext>
            </a:extLst>
          </p:cNvPr>
          <p:cNvSpPr txBox="1"/>
          <p:nvPr/>
        </p:nvSpPr>
        <p:spPr>
          <a:xfrm>
            <a:off x="304800" y="4362222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subquery returns no row, the condition evaluates to false.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419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4609C-1F65-71EE-3A20-84121CB0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675A07-F25D-A751-754D-3F658A0E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6F90BE-503F-4543-0210-2EE14E1E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304868"/>
            <a:ext cx="8534400" cy="62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33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1474B9-DFF6-7928-2CE6-D38EBD0D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A558F9-5C3C-C233-4FF3-18F610F4FC63}"/>
              </a:ext>
            </a:extLst>
          </p:cNvPr>
          <p:cNvSpPr txBox="1"/>
          <p:nvPr/>
        </p:nvSpPr>
        <p:spPr>
          <a:xfrm>
            <a:off x="990600" y="889844"/>
            <a:ext cx="6019800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SELECT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first_name</a:t>
            </a:r>
            <a:r>
              <a:rPr lang="en-IN" sz="2400" dirty="0"/>
              <a:t>, </a:t>
            </a:r>
            <a:r>
              <a:rPr lang="en-IN" sz="2400" dirty="0" err="1"/>
              <a:t>last_name</a:t>
            </a:r>
            <a:r>
              <a:rPr lang="en-IN" sz="2400" dirty="0"/>
              <a:t>, salary</a:t>
            </a:r>
          </a:p>
          <a:p>
            <a:r>
              <a:rPr lang="en-IN" sz="2400" dirty="0"/>
              <a:t>FROM</a:t>
            </a:r>
          </a:p>
          <a:p>
            <a:r>
              <a:rPr lang="en-IN" sz="2400" dirty="0"/>
              <a:t>    employees</a:t>
            </a:r>
          </a:p>
          <a:p>
            <a:r>
              <a:rPr lang="en-IN" sz="2400" dirty="0"/>
              <a:t>WHERE</a:t>
            </a:r>
          </a:p>
          <a:p>
            <a:r>
              <a:rPr lang="en-IN" sz="2400" dirty="0"/>
              <a:t>    salary = ANY (</a:t>
            </a:r>
          </a:p>
          <a:p>
            <a:r>
              <a:rPr lang="en-IN" sz="2400" dirty="0"/>
              <a:t>                           SELECT AVG(salary)</a:t>
            </a:r>
          </a:p>
          <a:p>
            <a:r>
              <a:rPr lang="en-IN" sz="2400" dirty="0"/>
              <a:t>                           FROM employees</a:t>
            </a:r>
          </a:p>
          <a:p>
            <a:r>
              <a:rPr lang="en-IN" sz="2400" dirty="0"/>
              <a:t>                          GROUP BY </a:t>
            </a:r>
          </a:p>
          <a:p>
            <a:r>
              <a:rPr lang="en-IN" sz="2400" dirty="0"/>
              <a:t>                          </a:t>
            </a:r>
            <a:r>
              <a:rPr lang="en-IN" sz="2400" dirty="0" err="1"/>
              <a:t>department_id</a:t>
            </a:r>
            <a:r>
              <a:rPr lang="en-IN" sz="2400" dirty="0"/>
              <a:t>)</a:t>
            </a:r>
          </a:p>
          <a:p>
            <a:r>
              <a:rPr lang="en-IN" sz="2400" dirty="0"/>
              <a:t>ORDER BY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first_name</a:t>
            </a:r>
            <a:r>
              <a:rPr lang="en-IN" sz="2400" dirty="0"/>
              <a:t>,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last_name</a:t>
            </a:r>
            <a:r>
              <a:rPr lang="en-IN" sz="2400" dirty="0"/>
              <a:t>,</a:t>
            </a:r>
          </a:p>
          <a:p>
            <a:r>
              <a:rPr lang="en-IN" sz="2400" dirty="0"/>
              <a:t>    salary</a:t>
            </a:r>
            <a:r>
              <a:rPr lang="en-IN" dirty="0"/>
              <a:t>;   </a:t>
            </a:r>
          </a:p>
        </p:txBody>
      </p:sp>
    </p:spTree>
    <p:extLst>
      <p:ext uri="{BB962C8B-B14F-4D97-AF65-F5344CB8AC3E}">
        <p14:creationId xmlns:p14="http://schemas.microsoft.com/office/powerpoint/2010/main" val="15067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AED1A-D806-441F-ADFE-D3781ACC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18B39-16C6-46A8-8CA3-333B2113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2CFF0E-A51E-4245-9D09-A06C817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A5BCA9-AB0C-4EE7-89D9-46B68EED8E8E}"/>
              </a:ext>
            </a:extLst>
          </p:cNvPr>
          <p:cNvSpPr/>
          <p:nvPr/>
        </p:nvSpPr>
        <p:spPr>
          <a:xfrm>
            <a:off x="900111" y="4104499"/>
            <a:ext cx="5805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B7490"/>
                </a:solidFill>
                <a:latin typeface="Menlo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ProductName</a:t>
            </a:r>
            <a:endParaRPr lang="en-US" sz="2400" b="1" dirty="0">
              <a:solidFill>
                <a:srgbClr val="BEBEC5"/>
              </a:solidFill>
              <a:latin typeface="Menlo"/>
            </a:endParaRPr>
          </a:p>
          <a:p>
            <a:r>
              <a:rPr lang="en-US" sz="2400" b="1" dirty="0">
                <a:solidFill>
                  <a:srgbClr val="0B7490"/>
                </a:solidFill>
                <a:latin typeface="Menlo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Product </a:t>
            </a:r>
            <a:endParaRPr lang="en-US" sz="2400" b="1" dirty="0">
              <a:solidFill>
                <a:srgbClr val="BEBEC5"/>
              </a:solidFill>
              <a:latin typeface="Menlo"/>
            </a:endParaRPr>
          </a:p>
          <a:p>
            <a:r>
              <a:rPr lang="en-US" sz="2400" b="1" dirty="0">
                <a:solidFill>
                  <a:srgbClr val="0B7490"/>
                </a:solidFill>
                <a:latin typeface="Menlo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Id </a:t>
            </a:r>
            <a:r>
              <a:rPr lang="en-US" sz="2400" b="1" dirty="0">
                <a:solidFill>
                  <a:srgbClr val="0B7490"/>
                </a:solidFill>
                <a:latin typeface="Menlo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sz="2400" b="1" dirty="0">
                <a:solidFill>
                  <a:srgbClr val="0B7490"/>
                </a:solidFill>
                <a:latin typeface="Menlo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Menlo"/>
              </a:rPr>
              <a:t>ProductId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</a:t>
            </a:r>
            <a:endParaRPr lang="en-US" sz="2400" b="1" dirty="0">
              <a:solidFill>
                <a:srgbClr val="BEBEC5"/>
              </a:solidFill>
              <a:latin typeface="Menlo"/>
            </a:endParaRPr>
          </a:p>
          <a:p>
            <a:r>
              <a:rPr lang="en-US" sz="2400" b="1" dirty="0">
                <a:solidFill>
                  <a:srgbClr val="0B7490"/>
                </a:solidFill>
                <a:latin typeface="Menlo"/>
              </a:rPr>
              <a:t>                         FROM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Menlo"/>
              </a:rPr>
              <a:t>OrderItem</a:t>
            </a:r>
            <a:endParaRPr lang="en-US" sz="2400" b="1" dirty="0">
              <a:solidFill>
                <a:srgbClr val="BEBEC5"/>
              </a:solidFill>
              <a:latin typeface="Menlo"/>
            </a:endParaRPr>
          </a:p>
          <a:p>
            <a:r>
              <a:rPr lang="en-US" sz="2400" b="1" dirty="0">
                <a:solidFill>
                  <a:srgbClr val="BEBEC5"/>
                </a:solidFill>
                <a:latin typeface="Menlo"/>
              </a:rPr>
              <a:t>                        </a:t>
            </a:r>
            <a:r>
              <a:rPr lang="en-US" sz="2400" b="1" dirty="0">
                <a:solidFill>
                  <a:srgbClr val="0B7490"/>
                </a:solidFill>
                <a:latin typeface="Menlo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Menlo"/>
              </a:rPr>
              <a:t>Quantity&gt;</a:t>
            </a:r>
            <a:r>
              <a:rPr lang="en-US" sz="2400" b="1" dirty="0" smtClean="0">
                <a:solidFill>
                  <a:srgbClr val="CC4500"/>
                </a:solidFill>
                <a:latin typeface="Menlo"/>
              </a:rPr>
              <a:t>100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)</a:t>
            </a:r>
            <a:endParaRPr lang="en-US" b="1" i="0" dirty="0">
              <a:solidFill>
                <a:srgbClr val="BEBEC5"/>
              </a:solidFill>
              <a:effectLst/>
              <a:latin typeface="Menl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62866D-ADD8-4153-A651-39DAD528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8" y="966400"/>
            <a:ext cx="5416739" cy="293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8DFADF-DAB2-491E-815C-6EF62248B073}"/>
              </a:ext>
            </a:extLst>
          </p:cNvPr>
          <p:cNvSpPr txBox="1"/>
          <p:nvPr/>
        </p:nvSpPr>
        <p:spPr>
          <a:xfrm>
            <a:off x="6011016" y="1524000"/>
            <a:ext cx="2603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List the names of products that have been ordered more than 100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84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Sub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Retrieve the name and address of all employees who work for the 'Research' department. </a:t>
            </a:r>
          </a:p>
          <a:p>
            <a:pPr marL="0" indent="0">
              <a:buNone/>
            </a:pPr>
            <a:r>
              <a:rPr lang="en-US" dirty="0"/>
              <a:t>	SELECT FNAME, LNAME, ADDRESS FROM EMPLOYEE </a:t>
            </a:r>
          </a:p>
          <a:p>
            <a:pPr marL="0" indent="0">
              <a:buNone/>
            </a:pPr>
            <a:r>
              <a:rPr lang="en-US" dirty="0"/>
              <a:t>	WHERE DNO </a:t>
            </a:r>
            <a:r>
              <a:rPr lang="en-US" b="1" dirty="0"/>
              <a:t>IN </a:t>
            </a:r>
            <a:r>
              <a:rPr lang="en-US" dirty="0"/>
              <a:t>(SELECT DNUMBER </a:t>
            </a:r>
          </a:p>
          <a:p>
            <a:pPr marL="0" indent="0">
              <a:buNone/>
            </a:pPr>
            <a:r>
              <a:rPr lang="en-US" dirty="0"/>
              <a:t>			  FROM DEPARTMENT </a:t>
            </a:r>
          </a:p>
          <a:p>
            <a:pPr marL="0" indent="0">
              <a:buNone/>
            </a:pPr>
            <a:r>
              <a:rPr lang="en-US" dirty="0"/>
              <a:t>			 WHERE DNAME='Research' 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676482"/>
            <a:ext cx="4800601" cy="295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1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838200"/>
          <a:ext cx="7162800" cy="149352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inherit"/>
                        </a:rPr>
                        <a:t>Employee No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F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02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inherit"/>
                        </a:rPr>
                        <a:t>Employee 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C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inherit"/>
                        </a:rPr>
                        <a:t>Department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0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7002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02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01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inherit"/>
                        </a:rPr>
                        <a:t>Rohan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0E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06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SQL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E0E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001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06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01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Rajiv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006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06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PL SQL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0C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102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0C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C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Java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304800"/>
            <a:ext cx="179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Employee Table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505670"/>
            <a:ext cx="144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Salary Table 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911578"/>
          <a:ext cx="3505200" cy="1600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inherit"/>
                        </a:rPr>
                        <a:t>Employee No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0B5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5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inherit"/>
                        </a:rPr>
                        <a:t>Salary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2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25000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3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35000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C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45000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38600" y="29115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Fetch the all records of Employees who’s salary is greater that 25000.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819471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* from Employee 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Employee_No</a:t>
            </a:r>
            <a:r>
              <a:rPr lang="en-US" sz="2400" dirty="0"/>
              <a:t> In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(Select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Employee_No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	 	                  From Salary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                     where Salary &gt; 25000);</a:t>
            </a:r>
          </a:p>
        </p:txBody>
      </p:sp>
    </p:spTree>
    <p:extLst>
      <p:ext uri="{BB962C8B-B14F-4D97-AF65-F5344CB8AC3E}">
        <p14:creationId xmlns:p14="http://schemas.microsoft.com/office/powerpoint/2010/main" val="4136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8E94B-DDAC-4181-90F0-E1C8F7D3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AC0803-9ACC-410C-AB0C-79F1DEBD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IN" dirty="0" err="1"/>
              <a:t>ename</a:t>
            </a:r>
            <a:r>
              <a:rPr lang="en-IN" dirty="0"/>
              <a:t>, </a:t>
            </a:r>
            <a:r>
              <a:rPr lang="en-IN" dirty="0" err="1"/>
              <a:t>sal</a:t>
            </a:r>
            <a:r>
              <a:rPr lang="en-IN" dirty="0"/>
              <a:t>, </a:t>
            </a:r>
            <a:r>
              <a:rPr lang="en-IN" dirty="0" err="1"/>
              <a:t>deptno</a:t>
            </a:r>
            <a:r>
              <a:rPr lang="en-IN" dirty="0"/>
              <a:t>, job of employee whose job is same as employee no 7369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EF7343-11F4-4650-BF4D-B1AE393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B99F98-6967-4EB9-A693-06786A54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76400"/>
            <a:ext cx="5331501" cy="25508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1C8C2E63-E73E-4415-93CE-837607CA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286918"/>
            <a:ext cx="3810001" cy="234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6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838200"/>
            <a:ext cx="8229600" cy="5135563"/>
          </a:xfrm>
        </p:spPr>
        <p:txBody>
          <a:bodyPr>
            <a:normAutofit/>
          </a:bodyPr>
          <a:lstStyle/>
          <a:p>
            <a:pPr marL="1257300" lvl="3" indent="0">
              <a:buNone/>
            </a:pPr>
            <a:r>
              <a:rPr lang="en-US" sz="2200" dirty="0"/>
              <a:t>SELECT column1, column2 , aggregate function(col)</a:t>
            </a:r>
          </a:p>
          <a:p>
            <a:pPr marL="1257300" lvl="3" indent="0">
              <a:buNone/>
            </a:pPr>
            <a:r>
              <a:rPr lang="en-US" sz="2200" dirty="0"/>
              <a:t>FROM </a:t>
            </a:r>
            <a:r>
              <a:rPr lang="en-US" sz="2200" dirty="0" err="1"/>
              <a:t>table_name</a:t>
            </a:r>
            <a:r>
              <a:rPr lang="en-US" sz="2200" dirty="0"/>
              <a:t> </a:t>
            </a:r>
          </a:p>
          <a:p>
            <a:pPr marL="1257300" lvl="3" indent="0">
              <a:buNone/>
            </a:pPr>
            <a:r>
              <a:rPr lang="en-US" sz="2200" dirty="0"/>
              <a:t>WHERE [ conditions ] </a:t>
            </a:r>
          </a:p>
          <a:p>
            <a:pPr marL="1257300" lvl="3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GROUP BY </a:t>
            </a:r>
            <a:r>
              <a:rPr lang="en-US" sz="2200" dirty="0"/>
              <a:t>column1, column2 [ grouping attributes]</a:t>
            </a:r>
          </a:p>
          <a:p>
            <a:pPr marL="1257300" lvl="3" indent="0">
              <a:buNone/>
            </a:pPr>
            <a:r>
              <a:rPr lang="en-US" sz="2200" dirty="0"/>
              <a:t>HAVING [ group conditions ]</a:t>
            </a:r>
          </a:p>
          <a:p>
            <a:pPr marL="1257300" lvl="3" indent="0">
              <a:buNone/>
            </a:pPr>
            <a:r>
              <a:rPr lang="en-US" sz="2200" dirty="0"/>
              <a:t>ORDER BY column1, column2 [attribute list]</a:t>
            </a:r>
          </a:p>
          <a:p>
            <a:pPr marL="1257300" lvl="3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57200" y="35814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480"/>
              </a:spcBef>
              <a:spcAft>
                <a:spcPts val="480"/>
              </a:spcAft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ts val="240"/>
              </a:spcBef>
              <a:spcAft>
                <a:spcPts val="24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0"/>
              </a:spcBef>
              <a:spcAft>
                <a:spcPts val="24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0"/>
              </a:spcBef>
              <a:spcAft>
                <a:spcPts val="24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0"/>
              </a:spcBef>
              <a:spcAft>
                <a:spcPts val="240"/>
              </a:spcAft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CA" dirty="0"/>
              <a:t>Assemble all tables according to </a:t>
            </a:r>
            <a:r>
              <a:rPr lang="en-CA" dirty="0">
                <a:latin typeface="+mj-lt"/>
              </a:rPr>
              <a:t>From</a:t>
            </a:r>
            <a:r>
              <a:rPr lang="en-CA" dirty="0"/>
              <a:t> clause (“,” means to use </a:t>
            </a:r>
            <a:r>
              <a:rPr lang="en-CA" dirty="0">
                <a:sym typeface="Symbol"/>
              </a:rPr>
              <a:t>).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Keep only tuples matching </a:t>
            </a:r>
            <a:r>
              <a:rPr lang="en-CA" dirty="0">
                <a:latin typeface="+mj-lt"/>
              </a:rPr>
              <a:t>Where</a:t>
            </a:r>
            <a:r>
              <a:rPr lang="en-CA" dirty="0"/>
              <a:t> clause.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Group into blocks based on </a:t>
            </a:r>
            <a:r>
              <a:rPr lang="en-CA" dirty="0">
                <a:latin typeface="+mj-lt"/>
              </a:rPr>
              <a:t>Group By </a:t>
            </a:r>
            <a:r>
              <a:rPr lang="en-CA" dirty="0"/>
              <a:t>clause.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Keep only blocks matching </a:t>
            </a:r>
            <a:r>
              <a:rPr lang="en-CA" dirty="0">
                <a:latin typeface="+mj-lt"/>
              </a:rPr>
              <a:t>Having</a:t>
            </a:r>
            <a:r>
              <a:rPr lang="en-CA" dirty="0"/>
              <a:t> clause.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Create one tuple for each block using </a:t>
            </a:r>
            <a:r>
              <a:rPr lang="en-CA" dirty="0">
                <a:latin typeface="+mj-lt"/>
              </a:rPr>
              <a:t>Select</a:t>
            </a:r>
            <a:r>
              <a:rPr lang="en-CA" dirty="0"/>
              <a:t> clause.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Order resulting tuples according to </a:t>
            </a:r>
            <a:r>
              <a:rPr lang="en-CA" dirty="0">
                <a:latin typeface="+mj-lt"/>
              </a:rPr>
              <a:t>Order By </a:t>
            </a:r>
            <a:r>
              <a:rPr lang="en-CA" dirty="0"/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739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2" y="1285875"/>
            <a:ext cx="2686048" cy="189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9829"/>
            <a:ext cx="3048000" cy="213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83605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80097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3372416"/>
            <a:ext cx="4343400" cy="1123384"/>
          </a:xfrm>
          <a:prstGeom prst="rect">
            <a:avLst/>
          </a:prstGeom>
          <a:solidFill>
            <a:srgbClr val="EDE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SELECT 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FROM Customers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WHERE 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CustomerId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=(SELECT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CustomerId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	 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FROM Reservations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WHERE Id=2);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 </a:t>
            </a:r>
            <a:endParaRPr kumimoji="0" lang="en-US" sz="3200" b="1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AC90C1-C0B5-413C-A9B1-090FE6640913}"/>
              </a:ext>
            </a:extLst>
          </p:cNvPr>
          <p:cNvSpPr txBox="1"/>
          <p:nvPr/>
        </p:nvSpPr>
        <p:spPr>
          <a:xfrm>
            <a:off x="5943600" y="3372416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name of the customer whose reservation id is 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C04072-FE7D-4CDA-A586-355461A99082}"/>
              </a:ext>
            </a:extLst>
          </p:cNvPr>
          <p:cNvSpPr txBox="1"/>
          <p:nvPr/>
        </p:nvSpPr>
        <p:spPr>
          <a:xfrm>
            <a:off x="1143000" y="470912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same query using Join operation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ABC2BB-8C6A-4C7F-A429-7C0D533CA96C}"/>
              </a:ext>
            </a:extLst>
          </p:cNvPr>
          <p:cNvSpPr txBox="1"/>
          <p:nvPr/>
        </p:nvSpPr>
        <p:spPr>
          <a:xfrm>
            <a:off x="838200" y="5410765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name </a:t>
            </a:r>
          </a:p>
          <a:p>
            <a:r>
              <a:rPr lang="en-US" dirty="0"/>
              <a:t>From customers C,  reservations R </a:t>
            </a:r>
          </a:p>
          <a:p>
            <a:r>
              <a:rPr lang="en-US" dirty="0"/>
              <a:t>Where </a:t>
            </a:r>
            <a:r>
              <a:rPr lang="en-US" dirty="0" err="1"/>
              <a:t>C.CustomerId</a:t>
            </a:r>
            <a:r>
              <a:rPr lang="en-US" dirty="0"/>
              <a:t>=</a:t>
            </a:r>
            <a:r>
              <a:rPr lang="en-US" dirty="0" err="1"/>
              <a:t>R.CustomerId</a:t>
            </a:r>
            <a:r>
              <a:rPr lang="en-US" dirty="0"/>
              <a:t> and </a:t>
            </a:r>
            <a:r>
              <a:rPr lang="en-US" dirty="0" err="1"/>
              <a:t>R.Id</a:t>
            </a:r>
            <a:r>
              <a:rPr lang="en-US" dirty="0"/>
              <a:t>=2;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1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85875"/>
            <a:ext cx="2990850" cy="211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86485"/>
            <a:ext cx="3047999" cy="213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83605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7619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9100" y="4690907"/>
            <a:ext cx="5867400" cy="907941"/>
          </a:xfrm>
          <a:prstGeom prst="rect">
            <a:avLst/>
          </a:prstGeom>
          <a:solidFill>
            <a:srgbClr val="EDE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SELECT 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FROM Customers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WHERE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CustomerId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IN  (SELECT DISTINCT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CustomerId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FROM Reservations);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 </a:t>
            </a:r>
            <a:endParaRPr kumimoji="0" lang="en-US" sz="3200" b="1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AC90C1-C0B5-413C-A9B1-090FE6640913}"/>
              </a:ext>
            </a:extLst>
          </p:cNvPr>
          <p:cNvSpPr txBox="1"/>
          <p:nvPr/>
        </p:nvSpPr>
        <p:spPr>
          <a:xfrm>
            <a:off x="838200" y="33724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names of the customer who have reservations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6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BD577-4DD7-4AD1-9AA6-866024AA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EE6F0-D37F-464A-ACA9-7604454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name , salary and dept no of the employees receiving least salary in each department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C4620-4F7E-4E1C-83A9-840B5E37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010E3B-7A2E-46C5-8245-4CEE3185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66900"/>
            <a:ext cx="3676007" cy="31242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73C43948-4DFB-400B-9D19-BF6AFDC7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286918"/>
            <a:ext cx="3810001" cy="234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BCD9C-B326-1598-5D6A-F6FF0AA5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8575"/>
            <a:ext cx="8724900" cy="2362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employee(employee-name, street, city)</a:t>
            </a:r>
          </a:p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works(employee-name, company-name, salary)</a:t>
            </a:r>
          </a:p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company(company-name, city)</a:t>
            </a:r>
          </a:p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manages(employee-name, manager-name)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468EAA-BF45-6FDC-7B2F-3247F20A851B}"/>
              </a:ext>
            </a:extLst>
          </p:cNvPr>
          <p:cNvSpPr txBox="1"/>
          <p:nvPr/>
        </p:nvSpPr>
        <p:spPr>
          <a:xfrm>
            <a:off x="152400" y="2409825"/>
            <a:ext cx="868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Find the names of all employees in the database who earn more than every employee of 'Small Bank Corporation'. Assume that all people work for at most one company.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5B9F32-11C7-75DF-E5D5-A1E4DBF8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471928"/>
            <a:ext cx="87249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6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BCD9C-B326-1598-5D6A-F6FF0AA5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8575"/>
            <a:ext cx="8724900" cy="2362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employee(employee-name, street, city)</a:t>
            </a:r>
          </a:p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works(employee-name, company-name, salary)</a:t>
            </a:r>
          </a:p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company(company-name, city)</a:t>
            </a:r>
          </a:p>
          <a:p>
            <a:pPr algn="l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manages(employee-name, manager-name)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468EAA-BF45-6FDC-7B2F-3247F20A851B}"/>
              </a:ext>
            </a:extLst>
          </p:cNvPr>
          <p:cNvSpPr txBox="1"/>
          <p:nvPr/>
        </p:nvSpPr>
        <p:spPr>
          <a:xfrm>
            <a:off x="114300" y="2590800"/>
            <a:ext cx="8686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Find the names of all employees who earn more than the average salary of all employees of their company. Assume that all people work for at most one company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E667F5-6339-1449-59B4-9132AF8A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267200"/>
            <a:ext cx="7258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9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3BB320-9DF1-08C1-AB42-5487194B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FA64BC-6402-A026-ABC3-E747B015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67" y="132079"/>
            <a:ext cx="7372233" cy="632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5F00D8-4F64-8F3B-32AC-602C3B04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61814"/>
            <a:ext cx="2314524" cy="20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D1282-47EC-BAB3-C077-19FA41C3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"/>
            <a:ext cx="8153401" cy="83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To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find the total amount for each customer who has placed an order.</a:t>
            </a:r>
            <a:r>
              <a:rPr lang="en-IN" sz="800" dirty="0">
                <a:solidFill>
                  <a:schemeClr val="tx1"/>
                </a:solidFill>
                <a:latin typeface="+mj-lt"/>
              </a:rPr>
              <a:t/>
            </a:r>
            <a:br>
              <a:rPr lang="en-IN" sz="800" dirty="0">
                <a:solidFill>
                  <a:schemeClr val="tx1"/>
                </a:solidFill>
                <a:latin typeface="+mj-lt"/>
              </a:rPr>
            </a:br>
            <a:endParaRPr lang="en-IN" sz="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751E9F-E1A5-1A5F-0D1A-EA67117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08F502-3E1E-14E2-F063-E626DDD6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85850"/>
            <a:ext cx="66294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4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751E9F-E1A5-1A5F-0D1A-EA67117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08F502-3E1E-14E2-F063-E626DDD6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"/>
            <a:ext cx="6019800" cy="5241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C8D569-0559-3C2B-13A8-538C009C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" y="2057400"/>
            <a:ext cx="359136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7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62260"/>
              </p:ext>
            </p:extLst>
          </p:nvPr>
        </p:nvGraphicFramePr>
        <p:xfrm>
          <a:off x="381000" y="1066800"/>
          <a:ext cx="8153400" cy="2026920"/>
        </p:xfrm>
        <a:graphic>
          <a:graphicData uri="http://schemas.openxmlformats.org/drawingml/2006/table">
            <a:tbl>
              <a:tblPr/>
              <a:tblGrid>
                <a:gridCol w="1630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employee_number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first_name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salary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dept_id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62000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Anderson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57500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Everest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Brad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Horvath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Jack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42000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88171"/>
              </p:ext>
            </p:extLst>
          </p:nvPr>
        </p:nvGraphicFramePr>
        <p:xfrm>
          <a:off x="5029200" y="5334000"/>
          <a:ext cx="3429000" cy="105156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dept_id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total_salaries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119500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113000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3581400"/>
            <a:ext cx="7010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dept_id</a:t>
            </a:r>
            <a:r>
              <a:rPr lang="en-US" sz="2400" dirty="0"/>
              <a:t>, SUM(salary) AS </a:t>
            </a:r>
            <a:r>
              <a:rPr lang="en-US" sz="2400" dirty="0" err="1"/>
              <a:t>total_salaries</a:t>
            </a:r>
            <a:r>
              <a:rPr lang="en-US" sz="2400" dirty="0"/>
              <a:t> FROM employees </a:t>
            </a:r>
          </a:p>
          <a:p>
            <a:r>
              <a:rPr lang="en-US" sz="2400" dirty="0"/>
              <a:t>GROUP BY </a:t>
            </a:r>
            <a:r>
              <a:rPr lang="en-US" sz="2400" dirty="0" err="1"/>
              <a:t>dept_id</a:t>
            </a:r>
            <a:r>
              <a:rPr lang="en-US" sz="2400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DBC6BA-D08D-484A-8C20-5CF203D19E8F}"/>
              </a:ext>
            </a:extLst>
          </p:cNvPr>
          <p:cNvSpPr txBox="1"/>
          <p:nvPr/>
        </p:nvSpPr>
        <p:spPr>
          <a:xfrm>
            <a:off x="533400" y="5486400"/>
            <a:ext cx="425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List dept id and total salary of all employees for each department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937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100" b="1" dirty="0"/>
              <a:t>GROUP BY </a:t>
            </a:r>
            <a:endParaRPr lang="en-US" sz="31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09221"/>
              </p:ext>
            </p:extLst>
          </p:nvPr>
        </p:nvGraphicFramePr>
        <p:xfrm>
          <a:off x="533400" y="838200"/>
          <a:ext cx="6629400" cy="280416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product_id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product_name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category_id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Pear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Banana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Orange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Bread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Sliced Ham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Kleenex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9999"/>
                          </a:solidFill>
                          <a:effectLst/>
                        </a:rPr>
                        <a:t>NULL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14585"/>
              </p:ext>
            </p:extLst>
          </p:nvPr>
        </p:nvGraphicFramePr>
        <p:xfrm>
          <a:off x="4648200" y="5410199"/>
          <a:ext cx="4038600" cy="1402080"/>
        </p:xfrm>
        <a:graphic>
          <a:graphicData uri="http://schemas.openxmlformats.org/drawingml/2006/table">
            <a:tbl>
              <a:tblPr/>
              <a:tblGrid>
                <a:gridCol w="2082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6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category_id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total_products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3810000"/>
            <a:ext cx="5486400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category_id</a:t>
            </a:r>
            <a:r>
              <a:rPr lang="en-US" dirty="0"/>
              <a:t>, COUNT(*) AS </a:t>
            </a:r>
            <a:r>
              <a:rPr lang="en-US" dirty="0" err="1"/>
              <a:t>total_products</a:t>
            </a:r>
            <a:r>
              <a:rPr lang="en-US" dirty="0"/>
              <a:t> FROM products </a:t>
            </a:r>
          </a:p>
          <a:p>
            <a:r>
              <a:rPr lang="en-US" dirty="0"/>
              <a:t>WHERE </a:t>
            </a:r>
            <a:r>
              <a:rPr lang="en-US" dirty="0" err="1"/>
              <a:t>category_id</a:t>
            </a:r>
            <a:r>
              <a:rPr lang="en-US" dirty="0"/>
              <a:t> IS NOT NULL </a:t>
            </a:r>
          </a:p>
          <a:p>
            <a:r>
              <a:rPr lang="en-US" dirty="0"/>
              <a:t>GROUP BY </a:t>
            </a:r>
            <a:r>
              <a:rPr lang="en-US" dirty="0" err="1"/>
              <a:t>category_id</a:t>
            </a:r>
            <a:r>
              <a:rPr lang="en-US" dirty="0"/>
              <a:t> </a:t>
            </a:r>
          </a:p>
          <a:p>
            <a:r>
              <a:rPr lang="en-US" dirty="0"/>
              <a:t>ORDER BY </a:t>
            </a:r>
            <a:r>
              <a:rPr lang="en-US" dirty="0" err="1"/>
              <a:t>category_id</a:t>
            </a:r>
            <a:r>
              <a:rPr lang="en-US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6ADAC4-F303-4A7D-AD7F-573BD26432D9}"/>
              </a:ext>
            </a:extLst>
          </p:cNvPr>
          <p:cNvSpPr txBox="1"/>
          <p:nvPr/>
        </p:nvSpPr>
        <p:spPr>
          <a:xfrm>
            <a:off x="457200" y="5715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Print total no of products in each product category in the sorted order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35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HAVING filters records that work on summarized GROUP BY results.</a:t>
            </a:r>
          </a:p>
          <a:p>
            <a:r>
              <a:rPr lang="en-US" sz="2800" dirty="0"/>
              <a:t>HAVING applies to </a:t>
            </a:r>
            <a:r>
              <a:rPr lang="en-US" sz="2800" dirty="0">
                <a:solidFill>
                  <a:srgbClr val="FF0000"/>
                </a:solidFill>
              </a:rPr>
              <a:t>summarized group records</a:t>
            </a:r>
            <a:r>
              <a:rPr lang="en-US" sz="2800" dirty="0"/>
              <a:t>, whereas WHERE applies to individual records.</a:t>
            </a:r>
          </a:p>
          <a:p>
            <a:r>
              <a:rPr lang="en-US" sz="2800" dirty="0"/>
              <a:t>Only the groups that meet the HAVING criteria will be returned.</a:t>
            </a:r>
          </a:p>
          <a:p>
            <a:r>
              <a:rPr lang="en-US" sz="2800" dirty="0"/>
              <a:t>HAVING requires that a GROUP BY clause is present.</a:t>
            </a:r>
          </a:p>
          <a:p>
            <a:r>
              <a:rPr lang="en-US" sz="2800" dirty="0"/>
              <a:t>WHERE and HAVING can be in the same query.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07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11115</TotalTime>
  <Words>1079</Words>
  <Application>Microsoft Office PowerPoint</Application>
  <PresentationFormat>On-screen Show (4:3)</PresentationFormat>
  <Paragraphs>356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-apple-system</vt:lpstr>
      <vt:lpstr>Arial</vt:lpstr>
      <vt:lpstr>Arial Black</vt:lpstr>
      <vt:lpstr>Calibri</vt:lpstr>
      <vt:lpstr>Consolas</vt:lpstr>
      <vt:lpstr>Courier New</vt:lpstr>
      <vt:lpstr>inherit</vt:lpstr>
      <vt:lpstr>Menlo</vt:lpstr>
      <vt:lpstr>Symbol</vt:lpstr>
      <vt:lpstr>system-ui</vt:lpstr>
      <vt:lpstr>Times New Roman</vt:lpstr>
      <vt:lpstr>Wingdings</vt:lpstr>
      <vt:lpstr>1_Essential</vt:lpstr>
      <vt:lpstr>Self-joins</vt:lpstr>
      <vt:lpstr>Group by</vt:lpstr>
      <vt:lpstr>Group by syntax</vt:lpstr>
      <vt:lpstr>PowerPoint Presentation</vt:lpstr>
      <vt:lpstr>PowerPoint Presentation</vt:lpstr>
      <vt:lpstr>PowerPoint Presentation</vt:lpstr>
      <vt:lpstr>Exercise</vt:lpstr>
      <vt:lpstr> GROUP BY </vt:lpstr>
      <vt:lpstr>Having </vt:lpstr>
      <vt:lpstr>Having clause</vt:lpstr>
      <vt:lpstr>Example</vt:lpstr>
      <vt:lpstr>eXAMPLE</vt:lpstr>
      <vt:lpstr>Exercise</vt:lpstr>
      <vt:lpstr>Exercise</vt:lpstr>
      <vt:lpstr>Exercise</vt:lpstr>
      <vt:lpstr>Subquery (or) nested query </vt:lpstr>
      <vt:lpstr>Non correlated subquery</vt:lpstr>
      <vt:lpstr>PowerPoint Presentation</vt:lpstr>
      <vt:lpstr>Multi row operators</vt:lpstr>
      <vt:lpstr>IN</vt:lpstr>
      <vt:lpstr>ALL Operator</vt:lpstr>
      <vt:lpstr>PowerPoint Presentation</vt:lpstr>
      <vt:lpstr>ANy</vt:lpstr>
      <vt:lpstr>PowerPoint Presentation</vt:lpstr>
      <vt:lpstr>PowerPoint Presentation</vt:lpstr>
      <vt:lpstr>subquery</vt:lpstr>
      <vt:lpstr>Sub query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jchampai;fwtompa</dc:creator>
  <cp:lastModifiedBy>BMS</cp:lastModifiedBy>
  <cp:revision>238</cp:revision>
  <dcterms:created xsi:type="dcterms:W3CDTF">2010-05-06T15:58:58Z</dcterms:created>
  <dcterms:modified xsi:type="dcterms:W3CDTF">2022-11-17T04:59:01Z</dcterms:modified>
</cp:coreProperties>
</file>