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27"/>
  </p:handoutMasterIdLst>
  <p:sldIdLst>
    <p:sldId id="270" r:id="rId5"/>
    <p:sldId id="277" r:id="rId6"/>
    <p:sldId id="284" r:id="rId7"/>
    <p:sldId id="290" r:id="rId8"/>
    <p:sldId id="289" r:id="rId9"/>
    <p:sldId id="292" r:id="rId10"/>
    <p:sldId id="291" r:id="rId11"/>
    <p:sldId id="296" r:id="rId12"/>
    <p:sldId id="297" r:id="rId13"/>
    <p:sldId id="307" r:id="rId14"/>
    <p:sldId id="295" r:id="rId15"/>
    <p:sldId id="300" r:id="rId16"/>
    <p:sldId id="298" r:id="rId17"/>
    <p:sldId id="299" r:id="rId18"/>
    <p:sldId id="302" r:id="rId19"/>
    <p:sldId id="303" r:id="rId20"/>
    <p:sldId id="304" r:id="rId21"/>
    <p:sldId id="306" r:id="rId22"/>
    <p:sldId id="305" r:id="rId23"/>
    <p:sldId id="287" r:id="rId24"/>
    <p:sldId id="288" r:id="rId25"/>
    <p:sldId id="29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7D7D"/>
    <a:srgbClr val="8F8883"/>
    <a:srgbClr val="F1B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65"/>
    <p:restoredTop sz="96327"/>
  </p:normalViewPr>
  <p:slideViewPr>
    <p:cSldViewPr snapToGrid="0" snapToObjects="1">
      <p:cViewPr varScale="1">
        <p:scale>
          <a:sx n="116" d="100"/>
          <a:sy n="116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ED3319-7128-8A43-A343-589DCC8803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2D9A0-EFDF-8149-8D17-DB42269573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AFFDD-2053-C843-B5CE-24D1DBAFC1B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B33E1-0AD9-3843-872B-0713EA43C4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0AFA1-F959-9D49-8FF1-7690C70454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CA87-54D2-B649-AC4A-3DAC685A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01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6F2268-63F0-4F4D-93C6-966EE863A51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7F8EA-A50F-8446-8445-29EFB8E4A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936976"/>
            <a:ext cx="4778728" cy="249202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GOES HERE IN ALL CAPS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BDE9C-EA52-4748-B44D-974387F919A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650" y="3732818"/>
            <a:ext cx="4778728" cy="156167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i="0">
                <a:solidFill>
                  <a:srgbClr val="7D7D7D"/>
                </a:solidFill>
                <a:latin typeface="+mn-lt"/>
                <a:ea typeface="Palatino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additional information about your slides.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C1A4C5B-45B6-D94D-890D-615B9871B50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  <a:effectLst>
            <a:outerShdw blurRad="190500" dist="63500" dir="10800000" algn="r" rotWithShape="0">
              <a:schemeClr val="tx1">
                <a:alpha val="27000"/>
              </a:schemeClr>
            </a:outerShdw>
          </a:effectLst>
        </p:spPr>
        <p:txBody>
          <a:bodyPr anchor="ctr" anchorCtr="0"/>
          <a:lstStyle>
            <a:lvl1pPr algn="ctr">
              <a:buNone/>
              <a:defRPr/>
            </a:lvl1pPr>
          </a:lstStyle>
          <a:p>
            <a:r>
              <a:rPr lang="en-US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160524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818E346-8EF8-2E43-A9E1-4EF33E55AD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C493A9-73EE-C848-97A3-C097170E3D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294" y="2407219"/>
            <a:ext cx="4502199" cy="2043562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– ARIAL BLACK – 28-18 PT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84375DC-1ADC-3548-8D0D-36906DC2077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3292" y="1112613"/>
            <a:ext cx="4502200" cy="338924"/>
          </a:xfrm>
        </p:spPr>
        <p:txBody>
          <a:bodyPr anchor="ctr">
            <a:noAutofit/>
          </a:bodyPr>
          <a:lstStyle>
            <a:lvl1pPr>
              <a:buNone/>
              <a:defRPr lang="en-US" sz="1800" kern="1200" spc="3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SECTION NAME. 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1C388E8F-5EF3-144D-AC88-66F57E854AD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  <a:effectLst>
            <a:outerShdw blurRad="190500" dist="63500" dir="10800000" algn="r" rotWithShape="0">
              <a:schemeClr val="tx1">
                <a:alpha val="27000"/>
              </a:schemeClr>
            </a:outerShdw>
          </a:effectLst>
        </p:spPr>
        <p:txBody>
          <a:bodyPr anchor="ctr" anchorCtr="0"/>
          <a:lstStyle>
            <a:lvl1pPr algn="ctr">
              <a:buNone/>
              <a:defRPr/>
            </a:lvl1pPr>
          </a:lstStyle>
          <a:p>
            <a:r>
              <a:rPr lang="en-US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5578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1F2C-2D12-C247-A121-AAFEB4760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9737" y="932248"/>
            <a:ext cx="5707507" cy="1300586"/>
          </a:xfrm>
          <a:solidFill>
            <a:schemeClr val="bg1">
              <a:alpha val="36000"/>
            </a:schemeClr>
          </a:solidFill>
          <a:ln w="19050">
            <a:noFill/>
          </a:ln>
        </p:spPr>
        <p:txBody>
          <a:bodyPr wrap="square" lIns="91440" tIns="182880" rIns="274320" bIns="91440">
            <a:noAutofit/>
          </a:bodyPr>
          <a:lstStyle>
            <a:lvl1pPr algn="l">
              <a:defRPr sz="2400"/>
            </a:lvl1pPr>
          </a:lstStyle>
          <a:p>
            <a:r>
              <a:rPr lang="en-US" dirty="0"/>
              <a:t>HEADLINE – ARIAL BLACK</a:t>
            </a:r>
            <a:br>
              <a:rPr lang="en-US" dirty="0"/>
            </a:br>
            <a:r>
              <a:rPr lang="en-US" dirty="0"/>
              <a:t>24-18 PT, 1 or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37AE-F140-5542-9056-F89DEB62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37" y="2393244"/>
            <a:ext cx="5707507" cy="3364513"/>
          </a:xfrm>
        </p:spPr>
        <p:txBody>
          <a:bodyPr l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E2167AC0-44F7-1641-8E7D-2069A6042D3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49737" y="570746"/>
            <a:ext cx="5707506" cy="338924"/>
          </a:xfrm>
        </p:spPr>
        <p:txBody>
          <a:bodyPr anchor="ctr">
            <a:noAutofit/>
          </a:bodyPr>
          <a:lstStyle>
            <a:lvl1pPr>
              <a:buNone/>
              <a:defRPr lang="en-US" sz="1800" kern="1200" spc="3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SECTION NAME. 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DA8C008-B32A-6647-8076-8C9B1AF1D33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40064" y="0"/>
            <a:ext cx="5251935" cy="6016978"/>
          </a:xfrm>
          <a:solidFill>
            <a:schemeClr val="bg2"/>
          </a:solidFill>
          <a:effectLst/>
        </p:spPr>
        <p:txBody>
          <a:bodyPr anchor="ctr" anchorCtr="0"/>
          <a:lstStyle>
            <a:lvl1pPr algn="ctr">
              <a:buNone/>
              <a:defRPr/>
            </a:lvl1pPr>
          </a:lstStyle>
          <a:p>
            <a:r>
              <a:rPr lang="en-US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420431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3ED575-1A3A-2C4B-BC3F-25A2C34F8341}"/>
              </a:ext>
            </a:extLst>
          </p:cNvPr>
          <p:cNvSpPr/>
          <p:nvPr userDrawn="1"/>
        </p:nvSpPr>
        <p:spPr>
          <a:xfrm>
            <a:off x="7662546" y="4287751"/>
            <a:ext cx="4529454" cy="1740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37AE-F140-5542-9056-F89DEB62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36" y="2255412"/>
            <a:ext cx="6645115" cy="3379269"/>
          </a:xfrm>
        </p:spPr>
        <p:txBody>
          <a:bodyPr l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B5B99D5-4B65-E94A-BD73-F9E966B01F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62546" y="1"/>
            <a:ext cx="4529454" cy="4287750"/>
          </a:xfr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0B52A7F-9035-FF4C-BF6E-94AF2C0D6B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47378" y="4584357"/>
            <a:ext cx="3996266" cy="1050324"/>
          </a:xfrm>
        </p:spPr>
        <p:txBody>
          <a:bodyPr anchor="ctr" anchorCtr="0">
            <a:noAutofit/>
          </a:bodyPr>
          <a:lstStyle>
            <a:lvl1pPr algn="ctr">
              <a:buNone/>
              <a:defRPr sz="1600" b="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buNone/>
              <a:defRPr sz="2000" i="1">
                <a:latin typeface="Century Schoolbook" panose="02040604050505020304" pitchFamily="18" charset="0"/>
              </a:defRPr>
            </a:lvl2pPr>
            <a:lvl3pPr algn="ctr">
              <a:buNone/>
              <a:defRPr sz="1800" i="1">
                <a:latin typeface="Century Schoolbook" panose="02040604050505020304" pitchFamily="18" charset="0"/>
              </a:defRPr>
            </a:lvl3pPr>
            <a:lvl4pPr algn="ctr">
              <a:buNone/>
              <a:defRPr sz="1600" i="1">
                <a:latin typeface="Century Schoolbook" panose="02040604050505020304" pitchFamily="18" charset="0"/>
              </a:defRPr>
            </a:lvl4pPr>
            <a:lvl5pPr algn="ctr">
              <a:buNone/>
              <a:defRPr sz="1600" i="1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Copy, photo description</a:t>
            </a:r>
            <a:br>
              <a:rPr lang="en-US" dirty="0"/>
            </a:br>
            <a:r>
              <a:rPr lang="en-US" dirty="0"/>
              <a:t>or additional text goes here.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90B5D5-1C5C-A54E-B879-FD9366269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9737" y="932248"/>
            <a:ext cx="6645114" cy="1300586"/>
          </a:xfrm>
          <a:solidFill>
            <a:schemeClr val="bg1">
              <a:alpha val="36000"/>
            </a:schemeClr>
          </a:solidFill>
          <a:ln w="19050">
            <a:noFill/>
          </a:ln>
        </p:spPr>
        <p:txBody>
          <a:bodyPr wrap="square" lIns="91440" tIns="182880" rIns="274320" bIns="91440">
            <a:noAutofit/>
          </a:bodyPr>
          <a:lstStyle>
            <a:lvl1pPr algn="l">
              <a:defRPr sz="2400"/>
            </a:lvl1pPr>
          </a:lstStyle>
          <a:p>
            <a:r>
              <a:rPr lang="en-US" dirty="0"/>
              <a:t>HEADLINE – ARIAL BLACK</a:t>
            </a:r>
            <a:br>
              <a:rPr lang="en-US" dirty="0"/>
            </a:br>
            <a:r>
              <a:rPr lang="en-US" dirty="0"/>
              <a:t>24-18 PT, 1 or 2 LINES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A077FB4-DB83-904D-AA03-E0119AEA379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49736" y="570746"/>
            <a:ext cx="6645114" cy="338924"/>
          </a:xfrm>
        </p:spPr>
        <p:txBody>
          <a:bodyPr anchor="ctr">
            <a:noAutofit/>
          </a:bodyPr>
          <a:lstStyle>
            <a:lvl1pPr>
              <a:buNone/>
              <a:defRPr lang="en-US" sz="1800" kern="1200" spc="3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SECTION NAME. </a:t>
            </a:r>
          </a:p>
        </p:txBody>
      </p:sp>
    </p:spTree>
    <p:extLst>
      <p:ext uri="{BB962C8B-B14F-4D97-AF65-F5344CB8AC3E}">
        <p14:creationId xmlns:p14="http://schemas.microsoft.com/office/powerpoint/2010/main" val="301144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47A7B35-B251-A746-9094-A0DBC03AB0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9565" y="934646"/>
            <a:ext cx="10677832" cy="83592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 – ARIAL BLACK – 24-18 PT</a:t>
            </a:r>
            <a:br>
              <a:rPr lang="en-US" dirty="0"/>
            </a:br>
            <a:r>
              <a:rPr lang="en-US" dirty="0"/>
              <a:t>1 or 2 LINES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BB17B6-49DA-154F-922D-E9BBADEF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37" y="2038866"/>
            <a:ext cx="10685908" cy="3620529"/>
          </a:xfrm>
        </p:spPr>
        <p:txBody>
          <a:bodyPr lIns="4572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B04B34-1D02-9A43-AB5E-B0B351EADE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49737" y="570746"/>
            <a:ext cx="5707506" cy="338924"/>
          </a:xfrm>
        </p:spPr>
        <p:txBody>
          <a:bodyPr anchor="ctr">
            <a:noAutofit/>
          </a:bodyPr>
          <a:lstStyle>
            <a:lvl1pPr>
              <a:buNone/>
              <a:defRPr lang="en-US" sz="1800" kern="1200" spc="3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SECTION NAME. </a:t>
            </a:r>
          </a:p>
        </p:txBody>
      </p:sp>
    </p:spTree>
    <p:extLst>
      <p:ext uri="{BB962C8B-B14F-4D97-AF65-F5344CB8AC3E}">
        <p14:creationId xmlns:p14="http://schemas.microsoft.com/office/powerpoint/2010/main" val="283552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2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FD774-94F9-3B41-BB91-BEE1ACFF7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659" y="1812741"/>
            <a:ext cx="502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8E34D-6966-D644-B2E6-D8BB46EAB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659" y="2636653"/>
            <a:ext cx="5020962" cy="29980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03B69-5E2D-3B47-BB01-AFBE3BD6B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5594" y="1812741"/>
            <a:ext cx="522372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5DDA1-02B1-3341-9D80-8DF498B6B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5594" y="2636654"/>
            <a:ext cx="5223721" cy="29980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BFF6685-9E18-E742-8861-24773D334D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9737" y="934646"/>
            <a:ext cx="10869578" cy="83592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 – ARIAL BLACK – ALL CAPS – 24 - 18 PT</a:t>
            </a:r>
            <a:br>
              <a:rPr lang="en-US" dirty="0"/>
            </a:br>
            <a:r>
              <a:rPr lang="en-US" dirty="0"/>
              <a:t>1 OR 2 LINES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A2E06D13-7EB9-C04B-BACD-8ED39B9BB7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49737" y="570746"/>
            <a:ext cx="5707506" cy="338924"/>
          </a:xfrm>
        </p:spPr>
        <p:txBody>
          <a:bodyPr anchor="ctr">
            <a:noAutofit/>
          </a:bodyPr>
          <a:lstStyle>
            <a:lvl1pPr>
              <a:buNone/>
              <a:defRPr lang="en-US" sz="1800" kern="1200" spc="3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SECTION NAME. </a:t>
            </a:r>
          </a:p>
        </p:txBody>
      </p:sp>
    </p:spTree>
    <p:extLst>
      <p:ext uri="{BB962C8B-B14F-4D97-AF65-F5344CB8AC3E}">
        <p14:creationId xmlns:p14="http://schemas.microsoft.com/office/powerpoint/2010/main" val="2096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47638937-EBD2-1047-B14E-C0409FE092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9737" y="3872138"/>
            <a:ext cx="3131723" cy="1782376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="0"/>
            </a:lvl1pPr>
            <a:lvl2pPr>
              <a:buNone/>
              <a:defRPr sz="1800"/>
            </a:lvl2pPr>
            <a:lvl3pPr>
              <a:buNone/>
              <a:defRPr sz="16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 dirty="0"/>
              <a:t>Body copy or descriptive text goes here. </a:t>
            </a:r>
          </a:p>
          <a:p>
            <a:pPr lvl="0"/>
            <a:r>
              <a:rPr lang="en-US" dirty="0"/>
              <a:t>Arial 12-18 point font.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49EBF9E6-5FE2-914E-B247-11621405AB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30139" y="3872138"/>
            <a:ext cx="3131723" cy="1782376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="0"/>
            </a:lvl1pPr>
            <a:lvl2pPr>
              <a:buNone/>
              <a:defRPr sz="1800"/>
            </a:lvl2pPr>
            <a:lvl3pPr>
              <a:buNone/>
              <a:defRPr sz="16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 dirty="0"/>
              <a:t>Body copy or descriptive text goes here. </a:t>
            </a:r>
          </a:p>
          <a:p>
            <a:pPr lvl="0"/>
            <a:r>
              <a:rPr lang="en-US" dirty="0"/>
              <a:t>Arial 12-18 point font.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06483D2-B8E5-5C4B-9A56-A25E85D7770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50324" y="1465769"/>
            <a:ext cx="3130550" cy="2180719"/>
          </a:xfrm>
          <a:solidFill>
            <a:schemeClr val="bg2"/>
          </a:solid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7D8052CF-A938-044E-9577-5E3555FC5EE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530725" y="1465769"/>
            <a:ext cx="3130550" cy="2180719"/>
          </a:xfrm>
          <a:solidFill>
            <a:schemeClr val="bg2"/>
          </a:solid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FD5856C-5441-F140-9678-54DD4C473B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00629" y="3872138"/>
            <a:ext cx="3131723" cy="1782376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="0"/>
            </a:lvl1pPr>
            <a:lvl2pPr>
              <a:buNone/>
              <a:defRPr sz="1800"/>
            </a:lvl2pPr>
            <a:lvl3pPr>
              <a:buNone/>
              <a:defRPr sz="16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 dirty="0"/>
              <a:t>Body copy or descriptive text goes here. </a:t>
            </a:r>
          </a:p>
          <a:p>
            <a:pPr lvl="0"/>
            <a:r>
              <a:rPr lang="en-US" dirty="0"/>
              <a:t>Arial 12-18 point font.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A8EC7ABC-5C1C-0D47-A9AC-A118DA67CB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01215" y="1465769"/>
            <a:ext cx="3130550" cy="2180719"/>
          </a:xfrm>
          <a:solidFill>
            <a:schemeClr val="bg2"/>
          </a:solidFill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86A656B5-C7A2-2C4D-A5DD-39CF2133B1D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49737" y="570746"/>
            <a:ext cx="5707506" cy="338924"/>
          </a:xfrm>
        </p:spPr>
        <p:txBody>
          <a:bodyPr anchor="ctr">
            <a:noAutofit/>
          </a:bodyPr>
          <a:lstStyle>
            <a:lvl1pPr>
              <a:buNone/>
              <a:defRPr lang="en-US" sz="1800" kern="1200" spc="3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SECTION NAME. </a:t>
            </a:r>
          </a:p>
        </p:txBody>
      </p:sp>
    </p:spTree>
    <p:extLst>
      <p:ext uri="{BB962C8B-B14F-4D97-AF65-F5344CB8AC3E}">
        <p14:creationId xmlns:p14="http://schemas.microsoft.com/office/powerpoint/2010/main" val="326183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hoto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A6134-BBCE-5244-B23B-10C563756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511" y="715577"/>
            <a:ext cx="5644445" cy="481597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1EE51C3-E4C7-784F-8B0E-DC52E3CBE2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251935" cy="6016978"/>
          </a:xfrm>
          <a:solidFill>
            <a:schemeClr val="bg2"/>
          </a:solidFill>
          <a:effectLst/>
        </p:spPr>
        <p:txBody>
          <a:bodyPr anchor="ctr" anchorCtr="0"/>
          <a:lstStyle>
            <a:lvl1pPr algn="ctr">
              <a:buNone/>
              <a:defRPr/>
            </a:lvl1pPr>
          </a:lstStyle>
          <a:p>
            <a:r>
              <a:rPr lang="en-US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1273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16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275FA-71D2-5241-AFB1-EF81E419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87" y="934646"/>
            <a:ext cx="10842713" cy="835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F8093-0A15-C54A-B2FE-8E7FAEF4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9114" y="1825625"/>
            <a:ext cx="10414686" cy="3796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D2B8E4-47A5-DF4D-B858-AB30A27CE74E}"/>
              </a:ext>
            </a:extLst>
          </p:cNvPr>
          <p:cNvSpPr/>
          <p:nvPr userDrawn="1"/>
        </p:nvSpPr>
        <p:spPr>
          <a:xfrm>
            <a:off x="0" y="6016978"/>
            <a:ext cx="12192000" cy="8410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66068-EF00-B045-8131-E4C3CDE7D31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9339" y="6228005"/>
            <a:ext cx="3109806" cy="41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0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58" r:id="rId3"/>
    <p:sldLayoutId id="2147483659" r:id="rId4"/>
    <p:sldLayoutId id="2147483652" r:id="rId5"/>
    <p:sldLayoutId id="2147483653" r:id="rId6"/>
    <p:sldLayoutId id="2147483654" r:id="rId7"/>
    <p:sldLayoutId id="2147483656" r:id="rId8"/>
    <p:sldLayoutId id="214748366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Gotham Book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Gotham Book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Gotham Book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Gotham Book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Gotham Book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EEA8-A871-AD48-AAB3-43487387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36976"/>
            <a:ext cx="5634990" cy="2795842"/>
          </a:xfrm>
        </p:spPr>
        <p:txBody>
          <a:bodyPr>
            <a:normAutofit/>
          </a:bodyPr>
          <a:lstStyle/>
          <a:p>
            <a:r>
              <a:rPr lang="en-US" dirty="0"/>
              <a:t>Unsupervised Learning to Enhance Gene Regulatory Pathway Prediction</a:t>
            </a:r>
            <a:br>
              <a:rPr lang="en-US" dirty="0"/>
            </a:br>
            <a:r>
              <a:rPr lang="en-US" dirty="0"/>
              <a:t>with GNN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E3121-33B1-4B42-806E-B5131BFD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3732818"/>
            <a:ext cx="4778728" cy="1561671"/>
          </a:xfrm>
        </p:spPr>
        <p:txBody>
          <a:bodyPr>
            <a:normAutofit/>
          </a:bodyPr>
          <a:lstStyle/>
          <a:p>
            <a:r>
              <a:rPr lang="en-US" dirty="0"/>
              <a:t>Yibo Chen</a:t>
            </a:r>
          </a:p>
        </p:txBody>
      </p:sp>
      <p:pic>
        <p:nvPicPr>
          <p:cNvPr id="6" name="Picture Placeholder 5" descr="A picture containing outdoor, tree, building, sky&#10;&#10;Description automatically generated">
            <a:extLst>
              <a:ext uri="{FF2B5EF4-FFF2-40B4-BE49-F238E27FC236}">
                <a16:creationId xmlns:a16="http://schemas.microsoft.com/office/drawing/2014/main" id="{B7C30D19-2949-1846-905D-53BE7359C19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5FB9D-C3A1-1A4E-93AB-C2D3C186D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" y="5921375"/>
            <a:ext cx="3663951" cy="49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80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A0DA-60B2-E1DD-D080-583C8E1B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Transformer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554D-48DC-B223-A4F6-0B64E2A3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96" y="1770569"/>
            <a:ext cx="10685908" cy="3888826"/>
          </a:xfrm>
        </p:spPr>
        <p:txBody>
          <a:bodyPr/>
          <a:lstStyle/>
          <a:p>
            <a:r>
              <a:rPr lang="en-US" dirty="0"/>
              <a:t>Weighted F-1 on the Validation set.</a:t>
            </a:r>
          </a:p>
          <a:p>
            <a:pPr marL="0" indent="0">
              <a:buNone/>
            </a:pPr>
            <a:r>
              <a:rPr lang="en-US" dirty="0"/>
              <a:t>Graph Transformer: 18 epoch, 0.3111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F2AC740-A88C-7B10-59F9-373A84EBE01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7988" y="2537252"/>
            <a:ext cx="4974649" cy="346285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1D8B59-9FB2-B177-CE16-FEA3A1774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294" y="1770568"/>
            <a:ext cx="6496706" cy="388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3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D3B9-0BD7-953D-265A-D9560A48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for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F8EF-6ED3-CA4E-8E39-E05733F5E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37" y="1770570"/>
            <a:ext cx="10685908" cy="3888826"/>
          </a:xfrm>
        </p:spPr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networkx</a:t>
            </a:r>
            <a:r>
              <a:rPr lang="en-US" dirty="0"/>
              <a:t>, </a:t>
            </a:r>
            <a:r>
              <a:rPr lang="en-US" dirty="0" err="1"/>
              <a:t>MultiGraph</a:t>
            </a:r>
            <a:r>
              <a:rPr lang="en-US" dirty="0"/>
              <a:t>(), an undirected graph with multiple types of edges.</a:t>
            </a:r>
          </a:p>
          <a:p>
            <a:r>
              <a:rPr lang="en-US" dirty="0"/>
              <a:t>An arbitrary weight to assigned each types of edges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Katz Similarity (beta = 1, </a:t>
            </a:r>
            <a:r>
              <a:rPr lang="en-US" dirty="0" err="1"/>
              <a:t>max_power</a:t>
            </a:r>
            <a:r>
              <a:rPr lang="en-US" dirty="0"/>
              <a:t> = 5)</a:t>
            </a:r>
          </a:p>
          <a:p>
            <a:r>
              <a:rPr lang="en-US" dirty="0"/>
              <a:t>Katz Similarity Matrix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68AE4-227F-C7E2-C77D-0845D4CB7E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5E3F82-4DA2-FA31-858F-FDB9CC80D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43573"/>
              </p:ext>
            </p:extLst>
          </p:nvPr>
        </p:nvGraphicFramePr>
        <p:xfrm>
          <a:off x="189570" y="2659854"/>
          <a:ext cx="12002429" cy="101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5484">
                  <a:extLst>
                    <a:ext uri="{9D8B030D-6E8A-4147-A177-3AD203B41FA5}">
                      <a16:colId xmlns:a16="http://schemas.microsoft.com/office/drawing/2014/main" val="1724866836"/>
                    </a:ext>
                  </a:extLst>
                </a:gridCol>
                <a:gridCol w="1226634">
                  <a:extLst>
                    <a:ext uri="{9D8B030D-6E8A-4147-A177-3AD203B41FA5}">
                      <a16:colId xmlns:a16="http://schemas.microsoft.com/office/drawing/2014/main" val="3498678357"/>
                    </a:ext>
                  </a:extLst>
                </a:gridCol>
                <a:gridCol w="1405053">
                  <a:extLst>
                    <a:ext uri="{9D8B030D-6E8A-4147-A177-3AD203B41FA5}">
                      <a16:colId xmlns:a16="http://schemas.microsoft.com/office/drawing/2014/main" val="4034593151"/>
                    </a:ext>
                  </a:extLst>
                </a:gridCol>
                <a:gridCol w="1293542">
                  <a:extLst>
                    <a:ext uri="{9D8B030D-6E8A-4147-A177-3AD203B41FA5}">
                      <a16:colId xmlns:a16="http://schemas.microsoft.com/office/drawing/2014/main" val="2283455744"/>
                    </a:ext>
                  </a:extLst>
                </a:gridCol>
                <a:gridCol w="2107580">
                  <a:extLst>
                    <a:ext uri="{9D8B030D-6E8A-4147-A177-3AD203B41FA5}">
                      <a16:colId xmlns:a16="http://schemas.microsoft.com/office/drawing/2014/main" val="4062299556"/>
                    </a:ext>
                  </a:extLst>
                </a:gridCol>
                <a:gridCol w="1460810">
                  <a:extLst>
                    <a:ext uri="{9D8B030D-6E8A-4147-A177-3AD203B41FA5}">
                      <a16:colId xmlns:a16="http://schemas.microsoft.com/office/drawing/2014/main" val="871700840"/>
                    </a:ext>
                  </a:extLst>
                </a:gridCol>
                <a:gridCol w="1851103">
                  <a:extLst>
                    <a:ext uri="{9D8B030D-6E8A-4147-A177-3AD203B41FA5}">
                      <a16:colId xmlns:a16="http://schemas.microsoft.com/office/drawing/2014/main" val="4222759835"/>
                    </a:ext>
                  </a:extLst>
                </a:gridCol>
                <a:gridCol w="1442223">
                  <a:extLst>
                    <a:ext uri="{9D8B030D-6E8A-4147-A177-3AD203B41FA5}">
                      <a16:colId xmlns:a16="http://schemas.microsoft.com/office/drawing/2014/main" val="1973233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Inhibition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Phosphorylation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Binding/</a:t>
                      </a:r>
                    </a:p>
                    <a:p>
                      <a:r>
                        <a:rPr lang="en-US" dirty="0"/>
                        <a:t>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60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36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02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195B-E0B6-E629-D0DA-D53B0621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Katz Similarity Matrix using MDS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28E05-A50D-6FDF-EF1A-FF3886E1F8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479DF-6007-C4DE-E15C-BC62508B6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912" y="1585182"/>
            <a:ext cx="5324966" cy="433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9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5103-483A-97B5-1BD6-F42D45B0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0E25B-A665-0456-1D93-C10DBE05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62CD4-5269-11C9-F180-B2602A4B2D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AAC9B-AF75-61C5-BEA7-1D1B971E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092" y="1472309"/>
            <a:ext cx="55149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3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5103-483A-97B5-1BD6-F42D45B0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0E25B-A665-0456-1D93-C10DBE05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62CD4-5269-11C9-F180-B2602A4B2D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94BFEB-8969-2D8D-11C9-558A5388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23" y="1770569"/>
            <a:ext cx="6673695" cy="425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84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5103-483A-97B5-1BD6-F42D45B0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Dimension Reduction or Clustering Method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C1DAE7-0662-6348-F30D-24B09CB04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58794"/>
              </p:ext>
            </p:extLst>
          </p:nvPr>
        </p:nvGraphicFramePr>
        <p:xfrm>
          <a:off x="749300" y="2038350"/>
          <a:ext cx="10687050" cy="3042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43525">
                  <a:extLst>
                    <a:ext uri="{9D8B030D-6E8A-4147-A177-3AD203B41FA5}">
                      <a16:colId xmlns:a16="http://schemas.microsoft.com/office/drawing/2014/main" val="3007766452"/>
                    </a:ext>
                  </a:extLst>
                </a:gridCol>
                <a:gridCol w="5343525">
                  <a:extLst>
                    <a:ext uri="{9D8B030D-6E8A-4147-A177-3AD203B41FA5}">
                      <a16:colId xmlns:a16="http://schemas.microsoft.com/office/drawing/2014/main" val="4240442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it doesn’t work?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92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Spectral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Spectral Embedding works better on dense matrix, but gene pathway graph is sparse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/>
                        <a:t>Using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eigengap heuristic </a:t>
                      </a:r>
                      <a:r>
                        <a:rPr lang="en-US" dirty="0"/>
                        <a:t>to determine the optimal number of clusters, find the result is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8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Optimal cluster number is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00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Laplacian Eigenmap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Spectral 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99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Isomap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Optimal cluster number is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8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Louvian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 on undirected 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3095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62CD4-5269-11C9-F180-B2602A4B2D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32986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5103-483A-97B5-1BD6-F42D45B0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Reduction: t-SNE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62CD4-5269-11C9-F180-B2602A4B2D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321891-7CF7-69B8-4319-2096AED0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00" y="1430295"/>
            <a:ext cx="5186867" cy="42291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063373-A8A8-AF16-442E-AE82FB0E5809}"/>
              </a:ext>
            </a:extLst>
          </p:cNvPr>
          <p:cNvSpPr txBox="1">
            <a:spLocks/>
          </p:cNvSpPr>
          <p:nvPr/>
        </p:nvSpPr>
        <p:spPr>
          <a:xfrm>
            <a:off x="684420" y="1921194"/>
            <a:ext cx="5556461" cy="3620529"/>
          </a:xfrm>
          <a:prstGeom prst="rect">
            <a:avLst/>
          </a:prstGeom>
        </p:spPr>
        <p:txBody>
          <a:bodyPr vert="horz" lIns="45720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Optimal Cluster Number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identified by </a:t>
            </a:r>
            <a:r>
              <a:rPr lang="en-US" dirty="0" err="1"/>
              <a:t>Infomap</a:t>
            </a:r>
            <a:r>
              <a:rPr lang="en-US" dirty="0"/>
              <a:t>: 92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Problem: Work on symmetric matrix,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 the direction information is lost.</a:t>
            </a:r>
          </a:p>
        </p:txBody>
      </p:sp>
    </p:spTree>
    <p:extLst>
      <p:ext uri="{BB962C8B-B14F-4D97-AF65-F5344CB8AC3E}">
        <p14:creationId xmlns:p14="http://schemas.microsoft.com/office/powerpoint/2010/main" val="1039831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5103-483A-97B5-1BD6-F42D45B0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Reduction: UMAP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62CD4-5269-11C9-F180-B2602A4B2D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520C83-D63A-E411-7A83-3B746B30C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721" y="1474573"/>
            <a:ext cx="5556461" cy="45304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8CE5D-55FD-6F3F-C7FD-4692D12D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20" y="2038866"/>
            <a:ext cx="5556461" cy="36205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Optimal Cluster Number </a:t>
            </a:r>
          </a:p>
          <a:p>
            <a:pPr marL="0" indent="0">
              <a:buNone/>
            </a:pPr>
            <a:r>
              <a:rPr lang="en-US" dirty="0"/>
              <a:t>identified by </a:t>
            </a:r>
            <a:r>
              <a:rPr lang="en-US" dirty="0" err="1"/>
              <a:t>Infomap</a:t>
            </a:r>
            <a:r>
              <a:rPr lang="en-US" dirty="0"/>
              <a:t>: 92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 Work on symmetric matrix,</a:t>
            </a:r>
          </a:p>
          <a:p>
            <a:pPr marL="0" indent="0">
              <a:buNone/>
            </a:pPr>
            <a:r>
              <a:rPr lang="en-US" dirty="0"/>
              <a:t>so the direction information is lost.</a:t>
            </a:r>
          </a:p>
        </p:txBody>
      </p:sp>
    </p:spTree>
    <p:extLst>
      <p:ext uri="{BB962C8B-B14F-4D97-AF65-F5344CB8AC3E}">
        <p14:creationId xmlns:p14="http://schemas.microsoft.com/office/powerpoint/2010/main" val="2084872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5103-483A-97B5-1BD6-F42D45B0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8CE5D-55FD-6F3F-C7FD-4692D12D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96" y="2038866"/>
            <a:ext cx="10895377" cy="3620529"/>
          </a:xfrm>
        </p:spPr>
        <p:txBody>
          <a:bodyPr/>
          <a:lstStyle/>
          <a:p>
            <a:r>
              <a:rPr lang="en-US" dirty="0"/>
              <a:t>Embedding layer (number of nodes, 16)</a:t>
            </a:r>
          </a:p>
          <a:p>
            <a:r>
              <a:rPr lang="en-US" dirty="0"/>
              <a:t>GCN layer (16, 32)</a:t>
            </a:r>
          </a:p>
          <a:p>
            <a:r>
              <a:rPr lang="en-US" dirty="0" err="1"/>
              <a:t>GATConv</a:t>
            </a:r>
            <a:r>
              <a:rPr lang="en-US" dirty="0"/>
              <a:t> layer (32, 16)</a:t>
            </a:r>
          </a:p>
          <a:p>
            <a:pPr marL="0" indent="0">
              <a:buNone/>
            </a:pPr>
            <a:r>
              <a:rPr lang="en-US" dirty="0"/>
              <a:t>Reconstruction loss (cross-entropy)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v-SE" dirty="0"/>
              <a:t>Best val Loss: 1.3730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Training loss</a:t>
            </a:r>
            <a:r>
              <a:rPr lang="sv-SE" dirty="0"/>
              <a:t>: 1.1765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81DE5A-8068-B31F-5863-1FB47AA8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380" y="1426093"/>
            <a:ext cx="6721620" cy="40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05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937E1F-07DA-E692-679C-E61B0C56D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5"/>
          <a:stretch/>
        </p:blipFill>
        <p:spPr>
          <a:xfrm>
            <a:off x="5126082" y="1461780"/>
            <a:ext cx="7032550" cy="3934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05103-483A-97B5-1BD6-F42D45B0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57" y="741491"/>
            <a:ext cx="10677832" cy="835923"/>
          </a:xfrm>
        </p:spPr>
        <p:txBody>
          <a:bodyPr/>
          <a:lstStyle/>
          <a:p>
            <a:r>
              <a:rPr lang="en-US" dirty="0"/>
              <a:t>Variational Graph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8CE5D-55FD-6F3F-C7FD-4692D12D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8" y="1681108"/>
            <a:ext cx="10895377" cy="3620529"/>
          </a:xfrm>
        </p:spPr>
        <p:txBody>
          <a:bodyPr/>
          <a:lstStyle/>
          <a:p>
            <a:r>
              <a:rPr lang="en-US" dirty="0"/>
              <a:t>Embedding layer (number of nodes, 16)</a:t>
            </a:r>
          </a:p>
          <a:p>
            <a:r>
              <a:rPr lang="en-US" dirty="0"/>
              <a:t>GCN layer (16, 32)</a:t>
            </a:r>
          </a:p>
          <a:p>
            <a:r>
              <a:rPr lang="en-US" dirty="0" err="1"/>
              <a:t>GATConv_mu</a:t>
            </a:r>
            <a:r>
              <a:rPr lang="en-US" dirty="0"/>
              <a:t> layer (32, 16) +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GATConv_logvariance</a:t>
            </a:r>
            <a:r>
              <a:rPr lang="en-US" dirty="0"/>
              <a:t> (32, 16)</a:t>
            </a:r>
          </a:p>
          <a:p>
            <a:pPr marL="0" indent="0">
              <a:buNone/>
            </a:pPr>
            <a:r>
              <a:rPr lang="en-US" dirty="0"/>
              <a:t>Reconstruction loss (cross-entropy)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</a:t>
            </a:r>
            <a:r>
              <a:rPr lang="sv-SE" dirty="0"/>
              <a:t>validation loss: 1.280</a:t>
            </a:r>
            <a:endParaRPr lang="en-US" dirty="0"/>
          </a:p>
          <a:p>
            <a:pPr marL="0" indent="0">
              <a:buNone/>
            </a:pPr>
            <a:r>
              <a:rPr lang="sv-SE" dirty="0"/>
              <a:t>Training loss: 1.106</a:t>
            </a:r>
          </a:p>
        </p:txBody>
      </p:sp>
    </p:spTree>
    <p:extLst>
      <p:ext uri="{BB962C8B-B14F-4D97-AF65-F5344CB8AC3E}">
        <p14:creationId xmlns:p14="http://schemas.microsoft.com/office/powerpoint/2010/main" val="116693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32F5-CE43-E14F-BCBE-C0DFBB82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E7A0-ECCD-AE4A-B1C2-B1269F35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Curation</a:t>
            </a:r>
          </a:p>
          <a:p>
            <a:pPr marL="0" indent="0">
              <a:buNone/>
            </a:pPr>
            <a:r>
              <a:rPr lang="en-US" dirty="0"/>
              <a:t>Baseline model (GCN, GAT, Graph Transformer)</a:t>
            </a:r>
          </a:p>
          <a:p>
            <a:pPr marL="0" indent="0">
              <a:buNone/>
            </a:pPr>
            <a:r>
              <a:rPr lang="en-US" dirty="0"/>
              <a:t>Dimension Reduction (t-SNE, UMAP, GATAE, VGATAE)</a:t>
            </a:r>
          </a:p>
          <a:p>
            <a:pPr marL="0" indent="0">
              <a:buNone/>
            </a:pPr>
            <a:r>
              <a:rPr lang="en-US" dirty="0"/>
              <a:t>Clustering (</a:t>
            </a:r>
            <a:r>
              <a:rPr lang="en-US" dirty="0" err="1"/>
              <a:t>Kmeans</a:t>
            </a:r>
            <a:r>
              <a:rPr lang="en-US" dirty="0"/>
              <a:t>, Spectral Clustering, fuzzy </a:t>
            </a:r>
            <a:r>
              <a:rPr lang="en-US" dirty="0" err="1"/>
              <a:t>Cmeans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Models with clustering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149060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32F5-CE43-E14F-BCBE-C0DFBB82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E7A0-ECCD-AE4A-B1C2-B1269F35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cluster number decided by </a:t>
            </a:r>
            <a:r>
              <a:rPr lang="en-US" dirty="0" err="1"/>
              <a:t>infomap</a:t>
            </a:r>
            <a:endParaRPr lang="en-US" dirty="0"/>
          </a:p>
          <a:p>
            <a:r>
              <a:rPr lang="en-US" dirty="0" err="1"/>
              <a:t>Kmeans</a:t>
            </a:r>
            <a:endParaRPr lang="en-US" dirty="0"/>
          </a:p>
          <a:p>
            <a:pPr lvl="1"/>
            <a:r>
              <a:rPr lang="en-US" dirty="0"/>
              <a:t>The result of </a:t>
            </a:r>
            <a:r>
              <a:rPr lang="en-US" dirty="0" err="1"/>
              <a:t>Kmeans</a:t>
            </a:r>
            <a:r>
              <a:rPr lang="en-US" dirty="0"/>
              <a:t> is encoded using 8 dimension one-hot </a:t>
            </a:r>
            <a:r>
              <a:rPr lang="en-US" dirty="0" err="1"/>
              <a:t>encodeing</a:t>
            </a:r>
            <a:r>
              <a:rPr lang="en-US" dirty="0"/>
              <a:t> (92 clusters)</a:t>
            </a:r>
          </a:p>
          <a:p>
            <a:pPr lvl="1"/>
            <a:r>
              <a:rPr lang="en-US" dirty="0"/>
              <a:t>Then concatenated with the node embedding as the input.</a:t>
            </a:r>
          </a:p>
          <a:p>
            <a:r>
              <a:rPr lang="en-US" dirty="0"/>
              <a:t>Fuzzy </a:t>
            </a:r>
            <a:r>
              <a:rPr lang="en-US" dirty="0" err="1"/>
              <a:t>Cmeans</a:t>
            </a:r>
            <a:endParaRPr lang="en-US" dirty="0"/>
          </a:p>
          <a:p>
            <a:pPr lvl="1"/>
            <a:r>
              <a:rPr lang="en-US" dirty="0"/>
              <a:t>The result of Fuzzy </a:t>
            </a:r>
            <a:r>
              <a:rPr lang="en-US" dirty="0" err="1"/>
              <a:t>Cmeans</a:t>
            </a:r>
            <a:r>
              <a:rPr lang="en-US" dirty="0"/>
              <a:t> is encoded using 92 dimension embedding</a:t>
            </a:r>
          </a:p>
          <a:p>
            <a:pPr lvl="1"/>
            <a:r>
              <a:rPr lang="en-US" dirty="0"/>
              <a:t>Then concatenated with the node embedding as the input</a:t>
            </a:r>
          </a:p>
        </p:txBody>
      </p:sp>
    </p:spTree>
    <p:extLst>
      <p:ext uri="{BB962C8B-B14F-4D97-AF65-F5344CB8AC3E}">
        <p14:creationId xmlns:p14="http://schemas.microsoft.com/office/powerpoint/2010/main" val="254901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32F5-CE43-E14F-BCBE-C0DFBB82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E7A0-ECCD-AE4A-B1C2-B1269F35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527" y="1749976"/>
            <a:ext cx="10685908" cy="36205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Graph transformer: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479A57-E11B-1797-A627-E8A3A46D1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348663"/>
              </p:ext>
            </p:extLst>
          </p:nvPr>
        </p:nvGraphicFramePr>
        <p:xfrm>
          <a:off x="836859" y="2177763"/>
          <a:ext cx="10503244" cy="35650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5811">
                  <a:extLst>
                    <a:ext uri="{9D8B030D-6E8A-4147-A177-3AD203B41FA5}">
                      <a16:colId xmlns:a16="http://schemas.microsoft.com/office/drawing/2014/main" val="813206201"/>
                    </a:ext>
                  </a:extLst>
                </a:gridCol>
                <a:gridCol w="2625811">
                  <a:extLst>
                    <a:ext uri="{9D8B030D-6E8A-4147-A177-3AD203B41FA5}">
                      <a16:colId xmlns:a16="http://schemas.microsoft.com/office/drawing/2014/main" val="3051563728"/>
                    </a:ext>
                  </a:extLst>
                </a:gridCol>
                <a:gridCol w="2625811">
                  <a:extLst>
                    <a:ext uri="{9D8B030D-6E8A-4147-A177-3AD203B41FA5}">
                      <a16:colId xmlns:a16="http://schemas.microsoft.com/office/drawing/2014/main" val="1406192949"/>
                    </a:ext>
                  </a:extLst>
                </a:gridCol>
                <a:gridCol w="2625811">
                  <a:extLst>
                    <a:ext uri="{9D8B030D-6E8A-4147-A177-3AD203B41FA5}">
                      <a16:colId xmlns:a16="http://schemas.microsoft.com/office/drawing/2014/main" val="3162994044"/>
                    </a:ext>
                  </a:extLst>
                </a:gridCol>
              </a:tblGrid>
              <a:tr h="410901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F-1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08111"/>
                  </a:ext>
                </a:extLst>
              </a:tr>
              <a:tr h="410901">
                <a:tc>
                  <a:txBody>
                    <a:bodyPr/>
                    <a:lstStyle/>
                    <a:p>
                      <a:r>
                        <a:rPr lang="en-US" dirty="0"/>
                        <a:t>Node embedding 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11495"/>
                  </a:ext>
                </a:extLst>
              </a:tr>
              <a:tr h="410901">
                <a:tc>
                  <a:txBody>
                    <a:bodyPr/>
                    <a:lstStyle/>
                    <a:p>
                      <a:r>
                        <a:rPr lang="en-US" dirty="0"/>
                        <a:t>Node embedding (32) + fixed </a:t>
                      </a:r>
                      <a:r>
                        <a:rPr lang="en-US" dirty="0" err="1"/>
                        <a:t>Kmeans</a:t>
                      </a:r>
                      <a:r>
                        <a:rPr lang="en-US" dirty="0"/>
                        <a:t> cluster feature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91338"/>
                  </a:ext>
                </a:extLst>
              </a:tr>
              <a:tr h="410901">
                <a:tc>
                  <a:txBody>
                    <a:bodyPr/>
                    <a:lstStyle/>
                    <a:p>
                      <a:r>
                        <a:rPr lang="en-US" dirty="0"/>
                        <a:t>Node embedding (32) + learned </a:t>
                      </a:r>
                      <a:r>
                        <a:rPr lang="en-US" dirty="0" err="1"/>
                        <a:t>Kmeans</a:t>
                      </a:r>
                      <a:r>
                        <a:rPr lang="en-US" dirty="0"/>
                        <a:t> cluster feature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02290"/>
                  </a:ext>
                </a:extLst>
              </a:tr>
              <a:tr h="410901">
                <a:tc>
                  <a:txBody>
                    <a:bodyPr/>
                    <a:lstStyle/>
                    <a:p>
                      <a:r>
                        <a:rPr lang="en-US" dirty="0"/>
                        <a:t>Node embedding (32) + fixed fuzzy cluster features (92)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54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652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5AEA-537E-AF45-362D-D671B2FE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9EEE-BEA0-C28C-E151-7B608C9A1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hyper-parameter tuning and testing </a:t>
            </a:r>
            <a:r>
              <a:rPr lang="en-US" dirty="0">
                <a:sym typeface="Wingdings" panose="05000000000000000000" pitchFamily="2" charset="2"/>
              </a:rPr>
              <a:t>:)</a:t>
            </a:r>
            <a:endParaRPr lang="en-US" dirty="0"/>
          </a:p>
          <a:p>
            <a:r>
              <a:rPr lang="en-US" dirty="0"/>
              <a:t>Incorporate large language models like </a:t>
            </a:r>
            <a:r>
              <a:rPr lang="en-US" dirty="0" err="1"/>
              <a:t>BioBert</a:t>
            </a:r>
            <a:r>
              <a:rPr lang="en-US" dirty="0"/>
              <a:t>, </a:t>
            </a:r>
            <a:r>
              <a:rPr lang="en-US" dirty="0" err="1"/>
              <a:t>ProteinBert</a:t>
            </a:r>
            <a:r>
              <a:rPr lang="en-US" dirty="0"/>
              <a:t> for generating node embedding</a:t>
            </a:r>
          </a:p>
          <a:p>
            <a:r>
              <a:rPr lang="en-US" dirty="0"/>
              <a:t>Incorporate gene expression data or enrichment analysis</a:t>
            </a:r>
          </a:p>
          <a:p>
            <a:r>
              <a:rPr lang="en-US" dirty="0"/>
              <a:t>Try more GNN models (e.g. </a:t>
            </a:r>
            <a:r>
              <a:rPr lang="en-US" dirty="0" err="1"/>
              <a:t>GraphSAGE</a:t>
            </a:r>
            <a:r>
              <a:rPr lang="en-US" dirty="0"/>
              <a:t>, </a:t>
            </a:r>
            <a:r>
              <a:rPr lang="en-US" dirty="0" err="1"/>
              <a:t>DistMult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762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32F5-CE43-E14F-BCBE-C0DFBB82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E7A0-ECCD-AE4A-B1C2-B1269F35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KEGG Pathway Database</a:t>
            </a:r>
          </a:p>
          <a:p>
            <a:endParaRPr lang="en-US" dirty="0"/>
          </a:p>
        </p:txBody>
      </p:sp>
      <p:pic>
        <p:nvPicPr>
          <p:cNvPr id="11" name="Picture 10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B87F7806-B38A-89A9-AA7E-4B2F5939C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807" y="934646"/>
            <a:ext cx="7102262" cy="49887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14F9BF-9634-1DBA-F372-A3CECF233F4B}"/>
              </a:ext>
            </a:extLst>
          </p:cNvPr>
          <p:cNvSpPr txBox="1"/>
          <p:nvPr/>
        </p:nvSpPr>
        <p:spPr>
          <a:xfrm>
            <a:off x="675502" y="6228145"/>
            <a:ext cx="7102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[KEGG: Kyoto Encyclopedia of Genes and Genomes, </a:t>
            </a:r>
            <a:r>
              <a:rPr lang="en-US" sz="1400" dirty="0" err="1"/>
              <a:t>Kanehisa</a:t>
            </a:r>
            <a:r>
              <a:rPr lang="en-US" sz="1400" dirty="0"/>
              <a:t>, M. , 2000]</a:t>
            </a:r>
          </a:p>
        </p:txBody>
      </p:sp>
    </p:spTree>
    <p:extLst>
      <p:ext uri="{BB962C8B-B14F-4D97-AF65-F5344CB8AC3E}">
        <p14:creationId xmlns:p14="http://schemas.microsoft.com/office/powerpoint/2010/main" val="29700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32F5-CE43-E14F-BCBE-C0DFBB82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E7A0-ECCD-AE4A-B1C2-B1269F35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 data from KEGG using KGML (XML format) through KEGG API</a:t>
            </a:r>
          </a:p>
          <a:p>
            <a:r>
              <a:rPr lang="en-US" dirty="0"/>
              <a:t>Preprocess data into csv format</a:t>
            </a:r>
          </a:p>
          <a:p>
            <a:r>
              <a:rPr lang="en-US" dirty="0"/>
              <a:t>Train, </a:t>
            </a:r>
            <a:r>
              <a:rPr lang="en-US" dirty="0" err="1"/>
              <a:t>val</a:t>
            </a:r>
            <a:r>
              <a:rPr lang="en-US" dirty="0"/>
              <a:t>, test divided based on pathway maps </a:t>
            </a:r>
          </a:p>
          <a:p>
            <a:pPr marL="0" indent="0">
              <a:buNone/>
            </a:pPr>
            <a:r>
              <a:rPr lang="en-US" dirty="0"/>
              <a:t>	(70% 15% 15%, 356 pathway maps in total)</a:t>
            </a:r>
          </a:p>
          <a:p>
            <a:r>
              <a:rPr lang="en-US" dirty="0"/>
              <a:t>Exclude entities in the validation and test set that are non-existent in training</a:t>
            </a:r>
          </a:p>
          <a:p>
            <a:r>
              <a:rPr lang="en-US" dirty="0"/>
              <a:t>Get rid of minority relations ('dissociation’, 'methylation', 'repression', 'state change', 'dephosphorylation', 'ubiquitination’), which account for less than 1%</a:t>
            </a:r>
          </a:p>
          <a:p>
            <a:r>
              <a:rPr lang="en-US" dirty="0"/>
              <a:t>Exclude overlap relations.</a:t>
            </a:r>
          </a:p>
          <a:p>
            <a:r>
              <a:rPr lang="en-US" dirty="0"/>
              <a:t>Add 50% </a:t>
            </a:r>
            <a:r>
              <a:rPr lang="en-US" dirty="0" err="1"/>
              <a:t>no_interaction</a:t>
            </a:r>
            <a:r>
              <a:rPr lang="en-US" dirty="0"/>
              <a:t> relations. (Recognize no interaction as well)</a:t>
            </a:r>
          </a:p>
        </p:txBody>
      </p:sp>
    </p:spTree>
    <p:extLst>
      <p:ext uri="{BB962C8B-B14F-4D97-AF65-F5344CB8AC3E}">
        <p14:creationId xmlns:p14="http://schemas.microsoft.com/office/powerpoint/2010/main" val="241826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99F2A8-A544-0520-9FD7-E502DDF23855}"/>
              </a:ext>
            </a:extLst>
          </p:cNvPr>
          <p:cNvSpPr txBox="1"/>
          <p:nvPr/>
        </p:nvSpPr>
        <p:spPr>
          <a:xfrm>
            <a:off x="1148576" y="970156"/>
            <a:ext cx="11043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732F5-CE43-E14F-BCBE-C0DFBB82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64" y="304807"/>
            <a:ext cx="10677832" cy="835923"/>
          </a:xfrm>
        </p:spPr>
        <p:txBody>
          <a:bodyPr/>
          <a:lstStyle/>
          <a:p>
            <a:r>
              <a:rPr lang="en-US" dirty="0"/>
              <a:t>Final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6CC480-DD30-A211-A9DD-4B6661913F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993502"/>
              </p:ext>
            </p:extLst>
          </p:nvPr>
        </p:nvGraphicFramePr>
        <p:xfrm>
          <a:off x="303180" y="1348423"/>
          <a:ext cx="11717835" cy="2291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9399">
                  <a:extLst>
                    <a:ext uri="{9D8B030D-6E8A-4147-A177-3AD203B41FA5}">
                      <a16:colId xmlns:a16="http://schemas.microsoft.com/office/drawing/2014/main" val="2954674184"/>
                    </a:ext>
                  </a:extLst>
                </a:gridCol>
                <a:gridCol w="1119022">
                  <a:extLst>
                    <a:ext uri="{9D8B030D-6E8A-4147-A177-3AD203B41FA5}">
                      <a16:colId xmlns:a16="http://schemas.microsoft.com/office/drawing/2014/main" val="1003715478"/>
                    </a:ext>
                  </a:extLst>
                </a:gridCol>
                <a:gridCol w="1635603">
                  <a:extLst>
                    <a:ext uri="{9D8B030D-6E8A-4147-A177-3AD203B41FA5}">
                      <a16:colId xmlns:a16="http://schemas.microsoft.com/office/drawing/2014/main" val="2100922129"/>
                    </a:ext>
                  </a:extLst>
                </a:gridCol>
                <a:gridCol w="1650381">
                  <a:extLst>
                    <a:ext uri="{9D8B030D-6E8A-4147-A177-3AD203B41FA5}">
                      <a16:colId xmlns:a16="http://schemas.microsoft.com/office/drawing/2014/main" val="828778775"/>
                    </a:ext>
                  </a:extLst>
                </a:gridCol>
                <a:gridCol w="2107580">
                  <a:extLst>
                    <a:ext uri="{9D8B030D-6E8A-4147-A177-3AD203B41FA5}">
                      <a16:colId xmlns:a16="http://schemas.microsoft.com/office/drawing/2014/main" val="2446373831"/>
                    </a:ext>
                  </a:extLst>
                </a:gridCol>
                <a:gridCol w="1494264">
                  <a:extLst>
                    <a:ext uri="{9D8B030D-6E8A-4147-A177-3AD203B41FA5}">
                      <a16:colId xmlns:a16="http://schemas.microsoft.com/office/drawing/2014/main" val="1170396503"/>
                    </a:ext>
                  </a:extLst>
                </a:gridCol>
                <a:gridCol w="1393902">
                  <a:extLst>
                    <a:ext uri="{9D8B030D-6E8A-4147-A177-3AD203B41FA5}">
                      <a16:colId xmlns:a16="http://schemas.microsoft.com/office/drawing/2014/main" val="2608117807"/>
                    </a:ext>
                  </a:extLst>
                </a:gridCol>
                <a:gridCol w="1507684">
                  <a:extLst>
                    <a:ext uri="{9D8B030D-6E8A-4147-A177-3AD203B41FA5}">
                      <a16:colId xmlns:a16="http://schemas.microsoft.com/office/drawing/2014/main" val="300280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Binding/</a:t>
                      </a:r>
                    </a:p>
                    <a:p>
                      <a:r>
                        <a:rPr lang="en-US" dirty="0"/>
                        <a:t>Association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Phosphorylation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Inhibition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76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19259 (19%)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5570 (6%)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27615 (27%)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5032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34669 (34%)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6283 (6%)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3163 (3%)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02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708 (4%)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443 (2%)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7284 (40%)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1042 (6%)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6143 (34%)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1780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729 (4%)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46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2652 (19%)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405 (3%)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4019 (28%)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993 (7%)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4813 (34%)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589 (4%)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732 (5%)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27346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E92D2DBD-8666-FC5D-493A-69A1572B92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779183"/>
              </p:ext>
            </p:extLst>
          </p:nvPr>
        </p:nvGraphicFramePr>
        <p:xfrm>
          <a:off x="1315844" y="4188369"/>
          <a:ext cx="1019851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1145">
                  <a:extLst>
                    <a:ext uri="{9D8B030D-6E8A-4147-A177-3AD203B41FA5}">
                      <a16:colId xmlns:a16="http://schemas.microsoft.com/office/drawing/2014/main" val="2954674184"/>
                    </a:ext>
                  </a:extLst>
                </a:gridCol>
                <a:gridCol w="1700835">
                  <a:extLst>
                    <a:ext uri="{9D8B030D-6E8A-4147-A177-3AD203B41FA5}">
                      <a16:colId xmlns:a16="http://schemas.microsoft.com/office/drawing/2014/main" val="1003715478"/>
                    </a:ext>
                  </a:extLst>
                </a:gridCol>
                <a:gridCol w="1353278">
                  <a:extLst>
                    <a:ext uri="{9D8B030D-6E8A-4147-A177-3AD203B41FA5}">
                      <a16:colId xmlns:a16="http://schemas.microsoft.com/office/drawing/2014/main" val="2100922129"/>
                    </a:ext>
                  </a:extLst>
                </a:gridCol>
                <a:gridCol w="1829813">
                  <a:extLst>
                    <a:ext uri="{9D8B030D-6E8A-4147-A177-3AD203B41FA5}">
                      <a16:colId xmlns:a16="http://schemas.microsoft.com/office/drawing/2014/main" val="828778775"/>
                    </a:ext>
                  </a:extLst>
                </a:gridCol>
                <a:gridCol w="2336720">
                  <a:extLst>
                    <a:ext uri="{9D8B030D-6E8A-4147-A177-3AD203B41FA5}">
                      <a16:colId xmlns:a16="http://schemas.microsoft.com/office/drawing/2014/main" val="2446373831"/>
                    </a:ext>
                  </a:extLst>
                </a:gridCol>
                <a:gridCol w="1656723">
                  <a:extLst>
                    <a:ext uri="{9D8B030D-6E8A-4147-A177-3AD203B41FA5}">
                      <a16:colId xmlns:a16="http://schemas.microsoft.com/office/drawing/2014/main" val="1170396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Pathway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Glycan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76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02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46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27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79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1A24-B66C-9F59-00D8-19FC3082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into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5BCC6-3932-E703-61BC-AE806B331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Python, </a:t>
            </a:r>
            <a:r>
              <a:rPr lang="en-US" dirty="0" err="1"/>
              <a:t>networkx</a:t>
            </a:r>
            <a:r>
              <a:rPr lang="en-US" dirty="0"/>
              <a:t>, </a:t>
            </a:r>
            <a:r>
              <a:rPr lang="en-US" dirty="0" err="1"/>
              <a:t>multiDiGraph</a:t>
            </a:r>
            <a:r>
              <a:rPr lang="en-US" dirty="0"/>
              <a:t> (for a directed graph with multiple edge types)</a:t>
            </a:r>
          </a:p>
          <a:p>
            <a:r>
              <a:rPr lang="en-US" dirty="0"/>
              <a:t>Node property: KEGG ID</a:t>
            </a:r>
          </a:p>
          <a:p>
            <a:r>
              <a:rPr lang="en-US" dirty="0"/>
              <a:t>Edge property: subtype (e.g. Activation), source, type (e.g. Protein-Protein Interaction)</a:t>
            </a:r>
          </a:p>
          <a:p>
            <a:r>
              <a:rPr lang="en-US" dirty="0"/>
              <a:t>Global node index for train, </a:t>
            </a:r>
            <a:r>
              <a:rPr lang="en-US" dirty="0" err="1"/>
              <a:t>val</a:t>
            </a:r>
            <a:r>
              <a:rPr lang="en-US" dirty="0"/>
              <a:t>, and test</a:t>
            </a:r>
          </a:p>
          <a:p>
            <a:r>
              <a:rPr lang="en-US" dirty="0"/>
              <a:t>Use node index for generating initial node embedding that will be learned along the training</a:t>
            </a:r>
          </a:p>
          <a:p>
            <a:r>
              <a:rPr lang="en-US" dirty="0"/>
              <a:t>Cross entropy loss</a:t>
            </a:r>
          </a:p>
          <a:p>
            <a:r>
              <a:rPr lang="en-US" dirty="0"/>
              <a:t>Details (learning rate scheduler, early stop, drop out, Adam,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0AB42-97A6-55DD-8926-873D1ECBB0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 preprocess</a:t>
            </a:r>
          </a:p>
        </p:txBody>
      </p:sp>
    </p:spTree>
    <p:extLst>
      <p:ext uri="{BB962C8B-B14F-4D97-AF65-F5344CB8AC3E}">
        <p14:creationId xmlns:p14="http://schemas.microsoft.com/office/powerpoint/2010/main" val="146122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05A3-D5CA-1A64-986F-80A4C6DE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A876-DF17-E233-9BC3-B147FDA1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37" y="1770569"/>
            <a:ext cx="10685908" cy="3888826"/>
          </a:xfrm>
        </p:spPr>
        <p:txBody>
          <a:bodyPr/>
          <a:lstStyle/>
          <a:p>
            <a:r>
              <a:rPr lang="en-US" dirty="0"/>
              <a:t>Graph Convolutional networks (32 node embedding, 32 hidden layers)</a:t>
            </a:r>
          </a:p>
          <a:p>
            <a:r>
              <a:rPr lang="en-US" dirty="0"/>
              <a:t>Graph Attention networks (32 node embedding, 32 hidden layers, 5 attention heads)</a:t>
            </a:r>
          </a:p>
          <a:p>
            <a:r>
              <a:rPr lang="en-US" dirty="0"/>
              <a:t>Graph Transformer (32 node embedding, 32 hidden layers, 5 attention heads)</a:t>
            </a:r>
          </a:p>
          <a:p>
            <a:r>
              <a:rPr lang="en-US" dirty="0"/>
              <a:t>Implemented using </a:t>
            </a:r>
            <a:r>
              <a:rPr lang="en-US" dirty="0" err="1"/>
              <a:t>pytorch</a:t>
            </a:r>
            <a:r>
              <a:rPr lang="en-US" dirty="0"/>
              <a:t> geometric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1A5EB-0E76-1965-33DA-3A0286DA07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Model 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37FEC-319C-7A58-D305-01FE158336E2}"/>
              </a:ext>
            </a:extLst>
          </p:cNvPr>
          <p:cNvSpPr txBox="1"/>
          <p:nvPr/>
        </p:nvSpPr>
        <p:spPr>
          <a:xfrm>
            <a:off x="0" y="5979477"/>
            <a:ext cx="7777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[Semi-Supervised Classification with Graph Convolutional Networks, Thomas N. </a:t>
            </a:r>
            <a:r>
              <a:rPr lang="en-US" sz="1400" dirty="0" err="1"/>
              <a:t>Kipf</a:t>
            </a:r>
            <a:r>
              <a:rPr lang="en-US" sz="1400" dirty="0"/>
              <a:t>. , 2016]</a:t>
            </a:r>
          </a:p>
          <a:p>
            <a:r>
              <a:rPr lang="en-US" sz="1400" dirty="0"/>
              <a:t>[Graph Attention Networks, Petar </a:t>
            </a:r>
            <a:r>
              <a:rPr lang="en-US" sz="1400" dirty="0" err="1"/>
              <a:t>Veličković</a:t>
            </a:r>
            <a:r>
              <a:rPr lang="en-US" sz="1400" dirty="0"/>
              <a:t>. , 2018]</a:t>
            </a:r>
          </a:p>
          <a:p>
            <a:r>
              <a:rPr lang="en-US" sz="1400" dirty="0"/>
              <a:t>[A Generalization of Transformer Networks to Graphs, Vijay Prakash Dwivedi. , 2020]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852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F4BD58-8050-BB20-E428-A4207788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412" y="1975196"/>
            <a:ext cx="6125880" cy="3666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E5A0DA-60B2-E1DD-D080-583C8E1B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554D-48DC-B223-A4F6-0B64E2A3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94" y="1753227"/>
            <a:ext cx="10685908" cy="3888826"/>
          </a:xfrm>
        </p:spPr>
        <p:txBody>
          <a:bodyPr/>
          <a:lstStyle/>
          <a:p>
            <a:r>
              <a:rPr lang="en-US" dirty="0"/>
              <a:t>Weighted F-1 on the Validation set.</a:t>
            </a:r>
          </a:p>
          <a:p>
            <a:pPr marL="0" indent="0">
              <a:buNone/>
            </a:pPr>
            <a:r>
              <a:rPr lang="en-US" dirty="0"/>
              <a:t>GCN: 68 epoch, 0.3117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A60D435-AE1E-027C-94C7-A4DA0709F1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883713" y="2606656"/>
            <a:ext cx="4329179" cy="3141856"/>
          </a:xfrm>
        </p:spPr>
      </p:pic>
    </p:spTree>
    <p:extLst>
      <p:ext uri="{BB962C8B-B14F-4D97-AF65-F5344CB8AC3E}">
        <p14:creationId xmlns:p14="http://schemas.microsoft.com/office/powerpoint/2010/main" val="24752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A0DA-60B2-E1DD-D080-583C8E1B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 Performance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702765-0F2E-59E0-4294-E2254D16F9DB}"/>
              </a:ext>
            </a:extLst>
          </p:cNvPr>
          <p:cNvSpPr txBox="1">
            <a:spLocks/>
          </p:cNvSpPr>
          <p:nvPr/>
        </p:nvSpPr>
        <p:spPr>
          <a:xfrm>
            <a:off x="0" y="1635781"/>
            <a:ext cx="6450234" cy="3888826"/>
          </a:xfrm>
          <a:prstGeom prst="rect">
            <a:avLst/>
          </a:prstGeom>
        </p:spPr>
        <p:txBody>
          <a:bodyPr vert="horz" lIns="45720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Weighted F-1 on the Validation set.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GAT: 87 epoch, 0.3076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067953A6-B118-3D85-00DA-CB6BC235D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33" y="2471704"/>
            <a:ext cx="4782217" cy="32484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513D30-9DC0-4F48-4230-E3735460C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83" y="1770569"/>
            <a:ext cx="6084201" cy="364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0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zzou 2020">
      <a:dk1>
        <a:srgbClr val="000000"/>
      </a:dk1>
      <a:lt1>
        <a:srgbClr val="FFFFFF"/>
      </a:lt1>
      <a:dk2>
        <a:srgbClr val="8F8883"/>
      </a:dk2>
      <a:lt2>
        <a:srgbClr val="DAD4CC"/>
      </a:lt2>
      <a:accent1>
        <a:srgbClr val="F0B82C"/>
      </a:accent1>
      <a:accent2>
        <a:srgbClr val="1C5E90"/>
      </a:accent2>
      <a:accent3>
        <a:srgbClr val="BD5B2B"/>
      </a:accent3>
      <a:accent4>
        <a:srgbClr val="69901D"/>
      </a:accent4>
      <a:accent5>
        <a:srgbClr val="900000"/>
      </a:accent5>
      <a:accent6>
        <a:srgbClr val="D7D7D7"/>
      </a:accent6>
      <a:hlink>
        <a:srgbClr val="900000"/>
      </a:hlink>
      <a:folHlink>
        <a:srgbClr val="1C5E9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e822213-79e0-466b-8a07-6ccb94f3e524">
      <UserInfo>
        <DisplayName/>
        <AccountId xsi:nil="true"/>
        <AccountType/>
      </UserInfo>
    </SharedWithUsers>
    <MediaLengthInSeconds xmlns="8f59010d-bfae-4690-b442-17aac1929a53" xsi:nil="true"/>
    <TaxCatchAll xmlns="4e822213-79e0-466b-8a07-6ccb94f3e524" xsi:nil="true"/>
    <lcf76f155ced4ddcb4097134ff3c332f xmlns="8f59010d-bfae-4690-b442-17aac1929a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E19D1F250E694BAAD8C54BFD6B67B2" ma:contentTypeVersion="18" ma:contentTypeDescription="Create a new document." ma:contentTypeScope="" ma:versionID="cf0958d2d12217880b776b46973d618e">
  <xsd:schema xmlns:xsd="http://www.w3.org/2001/XMLSchema" xmlns:xs="http://www.w3.org/2001/XMLSchema" xmlns:p="http://schemas.microsoft.com/office/2006/metadata/properties" xmlns:ns2="8f59010d-bfae-4690-b442-17aac1929a53" xmlns:ns3="4e822213-79e0-466b-8a07-6ccb94f3e524" targetNamespace="http://schemas.microsoft.com/office/2006/metadata/properties" ma:root="true" ma:fieldsID="7b3197223b3e6ac5a8ded048afa74639" ns2:_="" ns3:_="">
    <xsd:import namespace="8f59010d-bfae-4690-b442-17aac1929a53"/>
    <xsd:import namespace="4e822213-79e0-466b-8a07-6ccb94f3e5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9010d-bfae-4690-b442-17aac1929a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e20e570-3a27-4eff-9ea0-d3488a33fb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22213-79e0-466b-8a07-6ccb94f3e52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ec45b42-71d2-42b2-82cb-677ce56ef8ee}" ma:internalName="TaxCatchAll" ma:showField="CatchAllData" ma:web="4e822213-79e0-466b-8a07-6ccb94f3e5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A4BDC-AD2F-4463-B57C-4C6B61ABD026}">
  <ds:schemaRefs>
    <ds:schemaRef ds:uri="4e822213-79e0-466b-8a07-6ccb94f3e524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8f59010d-bfae-4690-b442-17aac1929a53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2BC8B1D-FF56-4195-915F-BB77D3782E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9E2053-7E36-47A6-BFFE-9D40442904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59010d-bfae-4690-b442-17aac1929a53"/>
    <ds:schemaRef ds:uri="4e822213-79e0-466b-8a07-6ccb94f3e5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20170</TotalTime>
  <Words>993</Words>
  <Application>Microsoft Office PowerPoint</Application>
  <PresentationFormat>Widescreen</PresentationFormat>
  <Paragraphs>235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Century Schoolbook</vt:lpstr>
      <vt:lpstr>Office Theme</vt:lpstr>
      <vt:lpstr>Unsupervised Learning to Enhance Gene Regulatory Pathway Prediction with GNN</vt:lpstr>
      <vt:lpstr>Outline</vt:lpstr>
      <vt:lpstr>Data Preparation</vt:lpstr>
      <vt:lpstr>Data Preparation</vt:lpstr>
      <vt:lpstr>Final Data</vt:lpstr>
      <vt:lpstr>Load Data into Model</vt:lpstr>
      <vt:lpstr>Baseline Models</vt:lpstr>
      <vt:lpstr>GCN Performance</vt:lpstr>
      <vt:lpstr>GAT Performance</vt:lpstr>
      <vt:lpstr>Graph Transformer Performance</vt:lpstr>
      <vt:lpstr>Data Preparation for Clustering</vt:lpstr>
      <vt:lpstr>Visualize Katz Similarity Matrix using MDS</vt:lpstr>
      <vt:lpstr>Dimension Reduction</vt:lpstr>
      <vt:lpstr>Dimension Reduction</vt:lpstr>
      <vt:lpstr>Other Dimension Reduction or Clustering Method</vt:lpstr>
      <vt:lpstr>Dimension Reduction: t-SNE</vt:lpstr>
      <vt:lpstr>Dimension Reduction: UMAP</vt:lpstr>
      <vt:lpstr>Graph Autoencoder</vt:lpstr>
      <vt:lpstr>Variational Graph Autoencoder</vt:lpstr>
      <vt:lpstr>Clustering</vt:lpstr>
      <vt:lpstr>Results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THESE SLIDES</dc:title>
  <dc:creator>Church, Jessica</dc:creator>
  <cp:lastModifiedBy>Chen, Yibo (MU-Student)</cp:lastModifiedBy>
  <cp:revision>441</cp:revision>
  <dcterms:created xsi:type="dcterms:W3CDTF">2020-11-17T20:14:11Z</dcterms:created>
  <dcterms:modified xsi:type="dcterms:W3CDTF">2023-12-07T04:52:40Z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0x010100D0E19D1F250E694BAAD8C54BFD6B67B2</vt:lpwstr>
  </property>
  <property fmtid="{D5CDD505-2E9C-101B-9397-08002B2CF9AE}" pid="3" name="Order">
    <vt:r8>2500</vt:r8>
  </property>
  <property fmtid="{D5CDD505-2E9C-101B-9397-08002B2CF9AE}" pid="4" name="_ExtendedDescription">
    <vt:lpwstr/>
  </property>
  <property fmtid="{D5CDD505-2E9C-101B-9397-08002B2CF9AE}" pid="5" name="ComplianceAssetId">
    <vt:lpwstr/>
  </property>
</Properties>
</file>