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5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71B89-CA33-4F2B-97CC-9F95ECA092DC}" type="datetimeFigureOut">
              <a:rPr lang="en-US" smtClean="0"/>
              <a:pPr/>
              <a:t>11/12/2010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9D364-7CF7-4C43-BFAA-0F5E0DBB0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9D364-7CF7-4C43-BFAA-0F5E0DBB09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322590-2590-4FE4-89D9-9B0A57897094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D4D5-5A3F-41C0-BA43-E50CB7632E0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850D-1316-4FB8-BD32-5AC513E63A9E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5B5865-47EA-41A1-9C91-3B315976CC8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L. Boyer &amp; D. Cowen/PSU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D66D936-22F8-44F5-B2F4-CF3EDC9066C5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969-FCF2-46BA-9AE9-53F23E6BC7AF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367-7DD7-4D5E-8E7B-D9525CDB9974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78D88F-B661-460D-84A4-F784D42AC005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L. Boyer &amp; D. Cowen/PSU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D86C-8DC1-4A12-91B7-23803672737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9A871D-D4F8-4F0B-82F5-C7E1A8DA52D0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L. Boyer &amp; D. Cowen/PSU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ECDCE6-87AB-413B-977E-4AA31855BF64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L. Boyer &amp; D. Cowen/PSU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6CD22C-DCC8-4642-89D1-51755216C2ED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L. Boyer &amp; D. Cowen/PSU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4C5891-90FB-499D-9B07-E86BCBC8D1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Tau Neutrino Mimic Events Using Flashers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flasher brightness provides a means to acquire many mimics!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depth </a:t>
            </a:r>
            <a:r>
              <a:rPr lang="en-US" dirty="0" err="1" smtClean="0"/>
              <a:t>vs</a:t>
            </a:r>
            <a:r>
              <a:rPr lang="en-US" dirty="0" smtClean="0"/>
              <a:t> brightness we may run a large number of flashers at single mean </a:t>
            </a:r>
            <a:r>
              <a:rPr lang="en-US" dirty="0" err="1" smtClean="0"/>
              <a:t>nHit</a:t>
            </a:r>
            <a:r>
              <a:rPr lang="en-US" dirty="0" smtClean="0"/>
              <a:t> ~</a:t>
            </a:r>
            <a:r>
              <a:rPr lang="en-US" dirty="0" smtClean="0"/>
              <a:t>100 </a:t>
            </a:r>
            <a:r>
              <a:rPr lang="en-US" dirty="0" smtClean="0"/>
              <a:t>DOMs and double mean </a:t>
            </a:r>
            <a:r>
              <a:rPr lang="en-US" dirty="0" err="1" smtClean="0"/>
              <a:t>nHit</a:t>
            </a:r>
            <a:r>
              <a:rPr lang="en-US" dirty="0" smtClean="0"/>
              <a:t> of &gt;150 DOMs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Mark D estimates an average </a:t>
            </a:r>
            <a:r>
              <a:rPr lang="en-US" dirty="0" err="1" smtClean="0"/>
              <a:t>nHit</a:t>
            </a:r>
            <a:r>
              <a:rPr lang="en-US" dirty="0" smtClean="0"/>
              <a:t> of ~101 over the E</a:t>
            </a:r>
            <a:r>
              <a:rPr lang="en-US" baseline="30000" dirty="0" smtClean="0"/>
              <a:t>-2</a:t>
            </a:r>
            <a:r>
              <a:rPr lang="en-US" dirty="0" smtClean="0"/>
              <a:t> spectrum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300 DOMs flashing at 10 Hz results in:</a:t>
            </a:r>
          </a:p>
          <a:p>
            <a:pPr lvl="1"/>
            <a:r>
              <a:rPr lang="en-US" dirty="0" smtClean="0"/>
              <a:t>~0.1 “perfect” (&lt;10 ns error) mimic/second</a:t>
            </a:r>
          </a:p>
          <a:p>
            <a:pPr lvl="1"/>
            <a:r>
              <a:rPr lang="en-US" dirty="0" smtClean="0"/>
              <a:t>~0.3 mimic/second with &lt; 30 ns error</a:t>
            </a:r>
          </a:p>
          <a:p>
            <a:pPr lvl="1"/>
            <a:r>
              <a:rPr lang="en-US" dirty="0" smtClean="0"/>
              <a:t>1.1 x 10</a:t>
            </a:r>
            <a:r>
              <a:rPr lang="en-US" baseline="30000" dirty="0" smtClean="0"/>
              <a:t>-4</a:t>
            </a:r>
            <a:r>
              <a:rPr lang="en-US" dirty="0" smtClean="0"/>
              <a:t>  double flash events / (DOMs</a:t>
            </a:r>
            <a:r>
              <a:rPr lang="en-US" baseline="30000" dirty="0" smtClean="0"/>
              <a:t>2</a:t>
            </a:r>
            <a:r>
              <a:rPr lang="en-US" dirty="0" smtClean="0"/>
              <a:t> second)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A29995-D2F8-47BB-A350-E00760267058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Useful tau neutrino double bang calibration data could be obtained by a dedicated flasher run in the near future</a:t>
            </a:r>
          </a:p>
          <a:p>
            <a:endParaRPr lang="en-US" dirty="0" smtClean="0"/>
          </a:p>
          <a:p>
            <a:r>
              <a:rPr lang="en-US" dirty="0" smtClean="0"/>
              <a:t>By ignoring events with just one flasher, the bandwidth requirement may be minimized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5B5865-47EA-41A1-9C91-3B315976CC8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Want to generate events with two flashes consistent with tau neutrino “double bang” event topology</a:t>
            </a:r>
          </a:p>
          <a:p>
            <a:r>
              <a:rPr lang="en-US" sz="2800" dirty="0" smtClean="0"/>
              <a:t>These tau neutrino mimics will allow us to calibrate tau double bang and perhaps double pulse reconstructions</a:t>
            </a:r>
          </a:p>
          <a:p>
            <a:r>
              <a:rPr lang="en-US" sz="2800" dirty="0" smtClean="0"/>
              <a:t>Have already found a small number of events consistent with mimics in some existing flasher data</a:t>
            </a:r>
          </a:p>
          <a:p>
            <a:r>
              <a:rPr lang="en-US" sz="2800" dirty="0" smtClean="0"/>
              <a:t>Next step requires a dedicated flasher run to acquire a statistically useful sample of tau neutrino mimics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C7FAD1-3894-4A21-A2A5-DA8661776740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L. Boyer &amp; D. Cowen/PSU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mPairs-10Hz-L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00400"/>
            <a:ext cx="3486733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Monte Carlo study projection of the number of expected double bang mimics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script models N flashing DOMs</a:t>
            </a:r>
          </a:p>
          <a:p>
            <a:pPr lvl="1"/>
            <a:r>
              <a:rPr lang="en-US" dirty="0" smtClean="0"/>
              <a:t>Employs randomized distributions of flasher rates and starting times acquired from flasher data</a:t>
            </a:r>
          </a:p>
          <a:p>
            <a:pPr lvl="1"/>
            <a:r>
              <a:rPr lang="en-US" dirty="0" smtClean="0"/>
              <a:t>Model reproduces data well (data points in red)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6A406D-FF5D-4849-B65E-ABDE5C5BA39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L. Boyer &amp; D. Cowen/PSU</a:t>
            </a:r>
            <a:endParaRPr lang="en-US" dirty="0"/>
          </a:p>
        </p:txBody>
      </p:sp>
      <p:pic>
        <p:nvPicPr>
          <p:cNvPr id="9" name="Picture 8" descr="simPairs-10Hz-mimics-L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276600"/>
            <a:ext cx="3434087" cy="327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434867" y="4668853"/>
            <a:ext cx="2305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Number of double flasher events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84704" y="4592496"/>
            <a:ext cx="1843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Number of double flasher </a:t>
            </a:r>
          </a:p>
          <a:p>
            <a:r>
              <a:rPr lang="en-US" sz="1100" dirty="0" smtClean="0"/>
              <a:t>events mimicking </a:t>
            </a:r>
            <a:r>
              <a:rPr lang="en-US" sz="1100" dirty="0" err="1" smtClean="0"/>
              <a:t>nutaus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6367790"/>
            <a:ext cx="2819400" cy="26161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 of flashing DOMs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6367790"/>
            <a:ext cx="2819400" cy="26161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 of flashing DOMs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33400" y="3200400"/>
            <a:ext cx="2514600" cy="30480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24864" y="3276600"/>
            <a:ext cx="2514600" cy="30480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Projected number of </a:t>
            </a:r>
            <a:r>
              <a:rPr lang="en-US" dirty="0" smtClean="0"/>
              <a:t>mimics consistent </a:t>
            </a:r>
            <a:r>
              <a:rPr lang="en-US" dirty="0" smtClean="0"/>
              <a:t>with tau time-of-flight </a:t>
            </a:r>
            <a:r>
              <a:rPr lang="en-US" dirty="0" smtClean="0"/>
              <a:t>(within </a:t>
            </a:r>
            <a:r>
              <a:rPr lang="en-US" dirty="0" smtClean="0"/>
              <a:t>10 </a:t>
            </a:r>
            <a:r>
              <a:rPr lang="en-US" dirty="0" smtClean="0"/>
              <a:t>ns)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5B5865-47EA-41A1-9C91-3B315976CC8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pic>
        <p:nvPicPr>
          <p:cNvPr id="7" name="Picture 2" descr="C:\Users\lance\Desktop\mimic_project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4791456" cy="4572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71136" y="1752600"/>
            <a:ext cx="3505200" cy="30480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1828800"/>
            <a:ext cx="22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length = 1100s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Can IceCubeHandle the Bandwidth?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100-300 flashers triggers represents a potential bandwidth concern</a:t>
            </a:r>
          </a:p>
          <a:p>
            <a:endParaRPr lang="en-US" dirty="0" smtClean="0"/>
          </a:p>
          <a:p>
            <a:r>
              <a:rPr lang="en-US" dirty="0" smtClean="0"/>
              <a:t>Most of the events are single flasher events and as such will not be needed</a:t>
            </a:r>
          </a:p>
          <a:p>
            <a:endParaRPr lang="en-US" dirty="0" smtClean="0"/>
          </a:p>
          <a:p>
            <a:r>
              <a:rPr lang="en-US" dirty="0" smtClean="0"/>
              <a:t>The number of hit PMTs (</a:t>
            </a:r>
            <a:r>
              <a:rPr lang="en-US" dirty="0" err="1" smtClean="0"/>
              <a:t>nHit</a:t>
            </a:r>
            <a:r>
              <a:rPr lang="en-US" dirty="0" smtClean="0"/>
              <a:t>) provides a suitable filter for removing single flasher events</a:t>
            </a:r>
          </a:p>
          <a:p>
            <a:pPr lvl="1"/>
            <a:r>
              <a:rPr lang="en-US" dirty="0" smtClean="0"/>
              <a:t>&gt;1 DOMs produce significantly higher </a:t>
            </a:r>
            <a:r>
              <a:rPr lang="en-US" dirty="0" err="1" smtClean="0"/>
              <a:t>nHit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02995A-E862-4D1E-AC6C-1C76A257FF7F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5B5865-47EA-41A1-9C91-3B315976CC8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pic>
        <p:nvPicPr>
          <p:cNvPr id="1026" name="Picture 2" descr="C:\Users\lance\Desktop\nHits_Double_19_55_63_3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752600"/>
            <a:ext cx="3926329" cy="3791711"/>
          </a:xfrm>
          <a:prstGeom prst="rect">
            <a:avLst/>
          </a:prstGeom>
          <a:noFill/>
        </p:spPr>
      </p:pic>
      <p:pic>
        <p:nvPicPr>
          <p:cNvPr id="1027" name="Picture 3" descr="C:\Users\lance\Desktop\nHits_Single_63_3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"/>
            <a:ext cx="3077308" cy="2971800"/>
          </a:xfrm>
          <a:prstGeom prst="rect">
            <a:avLst/>
          </a:prstGeom>
          <a:noFill/>
        </p:spPr>
      </p:pic>
      <p:pic>
        <p:nvPicPr>
          <p:cNvPr id="1028" name="Picture 4" descr="C:\Users\lance\Desktop\nHits_Single_19_5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530" y="3521675"/>
            <a:ext cx="3085070" cy="2979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5B5865-47EA-41A1-9C91-3B315976CC8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pic>
        <p:nvPicPr>
          <p:cNvPr id="2050" name="Picture 2" descr="C:\Users\lance\Desktop\nHits_Double_19_32_19_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447800"/>
            <a:ext cx="3888905" cy="3755572"/>
          </a:xfrm>
          <a:prstGeom prst="rect">
            <a:avLst/>
          </a:prstGeom>
          <a:noFill/>
        </p:spPr>
      </p:pic>
      <p:pic>
        <p:nvPicPr>
          <p:cNvPr id="2051" name="Picture 3" descr="C:\Users\lance\Desktop\nHits_Single_19_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"/>
            <a:ext cx="3235118" cy="3124200"/>
          </a:xfrm>
          <a:prstGeom prst="rect">
            <a:avLst/>
          </a:prstGeom>
          <a:noFill/>
        </p:spPr>
      </p:pic>
      <p:pic>
        <p:nvPicPr>
          <p:cNvPr id="2052" name="Picture 4" descr="C:\Users\lance\Desktop\nHits_Single_19_3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276601"/>
            <a:ext cx="3235119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looked at some possible concerns for a PMT based selection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Flasher</a:t>
            </a:r>
            <a:r>
              <a:rPr lang="en-US" dirty="0" smtClean="0"/>
              <a:t> </a:t>
            </a:r>
            <a:r>
              <a:rPr lang="en-US" dirty="0" smtClean="0"/>
              <a:t>z</a:t>
            </a:r>
            <a:r>
              <a:rPr lang="en-US" dirty="0" smtClean="0"/>
              <a:t>-position </a:t>
            </a:r>
            <a:r>
              <a:rPr lang="en-US" dirty="0" smtClean="0"/>
              <a:t>choices</a:t>
            </a:r>
          </a:p>
          <a:p>
            <a:pPr lvl="1"/>
            <a:r>
              <a:rPr lang="en-US" dirty="0" smtClean="0"/>
              <a:t>Avoid dust layer</a:t>
            </a:r>
          </a:p>
          <a:p>
            <a:pPr lvl="1"/>
            <a:r>
              <a:rPr lang="en-US" dirty="0" smtClean="0"/>
              <a:t>Ice properties result in less light for flashers above vs. below dust layer </a:t>
            </a:r>
            <a:r>
              <a:rPr lang="en-US" dirty="0" smtClean="0"/>
              <a:t>(</a:t>
            </a:r>
            <a:r>
              <a:rPr lang="en-US" dirty="0" err="1" smtClean="0"/>
              <a:t>nHit</a:t>
            </a:r>
            <a:r>
              <a:rPr lang="en-US" dirty="0" smtClean="0"/>
              <a:t> ~ 0.6z </a:t>
            </a:r>
            <a:r>
              <a:rPr lang="en-US" dirty="0" smtClean="0"/>
              <a:t>+ 200)</a:t>
            </a:r>
            <a:endParaRPr lang="en-US" dirty="0" smtClean="0"/>
          </a:p>
          <a:p>
            <a:r>
              <a:rPr lang="en-US" dirty="0" smtClean="0"/>
              <a:t>Flasher brightness</a:t>
            </a:r>
          </a:p>
          <a:p>
            <a:pPr lvl="1"/>
            <a:r>
              <a:rPr lang="en-US" dirty="0" smtClean="0"/>
              <a:t>Flasher data used in this study had one LED flashing at maximum brightness</a:t>
            </a:r>
          </a:p>
          <a:p>
            <a:pPr lvl="1"/>
            <a:r>
              <a:rPr lang="en-US" dirty="0" smtClean="0"/>
              <a:t>Could adjust flasher brightness to “balance” ice properties</a:t>
            </a:r>
          </a:p>
          <a:p>
            <a:r>
              <a:rPr lang="en-US" dirty="0" smtClean="0"/>
              <a:t>MC predicts tau neutrino double bang mean </a:t>
            </a:r>
            <a:r>
              <a:rPr lang="en-US" dirty="0" err="1" smtClean="0"/>
              <a:t>nHit</a:t>
            </a:r>
            <a:r>
              <a:rPr lang="en-US" dirty="0" smtClean="0"/>
              <a:t> </a:t>
            </a:r>
            <a:r>
              <a:rPr lang="en-US" dirty="0" smtClean="0"/>
              <a:t>is ~</a:t>
            </a:r>
            <a:r>
              <a:rPr lang="en-US" dirty="0" smtClean="0"/>
              <a:t>300 DOMs for L(tau) &gt; 50m</a:t>
            </a:r>
          </a:p>
          <a:p>
            <a:pPr lvl="1"/>
            <a:r>
              <a:rPr lang="en-US" dirty="0" smtClean="0"/>
              <a:t>(Thanks to </a:t>
            </a:r>
            <a:r>
              <a:rPr lang="en-US" dirty="0" err="1" smtClean="0"/>
              <a:t>Seon-Hee</a:t>
            </a:r>
            <a:r>
              <a:rPr lang="en-US" dirty="0" smtClean="0"/>
              <a:t> and </a:t>
            </a:r>
            <a:r>
              <a:rPr lang="en-US" dirty="0" err="1" smtClean="0"/>
              <a:t>MarkD</a:t>
            </a:r>
            <a:r>
              <a:rPr lang="en-US" dirty="0" smtClean="0"/>
              <a:t> for these numbers.)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35BFDF-7F56-4820-932E-F4E7B589553E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Flasher Event Multiplicity vs. Depth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5B5865-47EA-41A1-9C91-3B315976CC8A}" type="datetime1">
              <a:rPr lang="en-US" smtClean="0"/>
              <a:pPr/>
              <a:t>11/12/2010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C5891-90FB-499D-9B07-E86BCBC8D15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L. Boyer &amp; D. Cowen/PSU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670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066800" y="1828800"/>
            <a:ext cx="2514600" cy="30480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14300" y="362533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hit DOMs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5943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Depth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618</TotalTime>
  <Words>524</Words>
  <Application>Microsoft Macintosh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Tau Neutrino Mimic Events Using Flashers</vt:lpstr>
      <vt:lpstr>Introduction</vt:lpstr>
      <vt:lpstr>A Monte Carlo study projection of the number of expected double bang mimics</vt:lpstr>
      <vt:lpstr>Projected number of mimics consistent with tau time-of-flight (within 10 ns)</vt:lpstr>
      <vt:lpstr>Can IceCubeHandle the Bandwidth?</vt:lpstr>
      <vt:lpstr>Slide 6</vt:lpstr>
      <vt:lpstr>Slide 7</vt:lpstr>
      <vt:lpstr>We looked at some possible concerns for a PMT based selection trigger</vt:lpstr>
      <vt:lpstr>Flasher Event Multiplicity vs. Depth</vt:lpstr>
      <vt:lpstr>Normalized flasher brightness provides a means to acquire many mimics!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 Neutrino Mimick Events Using Flashers</dc:title>
  <dc:creator>lance</dc:creator>
  <cp:lastModifiedBy>lance</cp:lastModifiedBy>
  <cp:revision>60</cp:revision>
  <dcterms:created xsi:type="dcterms:W3CDTF">2010-11-10T16:16:36Z</dcterms:created>
  <dcterms:modified xsi:type="dcterms:W3CDTF">2010-11-12T20:47:20Z</dcterms:modified>
</cp:coreProperties>
</file>