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60" r:id="rId5"/>
    <p:sldId id="258" r:id="rId6"/>
    <p:sldId id="261" r:id="rId7"/>
    <p:sldId id="262" r:id="rId8"/>
    <p:sldId id="278" r:id="rId9"/>
    <p:sldId id="263" r:id="rId10"/>
    <p:sldId id="279" r:id="rId11"/>
    <p:sldId id="264" r:id="rId12"/>
    <p:sldId id="265" r:id="rId13"/>
    <p:sldId id="291" r:id="rId14"/>
    <p:sldId id="281" r:id="rId15"/>
    <p:sldId id="292" r:id="rId16"/>
    <p:sldId id="284" r:id="rId17"/>
    <p:sldId id="293" r:id="rId18"/>
    <p:sldId id="294" r:id="rId19"/>
    <p:sldId id="270" r:id="rId20"/>
    <p:sldId id="285" r:id="rId21"/>
    <p:sldId id="287" r:id="rId22"/>
    <p:sldId id="295" r:id="rId23"/>
    <p:sldId id="296" r:id="rId24"/>
    <p:sldId id="274"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8/26/2022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8/26/2022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8/26/2022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8/26/2022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8/26/2022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EBF0-C1E3-1B2C-F0B5-F5F7AEC834E6}"/>
              </a:ext>
            </a:extLst>
          </p:cNvPr>
          <p:cNvSpPr>
            <a:spLocks noGrp="1"/>
          </p:cNvSpPr>
          <p:nvPr>
            <p:ph type="title"/>
          </p:nvPr>
        </p:nvSpPr>
        <p:spPr>
          <a:xfrm>
            <a:off x="581192" y="1615017"/>
            <a:ext cx="11029615" cy="2147467"/>
          </a:xfrm>
        </p:spPr>
        <p:txBody>
          <a:bodyPr/>
          <a:lstStyle/>
          <a:p>
            <a:r>
              <a:rPr lang="en-US" dirty="0"/>
              <a:t>IBM Professional certificate:</a:t>
            </a:r>
            <a:br>
              <a:rPr lang="en-US" dirty="0"/>
            </a:br>
            <a:r>
              <a:rPr lang="en-US" cap="none" dirty="0"/>
              <a:t>Unsupervised Learning - Clustering</a:t>
            </a:r>
            <a:endParaRPr lang="en-GB" dirty="0"/>
          </a:p>
        </p:txBody>
      </p:sp>
      <p:sp>
        <p:nvSpPr>
          <p:cNvPr id="3" name="Text Placeholder 2">
            <a:extLst>
              <a:ext uri="{FF2B5EF4-FFF2-40B4-BE49-F238E27FC236}">
                <a16:creationId xmlns:a16="http://schemas.microsoft.com/office/drawing/2014/main" id="{BAAD4F5D-A22D-4297-BCAF-33B93B4B64B7}"/>
              </a:ext>
            </a:extLst>
          </p:cNvPr>
          <p:cNvSpPr>
            <a:spLocks noGrp="1"/>
          </p:cNvSpPr>
          <p:nvPr>
            <p:ph type="body" idx="1"/>
          </p:nvPr>
        </p:nvSpPr>
        <p:spPr>
          <a:xfrm>
            <a:off x="581191" y="3762483"/>
            <a:ext cx="11029615" cy="902649"/>
          </a:xfrm>
        </p:spPr>
        <p:txBody>
          <a:bodyPr>
            <a:normAutofit/>
          </a:bodyPr>
          <a:lstStyle/>
          <a:p>
            <a:r>
              <a:rPr lang="en-US" cap="none" dirty="0"/>
              <a:t>Ibrahim Mohamed</a:t>
            </a:r>
          </a:p>
          <a:p>
            <a:r>
              <a:rPr lang="en-US" cap="none" dirty="0"/>
              <a:t>August 2022</a:t>
            </a:r>
          </a:p>
          <a:p>
            <a:endParaRPr lang="en-GB" dirty="0"/>
          </a:p>
        </p:txBody>
      </p:sp>
      <p:pic>
        <p:nvPicPr>
          <p:cNvPr id="2050" name="Picture 2" descr="IBM MEA (@IBMMEA) / Twitter">
            <a:extLst>
              <a:ext uri="{FF2B5EF4-FFF2-40B4-BE49-F238E27FC236}">
                <a16:creationId xmlns:a16="http://schemas.microsoft.com/office/drawing/2014/main" id="{F5CE22CF-CEF9-BFD3-4527-14F3600F5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1073" y="678502"/>
            <a:ext cx="829733" cy="82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845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43408" cy="4345871"/>
          </a:xfrm>
        </p:spPr>
        <p:txBody>
          <a:bodyPr anchor="t">
            <a:normAutofit/>
          </a:bodyPr>
          <a:lstStyle/>
          <a:p>
            <a:pPr algn="l"/>
            <a:r>
              <a:rPr lang="en-GB" sz="1800" b="1" dirty="0">
                <a:solidFill>
                  <a:srgbClr val="00B0F0"/>
                </a:solidFill>
              </a:rPr>
              <a:t>Identify outliers in the data</a:t>
            </a:r>
            <a:endParaRPr lang="en-GB" sz="1800" b="1" dirty="0">
              <a:solidFill>
                <a:srgbClr val="00B0F0"/>
              </a:solidFill>
              <a:effectLst/>
            </a:endParaRPr>
          </a:p>
          <a:p>
            <a:pPr algn="l"/>
            <a:endParaRPr lang="en-GB" sz="1800" b="1" dirty="0">
              <a:solidFill>
                <a:srgbClr val="00B0F0"/>
              </a:solidFill>
              <a:effectLst/>
            </a:endParaRPr>
          </a:p>
          <a:p>
            <a:pPr algn="l"/>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158F6E4-879D-773B-D4DA-1A0CAD9964B5}"/>
              </a:ext>
            </a:extLst>
          </p:cNvPr>
          <p:cNvPicPr>
            <a:picLocks noChangeAspect="1"/>
          </p:cNvPicPr>
          <p:nvPr/>
        </p:nvPicPr>
        <p:blipFill>
          <a:blip r:embed="rId3"/>
          <a:stretch>
            <a:fillRect/>
          </a:stretch>
        </p:blipFill>
        <p:spPr>
          <a:xfrm>
            <a:off x="5953594" y="960577"/>
            <a:ext cx="5657213" cy="5711156"/>
          </a:xfrm>
          <a:prstGeom prst="rect">
            <a:avLst/>
          </a:prstGeom>
        </p:spPr>
      </p:pic>
    </p:spTree>
    <p:extLst>
      <p:ext uri="{BB962C8B-B14F-4D97-AF65-F5344CB8AC3E}">
        <p14:creationId xmlns:p14="http://schemas.microsoft.com/office/powerpoint/2010/main" val="61637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43408" cy="4345871"/>
          </a:xfrm>
        </p:spPr>
        <p:txBody>
          <a:bodyPr anchor="t">
            <a:normAutofit/>
          </a:bodyPr>
          <a:lstStyle/>
          <a:p>
            <a:pPr algn="l"/>
            <a:r>
              <a:rPr lang="en-GB" sz="1800" b="1" dirty="0">
                <a:solidFill>
                  <a:srgbClr val="00B0F0"/>
                </a:solidFill>
              </a:rPr>
              <a:t>Correlation between features</a:t>
            </a:r>
            <a:endParaRPr lang="en-GB" sz="1800" b="1" dirty="0">
              <a:solidFill>
                <a:srgbClr val="00B0F0"/>
              </a:solidFill>
              <a:effectLst/>
            </a:endParaRPr>
          </a:p>
          <a:p>
            <a:pPr algn="l"/>
            <a:endParaRPr lang="en-GB" sz="1800" b="1" dirty="0">
              <a:solidFill>
                <a:srgbClr val="00B0F0"/>
              </a:solidFill>
              <a:effectLst/>
            </a:endParaRPr>
          </a:p>
          <a:p>
            <a:pPr algn="l"/>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0B352E0-3850-EC70-A855-D63523C86B79}"/>
              </a:ext>
            </a:extLst>
          </p:cNvPr>
          <p:cNvPicPr>
            <a:picLocks noChangeAspect="1"/>
          </p:cNvPicPr>
          <p:nvPr/>
        </p:nvPicPr>
        <p:blipFill>
          <a:blip r:embed="rId3"/>
          <a:stretch>
            <a:fillRect/>
          </a:stretch>
        </p:blipFill>
        <p:spPr>
          <a:xfrm>
            <a:off x="6096000" y="1041401"/>
            <a:ext cx="5477886" cy="5274733"/>
          </a:xfrm>
          <a:prstGeom prst="rect">
            <a:avLst/>
          </a:prstGeom>
        </p:spPr>
      </p:pic>
      <p:pic>
        <p:nvPicPr>
          <p:cNvPr id="8" name="Picture 7">
            <a:extLst>
              <a:ext uri="{FF2B5EF4-FFF2-40B4-BE49-F238E27FC236}">
                <a16:creationId xmlns:a16="http://schemas.microsoft.com/office/drawing/2014/main" id="{BCC19993-E237-C93D-EAD0-3E94D92ED0E4}"/>
              </a:ext>
            </a:extLst>
          </p:cNvPr>
          <p:cNvPicPr>
            <a:picLocks noChangeAspect="1"/>
          </p:cNvPicPr>
          <p:nvPr/>
        </p:nvPicPr>
        <p:blipFill>
          <a:blip r:embed="rId4"/>
          <a:stretch>
            <a:fillRect/>
          </a:stretch>
        </p:blipFill>
        <p:spPr>
          <a:xfrm>
            <a:off x="1377698" y="2829497"/>
            <a:ext cx="3448531" cy="3486637"/>
          </a:xfrm>
          <a:prstGeom prst="rect">
            <a:avLst/>
          </a:prstGeom>
        </p:spPr>
      </p:pic>
    </p:spTree>
    <p:extLst>
      <p:ext uri="{BB962C8B-B14F-4D97-AF65-F5344CB8AC3E}">
        <p14:creationId xmlns:p14="http://schemas.microsoft.com/office/powerpoint/2010/main" val="124532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43408" cy="4345871"/>
          </a:xfrm>
        </p:spPr>
        <p:txBody>
          <a:bodyPr anchor="t">
            <a:normAutofit/>
          </a:bodyPr>
          <a:lstStyle/>
          <a:p>
            <a:pPr algn="l"/>
            <a:r>
              <a:rPr lang="en-GB" sz="1800" b="1" dirty="0">
                <a:solidFill>
                  <a:srgbClr val="00B0F0"/>
                </a:solidFill>
              </a:rPr>
              <a:t>Correlation between features</a:t>
            </a:r>
          </a:p>
          <a:p>
            <a:pPr algn="l"/>
            <a:endParaRPr lang="en-GB" sz="1800" b="1" dirty="0">
              <a:solidFill>
                <a:srgbClr val="00B0F0"/>
              </a:solidFill>
              <a:effectLst/>
            </a:endParaRPr>
          </a:p>
          <a:p>
            <a:pPr algn="l"/>
            <a:r>
              <a:rPr lang="en-GB" sz="1800" dirty="0">
                <a:solidFill>
                  <a:schemeClr val="tx1">
                    <a:lumMod val="65000"/>
                    <a:lumOff val="35000"/>
                  </a:schemeClr>
                </a:solidFill>
                <a:effectLst/>
              </a:rPr>
              <a:t>These </a:t>
            </a:r>
            <a:r>
              <a:rPr lang="en-GB" sz="1800" dirty="0">
                <a:solidFill>
                  <a:schemeClr val="tx1">
                    <a:lumMod val="65000"/>
                    <a:lumOff val="35000"/>
                  </a:schemeClr>
                </a:solidFill>
              </a:rPr>
              <a:t>features are most correlated to each other</a:t>
            </a:r>
          </a:p>
          <a:p>
            <a:pPr algn="l"/>
            <a:r>
              <a:rPr lang="en-GB" sz="1800" dirty="0">
                <a:solidFill>
                  <a:schemeClr val="tx1">
                    <a:lumMod val="65000"/>
                    <a:lumOff val="35000"/>
                  </a:schemeClr>
                </a:solidFill>
                <a:effectLst/>
              </a:rPr>
              <a:t>Age – </a:t>
            </a:r>
            <a:r>
              <a:rPr lang="en-GB" sz="1800" dirty="0">
                <a:solidFill>
                  <a:schemeClr val="tx1">
                    <a:lumMod val="65000"/>
                    <a:lumOff val="35000"/>
                  </a:schemeClr>
                </a:solidFill>
              </a:rPr>
              <a:t>balance</a:t>
            </a:r>
          </a:p>
          <a:p>
            <a:pPr algn="l"/>
            <a:r>
              <a:rPr lang="en-GB" sz="1800" dirty="0">
                <a:solidFill>
                  <a:schemeClr val="tx1">
                    <a:lumMod val="65000"/>
                    <a:lumOff val="35000"/>
                  </a:schemeClr>
                </a:solidFill>
              </a:rPr>
              <a:t>Duration – campaign</a:t>
            </a:r>
          </a:p>
          <a:p>
            <a:pPr algn="l"/>
            <a:r>
              <a:rPr lang="en-GB" sz="1800" dirty="0" err="1">
                <a:solidFill>
                  <a:schemeClr val="tx1">
                    <a:lumMod val="65000"/>
                    <a:lumOff val="35000"/>
                  </a:schemeClr>
                </a:solidFill>
                <a:effectLst/>
              </a:rPr>
              <a:t>Campagin</a:t>
            </a:r>
            <a:r>
              <a:rPr lang="en-GB" sz="1800" dirty="0">
                <a:solidFill>
                  <a:schemeClr val="tx1">
                    <a:lumMod val="65000"/>
                    <a:lumOff val="35000"/>
                  </a:schemeClr>
                </a:solidFill>
                <a:effectLst/>
              </a:rPr>
              <a:t> – </a:t>
            </a:r>
            <a:r>
              <a:rPr lang="en-GB" sz="1800" dirty="0" err="1">
                <a:solidFill>
                  <a:schemeClr val="tx1">
                    <a:lumMod val="65000"/>
                    <a:lumOff val="35000"/>
                  </a:schemeClr>
                </a:solidFill>
              </a:rPr>
              <a:t>p</a:t>
            </a:r>
            <a:r>
              <a:rPr lang="en-GB" sz="1800" dirty="0" err="1">
                <a:solidFill>
                  <a:schemeClr val="tx1">
                    <a:lumMod val="65000"/>
                    <a:lumOff val="35000"/>
                  </a:schemeClr>
                </a:solidFill>
                <a:effectLst/>
              </a:rPr>
              <a:t>day</a:t>
            </a:r>
            <a:endParaRPr lang="en-GB" sz="1800" dirty="0">
              <a:solidFill>
                <a:schemeClr val="tx1">
                  <a:lumMod val="65000"/>
                  <a:lumOff val="35000"/>
                </a:schemeClr>
              </a:solidFill>
              <a:effectLst/>
            </a:endParaRPr>
          </a:p>
          <a:p>
            <a:pPr algn="l"/>
            <a:r>
              <a:rPr lang="en-GB" sz="1800" dirty="0" err="1">
                <a:solidFill>
                  <a:schemeClr val="tx1">
                    <a:lumMod val="65000"/>
                    <a:lumOff val="35000"/>
                  </a:schemeClr>
                </a:solidFill>
                <a:effectLst/>
              </a:rPr>
              <a:t>Pday</a:t>
            </a:r>
            <a:r>
              <a:rPr lang="en-GB" sz="1800" dirty="0">
                <a:solidFill>
                  <a:schemeClr val="tx1">
                    <a:lumMod val="65000"/>
                    <a:lumOff val="35000"/>
                  </a:schemeClr>
                </a:solidFill>
                <a:effectLst/>
              </a:rPr>
              <a:t> – previous</a:t>
            </a:r>
          </a:p>
          <a:p>
            <a:pPr algn="l"/>
            <a:r>
              <a:rPr lang="en-GB" sz="1800" dirty="0">
                <a:solidFill>
                  <a:schemeClr val="tx1">
                    <a:lumMod val="65000"/>
                    <a:lumOff val="35000"/>
                  </a:schemeClr>
                </a:solidFill>
              </a:rPr>
              <a:t>Previous - </a:t>
            </a:r>
            <a:r>
              <a:rPr lang="en-GB" sz="1800" dirty="0" err="1">
                <a:solidFill>
                  <a:schemeClr val="tx1">
                    <a:lumMod val="65000"/>
                    <a:lumOff val="35000"/>
                  </a:schemeClr>
                </a:solidFill>
              </a:rPr>
              <a:t>pday</a:t>
            </a:r>
            <a:endParaRPr lang="en-GB" sz="1800" dirty="0">
              <a:solidFill>
                <a:schemeClr val="tx1">
                  <a:lumMod val="65000"/>
                  <a:lumOff val="35000"/>
                </a:schemeClr>
              </a:solidFill>
              <a:effectLst/>
            </a:endParaRPr>
          </a:p>
          <a:p>
            <a:pPr algn="l"/>
            <a:endParaRPr lang="en-GB" sz="1800" b="1" dirty="0">
              <a:solidFill>
                <a:srgbClr val="00B0F0"/>
              </a:solidFill>
              <a:effectLst/>
            </a:endParaRPr>
          </a:p>
          <a:p>
            <a:pPr algn="l"/>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A154B07-F398-E6A4-F52A-C9F679C97A0B}"/>
              </a:ext>
            </a:extLst>
          </p:cNvPr>
          <p:cNvPicPr>
            <a:picLocks noChangeAspect="1"/>
          </p:cNvPicPr>
          <p:nvPr/>
        </p:nvPicPr>
        <p:blipFill>
          <a:blip r:embed="rId3"/>
          <a:stretch>
            <a:fillRect/>
          </a:stretch>
        </p:blipFill>
        <p:spPr>
          <a:xfrm>
            <a:off x="8326277" y="2419722"/>
            <a:ext cx="2295845" cy="2238687"/>
          </a:xfrm>
          <a:prstGeom prst="rect">
            <a:avLst/>
          </a:prstGeom>
        </p:spPr>
      </p:pic>
    </p:spTree>
    <p:extLst>
      <p:ext uri="{BB962C8B-B14F-4D97-AF65-F5344CB8AC3E}">
        <p14:creationId xmlns:p14="http://schemas.microsoft.com/office/powerpoint/2010/main" val="121610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7614541" cy="2161471"/>
          </a:xfrm>
        </p:spPr>
        <p:txBody>
          <a:bodyPr anchor="t">
            <a:normAutofit/>
          </a:bodyPr>
          <a:lstStyle/>
          <a:p>
            <a:pPr algn="l"/>
            <a:r>
              <a:rPr lang="en-GB" sz="1800" b="1" dirty="0">
                <a:solidFill>
                  <a:srgbClr val="00B0F0"/>
                </a:solidFill>
                <a:effectLst/>
              </a:rPr>
              <a:t>Feature Engineering</a:t>
            </a:r>
          </a:p>
          <a:p>
            <a:pPr>
              <a:buFont typeface="Arial" panose="020B0604020202020204" pitchFamily="34" charset="0"/>
              <a:buChar char="•"/>
            </a:pPr>
            <a:r>
              <a:rPr lang="en-GB" sz="1600" kern="1200" dirty="0">
                <a:solidFill>
                  <a:srgbClr val="44546A"/>
                </a:solidFill>
                <a:effectLst/>
                <a:latin typeface="Franklin Gothic Book" panose="020B0503020102020204" pitchFamily="34" charset="0"/>
                <a:ea typeface="+mn-ea"/>
                <a:cs typeface="+mn-cs"/>
              </a:rPr>
              <a:t>We dropped the </a:t>
            </a:r>
            <a:r>
              <a:rPr lang="en-GB" sz="1600" dirty="0">
                <a:solidFill>
                  <a:srgbClr val="44546A"/>
                </a:solidFill>
                <a:latin typeface="Franklin Gothic Book" panose="020B0503020102020204" pitchFamily="34" charset="0"/>
              </a:rPr>
              <a:t>un needed columns like day, month</a:t>
            </a:r>
            <a:r>
              <a:rPr lang="en-GB" sz="1600" kern="1200" dirty="0">
                <a:solidFill>
                  <a:srgbClr val="44546A"/>
                </a:solidFill>
                <a:effectLst/>
                <a:latin typeface="Franklin Gothic Book" panose="020B0503020102020204" pitchFamily="34" charset="0"/>
                <a:ea typeface="+mn-ea"/>
                <a:cs typeface="+mn-cs"/>
              </a:rPr>
              <a:t>.</a:t>
            </a:r>
          </a:p>
          <a:p>
            <a:pPr>
              <a:buFont typeface="Arial" panose="020B0604020202020204" pitchFamily="34" charset="0"/>
              <a:buChar char="•"/>
            </a:pPr>
            <a:r>
              <a:rPr lang="en-GB" sz="1600" dirty="0">
                <a:solidFill>
                  <a:srgbClr val="44546A"/>
                </a:solidFill>
                <a:latin typeface="Franklin Gothic Book" panose="020B0503020102020204" pitchFamily="34" charset="0"/>
              </a:rPr>
              <a:t>Get the number of unique values</a:t>
            </a:r>
            <a:endParaRPr lang="en-GB" sz="1600" kern="1200" dirty="0">
              <a:solidFill>
                <a:srgbClr val="44546A"/>
              </a:solidFill>
              <a:effectLst/>
              <a:latin typeface="Franklin Gothic Book" panose="020B0503020102020204" pitchFamily="34" charset="0"/>
              <a:ea typeface="+mn-ea"/>
              <a:cs typeface="+mn-cs"/>
            </a:endParaRPr>
          </a:p>
          <a:p>
            <a:pPr algn="l"/>
            <a:endParaRPr lang="en-GB" sz="1800" b="1" dirty="0">
              <a:solidFill>
                <a:srgbClr val="00B0F0"/>
              </a:solidFill>
              <a:effectLst/>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A0DC32D-6F1C-BEC9-81CE-44EDF177D3DF}"/>
              </a:ext>
            </a:extLst>
          </p:cNvPr>
          <p:cNvPicPr>
            <a:picLocks noChangeAspect="1"/>
          </p:cNvPicPr>
          <p:nvPr/>
        </p:nvPicPr>
        <p:blipFill>
          <a:blip r:embed="rId3"/>
          <a:stretch>
            <a:fillRect/>
          </a:stretch>
        </p:blipFill>
        <p:spPr>
          <a:xfrm>
            <a:off x="8430521" y="1902529"/>
            <a:ext cx="2324424" cy="3801005"/>
          </a:xfrm>
          <a:prstGeom prst="rect">
            <a:avLst/>
          </a:prstGeom>
        </p:spPr>
      </p:pic>
    </p:spTree>
    <p:extLst>
      <p:ext uri="{BB962C8B-B14F-4D97-AF65-F5344CB8AC3E}">
        <p14:creationId xmlns:p14="http://schemas.microsoft.com/office/powerpoint/2010/main" val="1523727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7614541" cy="2161471"/>
          </a:xfrm>
        </p:spPr>
        <p:txBody>
          <a:bodyPr anchor="t">
            <a:normAutofit/>
          </a:bodyPr>
          <a:lstStyle/>
          <a:p>
            <a:pPr algn="l"/>
            <a:r>
              <a:rPr lang="en-GB" sz="1800" b="1" dirty="0">
                <a:solidFill>
                  <a:srgbClr val="00B0F0"/>
                </a:solidFill>
                <a:effectLst/>
              </a:rPr>
              <a:t>Feature Engineering</a:t>
            </a:r>
          </a:p>
          <a:p>
            <a:pPr>
              <a:buFont typeface="Arial" panose="020B0604020202020204" pitchFamily="34" charset="0"/>
              <a:buChar char="•"/>
            </a:pPr>
            <a:r>
              <a:rPr lang="en-GB" sz="1600" kern="1200" dirty="0">
                <a:solidFill>
                  <a:srgbClr val="44546A"/>
                </a:solidFill>
                <a:effectLst/>
                <a:latin typeface="Franklin Gothic Book" panose="020B0503020102020204" pitchFamily="34" charset="0"/>
                <a:ea typeface="+mn-ea"/>
                <a:cs typeface="+mn-cs"/>
              </a:rPr>
              <a:t>Plot of the numeri</a:t>
            </a:r>
            <a:r>
              <a:rPr lang="en-GB" sz="1600" dirty="0">
                <a:solidFill>
                  <a:srgbClr val="44546A"/>
                </a:solidFill>
                <a:latin typeface="Franklin Gothic Book" panose="020B0503020102020204" pitchFamily="34" charset="0"/>
              </a:rPr>
              <a:t>cal values </a:t>
            </a:r>
            <a:endParaRPr lang="en-GB" sz="1600" kern="1200" dirty="0">
              <a:solidFill>
                <a:srgbClr val="44546A"/>
              </a:solidFill>
              <a:effectLst/>
              <a:latin typeface="Franklin Gothic Book" panose="020B0503020102020204" pitchFamily="34" charset="0"/>
              <a:ea typeface="+mn-ea"/>
              <a:cs typeface="+mn-cs"/>
            </a:endParaRPr>
          </a:p>
          <a:p>
            <a:pPr algn="l"/>
            <a:endParaRPr lang="en-GB" sz="1800" b="1" dirty="0">
              <a:solidFill>
                <a:srgbClr val="00B0F0"/>
              </a:solidFill>
              <a:effectLst/>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6E1AB99-A9D5-E32C-7282-1F667D478EB4}"/>
              </a:ext>
            </a:extLst>
          </p:cNvPr>
          <p:cNvPicPr>
            <a:picLocks noChangeAspect="1"/>
          </p:cNvPicPr>
          <p:nvPr/>
        </p:nvPicPr>
        <p:blipFill>
          <a:blip r:embed="rId3"/>
          <a:stretch>
            <a:fillRect/>
          </a:stretch>
        </p:blipFill>
        <p:spPr>
          <a:xfrm>
            <a:off x="2528389" y="2772048"/>
            <a:ext cx="7135221" cy="3667637"/>
          </a:xfrm>
          <a:prstGeom prst="rect">
            <a:avLst/>
          </a:prstGeom>
        </p:spPr>
      </p:pic>
    </p:spTree>
    <p:extLst>
      <p:ext uri="{BB962C8B-B14F-4D97-AF65-F5344CB8AC3E}">
        <p14:creationId xmlns:p14="http://schemas.microsoft.com/office/powerpoint/2010/main" val="85092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7614541" cy="2161471"/>
          </a:xfrm>
        </p:spPr>
        <p:txBody>
          <a:bodyPr anchor="t">
            <a:normAutofit/>
          </a:bodyPr>
          <a:lstStyle/>
          <a:p>
            <a:pPr algn="l"/>
            <a:r>
              <a:rPr lang="en-GB" sz="1800" b="1" dirty="0">
                <a:solidFill>
                  <a:srgbClr val="00B0F0"/>
                </a:solidFill>
                <a:effectLst/>
              </a:rPr>
              <a:t>Feature Engineering</a:t>
            </a:r>
          </a:p>
          <a:p>
            <a:pPr>
              <a:buFont typeface="Arial" panose="020B0604020202020204" pitchFamily="34" charset="0"/>
              <a:buChar char="•"/>
            </a:pPr>
            <a:r>
              <a:rPr lang="en-GB" sz="1600" kern="1200" dirty="0">
                <a:solidFill>
                  <a:srgbClr val="44546A"/>
                </a:solidFill>
                <a:effectLst/>
                <a:latin typeface="Franklin Gothic Book" panose="020B0503020102020204" pitchFamily="34" charset="0"/>
                <a:ea typeface="+mn-ea"/>
                <a:cs typeface="+mn-cs"/>
              </a:rPr>
              <a:t>Remove Skew with boxcox1p transformation</a:t>
            </a:r>
            <a:endParaRPr lang="en-GB" sz="1800" b="1" dirty="0">
              <a:solidFill>
                <a:srgbClr val="00B0F0"/>
              </a:solidFill>
              <a:effectLst/>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8414B5F-A813-7099-C4C5-926819EB7A61}"/>
              </a:ext>
            </a:extLst>
          </p:cNvPr>
          <p:cNvPicPr>
            <a:picLocks noChangeAspect="1"/>
          </p:cNvPicPr>
          <p:nvPr/>
        </p:nvPicPr>
        <p:blipFill>
          <a:blip r:embed="rId3"/>
          <a:stretch>
            <a:fillRect/>
          </a:stretch>
        </p:blipFill>
        <p:spPr>
          <a:xfrm>
            <a:off x="2533153" y="2734202"/>
            <a:ext cx="7125694" cy="3810532"/>
          </a:xfrm>
          <a:prstGeom prst="rect">
            <a:avLst/>
          </a:prstGeom>
        </p:spPr>
      </p:pic>
    </p:spTree>
    <p:extLst>
      <p:ext uri="{BB962C8B-B14F-4D97-AF65-F5344CB8AC3E}">
        <p14:creationId xmlns:p14="http://schemas.microsoft.com/office/powerpoint/2010/main" val="361843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756004"/>
          </a:xfrm>
        </p:spPr>
        <p:txBody>
          <a:bodyPr anchor="t">
            <a:normAutofit/>
          </a:bodyPr>
          <a:lstStyle/>
          <a:p>
            <a:r>
              <a:rPr lang="en-US" sz="1800" b="1" dirty="0">
                <a:solidFill>
                  <a:srgbClr val="00B0F0"/>
                </a:solidFill>
                <a:effectLst/>
              </a:rPr>
              <a:t>K-Means Clustering</a:t>
            </a: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rtl="0" eaLnBrk="1" latinLnBrk="0" hangingPunct="1">
              <a:lnSpc>
                <a:spcPct val="170000"/>
              </a:lnSpc>
              <a:spcBef>
                <a:spcPts val="336"/>
              </a:spcBef>
              <a:spcAft>
                <a:spcPts val="600"/>
              </a:spcAft>
              <a:buClr>
                <a:schemeClr val="accent1"/>
              </a:buClr>
              <a:buSzPct val="92000"/>
              <a:buNone/>
            </a:pPr>
            <a:r>
              <a:rPr lang="en-GB" sz="1600" dirty="0">
                <a:solidFill>
                  <a:srgbClr val="44546A"/>
                </a:solidFill>
                <a:latin typeface="Franklin Gothic Book" panose="020B0503020102020204" pitchFamily="34" charset="0"/>
              </a:rPr>
              <a:t>Model Features and Parameters: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Model = </a:t>
            </a:r>
            <a:r>
              <a:rPr lang="en-GB" sz="1600" dirty="0" err="1">
                <a:solidFill>
                  <a:srgbClr val="44546A"/>
                </a:solidFill>
                <a:latin typeface="Franklin Gothic Book" panose="020B0503020102020204" pitchFamily="34" charset="0"/>
              </a:rPr>
              <a:t>KMeans</a:t>
            </a:r>
            <a:r>
              <a:rPr lang="en-GB" sz="1600" dirty="0">
                <a:solidFill>
                  <a:srgbClr val="44546A"/>
                </a:solidFill>
                <a:latin typeface="Franklin Gothic Book" panose="020B0503020102020204" pitchFamily="34" charset="0"/>
              </a:rPr>
              <a:t>()</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err="1">
                <a:solidFill>
                  <a:srgbClr val="44546A"/>
                </a:solidFill>
                <a:latin typeface="Franklin Gothic Book" panose="020B0503020102020204" pitchFamily="34" charset="0"/>
              </a:rPr>
              <a:t>N_clusters</a:t>
            </a:r>
            <a:r>
              <a:rPr lang="en-GB" sz="1600" dirty="0">
                <a:solidFill>
                  <a:srgbClr val="44546A"/>
                </a:solidFill>
                <a:latin typeface="Franklin Gothic Book" panose="020B0503020102020204" pitchFamily="34" charset="0"/>
              </a:rPr>
              <a:t> = 2</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Init = ‘k-means++’</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err="1">
                <a:solidFill>
                  <a:srgbClr val="44546A"/>
                </a:solidFill>
                <a:latin typeface="Franklin Gothic Book" panose="020B0503020102020204" pitchFamily="34" charset="0"/>
              </a:rPr>
              <a:t>N_init</a:t>
            </a:r>
            <a:r>
              <a:rPr lang="en-GB" sz="1600" dirty="0">
                <a:solidFill>
                  <a:srgbClr val="44546A"/>
                </a:solidFill>
                <a:latin typeface="Franklin Gothic Book" panose="020B0503020102020204" pitchFamily="34" charset="0"/>
              </a:rPr>
              <a:t> = 10</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err="1">
                <a:solidFill>
                  <a:srgbClr val="44546A"/>
                </a:solidFill>
                <a:latin typeface="Franklin Gothic Book" panose="020B0503020102020204" pitchFamily="34" charset="0"/>
              </a:rPr>
              <a:t>Max_iter</a:t>
            </a:r>
            <a:r>
              <a:rPr lang="en-GB" sz="1600" dirty="0">
                <a:solidFill>
                  <a:srgbClr val="44546A"/>
                </a:solidFill>
                <a:latin typeface="Franklin Gothic Book" panose="020B0503020102020204" pitchFamily="34" charset="0"/>
              </a:rPr>
              <a:t> = 300</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err="1">
                <a:solidFill>
                  <a:srgbClr val="44546A"/>
                </a:solidFill>
                <a:latin typeface="Franklin Gothic Book" panose="020B0503020102020204" pitchFamily="34" charset="0"/>
              </a:rPr>
              <a:t>Random_state</a:t>
            </a:r>
            <a:r>
              <a:rPr lang="en-GB" sz="1600" dirty="0">
                <a:solidFill>
                  <a:srgbClr val="44546A"/>
                </a:solidFill>
                <a:latin typeface="Franklin Gothic Book" panose="020B0503020102020204" pitchFamily="34" charset="0"/>
              </a:rPr>
              <a:t> = 0</a:t>
            </a: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72387D1-55D5-6FE4-9C65-31E8BB97CC9D}"/>
              </a:ext>
            </a:extLst>
          </p:cNvPr>
          <p:cNvPicPr>
            <a:picLocks noChangeAspect="1"/>
          </p:cNvPicPr>
          <p:nvPr/>
        </p:nvPicPr>
        <p:blipFill>
          <a:blip r:embed="rId3"/>
          <a:stretch>
            <a:fillRect/>
          </a:stretch>
        </p:blipFill>
        <p:spPr>
          <a:xfrm>
            <a:off x="4406384" y="3077858"/>
            <a:ext cx="7392432" cy="1362265"/>
          </a:xfrm>
          <a:prstGeom prst="rect">
            <a:avLst/>
          </a:prstGeom>
        </p:spPr>
      </p:pic>
    </p:spTree>
    <p:extLst>
      <p:ext uri="{BB962C8B-B14F-4D97-AF65-F5344CB8AC3E}">
        <p14:creationId xmlns:p14="http://schemas.microsoft.com/office/powerpoint/2010/main" val="1280836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3183882"/>
          </a:xfrm>
        </p:spPr>
        <p:txBody>
          <a:bodyPr anchor="t">
            <a:normAutofit/>
          </a:bodyPr>
          <a:lstStyle/>
          <a:p>
            <a:r>
              <a:rPr lang="en-US" sz="1800" b="1" dirty="0">
                <a:solidFill>
                  <a:srgbClr val="00B0F0"/>
                </a:solidFill>
                <a:effectLst/>
              </a:rPr>
              <a:t>Mean Shift Clustering</a:t>
            </a:r>
          </a:p>
          <a:p>
            <a:pPr marL="0" indent="0" algn="l" rtl="0" eaLnBrk="1" latinLnBrk="0" hangingPunct="1">
              <a:lnSpc>
                <a:spcPct val="170000"/>
              </a:lnSpc>
              <a:spcBef>
                <a:spcPts val="336"/>
              </a:spcBef>
              <a:spcAft>
                <a:spcPts val="600"/>
              </a:spcAft>
              <a:buClr>
                <a:schemeClr val="accent1"/>
              </a:buClr>
              <a:buSzPct val="92000"/>
              <a:buNone/>
            </a:pPr>
            <a:endParaRPr lang="en-GB" sz="1600" dirty="0">
              <a:solidFill>
                <a:srgbClr val="44546A"/>
              </a:solidFill>
              <a:latin typeface="Franklin Gothic Book" panose="020B0503020102020204" pitchFamily="34" charset="0"/>
            </a:endParaRPr>
          </a:p>
          <a:p>
            <a:pPr marL="0" indent="0" algn="l" rtl="0" eaLnBrk="1" latinLnBrk="0" hangingPunct="1">
              <a:lnSpc>
                <a:spcPct val="170000"/>
              </a:lnSpc>
              <a:spcBef>
                <a:spcPts val="336"/>
              </a:spcBef>
              <a:spcAft>
                <a:spcPts val="600"/>
              </a:spcAft>
              <a:buClr>
                <a:schemeClr val="accent1"/>
              </a:buClr>
              <a:buSzPct val="92000"/>
              <a:buNone/>
            </a:pPr>
            <a:r>
              <a:rPr lang="en-GB" sz="1600" dirty="0">
                <a:solidFill>
                  <a:srgbClr val="44546A"/>
                </a:solidFill>
                <a:latin typeface="Franklin Gothic Book" panose="020B0503020102020204" pitchFamily="34" charset="0"/>
              </a:rPr>
              <a:t>Model Features and Parameters: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Model = MeanShift()</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err="1">
                <a:solidFill>
                  <a:srgbClr val="44546A"/>
                </a:solidFill>
                <a:latin typeface="Franklin Gothic Book" panose="020B0503020102020204" pitchFamily="34" charset="0"/>
              </a:rPr>
              <a:t>Min_bin_freq</a:t>
            </a:r>
            <a:r>
              <a:rPr lang="en-GB" sz="1600" dirty="0">
                <a:solidFill>
                  <a:srgbClr val="44546A"/>
                </a:solidFill>
                <a:latin typeface="Franklin Gothic Book" panose="020B0503020102020204" pitchFamily="34" charset="0"/>
              </a:rPr>
              <a:t> = 10</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err="1">
                <a:solidFill>
                  <a:srgbClr val="44546A"/>
                </a:solidFill>
                <a:latin typeface="Franklin Gothic Book" panose="020B0503020102020204" pitchFamily="34" charset="0"/>
              </a:rPr>
              <a:t>Max_iter</a:t>
            </a:r>
            <a:r>
              <a:rPr lang="en-GB" sz="1600" dirty="0">
                <a:solidFill>
                  <a:srgbClr val="44546A"/>
                </a:solidFill>
                <a:latin typeface="Franklin Gothic Book" panose="020B0503020102020204" pitchFamily="34" charset="0"/>
              </a:rPr>
              <a:t> = 1000</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0ECE857-EB97-D497-9F75-EDE7746400D7}"/>
              </a:ext>
            </a:extLst>
          </p:cNvPr>
          <p:cNvPicPr>
            <a:picLocks noChangeAspect="1"/>
          </p:cNvPicPr>
          <p:nvPr/>
        </p:nvPicPr>
        <p:blipFill>
          <a:blip r:embed="rId3"/>
          <a:stretch>
            <a:fillRect/>
          </a:stretch>
        </p:blipFill>
        <p:spPr>
          <a:xfrm>
            <a:off x="5464310" y="3173352"/>
            <a:ext cx="5649113" cy="866896"/>
          </a:xfrm>
          <a:prstGeom prst="rect">
            <a:avLst/>
          </a:prstGeom>
        </p:spPr>
      </p:pic>
    </p:spTree>
    <p:extLst>
      <p:ext uri="{BB962C8B-B14F-4D97-AF65-F5344CB8AC3E}">
        <p14:creationId xmlns:p14="http://schemas.microsoft.com/office/powerpoint/2010/main" val="426741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3668538"/>
          </a:xfrm>
        </p:spPr>
        <p:txBody>
          <a:bodyPr anchor="t">
            <a:normAutofit/>
          </a:bodyPr>
          <a:lstStyle/>
          <a:p>
            <a:r>
              <a:rPr lang="en-US" sz="1800" b="1" dirty="0">
                <a:solidFill>
                  <a:srgbClr val="00B0F0"/>
                </a:solidFill>
                <a:effectLst/>
              </a:rPr>
              <a:t>Validation with classification model</a:t>
            </a:r>
          </a:p>
          <a:p>
            <a:pPr marL="0" indent="0">
              <a:lnSpc>
                <a:spcPct val="170000"/>
              </a:lnSpc>
              <a:spcBef>
                <a:spcPts val="336"/>
              </a:spcBef>
              <a:buFont typeface="Wingdings 2" panose="05020102010507070707" pitchFamily="18" charset="2"/>
              <a:buNone/>
            </a:pPr>
            <a:endParaRPr lang="en-GB" sz="1800" dirty="0">
              <a:solidFill>
                <a:srgbClr val="44546A"/>
              </a:solidFill>
              <a:latin typeface="Franklin Gothic Book" panose="020B0503020102020204" pitchFamily="34" charset="0"/>
            </a:endParaRPr>
          </a:p>
          <a:p>
            <a:pPr marL="0" indent="0">
              <a:lnSpc>
                <a:spcPct val="170000"/>
              </a:lnSpc>
              <a:spcBef>
                <a:spcPts val="336"/>
              </a:spcBef>
              <a:buFont typeface="Wingdings 2" panose="05020102010507070707" pitchFamily="18" charset="2"/>
              <a:buNone/>
            </a:pPr>
            <a:r>
              <a:rPr lang="en-GB" sz="1800" dirty="0">
                <a:solidFill>
                  <a:srgbClr val="44546A"/>
                </a:solidFill>
                <a:latin typeface="Franklin Gothic Book" panose="020B0503020102020204" pitchFamily="34" charset="0"/>
              </a:rPr>
              <a:t>Model Features and Parameters: </a:t>
            </a:r>
          </a:p>
          <a:p>
            <a:pPr marL="283464" indent="-283464">
              <a:lnSpc>
                <a:spcPct val="100000"/>
              </a:lnSpc>
              <a:spcBef>
                <a:spcPts val="336"/>
              </a:spcBef>
              <a:buFont typeface="Arial" panose="020B0604020202020204" pitchFamily="34" charset="0"/>
              <a:buChar char="•"/>
            </a:pPr>
            <a:r>
              <a:rPr lang="en-GB" sz="1800" dirty="0">
                <a:solidFill>
                  <a:srgbClr val="44546A"/>
                </a:solidFill>
                <a:latin typeface="Franklin Gothic Book" panose="020B0503020102020204" pitchFamily="34" charset="0"/>
              </a:rPr>
              <a:t>Model = </a:t>
            </a:r>
            <a:r>
              <a:rPr lang="en-GB" sz="1800" dirty="0" err="1">
                <a:solidFill>
                  <a:srgbClr val="44546A"/>
                </a:solidFill>
                <a:latin typeface="Franklin Gothic Book" panose="020B0503020102020204" pitchFamily="34" charset="0"/>
              </a:rPr>
              <a:t>DecisionTreeClassifer</a:t>
            </a:r>
            <a:r>
              <a:rPr lang="en-GB" sz="1800" dirty="0">
                <a:solidFill>
                  <a:srgbClr val="44546A"/>
                </a:solidFill>
                <a:latin typeface="Franklin Gothic Book" panose="020B0503020102020204" pitchFamily="34" charset="0"/>
              </a:rPr>
              <a:t>()</a:t>
            </a:r>
          </a:p>
          <a:p>
            <a:pPr marL="283464" indent="-283464">
              <a:lnSpc>
                <a:spcPct val="100000"/>
              </a:lnSpc>
              <a:spcBef>
                <a:spcPts val="336"/>
              </a:spcBef>
              <a:buFont typeface="Arial" panose="020B0604020202020204" pitchFamily="34" charset="0"/>
              <a:buChar char="•"/>
            </a:pPr>
            <a:r>
              <a:rPr lang="en-GB" sz="1800" dirty="0" err="1">
                <a:solidFill>
                  <a:srgbClr val="44546A"/>
                </a:solidFill>
                <a:latin typeface="Franklin Gothic Book" panose="020B0503020102020204" pitchFamily="34" charset="0"/>
              </a:rPr>
              <a:t>Random_state</a:t>
            </a:r>
            <a:r>
              <a:rPr lang="en-GB" sz="1800" dirty="0">
                <a:solidFill>
                  <a:srgbClr val="44546A"/>
                </a:solidFill>
                <a:latin typeface="Franklin Gothic Book" panose="020B0503020102020204" pitchFamily="34" charset="0"/>
              </a:rPr>
              <a:t> = 42</a:t>
            </a:r>
          </a:p>
          <a:p>
            <a:endParaRPr lang="en-US" sz="1800" b="1" dirty="0">
              <a:solidFill>
                <a:srgbClr val="00B0F0"/>
              </a:solidFill>
              <a:effectLst/>
            </a:endParaRPr>
          </a:p>
          <a:p>
            <a:pPr marL="0" indent="0" algn="l" rtl="0" eaLnBrk="1" latinLnBrk="0" hangingPunct="1">
              <a:lnSpc>
                <a:spcPct val="170000"/>
              </a:lnSpc>
              <a:spcBef>
                <a:spcPts val="336"/>
              </a:spcBef>
              <a:spcAft>
                <a:spcPts val="600"/>
              </a:spcAft>
              <a:buClr>
                <a:schemeClr val="accent1"/>
              </a:buClr>
              <a:buSzPct val="92000"/>
              <a:buNone/>
            </a:pPr>
            <a:endParaRPr lang="en-GB" sz="1600" dirty="0">
              <a:solidFill>
                <a:srgbClr val="44546A"/>
              </a:solidFill>
              <a:latin typeface="Franklin Gothic Book" panose="020B0503020102020204" pitchFamily="34" charset="0"/>
            </a:endParaRP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B1705E3-2971-3FD4-947D-4FB70C244F57}"/>
              </a:ext>
            </a:extLst>
          </p:cNvPr>
          <p:cNvPicPr>
            <a:picLocks noChangeAspect="1"/>
          </p:cNvPicPr>
          <p:nvPr/>
        </p:nvPicPr>
        <p:blipFill>
          <a:blip r:embed="rId3"/>
          <a:stretch>
            <a:fillRect/>
          </a:stretch>
        </p:blipFill>
        <p:spPr>
          <a:xfrm>
            <a:off x="6316133" y="2881236"/>
            <a:ext cx="5163271" cy="1095528"/>
          </a:xfrm>
          <a:prstGeom prst="rect">
            <a:avLst/>
          </a:prstGeom>
        </p:spPr>
      </p:pic>
    </p:spTree>
    <p:extLst>
      <p:ext uri="{BB962C8B-B14F-4D97-AF65-F5344CB8AC3E}">
        <p14:creationId xmlns:p14="http://schemas.microsoft.com/office/powerpoint/2010/main" val="599428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564626"/>
          </a:xfrm>
        </p:spPr>
        <p:txBody>
          <a:bodyPr anchor="t">
            <a:normAutofit/>
          </a:bodyPr>
          <a:lstStyle/>
          <a:p>
            <a:r>
              <a:rPr lang="en-US" sz="1800" b="1" dirty="0">
                <a:solidFill>
                  <a:srgbClr val="00B0F0"/>
                </a:solidFill>
                <a:effectLst/>
              </a:rPr>
              <a:t>Comparing Models</a:t>
            </a:r>
          </a:p>
          <a:p>
            <a:pPr marL="0" indent="0" algn="l" rtl="0" eaLnBrk="1" latinLnBrk="0" hangingPunct="1">
              <a:lnSpc>
                <a:spcPct val="170000"/>
              </a:lnSpc>
              <a:spcBef>
                <a:spcPts val="336"/>
              </a:spcBef>
              <a:spcAft>
                <a:spcPts val="600"/>
              </a:spcAft>
              <a:buClr>
                <a:schemeClr val="accent1"/>
              </a:buClr>
              <a:buSzPct val="92000"/>
              <a:buNone/>
            </a:pPr>
            <a:endParaRPr lang="en-GB" sz="1600" dirty="0">
              <a:solidFill>
                <a:srgbClr val="44546A"/>
              </a:solidFill>
              <a:latin typeface="Franklin Gothic Book" panose="020B0503020102020204" pitchFamily="34" charset="0"/>
            </a:endParaRP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38720DC-B268-C172-25A0-7BF4170EFAF3}"/>
              </a:ext>
            </a:extLst>
          </p:cNvPr>
          <p:cNvPicPr>
            <a:picLocks noChangeAspect="1"/>
          </p:cNvPicPr>
          <p:nvPr/>
        </p:nvPicPr>
        <p:blipFill>
          <a:blip r:embed="rId3"/>
          <a:stretch>
            <a:fillRect/>
          </a:stretch>
        </p:blipFill>
        <p:spPr>
          <a:xfrm>
            <a:off x="3742996" y="2775410"/>
            <a:ext cx="4706007" cy="2267266"/>
          </a:xfrm>
          <a:prstGeom prst="rect">
            <a:avLst/>
          </a:prstGeom>
        </p:spPr>
      </p:pic>
    </p:spTree>
    <p:extLst>
      <p:ext uri="{BB962C8B-B14F-4D97-AF65-F5344CB8AC3E}">
        <p14:creationId xmlns:p14="http://schemas.microsoft.com/office/powerpoint/2010/main" val="114475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Main objective</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10400075" cy="3634486"/>
          </a:xfrm>
        </p:spPr>
        <p:txBody>
          <a:bodyPr>
            <a:normAutofit/>
          </a:bodyPr>
          <a:lstStyle/>
          <a:p>
            <a:r>
              <a:rPr lang="en-GB" sz="1600" dirty="0"/>
              <a:t>This analysis' primary goal is to cluster bank customers into groups and validate if they are potential customer for term deposit.</a:t>
            </a:r>
          </a:p>
          <a:p>
            <a:r>
              <a:rPr lang="en-GB" sz="1600" dirty="0"/>
              <a:t>So clustering is the main target analysis for unsupervised learning</a:t>
            </a:r>
          </a:p>
          <a:p>
            <a:r>
              <a:rPr lang="en-GB" sz="1600" dirty="0"/>
              <a:t>Show the correlation between the features &amp; the most features with impact.</a:t>
            </a:r>
          </a:p>
          <a:p>
            <a:r>
              <a:rPr lang="en-GB" sz="1600" dirty="0"/>
              <a:t>Validate the clusters with binary classification.</a:t>
            </a:r>
          </a:p>
        </p:txBody>
      </p:sp>
      <p:pic>
        <p:nvPicPr>
          <p:cNvPr id="7" name="Picture 2" descr="IBM MEA (@IBMMEA) / Twitter">
            <a:extLst>
              <a:ext uri="{FF2B5EF4-FFF2-40B4-BE49-F238E27FC236}">
                <a16:creationId xmlns:a16="http://schemas.microsoft.com/office/drawing/2014/main" id="{4AF143D6-D8A5-3587-9C17-73184E4F04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564626"/>
          </a:xfrm>
        </p:spPr>
        <p:txBody>
          <a:bodyPr anchor="t">
            <a:normAutofit/>
          </a:bodyPr>
          <a:lstStyle/>
          <a:p>
            <a:r>
              <a:rPr lang="en-US" sz="1800" b="1" dirty="0">
                <a:solidFill>
                  <a:srgbClr val="00B0F0"/>
                </a:solidFill>
                <a:effectLst/>
              </a:rPr>
              <a:t>Comparing Models</a:t>
            </a:r>
          </a:p>
          <a:p>
            <a:pPr marL="0" indent="0" algn="l" rtl="0" eaLnBrk="1" latinLnBrk="0" hangingPunct="1">
              <a:lnSpc>
                <a:spcPct val="170000"/>
              </a:lnSpc>
              <a:spcBef>
                <a:spcPts val="336"/>
              </a:spcBef>
              <a:spcAft>
                <a:spcPts val="600"/>
              </a:spcAft>
              <a:buClr>
                <a:schemeClr val="accent1"/>
              </a:buClr>
              <a:buSzPct val="92000"/>
              <a:buNone/>
            </a:pPr>
            <a:endParaRPr lang="en-GB" sz="1600" dirty="0">
              <a:solidFill>
                <a:srgbClr val="44546A"/>
              </a:solidFill>
              <a:latin typeface="Franklin Gothic Book" panose="020B0503020102020204" pitchFamily="34" charset="0"/>
            </a:endParaRP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B7C8D62-ECC4-7AA4-6382-8D90F0D95C60}"/>
              </a:ext>
            </a:extLst>
          </p:cNvPr>
          <p:cNvPicPr>
            <a:picLocks noChangeAspect="1"/>
          </p:cNvPicPr>
          <p:nvPr/>
        </p:nvPicPr>
        <p:blipFill>
          <a:blip r:embed="rId3"/>
          <a:stretch>
            <a:fillRect/>
          </a:stretch>
        </p:blipFill>
        <p:spPr>
          <a:xfrm>
            <a:off x="1243362" y="2731676"/>
            <a:ext cx="10145541" cy="2962688"/>
          </a:xfrm>
          <a:prstGeom prst="rect">
            <a:avLst/>
          </a:prstGeom>
        </p:spPr>
      </p:pic>
    </p:spTree>
    <p:extLst>
      <p:ext uri="{BB962C8B-B14F-4D97-AF65-F5344CB8AC3E}">
        <p14:creationId xmlns:p14="http://schemas.microsoft.com/office/powerpoint/2010/main" val="2915375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34941" cy="4413606"/>
          </a:xfrm>
        </p:spPr>
        <p:txBody>
          <a:bodyPr anchor="t">
            <a:normAutofit fontScale="92500" lnSpcReduction="20000"/>
          </a:bodyPr>
          <a:lstStyle/>
          <a:p>
            <a:r>
              <a:rPr lang="en-US" sz="1800" b="1" dirty="0">
                <a:solidFill>
                  <a:srgbClr val="00B0F0"/>
                </a:solidFill>
                <a:effectLst/>
              </a:rPr>
              <a:t>Models Comparison</a:t>
            </a:r>
          </a:p>
          <a:p>
            <a:pPr>
              <a:lnSpc>
                <a:spcPct val="170000"/>
              </a:lnSpc>
              <a:spcBef>
                <a:spcPts val="336"/>
              </a:spcBef>
              <a:buFont typeface="Arial" panose="020B0604020202020204" pitchFamily="34" charset="0"/>
              <a:buChar char="•"/>
            </a:pPr>
            <a:r>
              <a:rPr lang="en-GB" sz="1800" dirty="0">
                <a:solidFill>
                  <a:srgbClr val="44546A"/>
                </a:solidFill>
                <a:latin typeface="Franklin Gothic Book" panose="020B0503020102020204" pitchFamily="34" charset="0"/>
              </a:rPr>
              <a:t> With the above analysis for Unsupervised Learning, K-Means Clustering perform better than MeanShift Clustering.</a:t>
            </a:r>
          </a:p>
          <a:p>
            <a:pPr>
              <a:lnSpc>
                <a:spcPct val="170000"/>
              </a:lnSpc>
              <a:spcBef>
                <a:spcPts val="336"/>
              </a:spcBef>
              <a:buFont typeface="Arial" panose="020B0604020202020204" pitchFamily="34" charset="0"/>
              <a:buChar char="•"/>
            </a:pPr>
            <a:r>
              <a:rPr lang="en-GB" sz="1800" dirty="0">
                <a:solidFill>
                  <a:srgbClr val="44546A"/>
                </a:solidFill>
                <a:latin typeface="Franklin Gothic Book" panose="020B0503020102020204" pitchFamily="34" charset="0"/>
              </a:rPr>
              <a:t>MeanShift clustering predicted all the customers into single cluster </a:t>
            </a:r>
          </a:p>
          <a:p>
            <a:pPr>
              <a:lnSpc>
                <a:spcPct val="170000"/>
              </a:lnSpc>
              <a:spcBef>
                <a:spcPts val="336"/>
              </a:spcBef>
              <a:buFont typeface="Arial" panose="020B0604020202020204" pitchFamily="34" charset="0"/>
              <a:buChar char="•"/>
            </a:pPr>
            <a:r>
              <a:rPr lang="en-GB" sz="1800" dirty="0">
                <a:solidFill>
                  <a:srgbClr val="44546A"/>
                </a:solidFill>
                <a:latin typeface="Franklin Gothic Book" panose="020B0503020102020204" pitchFamily="34" charset="0"/>
              </a:rPr>
              <a:t>Compared to Supervised "Decision Tree" model, K-Means Clustering model performs with the accuracy. </a:t>
            </a:r>
          </a:p>
          <a:p>
            <a:pPr>
              <a:lnSpc>
                <a:spcPct val="170000"/>
              </a:lnSpc>
              <a:spcBef>
                <a:spcPts val="336"/>
              </a:spcBef>
              <a:buFont typeface="Arial" panose="020B0604020202020204" pitchFamily="34" charset="0"/>
              <a:buChar char="•"/>
            </a:pPr>
            <a:r>
              <a:rPr lang="en-GB" sz="1800" dirty="0">
                <a:solidFill>
                  <a:srgbClr val="44546A"/>
                </a:solidFill>
                <a:latin typeface="Franklin Gothic Book" panose="020B0503020102020204" pitchFamily="34" charset="0"/>
              </a:rPr>
              <a:t>We will conclude, K-Means Clustering model is a good model for unsupervised learning for this dataset.</a:t>
            </a:r>
            <a:endParaRPr lang="en-GB"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1"/>
            <a:ext cx="5543319" cy="318388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rtl="0" eaLnBrk="1" latinLnBrk="0" hangingPunct="1">
              <a:lnSpc>
                <a:spcPct val="170000"/>
              </a:lnSpc>
              <a:spcBef>
                <a:spcPts val="336"/>
              </a:spcBef>
              <a:spcAft>
                <a:spcPts val="600"/>
              </a:spcAft>
              <a:buClr>
                <a:schemeClr val="accent1"/>
              </a:buClr>
              <a:buSzPct val="92000"/>
              <a:buNone/>
            </a:pPr>
            <a:endParaRPr lang="en-US" sz="1600" dirty="0"/>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F71AEE3-3E35-7345-B17A-3A0751796E1F}"/>
              </a:ext>
            </a:extLst>
          </p:cNvPr>
          <p:cNvPicPr>
            <a:picLocks noChangeAspect="1"/>
          </p:cNvPicPr>
          <p:nvPr/>
        </p:nvPicPr>
        <p:blipFill>
          <a:blip r:embed="rId3"/>
          <a:stretch>
            <a:fillRect/>
          </a:stretch>
        </p:blipFill>
        <p:spPr>
          <a:xfrm>
            <a:off x="6524688" y="3154070"/>
            <a:ext cx="4763165" cy="1209844"/>
          </a:xfrm>
          <a:prstGeom prst="rect">
            <a:avLst/>
          </a:prstGeom>
        </p:spPr>
      </p:pic>
    </p:spTree>
    <p:extLst>
      <p:ext uri="{BB962C8B-B14F-4D97-AF65-F5344CB8AC3E}">
        <p14:creationId xmlns:p14="http://schemas.microsoft.com/office/powerpoint/2010/main" val="3844084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Analysis Next Steps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10687941" cy="3693939"/>
          </a:xfrm>
        </p:spPr>
        <p:txBody>
          <a:bodyPr anchor="t">
            <a:normAutofit/>
          </a:bodyPr>
          <a:lstStyle/>
          <a:p>
            <a:r>
              <a:rPr lang="en-GB" sz="1800" b="1" dirty="0">
                <a:solidFill>
                  <a:srgbClr val="00B0F0"/>
                </a:solidFill>
                <a:effectLst/>
              </a:rPr>
              <a:t>Models Flaws and Strength and further suggestions</a:t>
            </a:r>
          </a:p>
          <a:p>
            <a:pPr>
              <a:buFont typeface="Arial" panose="020B0604020202020204" pitchFamily="34" charset="0"/>
              <a:buChar char="•"/>
            </a:pPr>
            <a:r>
              <a:rPr lang="en-GB" sz="1800" dirty="0">
                <a:solidFill>
                  <a:srgbClr val="44546A"/>
                </a:solidFill>
                <a:latin typeface="Franklin Gothic Book" panose="020B0503020102020204" pitchFamily="34" charset="0"/>
              </a:rPr>
              <a:t>We have used only small dataset for this assignment. To proceed further, we will use large dataset.</a:t>
            </a:r>
          </a:p>
          <a:p>
            <a:pPr>
              <a:buFont typeface="Arial" panose="020B0604020202020204" pitchFamily="34" charset="0"/>
              <a:buChar char="•"/>
            </a:pPr>
            <a:r>
              <a:rPr lang="en-GB" sz="1800" dirty="0">
                <a:solidFill>
                  <a:srgbClr val="44546A"/>
                </a:solidFill>
                <a:latin typeface="Franklin Gothic Book" panose="020B0503020102020204" pitchFamily="34" charset="0"/>
              </a:rPr>
              <a:t>Apart from K-Means clustering model, we can explore other clustering models like DBSCAN, Agglomerative Clustering, etc. </a:t>
            </a:r>
          </a:p>
          <a:p>
            <a:pPr>
              <a:buFont typeface="Arial" panose="020B0604020202020204" pitchFamily="34" charset="0"/>
              <a:buChar char="•"/>
            </a:pPr>
            <a:r>
              <a:rPr lang="en-GB" sz="1800" dirty="0">
                <a:solidFill>
                  <a:srgbClr val="44546A"/>
                </a:solidFill>
                <a:latin typeface="Franklin Gothic Book" panose="020B0503020102020204" pitchFamily="34" charset="0"/>
              </a:rPr>
              <a:t>We can use Decision Tree model for classification and run in parallel to K-Means Clustering model in the long run to get better results.</a:t>
            </a:r>
            <a:endParaRPr lang="en-GB" sz="1800" b="1" dirty="0">
              <a:solidFill>
                <a:srgbClr val="00B0F0"/>
              </a:solidFill>
              <a:effectLst/>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31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About the data</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10400075" cy="3634486"/>
          </a:xfrm>
        </p:spPr>
        <p:txBody>
          <a:bodyPr>
            <a:normAutofit/>
          </a:bodyPr>
          <a:lstStyle/>
          <a:p>
            <a:r>
              <a:rPr lang="en-GB" sz="1600" dirty="0"/>
              <a:t>This dataset is downloaded from The University of California Irvine Machine Learning Repositor.</a:t>
            </a:r>
          </a:p>
          <a:p>
            <a:r>
              <a:rPr lang="en-GB" sz="1600" dirty="0"/>
              <a:t>The data is related with direct marketing campaigns of a Portuguese banking institution. </a:t>
            </a:r>
          </a:p>
          <a:p>
            <a:r>
              <a:rPr lang="en-GB" sz="1600" dirty="0"/>
              <a:t>The marketing campaigns were based on phone calls. Often, more than one contact to the same client was required, in order to access if the product (bank term deposit) would be (or not) subscribed.</a:t>
            </a:r>
          </a:p>
          <a:p>
            <a:r>
              <a:rPr lang="en-GB" sz="1600" dirty="0"/>
              <a:t> This data set has 4521 records and 17 features.</a:t>
            </a:r>
          </a:p>
        </p:txBody>
      </p:sp>
      <p:pic>
        <p:nvPicPr>
          <p:cNvPr id="6" name="Picture 2" descr="IBM MEA (@IBMMEA) / Twitter">
            <a:extLst>
              <a:ext uri="{FF2B5EF4-FFF2-40B4-BE49-F238E27FC236}">
                <a16:creationId xmlns:a16="http://schemas.microsoft.com/office/drawing/2014/main" id="{2356B0B2-E9E4-E675-A40E-29157C2B08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7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exploration</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5049141" cy="389396"/>
          </a:xfrm>
        </p:spPr>
        <p:txBody>
          <a:bodyPr>
            <a:normAutofit/>
          </a:bodyPr>
          <a:lstStyle/>
          <a:p>
            <a:pPr algn="l"/>
            <a:r>
              <a:rPr lang="en-US" sz="1800" b="1" dirty="0">
                <a:solidFill>
                  <a:srgbClr val="00B0F0"/>
                </a:solidFill>
                <a:effectLst/>
              </a:rPr>
              <a:t>Features</a:t>
            </a:r>
            <a:r>
              <a:rPr lang="en-US" sz="1800" b="1" dirty="0">
                <a:solidFill>
                  <a:srgbClr val="0068FF"/>
                </a:solidFill>
                <a:effectLst/>
              </a:rPr>
              <a:t>: </a:t>
            </a:r>
          </a:p>
        </p:txBody>
      </p:sp>
      <p:pic>
        <p:nvPicPr>
          <p:cNvPr id="9" name="Picture 2" descr="IBM MEA (@IBMMEA) / Twitter">
            <a:extLst>
              <a:ext uri="{FF2B5EF4-FFF2-40B4-BE49-F238E27FC236}">
                <a16:creationId xmlns:a16="http://schemas.microsoft.com/office/drawing/2014/main" id="{D559543B-0DCA-9F24-46A2-D84F80D8FA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a:extLst>
              <a:ext uri="{FF2B5EF4-FFF2-40B4-BE49-F238E27FC236}">
                <a16:creationId xmlns:a16="http://schemas.microsoft.com/office/drawing/2014/main" id="{3DA0F8D7-B141-9BF2-DC95-BDFF60B32BE3}"/>
              </a:ext>
            </a:extLst>
          </p:cNvPr>
          <p:cNvSpPr txBox="1">
            <a:spLocks/>
          </p:cNvSpPr>
          <p:nvPr/>
        </p:nvSpPr>
        <p:spPr>
          <a:xfrm>
            <a:off x="581192" y="4356341"/>
            <a:ext cx="4932112" cy="226874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endParaRPr lang="en-GB" sz="1800" i="0" kern="1200" dirty="0">
              <a:solidFill>
                <a:srgbClr val="44546A"/>
              </a:solidFill>
              <a:effectLst/>
              <a:latin typeface="Franklin Gothic Book" panose="020B0503020102020204" pitchFamily="34" charset="0"/>
              <a:ea typeface="+mn-ea"/>
              <a:cs typeface="+mn-cs"/>
            </a:endParaRP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800" b="1" i="0" kern="1200" dirty="0">
                <a:solidFill>
                  <a:srgbClr val="44546A"/>
                </a:solidFill>
                <a:effectLst/>
                <a:latin typeface="Franklin Gothic Book" panose="020B0503020102020204" pitchFamily="34" charset="0"/>
                <a:ea typeface="+mn-ea"/>
                <a:cs typeface="+mn-cs"/>
              </a:rPr>
              <a:t>age: </a:t>
            </a:r>
            <a:r>
              <a:rPr lang="en-GB" sz="1800" i="0" kern="1200" dirty="0">
                <a:solidFill>
                  <a:srgbClr val="44546A"/>
                </a:solidFill>
                <a:effectLst/>
                <a:latin typeface="Franklin Gothic Book" panose="020B0503020102020204" pitchFamily="34" charset="0"/>
                <a:ea typeface="+mn-ea"/>
                <a:cs typeface="+mn-cs"/>
              </a:rPr>
              <a:t>customer</a:t>
            </a:r>
            <a:r>
              <a:rPr lang="en-GB" sz="1800" b="1" i="0" kern="1200" dirty="0">
                <a:solidFill>
                  <a:srgbClr val="44546A"/>
                </a:solidFill>
                <a:effectLst/>
                <a:latin typeface="Franklin Gothic Book" panose="020B0503020102020204" pitchFamily="34" charset="0"/>
                <a:ea typeface="+mn-ea"/>
                <a:cs typeface="+mn-cs"/>
              </a:rPr>
              <a:t> </a:t>
            </a:r>
            <a:r>
              <a:rPr lang="en-GB" sz="1800" i="0" kern="1200" dirty="0">
                <a:solidFill>
                  <a:srgbClr val="44546A"/>
                </a:solidFill>
                <a:effectLst/>
                <a:latin typeface="Franklin Gothic Book" panose="020B0503020102020204" pitchFamily="34" charset="0"/>
                <a:ea typeface="+mn-ea"/>
                <a:cs typeface="+mn-cs"/>
              </a:rPr>
              <a:t>age in years</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800" b="1" i="0" kern="1200" dirty="0">
                <a:solidFill>
                  <a:srgbClr val="44546A"/>
                </a:solidFill>
                <a:effectLst/>
                <a:latin typeface="Franklin Gothic Book" panose="020B0503020102020204" pitchFamily="34" charset="0"/>
                <a:ea typeface="+mn-ea"/>
                <a:cs typeface="+mn-cs"/>
              </a:rPr>
              <a:t>Job: </a:t>
            </a:r>
            <a:r>
              <a:rPr lang="en-GB" sz="1800" i="0" kern="1200" dirty="0">
                <a:solidFill>
                  <a:srgbClr val="44546A"/>
                </a:solidFill>
                <a:effectLst/>
                <a:latin typeface="Franklin Gothic Book" panose="020B0503020102020204" pitchFamily="34" charset="0"/>
                <a:ea typeface="+mn-ea"/>
                <a:cs typeface="+mn-cs"/>
              </a:rPr>
              <a:t>customer job</a:t>
            </a:r>
            <a:endParaRPr lang="en-GB" sz="1400" i="0" kern="1200" dirty="0">
              <a:solidFill>
                <a:srgbClr val="44546A"/>
              </a:solidFill>
              <a:effectLst/>
              <a:latin typeface="Franklin Gothic Book" panose="020B0503020102020204" pitchFamily="34" charset="0"/>
              <a:ea typeface="+mn-ea"/>
              <a:cs typeface="+mn-cs"/>
            </a:endParaRP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800" b="1" i="0" kern="1200" dirty="0">
                <a:solidFill>
                  <a:srgbClr val="44546A"/>
                </a:solidFill>
                <a:effectLst/>
                <a:latin typeface="Franklin Gothic Book" panose="020B0503020102020204" pitchFamily="34" charset="0"/>
                <a:ea typeface="+mn-ea"/>
                <a:cs typeface="+mn-cs"/>
              </a:rPr>
              <a:t>marital: </a:t>
            </a:r>
            <a:r>
              <a:rPr lang="en-GB" sz="1800" i="0" kern="1200" dirty="0">
                <a:solidFill>
                  <a:srgbClr val="44546A"/>
                </a:solidFill>
                <a:effectLst/>
                <a:latin typeface="Franklin Gothic Book" panose="020B0503020102020204" pitchFamily="34" charset="0"/>
                <a:ea typeface="+mn-ea"/>
                <a:cs typeface="+mn-cs"/>
              </a:rPr>
              <a:t>customer martial status</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endParaRPr lang="en-GB" sz="1800" i="0" kern="1200" dirty="0">
              <a:solidFill>
                <a:srgbClr val="44546A"/>
              </a:solidFill>
              <a:effectLst/>
              <a:latin typeface="Franklin Gothic Book" panose="020B0503020102020204" pitchFamily="34" charset="0"/>
              <a:ea typeface="+mn-ea"/>
              <a:cs typeface="+mn-cs"/>
            </a:endParaRPr>
          </a:p>
        </p:txBody>
      </p:sp>
      <p:sp>
        <p:nvSpPr>
          <p:cNvPr id="12" name="Content Placeholder 4">
            <a:extLst>
              <a:ext uri="{FF2B5EF4-FFF2-40B4-BE49-F238E27FC236}">
                <a16:creationId xmlns:a16="http://schemas.microsoft.com/office/drawing/2014/main" id="{A6838ED6-2D9C-CD5C-516A-532303BD64BC}"/>
              </a:ext>
            </a:extLst>
          </p:cNvPr>
          <p:cNvSpPr txBox="1">
            <a:spLocks/>
          </p:cNvSpPr>
          <p:nvPr/>
        </p:nvSpPr>
        <p:spPr>
          <a:xfrm>
            <a:off x="6209378" y="4122173"/>
            <a:ext cx="4986563" cy="2502913"/>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education</a:t>
            </a:r>
            <a:r>
              <a:rPr lang="en-GB" sz="1500" i="0" kern="1200" dirty="0">
                <a:solidFill>
                  <a:srgbClr val="44546A"/>
                </a:solidFill>
                <a:effectLst/>
                <a:latin typeface="Franklin Gothic Book" panose="020B0503020102020204" pitchFamily="34" charset="0"/>
                <a:ea typeface="+mn-ea"/>
                <a:cs typeface="+mn-cs"/>
              </a:rPr>
              <a:t>: customer education</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default</a:t>
            </a:r>
            <a:r>
              <a:rPr lang="en-GB" sz="1500" i="0" kern="1200" dirty="0">
                <a:solidFill>
                  <a:srgbClr val="44546A"/>
                </a:solidFill>
                <a:effectLst/>
                <a:latin typeface="Franklin Gothic Book" panose="020B0503020102020204" pitchFamily="34" charset="0"/>
                <a:ea typeface="+mn-ea"/>
                <a:cs typeface="+mn-cs"/>
              </a:rPr>
              <a:t>: has credit in default?</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balance</a:t>
            </a:r>
            <a:r>
              <a:rPr lang="en-GB" sz="1500" i="0" kern="1200" dirty="0">
                <a:solidFill>
                  <a:srgbClr val="44546A"/>
                </a:solidFill>
                <a:effectLst/>
                <a:latin typeface="Franklin Gothic Book" panose="020B0503020102020204" pitchFamily="34" charset="0"/>
                <a:ea typeface="+mn-ea"/>
                <a:cs typeface="+mn-cs"/>
              </a:rPr>
              <a:t>: average yearly balance, in euros</a:t>
            </a:r>
          </a:p>
        </p:txBody>
      </p:sp>
      <p:pic>
        <p:nvPicPr>
          <p:cNvPr id="6" name="Picture 5">
            <a:extLst>
              <a:ext uri="{FF2B5EF4-FFF2-40B4-BE49-F238E27FC236}">
                <a16:creationId xmlns:a16="http://schemas.microsoft.com/office/drawing/2014/main" id="{209A9C61-C595-550C-66ED-F0C28581E966}"/>
              </a:ext>
            </a:extLst>
          </p:cNvPr>
          <p:cNvPicPr>
            <a:picLocks noChangeAspect="1"/>
          </p:cNvPicPr>
          <p:nvPr/>
        </p:nvPicPr>
        <p:blipFill>
          <a:blip r:embed="rId3"/>
          <a:stretch>
            <a:fillRect/>
          </a:stretch>
        </p:blipFill>
        <p:spPr>
          <a:xfrm>
            <a:off x="215900" y="2699692"/>
            <a:ext cx="11760200" cy="1213544"/>
          </a:xfrm>
          <a:prstGeom prst="rect">
            <a:avLst/>
          </a:prstGeom>
        </p:spPr>
      </p:pic>
    </p:spTree>
    <p:extLst>
      <p:ext uri="{BB962C8B-B14F-4D97-AF65-F5344CB8AC3E}">
        <p14:creationId xmlns:p14="http://schemas.microsoft.com/office/powerpoint/2010/main" val="269976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exploration</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5049141" cy="389396"/>
          </a:xfrm>
        </p:spPr>
        <p:txBody>
          <a:bodyPr>
            <a:normAutofit/>
          </a:bodyPr>
          <a:lstStyle/>
          <a:p>
            <a:pPr algn="l"/>
            <a:r>
              <a:rPr lang="en-US" sz="1800" b="1" dirty="0">
                <a:solidFill>
                  <a:srgbClr val="00B0F0"/>
                </a:solidFill>
                <a:effectLst/>
              </a:rPr>
              <a:t>Features</a:t>
            </a:r>
            <a:r>
              <a:rPr lang="en-US" sz="1800" b="1" dirty="0">
                <a:solidFill>
                  <a:srgbClr val="0068FF"/>
                </a:solidFill>
                <a:effectLst/>
              </a:rPr>
              <a:t>: </a:t>
            </a:r>
          </a:p>
        </p:txBody>
      </p:sp>
      <p:pic>
        <p:nvPicPr>
          <p:cNvPr id="9" name="Picture 2" descr="IBM MEA (@IBMMEA) / Twitter">
            <a:extLst>
              <a:ext uri="{FF2B5EF4-FFF2-40B4-BE49-F238E27FC236}">
                <a16:creationId xmlns:a16="http://schemas.microsoft.com/office/drawing/2014/main" id="{D559543B-0DCA-9F24-46A2-D84F80D8FA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a:extLst>
              <a:ext uri="{FF2B5EF4-FFF2-40B4-BE49-F238E27FC236}">
                <a16:creationId xmlns:a16="http://schemas.microsoft.com/office/drawing/2014/main" id="{3DA0F8D7-B141-9BF2-DC95-BDFF60B32BE3}"/>
              </a:ext>
            </a:extLst>
          </p:cNvPr>
          <p:cNvSpPr txBox="1">
            <a:spLocks/>
          </p:cNvSpPr>
          <p:nvPr/>
        </p:nvSpPr>
        <p:spPr>
          <a:xfrm>
            <a:off x="581191" y="2964180"/>
            <a:ext cx="5401431" cy="3191664"/>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Housing: </a:t>
            </a:r>
            <a:r>
              <a:rPr lang="en-GB" sz="1500" i="0" kern="1200" dirty="0">
                <a:solidFill>
                  <a:srgbClr val="44546A"/>
                </a:solidFill>
                <a:effectLst/>
                <a:latin typeface="Franklin Gothic Book" panose="020B0503020102020204" pitchFamily="34" charset="0"/>
                <a:ea typeface="+mn-ea"/>
                <a:cs typeface="+mn-cs"/>
              </a:rPr>
              <a:t>has housing loan? </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loan</a:t>
            </a:r>
            <a:r>
              <a:rPr lang="en-GB" sz="1500" i="0" kern="1200" dirty="0">
                <a:solidFill>
                  <a:srgbClr val="44546A"/>
                </a:solidFill>
                <a:effectLst/>
                <a:latin typeface="Franklin Gothic Book" panose="020B0503020102020204" pitchFamily="34" charset="0"/>
                <a:ea typeface="+mn-ea"/>
                <a:cs typeface="+mn-cs"/>
              </a:rPr>
              <a:t>: has personal loan?</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contact</a:t>
            </a:r>
            <a:r>
              <a:rPr lang="en-GB" sz="1500" i="0" kern="1200" dirty="0">
                <a:solidFill>
                  <a:srgbClr val="44546A"/>
                </a:solidFill>
                <a:effectLst/>
                <a:latin typeface="Franklin Gothic Book" panose="020B0503020102020204" pitchFamily="34" charset="0"/>
                <a:ea typeface="+mn-ea"/>
                <a:cs typeface="+mn-cs"/>
              </a:rPr>
              <a:t>: contact communication type</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day</a:t>
            </a:r>
            <a:r>
              <a:rPr lang="en-GB" sz="1500" i="0" kern="1200" dirty="0">
                <a:solidFill>
                  <a:srgbClr val="44546A"/>
                </a:solidFill>
                <a:effectLst/>
                <a:latin typeface="Franklin Gothic Book" panose="020B0503020102020204" pitchFamily="34" charset="0"/>
                <a:ea typeface="+mn-ea"/>
                <a:cs typeface="+mn-cs"/>
              </a:rPr>
              <a:t>: last contact day of the month</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month</a:t>
            </a:r>
            <a:r>
              <a:rPr lang="en-GB" sz="1500" dirty="0">
                <a:solidFill>
                  <a:srgbClr val="44546A"/>
                </a:solidFill>
                <a:latin typeface="Franklin Gothic Book" panose="020B0503020102020204" pitchFamily="34" charset="0"/>
              </a:rPr>
              <a:t>: last contact month of year</a:t>
            </a:r>
          </a:p>
          <a:p>
            <a:pPr marL="283464" indent="-283464">
              <a:spcBef>
                <a:spcPts val="384"/>
              </a:spcBef>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duration</a:t>
            </a:r>
            <a:r>
              <a:rPr lang="en-GB" sz="1500" dirty="0">
                <a:solidFill>
                  <a:srgbClr val="44546A"/>
                </a:solidFill>
                <a:latin typeface="Franklin Gothic Book" panose="020B0503020102020204" pitchFamily="34" charset="0"/>
              </a:rPr>
              <a:t>: last contact duration</a:t>
            </a:r>
            <a:endParaRPr lang="en-GB" sz="1500" i="0" kern="1200" dirty="0">
              <a:solidFill>
                <a:srgbClr val="44546A"/>
              </a:solidFill>
              <a:effectLst/>
              <a:latin typeface="Franklin Gothic Book" panose="020B0503020102020204" pitchFamily="34" charset="0"/>
              <a:ea typeface="+mn-ea"/>
              <a:cs typeface="+mn-cs"/>
            </a:endParaRPr>
          </a:p>
        </p:txBody>
      </p:sp>
      <p:sp>
        <p:nvSpPr>
          <p:cNvPr id="12" name="Content Placeholder 4">
            <a:extLst>
              <a:ext uri="{FF2B5EF4-FFF2-40B4-BE49-F238E27FC236}">
                <a16:creationId xmlns:a16="http://schemas.microsoft.com/office/drawing/2014/main" id="{A6838ED6-2D9C-CD5C-516A-532303BD64BC}"/>
              </a:ext>
            </a:extLst>
          </p:cNvPr>
          <p:cNvSpPr txBox="1">
            <a:spLocks/>
          </p:cNvSpPr>
          <p:nvPr/>
        </p:nvSpPr>
        <p:spPr>
          <a:xfrm>
            <a:off x="6209378" y="2445159"/>
            <a:ext cx="4986563" cy="3625441"/>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campaign</a:t>
            </a:r>
            <a:r>
              <a:rPr lang="en-GB" sz="1500" i="0" kern="1200" dirty="0">
                <a:solidFill>
                  <a:srgbClr val="44546A"/>
                </a:solidFill>
                <a:effectLst/>
                <a:latin typeface="Franklin Gothic Book" panose="020B0503020102020204" pitchFamily="34" charset="0"/>
                <a:ea typeface="+mn-ea"/>
                <a:cs typeface="+mn-cs"/>
              </a:rPr>
              <a:t>: number of contacts performed during this campaign and for this client </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err="1">
                <a:solidFill>
                  <a:srgbClr val="44546A"/>
                </a:solidFill>
                <a:effectLst/>
                <a:latin typeface="Franklin Gothic Book" panose="020B0503020102020204" pitchFamily="34" charset="0"/>
                <a:ea typeface="+mn-ea"/>
                <a:cs typeface="+mn-cs"/>
              </a:rPr>
              <a:t>pdays</a:t>
            </a:r>
            <a:r>
              <a:rPr lang="en-GB" sz="1500" i="0" kern="1200" dirty="0">
                <a:solidFill>
                  <a:srgbClr val="44546A"/>
                </a:solidFill>
                <a:effectLst/>
                <a:latin typeface="Franklin Gothic Book" panose="020B0503020102020204" pitchFamily="34" charset="0"/>
                <a:ea typeface="+mn-ea"/>
                <a:cs typeface="+mn-cs"/>
              </a:rPr>
              <a:t>: number of days that passed by after the client was last contacted from a previous campaign</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previous</a:t>
            </a:r>
            <a:r>
              <a:rPr lang="en-GB" sz="1500" i="0" kern="1200" dirty="0">
                <a:solidFill>
                  <a:srgbClr val="44546A"/>
                </a:solidFill>
                <a:effectLst/>
                <a:latin typeface="Franklin Gothic Book" panose="020B0503020102020204" pitchFamily="34" charset="0"/>
                <a:ea typeface="+mn-ea"/>
                <a:cs typeface="+mn-cs"/>
              </a:rPr>
              <a:t>: number of contacts performed before this campaign and for this client </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err="1">
                <a:solidFill>
                  <a:srgbClr val="44546A"/>
                </a:solidFill>
                <a:effectLst/>
                <a:latin typeface="Franklin Gothic Book" panose="020B0503020102020204" pitchFamily="34" charset="0"/>
                <a:ea typeface="+mn-ea"/>
                <a:cs typeface="+mn-cs"/>
              </a:rPr>
              <a:t>poutcome</a:t>
            </a:r>
            <a:r>
              <a:rPr lang="en-GB" sz="1500" i="0" kern="1200" dirty="0">
                <a:solidFill>
                  <a:srgbClr val="44546A"/>
                </a:solidFill>
                <a:effectLst/>
                <a:latin typeface="Franklin Gothic Book" panose="020B0503020102020204" pitchFamily="34" charset="0"/>
                <a:ea typeface="+mn-ea"/>
                <a:cs typeface="+mn-cs"/>
              </a:rPr>
              <a:t>: outcome of the previous marketing campaign</a:t>
            </a:r>
          </a:p>
          <a:p>
            <a:pPr marL="283464" indent="-283464">
              <a:spcBef>
                <a:spcPts val="384"/>
              </a:spcBef>
              <a:buFont typeface="Arial" panose="020B0604020202020204" pitchFamily="34" charset="0"/>
              <a:buChar char="•"/>
            </a:pPr>
            <a:r>
              <a:rPr lang="en-GB" sz="1500" b="1" dirty="0">
                <a:solidFill>
                  <a:srgbClr val="44546A"/>
                </a:solidFill>
                <a:latin typeface="Franklin Gothic Book" panose="020B0503020102020204" pitchFamily="34" charset="0"/>
              </a:rPr>
              <a:t>y</a:t>
            </a:r>
            <a:r>
              <a:rPr lang="en-GB" sz="1500" i="0" kern="1200" dirty="0">
                <a:solidFill>
                  <a:srgbClr val="44546A"/>
                </a:solidFill>
                <a:effectLst/>
                <a:latin typeface="Franklin Gothic Book" panose="020B0503020102020204" pitchFamily="34" charset="0"/>
                <a:ea typeface="+mn-ea"/>
                <a:cs typeface="+mn-cs"/>
              </a:rPr>
              <a:t>: has the client subscribed a term deposit? - TARGET</a:t>
            </a:r>
          </a:p>
        </p:txBody>
      </p:sp>
    </p:spTree>
    <p:extLst>
      <p:ext uri="{BB962C8B-B14F-4D97-AF65-F5344CB8AC3E}">
        <p14:creationId xmlns:p14="http://schemas.microsoft.com/office/powerpoint/2010/main" val="269694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exploration</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049141" cy="910336"/>
          </a:xfrm>
        </p:spPr>
        <p:txBody>
          <a:bodyPr anchor="t">
            <a:normAutofit/>
          </a:bodyPr>
          <a:lstStyle/>
          <a:p>
            <a:pPr algn="l"/>
            <a:r>
              <a:rPr lang="en-US" sz="1800" b="1" dirty="0">
                <a:solidFill>
                  <a:srgbClr val="00B0F0"/>
                </a:solidFill>
                <a:effectLst/>
              </a:rPr>
              <a:t>Description</a:t>
            </a:r>
            <a:r>
              <a:rPr lang="en-US" sz="1800" b="1" dirty="0">
                <a:solidFill>
                  <a:srgbClr val="0068FF"/>
                </a:solidFill>
                <a:effectLst/>
              </a:rPr>
              <a:t>: </a:t>
            </a:r>
          </a:p>
          <a:p>
            <a:pPr algn="l"/>
            <a:endParaRPr lang="en-US" sz="1600" b="1" i="0" dirty="0">
              <a:solidFill>
                <a:srgbClr val="0068FF"/>
              </a:solidFill>
              <a:effectLst/>
            </a:endParaRPr>
          </a:p>
        </p:txBody>
      </p:sp>
      <p:sp>
        <p:nvSpPr>
          <p:cNvPr id="3" name="Rectangle: Single Corner Rounded 2">
            <a:extLst>
              <a:ext uri="{FF2B5EF4-FFF2-40B4-BE49-F238E27FC236}">
                <a16:creationId xmlns:a16="http://schemas.microsoft.com/office/drawing/2014/main" id="{1F874F6B-32A2-6FC2-9A4D-44847655D36C}"/>
              </a:ext>
            </a:extLst>
          </p:cNvPr>
          <p:cNvSpPr/>
          <p:nvPr/>
        </p:nvSpPr>
        <p:spPr>
          <a:xfrm>
            <a:off x="785586" y="2581796"/>
            <a:ext cx="1464733" cy="296333"/>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Mean</a:t>
            </a:r>
            <a:endParaRPr lang="en-GB" b="1" dirty="0"/>
          </a:p>
        </p:txBody>
      </p:sp>
      <p:sp>
        <p:nvSpPr>
          <p:cNvPr id="6" name="Rectangle: Single Corner Rounded 5">
            <a:extLst>
              <a:ext uri="{FF2B5EF4-FFF2-40B4-BE49-F238E27FC236}">
                <a16:creationId xmlns:a16="http://schemas.microsoft.com/office/drawing/2014/main" id="{64AE3714-3176-E4A6-C483-9647CAAE68D6}"/>
              </a:ext>
            </a:extLst>
          </p:cNvPr>
          <p:cNvSpPr/>
          <p:nvPr/>
        </p:nvSpPr>
        <p:spPr>
          <a:xfrm>
            <a:off x="6685659" y="2573571"/>
            <a:ext cx="1464733" cy="296333"/>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Max</a:t>
            </a:r>
            <a:endParaRPr lang="en-GB" b="1" dirty="0"/>
          </a:p>
        </p:txBody>
      </p:sp>
      <p:sp>
        <p:nvSpPr>
          <p:cNvPr id="7" name="Rectangle: Single Corner Rounded 6">
            <a:extLst>
              <a:ext uri="{FF2B5EF4-FFF2-40B4-BE49-F238E27FC236}">
                <a16:creationId xmlns:a16="http://schemas.microsoft.com/office/drawing/2014/main" id="{10410179-1EFB-9A0F-D3F2-C23E62277F2B}"/>
              </a:ext>
            </a:extLst>
          </p:cNvPr>
          <p:cNvSpPr/>
          <p:nvPr/>
        </p:nvSpPr>
        <p:spPr>
          <a:xfrm>
            <a:off x="9697969" y="2573571"/>
            <a:ext cx="1464733" cy="296333"/>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Min</a:t>
            </a:r>
            <a:endParaRPr lang="en-GB" b="1" dirty="0"/>
          </a:p>
        </p:txBody>
      </p:sp>
      <p:sp>
        <p:nvSpPr>
          <p:cNvPr id="9" name="TextBox 8">
            <a:extLst>
              <a:ext uri="{FF2B5EF4-FFF2-40B4-BE49-F238E27FC236}">
                <a16:creationId xmlns:a16="http://schemas.microsoft.com/office/drawing/2014/main" id="{C9987550-3F04-0223-267F-14542AA11494}"/>
              </a:ext>
            </a:extLst>
          </p:cNvPr>
          <p:cNvSpPr txBox="1"/>
          <p:nvPr/>
        </p:nvSpPr>
        <p:spPr>
          <a:xfrm>
            <a:off x="213564" y="3140841"/>
            <a:ext cx="1538204" cy="4355038"/>
          </a:xfrm>
          <a:prstGeom prst="rect">
            <a:avLst/>
          </a:prstGeom>
          <a:noFill/>
        </p:spPr>
        <p:txBody>
          <a:bodyPr wrap="square">
            <a:spAutoFit/>
          </a:bodyPr>
          <a:lstStyle/>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a</a:t>
            </a:r>
            <a:r>
              <a:rPr lang="en-GB" sz="1400" i="0" kern="1200" dirty="0">
                <a:solidFill>
                  <a:srgbClr val="44546A"/>
                </a:solidFill>
                <a:effectLst/>
                <a:latin typeface="Franklin Gothic Book" panose="020B0503020102020204" pitchFamily="34" charset="0"/>
                <a:ea typeface="+mn-ea"/>
                <a:cs typeface="+mn-cs"/>
              </a:rPr>
              <a:t>ge:41</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job: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marital: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education: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default: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balance: 1422</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housing: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loan: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day: 15</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month</a:t>
            </a:r>
            <a:r>
              <a:rPr lang="en-GB" sz="1400" dirty="0">
                <a:solidFill>
                  <a:srgbClr val="44546A"/>
                </a:solidFill>
                <a:latin typeface="Franklin Gothic Book" panose="020B0503020102020204" pitchFamily="34" charset="0"/>
              </a:rPr>
              <a:t>:</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dirty="0">
              <a:solidFill>
                <a:srgbClr val="44546A"/>
              </a:solidFill>
              <a:latin typeface="Franklin Gothic Book" panose="020B0503020102020204" pitchFamily="34" charset="0"/>
            </a:endParaRPr>
          </a:p>
          <a:p>
            <a:pPr>
              <a:spcBef>
                <a:spcPts val="384"/>
              </a:spcBef>
            </a:pP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endParaRPr lang="en-GB" sz="1400" dirty="0">
              <a:solidFill>
                <a:srgbClr val="44546A"/>
              </a:solidFill>
              <a:latin typeface="Franklin Gothic Book" panose="020B0503020102020204" pitchFamily="34" charset="0"/>
            </a:endParaRPr>
          </a:p>
          <a:p>
            <a:pPr algn="l" rtl="0" eaLnBrk="1" latinLnBrk="0" hangingPunct="1">
              <a:spcBef>
                <a:spcPts val="384"/>
              </a:spcBef>
              <a:spcAft>
                <a:spcPts val="600"/>
              </a:spcAft>
              <a:buClr>
                <a:schemeClr val="accent1"/>
              </a:buClr>
              <a:buSzPct val="92000"/>
            </a:pPr>
            <a:endParaRPr lang="en-GB" sz="1400" i="0" kern="1200" dirty="0">
              <a:solidFill>
                <a:srgbClr val="44546A"/>
              </a:solidFill>
              <a:effectLst/>
              <a:latin typeface="Franklin Gothic Book" panose="020B0503020102020204" pitchFamily="34" charset="0"/>
              <a:ea typeface="+mn-ea"/>
              <a:cs typeface="+mn-cs"/>
            </a:endParaRPr>
          </a:p>
        </p:txBody>
      </p:sp>
      <p:sp>
        <p:nvSpPr>
          <p:cNvPr id="14" name="Rectangle: Single Corner Rounded 13">
            <a:extLst>
              <a:ext uri="{FF2B5EF4-FFF2-40B4-BE49-F238E27FC236}">
                <a16:creationId xmlns:a16="http://schemas.microsoft.com/office/drawing/2014/main" id="{2E2B0A14-A072-3242-D0A0-3F39B14EF041}"/>
              </a:ext>
            </a:extLst>
          </p:cNvPr>
          <p:cNvSpPr/>
          <p:nvPr/>
        </p:nvSpPr>
        <p:spPr>
          <a:xfrm>
            <a:off x="3673349" y="2573571"/>
            <a:ext cx="1464733" cy="296333"/>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Std</a:t>
            </a:r>
            <a:endParaRPr lang="en-GB" b="1" dirty="0"/>
          </a:p>
        </p:txBody>
      </p:sp>
      <p:pic>
        <p:nvPicPr>
          <p:cNvPr id="17" name="Picture 2" descr="IBM MEA (@IBMMEA) / Twitter">
            <a:extLst>
              <a:ext uri="{FF2B5EF4-FFF2-40B4-BE49-F238E27FC236}">
                <a16:creationId xmlns:a16="http://schemas.microsoft.com/office/drawing/2014/main" id="{5DD7E320-9E94-7FDC-EB52-3E41213F8C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35868C0-0AD8-00C8-4387-72CD975159B4}"/>
              </a:ext>
            </a:extLst>
          </p:cNvPr>
          <p:cNvSpPr txBox="1"/>
          <p:nvPr/>
        </p:nvSpPr>
        <p:spPr>
          <a:xfrm>
            <a:off x="1669969" y="3140841"/>
            <a:ext cx="1538204" cy="2026196"/>
          </a:xfrm>
          <a:prstGeom prst="rect">
            <a:avLst/>
          </a:prstGeom>
          <a:noFill/>
        </p:spPr>
        <p:txBody>
          <a:bodyPr wrap="square">
            <a:spAutoFit/>
          </a:bodyPr>
          <a:lstStyle/>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duration</a:t>
            </a:r>
            <a:r>
              <a:rPr lang="en-GB" sz="1400" dirty="0">
                <a:solidFill>
                  <a:srgbClr val="44546A"/>
                </a:solidFill>
                <a:latin typeface="Franklin Gothic Book" panose="020B0503020102020204" pitchFamily="34" charset="0"/>
              </a:rPr>
              <a:t>: 263</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campaign</a:t>
            </a:r>
            <a:r>
              <a:rPr lang="en-GB" sz="1400" dirty="0">
                <a:solidFill>
                  <a:srgbClr val="44546A"/>
                </a:solidFill>
                <a:latin typeface="Franklin Gothic Book" panose="020B0503020102020204" pitchFamily="34" charset="0"/>
              </a:rPr>
              <a:t>: 3</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err="1">
                <a:solidFill>
                  <a:srgbClr val="44546A"/>
                </a:solidFill>
                <a:effectLst/>
                <a:latin typeface="Franklin Gothic Book" panose="020B0503020102020204" pitchFamily="34" charset="0"/>
                <a:ea typeface="+mn-ea"/>
                <a:cs typeface="+mn-cs"/>
              </a:rPr>
              <a:t>pdays</a:t>
            </a:r>
            <a:r>
              <a:rPr lang="en-GB" sz="1400" i="0" kern="1200" dirty="0">
                <a:solidFill>
                  <a:srgbClr val="44546A"/>
                </a:solidFill>
                <a:effectLst/>
                <a:latin typeface="Franklin Gothic Book" panose="020B0503020102020204" pitchFamily="34" charset="0"/>
                <a:ea typeface="+mn-ea"/>
                <a:cs typeface="+mn-cs"/>
              </a:rPr>
              <a:t>: 39</a:t>
            </a:r>
          </a:p>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previous: 0.5</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err="1">
                <a:solidFill>
                  <a:srgbClr val="44546A"/>
                </a:solidFill>
                <a:effectLst/>
                <a:latin typeface="Franklin Gothic Book" panose="020B0503020102020204" pitchFamily="34" charset="0"/>
                <a:ea typeface="+mn-ea"/>
                <a:cs typeface="+mn-cs"/>
              </a:rPr>
              <a:t>poutcome</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y</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dirty="0">
              <a:solidFill>
                <a:srgbClr val="44546A"/>
              </a:solidFill>
              <a:latin typeface="Franklin Gothic Book" panose="020B0503020102020204" pitchFamily="34" charset="0"/>
            </a:endParaRPr>
          </a:p>
        </p:txBody>
      </p:sp>
      <p:sp>
        <p:nvSpPr>
          <p:cNvPr id="31" name="TextBox 30">
            <a:extLst>
              <a:ext uri="{FF2B5EF4-FFF2-40B4-BE49-F238E27FC236}">
                <a16:creationId xmlns:a16="http://schemas.microsoft.com/office/drawing/2014/main" id="{AFD00454-043B-3619-4856-53AC6C5740D0}"/>
              </a:ext>
            </a:extLst>
          </p:cNvPr>
          <p:cNvSpPr txBox="1"/>
          <p:nvPr/>
        </p:nvSpPr>
        <p:spPr>
          <a:xfrm>
            <a:off x="3208173" y="3082838"/>
            <a:ext cx="1538204" cy="4355038"/>
          </a:xfrm>
          <a:prstGeom prst="rect">
            <a:avLst/>
          </a:prstGeom>
          <a:noFill/>
        </p:spPr>
        <p:txBody>
          <a:bodyPr wrap="square">
            <a:spAutoFit/>
          </a:bodyPr>
          <a:lstStyle/>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a</a:t>
            </a:r>
            <a:r>
              <a:rPr lang="en-GB" sz="1400" i="0" kern="1200" dirty="0">
                <a:solidFill>
                  <a:srgbClr val="44546A"/>
                </a:solidFill>
                <a:effectLst/>
                <a:latin typeface="Franklin Gothic Book" panose="020B0503020102020204" pitchFamily="34" charset="0"/>
                <a:ea typeface="+mn-ea"/>
                <a:cs typeface="+mn-cs"/>
              </a:rPr>
              <a:t>ge: 10</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job: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marital: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education: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default: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balance: 3009</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housing: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loan: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day: 8</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month</a:t>
            </a:r>
            <a:r>
              <a:rPr lang="en-GB" sz="1400" dirty="0">
                <a:solidFill>
                  <a:srgbClr val="44546A"/>
                </a:solidFill>
                <a:latin typeface="Franklin Gothic Book" panose="020B0503020102020204" pitchFamily="34" charset="0"/>
              </a:rPr>
              <a:t>:</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dirty="0">
              <a:solidFill>
                <a:srgbClr val="44546A"/>
              </a:solidFill>
              <a:latin typeface="Franklin Gothic Book" panose="020B0503020102020204" pitchFamily="34" charset="0"/>
            </a:endParaRPr>
          </a:p>
          <a:p>
            <a:pPr>
              <a:spcBef>
                <a:spcPts val="384"/>
              </a:spcBef>
            </a:pP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endParaRPr lang="en-GB" sz="1400" dirty="0">
              <a:solidFill>
                <a:srgbClr val="44546A"/>
              </a:solidFill>
              <a:latin typeface="Franklin Gothic Book" panose="020B0503020102020204" pitchFamily="34" charset="0"/>
            </a:endParaRPr>
          </a:p>
          <a:p>
            <a:pPr algn="l" rtl="0" eaLnBrk="1" latinLnBrk="0" hangingPunct="1">
              <a:spcBef>
                <a:spcPts val="384"/>
              </a:spcBef>
              <a:spcAft>
                <a:spcPts val="600"/>
              </a:spcAft>
              <a:buClr>
                <a:schemeClr val="accent1"/>
              </a:buClr>
              <a:buSzPct val="92000"/>
            </a:pPr>
            <a:endParaRPr lang="en-GB" sz="1400" i="0" kern="1200" dirty="0">
              <a:solidFill>
                <a:srgbClr val="44546A"/>
              </a:solidFill>
              <a:effectLst/>
              <a:latin typeface="Franklin Gothic Book" panose="020B0503020102020204" pitchFamily="34" charset="0"/>
              <a:ea typeface="+mn-ea"/>
              <a:cs typeface="+mn-cs"/>
            </a:endParaRPr>
          </a:p>
        </p:txBody>
      </p:sp>
      <p:sp>
        <p:nvSpPr>
          <p:cNvPr id="32" name="TextBox 31">
            <a:extLst>
              <a:ext uri="{FF2B5EF4-FFF2-40B4-BE49-F238E27FC236}">
                <a16:creationId xmlns:a16="http://schemas.microsoft.com/office/drawing/2014/main" id="{24E83708-6E20-0FA8-72BC-7FE177395C5F}"/>
              </a:ext>
            </a:extLst>
          </p:cNvPr>
          <p:cNvSpPr txBox="1"/>
          <p:nvPr/>
        </p:nvSpPr>
        <p:spPr>
          <a:xfrm>
            <a:off x="4664578" y="3082838"/>
            <a:ext cx="1538204" cy="2026196"/>
          </a:xfrm>
          <a:prstGeom prst="rect">
            <a:avLst/>
          </a:prstGeom>
          <a:noFill/>
        </p:spPr>
        <p:txBody>
          <a:bodyPr wrap="square">
            <a:spAutoFit/>
          </a:bodyPr>
          <a:lstStyle/>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duration</a:t>
            </a:r>
            <a:r>
              <a:rPr lang="en-GB" sz="1400" dirty="0">
                <a:solidFill>
                  <a:srgbClr val="44546A"/>
                </a:solidFill>
                <a:latin typeface="Franklin Gothic Book" panose="020B0503020102020204" pitchFamily="34" charset="0"/>
              </a:rPr>
              <a:t>: 259</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campaign</a:t>
            </a:r>
            <a:r>
              <a:rPr lang="en-GB" sz="1400" dirty="0">
                <a:solidFill>
                  <a:srgbClr val="44546A"/>
                </a:solidFill>
                <a:latin typeface="Franklin Gothic Book" panose="020B0503020102020204" pitchFamily="34" charset="0"/>
              </a:rPr>
              <a:t>: 3</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err="1">
                <a:solidFill>
                  <a:srgbClr val="44546A"/>
                </a:solidFill>
                <a:effectLst/>
                <a:latin typeface="Franklin Gothic Book" panose="020B0503020102020204" pitchFamily="34" charset="0"/>
                <a:ea typeface="+mn-ea"/>
                <a:cs typeface="+mn-cs"/>
              </a:rPr>
              <a:t>pdays</a:t>
            </a:r>
            <a:r>
              <a:rPr lang="en-GB" sz="1400" i="0" kern="1200" dirty="0">
                <a:solidFill>
                  <a:srgbClr val="44546A"/>
                </a:solidFill>
                <a:effectLst/>
                <a:latin typeface="Franklin Gothic Book" panose="020B0503020102020204" pitchFamily="34" charset="0"/>
                <a:ea typeface="+mn-ea"/>
                <a:cs typeface="+mn-cs"/>
              </a:rPr>
              <a:t>: 100</a:t>
            </a:r>
          </a:p>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previous: 1.6</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err="1">
                <a:solidFill>
                  <a:srgbClr val="44546A"/>
                </a:solidFill>
                <a:effectLst/>
                <a:latin typeface="Franklin Gothic Book" panose="020B0503020102020204" pitchFamily="34" charset="0"/>
                <a:ea typeface="+mn-ea"/>
                <a:cs typeface="+mn-cs"/>
              </a:rPr>
              <a:t>poutcome</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y</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dirty="0">
              <a:solidFill>
                <a:srgbClr val="44546A"/>
              </a:solidFill>
              <a:latin typeface="Franklin Gothic Book" panose="020B0503020102020204" pitchFamily="34" charset="0"/>
            </a:endParaRPr>
          </a:p>
        </p:txBody>
      </p:sp>
      <p:sp>
        <p:nvSpPr>
          <p:cNvPr id="35" name="TextBox 34">
            <a:extLst>
              <a:ext uri="{FF2B5EF4-FFF2-40B4-BE49-F238E27FC236}">
                <a16:creationId xmlns:a16="http://schemas.microsoft.com/office/drawing/2014/main" id="{1220D0E3-4A08-31C5-9CC6-D878E3774862}"/>
              </a:ext>
            </a:extLst>
          </p:cNvPr>
          <p:cNvSpPr txBox="1"/>
          <p:nvPr/>
        </p:nvSpPr>
        <p:spPr>
          <a:xfrm>
            <a:off x="6284581" y="3025799"/>
            <a:ext cx="1538204" cy="4355038"/>
          </a:xfrm>
          <a:prstGeom prst="rect">
            <a:avLst/>
          </a:prstGeom>
          <a:noFill/>
        </p:spPr>
        <p:txBody>
          <a:bodyPr wrap="square">
            <a:spAutoFit/>
          </a:bodyPr>
          <a:lstStyle/>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a</a:t>
            </a:r>
            <a:r>
              <a:rPr lang="en-GB" sz="1400" i="0" kern="1200" dirty="0">
                <a:solidFill>
                  <a:srgbClr val="44546A"/>
                </a:solidFill>
                <a:effectLst/>
                <a:latin typeface="Franklin Gothic Book" panose="020B0503020102020204" pitchFamily="34" charset="0"/>
                <a:ea typeface="+mn-ea"/>
                <a:cs typeface="+mn-cs"/>
              </a:rPr>
              <a:t>ge:87</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job: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marital: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education: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default: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balance: 71188</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housing: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loan: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day: 31</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month</a:t>
            </a:r>
            <a:r>
              <a:rPr lang="en-GB" sz="1400" dirty="0">
                <a:solidFill>
                  <a:srgbClr val="44546A"/>
                </a:solidFill>
                <a:latin typeface="Franklin Gothic Book" panose="020B0503020102020204" pitchFamily="34" charset="0"/>
              </a:rPr>
              <a:t>:</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dirty="0">
              <a:solidFill>
                <a:srgbClr val="44546A"/>
              </a:solidFill>
              <a:latin typeface="Franklin Gothic Book" panose="020B0503020102020204" pitchFamily="34" charset="0"/>
            </a:endParaRPr>
          </a:p>
          <a:p>
            <a:pPr>
              <a:spcBef>
                <a:spcPts val="384"/>
              </a:spcBef>
            </a:pP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endParaRPr lang="en-GB" sz="1400" dirty="0">
              <a:solidFill>
                <a:srgbClr val="44546A"/>
              </a:solidFill>
              <a:latin typeface="Franklin Gothic Book" panose="020B0503020102020204" pitchFamily="34" charset="0"/>
            </a:endParaRPr>
          </a:p>
          <a:p>
            <a:pPr algn="l" rtl="0" eaLnBrk="1" latinLnBrk="0" hangingPunct="1">
              <a:spcBef>
                <a:spcPts val="384"/>
              </a:spcBef>
              <a:spcAft>
                <a:spcPts val="600"/>
              </a:spcAft>
              <a:buClr>
                <a:schemeClr val="accent1"/>
              </a:buClr>
              <a:buSzPct val="92000"/>
            </a:pPr>
            <a:endParaRPr lang="en-GB" sz="1400" i="0" kern="1200" dirty="0">
              <a:solidFill>
                <a:srgbClr val="44546A"/>
              </a:solidFill>
              <a:effectLst/>
              <a:latin typeface="Franklin Gothic Book" panose="020B0503020102020204" pitchFamily="34" charset="0"/>
              <a:ea typeface="+mn-ea"/>
              <a:cs typeface="+mn-cs"/>
            </a:endParaRPr>
          </a:p>
        </p:txBody>
      </p:sp>
      <p:sp>
        <p:nvSpPr>
          <p:cNvPr id="36" name="TextBox 35">
            <a:extLst>
              <a:ext uri="{FF2B5EF4-FFF2-40B4-BE49-F238E27FC236}">
                <a16:creationId xmlns:a16="http://schemas.microsoft.com/office/drawing/2014/main" id="{F4DAE8EF-6A58-004F-D6DA-12DF481D7A05}"/>
              </a:ext>
            </a:extLst>
          </p:cNvPr>
          <p:cNvSpPr txBox="1"/>
          <p:nvPr/>
        </p:nvSpPr>
        <p:spPr>
          <a:xfrm>
            <a:off x="7740986" y="3025799"/>
            <a:ext cx="1538204" cy="2026196"/>
          </a:xfrm>
          <a:prstGeom prst="rect">
            <a:avLst/>
          </a:prstGeom>
          <a:noFill/>
        </p:spPr>
        <p:txBody>
          <a:bodyPr wrap="square">
            <a:spAutoFit/>
          </a:bodyPr>
          <a:lstStyle/>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duration</a:t>
            </a:r>
            <a:r>
              <a:rPr lang="en-GB" sz="1400" dirty="0">
                <a:solidFill>
                  <a:srgbClr val="44546A"/>
                </a:solidFill>
                <a:latin typeface="Franklin Gothic Book" panose="020B0503020102020204" pitchFamily="34" charset="0"/>
              </a:rPr>
              <a:t>: 3025</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campaign</a:t>
            </a:r>
            <a:r>
              <a:rPr lang="en-GB" sz="1400" dirty="0">
                <a:solidFill>
                  <a:srgbClr val="44546A"/>
                </a:solidFill>
                <a:latin typeface="Franklin Gothic Book" panose="020B0503020102020204" pitchFamily="34" charset="0"/>
              </a:rPr>
              <a:t>: 50</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err="1">
                <a:solidFill>
                  <a:srgbClr val="44546A"/>
                </a:solidFill>
                <a:effectLst/>
                <a:latin typeface="Franklin Gothic Book" panose="020B0503020102020204" pitchFamily="34" charset="0"/>
                <a:ea typeface="+mn-ea"/>
                <a:cs typeface="+mn-cs"/>
              </a:rPr>
              <a:t>pdays</a:t>
            </a:r>
            <a:r>
              <a:rPr lang="en-GB" sz="1400" i="0" kern="1200" dirty="0">
                <a:solidFill>
                  <a:srgbClr val="44546A"/>
                </a:solidFill>
                <a:effectLst/>
                <a:latin typeface="Franklin Gothic Book" panose="020B0503020102020204" pitchFamily="34" charset="0"/>
                <a:ea typeface="+mn-ea"/>
                <a:cs typeface="+mn-cs"/>
              </a:rPr>
              <a:t>: 871</a:t>
            </a:r>
          </a:p>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previous: 25</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dirty="0" err="1">
                <a:solidFill>
                  <a:srgbClr val="44546A"/>
                </a:solidFill>
                <a:latin typeface="Franklin Gothic Book" panose="020B0503020102020204" pitchFamily="34" charset="0"/>
              </a:rPr>
              <a:t>p</a:t>
            </a:r>
            <a:r>
              <a:rPr lang="en-GB" sz="1400" i="0" kern="1200" dirty="0" err="1">
                <a:solidFill>
                  <a:srgbClr val="44546A"/>
                </a:solidFill>
                <a:effectLst/>
                <a:latin typeface="Franklin Gothic Book" panose="020B0503020102020204" pitchFamily="34" charset="0"/>
                <a:ea typeface="+mn-ea"/>
                <a:cs typeface="+mn-cs"/>
              </a:rPr>
              <a:t>outcome</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y</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dirty="0">
              <a:solidFill>
                <a:srgbClr val="44546A"/>
              </a:solidFill>
              <a:latin typeface="Franklin Gothic Book" panose="020B0503020102020204" pitchFamily="34" charset="0"/>
            </a:endParaRPr>
          </a:p>
        </p:txBody>
      </p:sp>
      <p:sp>
        <p:nvSpPr>
          <p:cNvPr id="37" name="TextBox 36">
            <a:extLst>
              <a:ext uri="{FF2B5EF4-FFF2-40B4-BE49-F238E27FC236}">
                <a16:creationId xmlns:a16="http://schemas.microsoft.com/office/drawing/2014/main" id="{CD59293C-A2A4-CCB6-52B8-2E9D421BE241}"/>
              </a:ext>
            </a:extLst>
          </p:cNvPr>
          <p:cNvSpPr txBox="1"/>
          <p:nvPr/>
        </p:nvSpPr>
        <p:spPr>
          <a:xfrm>
            <a:off x="9197391" y="2962003"/>
            <a:ext cx="1538204" cy="4355038"/>
          </a:xfrm>
          <a:prstGeom prst="rect">
            <a:avLst/>
          </a:prstGeom>
          <a:noFill/>
        </p:spPr>
        <p:txBody>
          <a:bodyPr wrap="square">
            <a:spAutoFit/>
          </a:bodyPr>
          <a:lstStyle/>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a</a:t>
            </a:r>
            <a:r>
              <a:rPr lang="en-GB" sz="1400" i="0" kern="1200" dirty="0">
                <a:solidFill>
                  <a:srgbClr val="44546A"/>
                </a:solidFill>
                <a:effectLst/>
                <a:latin typeface="Franklin Gothic Book" panose="020B0503020102020204" pitchFamily="34" charset="0"/>
                <a:ea typeface="+mn-ea"/>
                <a:cs typeface="+mn-cs"/>
              </a:rPr>
              <a:t>ge:19</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job: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marital: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education: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d</a:t>
            </a:r>
            <a:r>
              <a:rPr lang="en-GB" sz="1400" i="0" kern="1200" dirty="0">
                <a:solidFill>
                  <a:srgbClr val="44546A"/>
                </a:solidFill>
                <a:effectLst/>
                <a:latin typeface="Franklin Gothic Book" panose="020B0503020102020204" pitchFamily="34" charset="0"/>
                <a:ea typeface="+mn-ea"/>
                <a:cs typeface="+mn-cs"/>
              </a:rPr>
              <a:t>efault: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balance: -3313</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housing: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loan: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day: 1</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month</a:t>
            </a:r>
            <a:r>
              <a:rPr lang="en-GB" sz="1400" dirty="0">
                <a:solidFill>
                  <a:srgbClr val="44546A"/>
                </a:solidFill>
                <a:latin typeface="Franklin Gothic Book" panose="020B0503020102020204" pitchFamily="34" charset="0"/>
              </a:rPr>
              <a:t>:</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dirty="0">
              <a:solidFill>
                <a:srgbClr val="44546A"/>
              </a:solidFill>
              <a:latin typeface="Franklin Gothic Book" panose="020B0503020102020204" pitchFamily="34" charset="0"/>
            </a:endParaRPr>
          </a:p>
          <a:p>
            <a:pPr>
              <a:spcBef>
                <a:spcPts val="384"/>
              </a:spcBef>
            </a:pP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endParaRPr lang="en-GB" sz="1400" dirty="0">
              <a:solidFill>
                <a:srgbClr val="44546A"/>
              </a:solidFill>
              <a:latin typeface="Franklin Gothic Book" panose="020B0503020102020204" pitchFamily="34" charset="0"/>
            </a:endParaRPr>
          </a:p>
          <a:p>
            <a:pPr algn="l" rtl="0" eaLnBrk="1" latinLnBrk="0" hangingPunct="1">
              <a:spcBef>
                <a:spcPts val="384"/>
              </a:spcBef>
              <a:spcAft>
                <a:spcPts val="600"/>
              </a:spcAft>
              <a:buClr>
                <a:schemeClr val="accent1"/>
              </a:buClr>
              <a:buSzPct val="92000"/>
            </a:pPr>
            <a:endParaRPr lang="en-GB" sz="1400" i="0" kern="1200" dirty="0">
              <a:solidFill>
                <a:srgbClr val="44546A"/>
              </a:solidFill>
              <a:effectLst/>
              <a:latin typeface="Franklin Gothic Book" panose="020B0503020102020204" pitchFamily="34" charset="0"/>
              <a:ea typeface="+mn-ea"/>
              <a:cs typeface="+mn-cs"/>
            </a:endParaRPr>
          </a:p>
        </p:txBody>
      </p:sp>
      <p:sp>
        <p:nvSpPr>
          <p:cNvPr id="38" name="TextBox 37">
            <a:extLst>
              <a:ext uri="{FF2B5EF4-FFF2-40B4-BE49-F238E27FC236}">
                <a16:creationId xmlns:a16="http://schemas.microsoft.com/office/drawing/2014/main" id="{AF77342D-BFC1-D5CE-6053-350D9AAF5A71}"/>
              </a:ext>
            </a:extLst>
          </p:cNvPr>
          <p:cNvSpPr txBox="1"/>
          <p:nvPr/>
        </p:nvSpPr>
        <p:spPr>
          <a:xfrm>
            <a:off x="10653796" y="2962003"/>
            <a:ext cx="1538204" cy="2026196"/>
          </a:xfrm>
          <a:prstGeom prst="rect">
            <a:avLst/>
          </a:prstGeom>
          <a:noFill/>
        </p:spPr>
        <p:txBody>
          <a:bodyPr wrap="square">
            <a:spAutoFit/>
          </a:bodyPr>
          <a:lstStyle/>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duration</a:t>
            </a:r>
            <a:r>
              <a:rPr lang="en-GB" sz="1400" dirty="0">
                <a:solidFill>
                  <a:srgbClr val="44546A"/>
                </a:solidFill>
                <a:latin typeface="Franklin Gothic Book" panose="020B0503020102020204" pitchFamily="34" charset="0"/>
              </a:rPr>
              <a:t>: 4</a:t>
            </a:r>
          </a:p>
          <a:p>
            <a:pPr algn="l" rtl="0" eaLnBrk="1" latinLnBrk="0" hangingPunct="1">
              <a:spcBef>
                <a:spcPts val="384"/>
              </a:spcBef>
              <a:spcAft>
                <a:spcPts val="600"/>
              </a:spcAft>
              <a:buClr>
                <a:schemeClr val="accent1"/>
              </a:buClr>
              <a:buSzPct val="92000"/>
            </a:pPr>
            <a:r>
              <a:rPr lang="en-GB" sz="1400" i="0" kern="1200" dirty="0">
                <a:solidFill>
                  <a:srgbClr val="44546A"/>
                </a:solidFill>
                <a:effectLst/>
                <a:latin typeface="Franklin Gothic Book" panose="020B0503020102020204" pitchFamily="34" charset="0"/>
                <a:ea typeface="+mn-ea"/>
                <a:cs typeface="+mn-cs"/>
              </a:rPr>
              <a:t>campaign</a:t>
            </a:r>
            <a:r>
              <a:rPr lang="en-GB" sz="1400" dirty="0">
                <a:solidFill>
                  <a:srgbClr val="44546A"/>
                </a:solidFill>
                <a:latin typeface="Franklin Gothic Book" panose="020B0503020102020204" pitchFamily="34" charset="0"/>
              </a:rPr>
              <a:t>: 1</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err="1">
                <a:solidFill>
                  <a:srgbClr val="44546A"/>
                </a:solidFill>
                <a:effectLst/>
                <a:latin typeface="Franklin Gothic Book" panose="020B0503020102020204" pitchFamily="34" charset="0"/>
                <a:ea typeface="+mn-ea"/>
                <a:cs typeface="+mn-cs"/>
              </a:rPr>
              <a:t>pdays</a:t>
            </a:r>
            <a:r>
              <a:rPr lang="en-GB" sz="1400" i="0" kern="1200" dirty="0">
                <a:solidFill>
                  <a:srgbClr val="44546A"/>
                </a:solidFill>
                <a:effectLst/>
                <a:latin typeface="Franklin Gothic Book" panose="020B0503020102020204" pitchFamily="34" charset="0"/>
                <a:ea typeface="+mn-ea"/>
                <a:cs typeface="+mn-cs"/>
              </a:rPr>
              <a:t>: -1</a:t>
            </a:r>
          </a:p>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previous: 0</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i="0" kern="1200" dirty="0" err="1">
                <a:solidFill>
                  <a:srgbClr val="44546A"/>
                </a:solidFill>
                <a:effectLst/>
                <a:latin typeface="Franklin Gothic Book" panose="020B0503020102020204" pitchFamily="34" charset="0"/>
                <a:ea typeface="+mn-ea"/>
                <a:cs typeface="+mn-cs"/>
              </a:rPr>
              <a:t>poutcome</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i="0" kern="1200" dirty="0">
              <a:solidFill>
                <a:srgbClr val="44546A"/>
              </a:solidFill>
              <a:effectLst/>
              <a:latin typeface="Franklin Gothic Book" panose="020B0503020102020204" pitchFamily="34" charset="0"/>
              <a:ea typeface="+mn-ea"/>
              <a:cs typeface="+mn-cs"/>
            </a:endParaRPr>
          </a:p>
          <a:p>
            <a:pPr algn="l" rtl="0" eaLnBrk="1" latinLnBrk="0" hangingPunct="1">
              <a:spcBef>
                <a:spcPts val="384"/>
              </a:spcBef>
              <a:spcAft>
                <a:spcPts val="600"/>
              </a:spcAft>
              <a:buClr>
                <a:schemeClr val="accent1"/>
              </a:buClr>
              <a:buSzPct val="92000"/>
            </a:pPr>
            <a:r>
              <a:rPr lang="en-GB" sz="1400" dirty="0">
                <a:solidFill>
                  <a:srgbClr val="44546A"/>
                </a:solidFill>
                <a:latin typeface="Franklin Gothic Book" panose="020B0503020102020204" pitchFamily="34" charset="0"/>
              </a:rPr>
              <a:t>y</a:t>
            </a:r>
            <a:r>
              <a:rPr lang="en-GB" sz="1400" i="0" kern="1200" dirty="0">
                <a:solidFill>
                  <a:srgbClr val="44546A"/>
                </a:solidFill>
                <a:effectLst/>
                <a:latin typeface="Franklin Gothic Book" panose="020B0503020102020204" pitchFamily="34" charset="0"/>
                <a:ea typeface="+mn-ea"/>
                <a:cs typeface="+mn-cs"/>
              </a:rPr>
              <a:t>: </a:t>
            </a:r>
            <a:r>
              <a:rPr lang="en-GB" sz="1400" i="0" kern="1200" dirty="0" err="1">
                <a:solidFill>
                  <a:srgbClr val="44546A"/>
                </a:solidFill>
                <a:effectLst/>
                <a:latin typeface="Franklin Gothic Book" panose="020B0503020102020204" pitchFamily="34" charset="0"/>
                <a:ea typeface="+mn-ea"/>
                <a:cs typeface="+mn-cs"/>
              </a:rPr>
              <a:t>NaN</a:t>
            </a:r>
            <a:endParaRPr lang="en-GB" sz="1400" dirty="0">
              <a:solidFill>
                <a:srgbClr val="44546A"/>
              </a:solidFill>
              <a:latin typeface="Franklin Gothic Book" panose="020B0503020102020204" pitchFamily="34" charset="0"/>
            </a:endParaRPr>
          </a:p>
        </p:txBody>
      </p:sp>
      <p:cxnSp>
        <p:nvCxnSpPr>
          <p:cNvPr id="40" name="Straight Connector 39">
            <a:extLst>
              <a:ext uri="{FF2B5EF4-FFF2-40B4-BE49-F238E27FC236}">
                <a16:creationId xmlns:a16="http://schemas.microsoft.com/office/drawing/2014/main" id="{B22380A9-F389-4AB1-844E-64B0AB4D3C2F}"/>
              </a:ext>
            </a:extLst>
          </p:cNvPr>
          <p:cNvCxnSpPr/>
          <p:nvPr/>
        </p:nvCxnSpPr>
        <p:spPr>
          <a:xfrm flipV="1">
            <a:off x="3105762" y="2480733"/>
            <a:ext cx="0" cy="4377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6057D68-10BE-909E-A1D0-25B8D6F2A7B4}"/>
              </a:ext>
            </a:extLst>
          </p:cNvPr>
          <p:cNvCxnSpPr/>
          <p:nvPr/>
        </p:nvCxnSpPr>
        <p:spPr>
          <a:xfrm flipV="1">
            <a:off x="6060629" y="2509828"/>
            <a:ext cx="0" cy="4377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84ED388-6FA6-B03F-6FA9-39B0276227C0}"/>
              </a:ext>
            </a:extLst>
          </p:cNvPr>
          <p:cNvCxnSpPr/>
          <p:nvPr/>
        </p:nvCxnSpPr>
        <p:spPr>
          <a:xfrm flipV="1">
            <a:off x="9162020" y="2480732"/>
            <a:ext cx="0" cy="43772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7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exploration</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049141" cy="910336"/>
          </a:xfrm>
        </p:spPr>
        <p:txBody>
          <a:bodyPr anchor="t">
            <a:normAutofit/>
          </a:bodyPr>
          <a:lstStyle/>
          <a:p>
            <a:pPr algn="l"/>
            <a:r>
              <a:rPr lang="en-US" sz="1800" b="1" dirty="0">
                <a:solidFill>
                  <a:srgbClr val="00B0F0"/>
                </a:solidFill>
                <a:effectLst/>
              </a:rPr>
              <a:t>Description</a:t>
            </a:r>
            <a:r>
              <a:rPr lang="en-US" sz="1800" b="1" dirty="0">
                <a:solidFill>
                  <a:srgbClr val="0068FF"/>
                </a:solidFill>
                <a:effectLst/>
              </a:rPr>
              <a:t>: </a:t>
            </a:r>
          </a:p>
          <a:p>
            <a:pPr algn="l"/>
            <a:endParaRPr lang="en-US" sz="1600" b="1" i="0" dirty="0">
              <a:solidFill>
                <a:srgbClr val="0068FF"/>
              </a:solidFill>
              <a:effectLst/>
            </a:endParaRPr>
          </a:p>
        </p:txBody>
      </p:sp>
      <p:pic>
        <p:nvPicPr>
          <p:cNvPr id="17" name="Picture 2" descr="IBM MEA (@IBMMEA) / Twitter">
            <a:extLst>
              <a:ext uri="{FF2B5EF4-FFF2-40B4-BE49-F238E27FC236}">
                <a16:creationId xmlns:a16="http://schemas.microsoft.com/office/drawing/2014/main" id="{5DD7E320-9E94-7FDC-EB52-3E41213F8C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3BA35F4-4D01-6CCE-D41E-A5193E60A4F8}"/>
              </a:ext>
            </a:extLst>
          </p:cNvPr>
          <p:cNvPicPr>
            <a:picLocks noChangeAspect="1"/>
          </p:cNvPicPr>
          <p:nvPr/>
        </p:nvPicPr>
        <p:blipFill>
          <a:blip r:embed="rId3"/>
          <a:stretch>
            <a:fillRect/>
          </a:stretch>
        </p:blipFill>
        <p:spPr>
          <a:xfrm>
            <a:off x="1394756" y="2440030"/>
            <a:ext cx="9402487" cy="3943900"/>
          </a:xfrm>
          <a:prstGeom prst="rect">
            <a:avLst/>
          </a:prstGeom>
        </p:spPr>
      </p:pic>
    </p:spTree>
    <p:extLst>
      <p:ext uri="{BB962C8B-B14F-4D97-AF65-F5344CB8AC3E}">
        <p14:creationId xmlns:p14="http://schemas.microsoft.com/office/powerpoint/2010/main" val="101871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exploration</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049141" cy="2076804"/>
          </a:xfrm>
        </p:spPr>
        <p:txBody>
          <a:bodyPr anchor="t">
            <a:normAutofit/>
          </a:bodyPr>
          <a:lstStyle/>
          <a:p>
            <a:pPr algn="l"/>
            <a:r>
              <a:rPr lang="en-US" sz="1800" b="1" dirty="0">
                <a:solidFill>
                  <a:srgbClr val="00B0F0"/>
                </a:solidFill>
                <a:effectLst/>
              </a:rPr>
              <a:t>Data Types &amp; Null Values </a:t>
            </a:r>
          </a:p>
          <a:p>
            <a:pPr marL="285750" indent="-285750" algn="l">
              <a:buFont typeface="Arial" panose="020B0604020202020204" pitchFamily="34" charset="0"/>
              <a:buChar char="•"/>
            </a:pPr>
            <a:r>
              <a:rPr lang="en-US" sz="1600" i="0" dirty="0">
                <a:solidFill>
                  <a:srgbClr val="44546A"/>
                </a:solidFill>
                <a:effectLst/>
              </a:rPr>
              <a:t>Our Data Types are the following</a:t>
            </a:r>
          </a:p>
          <a:p>
            <a:pPr marL="285750" indent="-285750" algn="l">
              <a:buFont typeface="Arial" panose="020B0604020202020204" pitchFamily="34" charset="0"/>
              <a:buChar char="•"/>
            </a:pPr>
            <a:r>
              <a:rPr lang="en-US" sz="1600" dirty="0">
                <a:solidFill>
                  <a:srgbClr val="44546A"/>
                </a:solidFill>
              </a:rPr>
              <a:t>Our data doesn’t have any missing values except for balance column which has 361 null value</a:t>
            </a:r>
            <a:endParaRPr lang="en-US" sz="1600" i="0" dirty="0">
              <a:effectLst/>
            </a:endParaRPr>
          </a:p>
        </p:txBody>
      </p:sp>
      <p:pic>
        <p:nvPicPr>
          <p:cNvPr id="6" name="Picture 5">
            <a:extLst>
              <a:ext uri="{FF2B5EF4-FFF2-40B4-BE49-F238E27FC236}">
                <a16:creationId xmlns:a16="http://schemas.microsoft.com/office/drawing/2014/main" id="{D74FEA41-0E4B-C306-781F-44D30D816045}"/>
              </a:ext>
            </a:extLst>
          </p:cNvPr>
          <p:cNvPicPr>
            <a:picLocks noChangeAspect="1"/>
          </p:cNvPicPr>
          <p:nvPr/>
        </p:nvPicPr>
        <p:blipFill>
          <a:blip r:embed="rId2"/>
          <a:stretch>
            <a:fillRect/>
          </a:stretch>
        </p:blipFill>
        <p:spPr>
          <a:xfrm>
            <a:off x="6096000" y="1194496"/>
            <a:ext cx="3105583" cy="5163271"/>
          </a:xfrm>
          <a:prstGeom prst="rect">
            <a:avLst/>
          </a:prstGeom>
        </p:spPr>
      </p:pic>
      <p:pic>
        <p:nvPicPr>
          <p:cNvPr id="9" name="Picture 8">
            <a:extLst>
              <a:ext uri="{FF2B5EF4-FFF2-40B4-BE49-F238E27FC236}">
                <a16:creationId xmlns:a16="http://schemas.microsoft.com/office/drawing/2014/main" id="{4735ED2E-2049-4696-BACD-35C2BFC8609B}"/>
              </a:ext>
            </a:extLst>
          </p:cNvPr>
          <p:cNvPicPr>
            <a:picLocks noChangeAspect="1"/>
          </p:cNvPicPr>
          <p:nvPr/>
        </p:nvPicPr>
        <p:blipFill rotWithShape="1">
          <a:blip r:embed="rId3"/>
          <a:srcRect t="-151" b="15464"/>
          <a:stretch/>
        </p:blipFill>
        <p:spPr>
          <a:xfrm>
            <a:off x="9385942" y="1185330"/>
            <a:ext cx="2286319" cy="5163271"/>
          </a:xfrm>
          <a:prstGeom prst="rect">
            <a:avLst/>
          </a:prstGeom>
        </p:spPr>
      </p:pic>
    </p:spTree>
    <p:extLst>
      <p:ext uri="{BB962C8B-B14F-4D97-AF65-F5344CB8AC3E}">
        <p14:creationId xmlns:p14="http://schemas.microsoft.com/office/powerpoint/2010/main" val="427851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6073608" cy="2931938"/>
          </a:xfrm>
        </p:spPr>
        <p:txBody>
          <a:bodyPr anchor="t">
            <a:normAutofit/>
          </a:bodyPr>
          <a:lstStyle/>
          <a:p>
            <a:pPr algn="l"/>
            <a:r>
              <a:rPr lang="en-GB" sz="1800" b="1" dirty="0">
                <a:solidFill>
                  <a:srgbClr val="00B0F0"/>
                </a:solidFill>
                <a:effectLst/>
              </a:rPr>
              <a:t>Categorical features &amp; </a:t>
            </a:r>
            <a:r>
              <a:rPr lang="en-GB" sz="1800" b="1" dirty="0">
                <a:solidFill>
                  <a:srgbClr val="00B0F0"/>
                </a:solidFill>
              </a:rPr>
              <a:t>N</a:t>
            </a:r>
            <a:r>
              <a:rPr lang="en-GB" sz="1800" b="1" dirty="0">
                <a:solidFill>
                  <a:srgbClr val="00B0F0"/>
                </a:solidFill>
                <a:effectLst/>
              </a:rPr>
              <a:t>umerical features</a:t>
            </a:r>
          </a:p>
          <a:p>
            <a:pPr marL="0" indent="0" algn="l">
              <a:buNone/>
            </a:pPr>
            <a:endParaRPr lang="en-GB" sz="1800" b="1" dirty="0">
              <a:solidFill>
                <a:srgbClr val="00B0F0"/>
              </a:solidFill>
              <a:effectLst/>
            </a:endParaRPr>
          </a:p>
          <a:p>
            <a:pPr marL="285750" marR="0" lvl="0" indent="-28575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US" sz="1600" b="0" i="0" u="none" strike="noStrike" kern="1200" cap="none" spc="0" normalizeH="0" baseline="0" noProof="0" dirty="0">
                <a:ln>
                  <a:noFill/>
                </a:ln>
                <a:solidFill>
                  <a:srgbClr val="44546A"/>
                </a:solidFill>
                <a:effectLst/>
                <a:uLnTx/>
                <a:uFillTx/>
                <a:latin typeface="Franklin Gothic Book" panose="020B0502020104020203"/>
                <a:ea typeface="+mn-ea"/>
                <a:cs typeface="+mn-cs"/>
              </a:rPr>
              <a:t>Our data contain both categorical features and numerical features</a:t>
            </a:r>
          </a:p>
          <a:p>
            <a:pPr marL="285750" marR="0" lvl="0" indent="-28575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lang="en-US" sz="1600" dirty="0">
                <a:solidFill>
                  <a:srgbClr val="44546A"/>
                </a:solidFill>
                <a:latin typeface="Franklin Gothic Book" panose="020B0502020104020203"/>
              </a:rPr>
              <a:t>We need to change the categorical data into numerical data.</a:t>
            </a:r>
          </a:p>
          <a:p>
            <a:pPr marL="285750" indent="-285750">
              <a:buClr>
                <a:srgbClr val="1CADE4"/>
              </a:buClr>
              <a:buFont typeface="Arial" panose="020B0604020202020204" pitchFamily="34" charset="0"/>
              <a:buChar char="•"/>
              <a:defRPr/>
            </a:pPr>
            <a:r>
              <a:rPr lang="en-US" sz="1600" dirty="0">
                <a:solidFill>
                  <a:srgbClr val="44546A"/>
                </a:solidFill>
                <a:latin typeface="Franklin Gothic Book" panose="020B0502020104020203"/>
              </a:rPr>
              <a:t>This is done by </a:t>
            </a:r>
            <a:r>
              <a:rPr lang="en-GB" sz="1600" kern="1200" dirty="0">
                <a:solidFill>
                  <a:srgbClr val="44546A"/>
                </a:solidFill>
                <a:effectLst/>
                <a:latin typeface="Franklin Gothic Book" panose="020B0503020102020204" pitchFamily="34" charset="0"/>
                <a:ea typeface="+mn-ea"/>
                <a:cs typeface="+mn-cs"/>
              </a:rPr>
              <a:t>splitting categorise into separate columns.</a:t>
            </a: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4">
            <a:extLst>
              <a:ext uri="{FF2B5EF4-FFF2-40B4-BE49-F238E27FC236}">
                <a16:creationId xmlns:a16="http://schemas.microsoft.com/office/drawing/2014/main" id="{B9C841C0-0335-59F4-A3E3-C74F0C8E4EB7}"/>
              </a:ext>
            </a:extLst>
          </p:cNvPr>
          <p:cNvSpPr txBox="1">
            <a:spLocks/>
          </p:cNvSpPr>
          <p:nvPr/>
        </p:nvSpPr>
        <p:spPr>
          <a:xfrm>
            <a:off x="581192" y="4214378"/>
            <a:ext cx="7369008" cy="150549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US" sz="1600" b="1" dirty="0">
                <a:solidFill>
                  <a:schemeClr val="tx1">
                    <a:lumMod val="65000"/>
                    <a:lumOff val="35000"/>
                  </a:schemeClr>
                </a:solidFill>
              </a:rPr>
              <a:t>Binary variables: </a:t>
            </a:r>
            <a:r>
              <a:rPr lang="en-US" sz="1600" dirty="0">
                <a:solidFill>
                  <a:schemeClr val="tx1">
                    <a:lumMod val="65000"/>
                    <a:lumOff val="35000"/>
                  </a:schemeClr>
                </a:solidFill>
              </a:rPr>
              <a:t>['default', 'housing', 'loan', 'y']</a:t>
            </a:r>
          </a:p>
          <a:p>
            <a:pPr>
              <a:buFont typeface="Arial" panose="020B0604020202020204" pitchFamily="34" charset="0"/>
              <a:buChar char="•"/>
            </a:pPr>
            <a:r>
              <a:rPr lang="en-US" sz="1600" b="1" dirty="0">
                <a:solidFill>
                  <a:schemeClr val="tx1">
                    <a:lumMod val="65000"/>
                    <a:lumOff val="35000"/>
                  </a:schemeClr>
                </a:solidFill>
              </a:rPr>
              <a:t>Categorical variables: </a:t>
            </a:r>
            <a:r>
              <a:rPr lang="en-US" sz="1600" dirty="0">
                <a:solidFill>
                  <a:schemeClr val="tx1">
                    <a:lumMod val="65000"/>
                    <a:lumOff val="35000"/>
                  </a:schemeClr>
                </a:solidFill>
              </a:rPr>
              <a:t>['job', 'marital', 'education', 'contact', '</a:t>
            </a:r>
            <a:r>
              <a:rPr lang="en-US" sz="1600" dirty="0" err="1">
                <a:solidFill>
                  <a:schemeClr val="tx1">
                    <a:lumMod val="65000"/>
                    <a:lumOff val="35000"/>
                  </a:schemeClr>
                </a:solidFill>
              </a:rPr>
              <a:t>poutcome</a:t>
            </a:r>
            <a:r>
              <a:rPr lang="en-US" sz="1600" dirty="0">
                <a:solidFill>
                  <a:schemeClr val="tx1">
                    <a:lumMod val="65000"/>
                    <a:lumOff val="35000"/>
                  </a:schemeClr>
                </a:solidFill>
              </a:rPr>
              <a:t>']</a:t>
            </a:r>
          </a:p>
          <a:p>
            <a:pPr>
              <a:buFont typeface="Arial" panose="020B0604020202020204" pitchFamily="34" charset="0"/>
              <a:buChar char="•"/>
            </a:pPr>
            <a:r>
              <a:rPr lang="en-US" sz="1600" b="1" dirty="0">
                <a:solidFill>
                  <a:schemeClr val="tx1">
                    <a:lumMod val="65000"/>
                    <a:lumOff val="35000"/>
                  </a:schemeClr>
                </a:solidFill>
              </a:rPr>
              <a:t>Numerical variables</a:t>
            </a:r>
            <a:r>
              <a:rPr lang="en-US" sz="1600" dirty="0">
                <a:solidFill>
                  <a:schemeClr val="tx1">
                    <a:lumMod val="65000"/>
                    <a:lumOff val="35000"/>
                  </a:schemeClr>
                </a:solidFill>
              </a:rPr>
              <a:t>: ['duration', 'previous', '</a:t>
            </a:r>
            <a:r>
              <a:rPr lang="en-US" sz="1600" dirty="0" err="1">
                <a:solidFill>
                  <a:schemeClr val="tx1">
                    <a:lumMod val="65000"/>
                    <a:lumOff val="35000"/>
                  </a:schemeClr>
                </a:solidFill>
              </a:rPr>
              <a:t>pdays</a:t>
            </a:r>
            <a:r>
              <a:rPr lang="en-US" sz="1600" dirty="0">
                <a:solidFill>
                  <a:schemeClr val="tx1">
                    <a:lumMod val="65000"/>
                    <a:lumOff val="35000"/>
                  </a:schemeClr>
                </a:solidFill>
              </a:rPr>
              <a:t>', 'campaign', 'balance', 'age']</a:t>
            </a:r>
            <a:endParaRPr lang="en-GB" sz="1600" dirty="0">
              <a:solidFill>
                <a:schemeClr val="tx1">
                  <a:lumMod val="65000"/>
                  <a:lumOff val="35000"/>
                </a:schemeClr>
              </a:solidFill>
            </a:endParaRPr>
          </a:p>
        </p:txBody>
      </p:sp>
    </p:spTree>
    <p:extLst>
      <p:ext uri="{BB962C8B-B14F-4D97-AF65-F5344CB8AC3E}">
        <p14:creationId xmlns:p14="http://schemas.microsoft.com/office/powerpoint/2010/main" val="14759922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{C8E0FB35-7D8A-40D7-ADBA-2331C5028934}tf33552983_win32</Template>
  <TotalTime>380</TotalTime>
  <Words>933</Words>
  <Application>Microsoft Office PowerPoint</Application>
  <PresentationFormat>Widescreen</PresentationFormat>
  <Paragraphs>188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Franklin Gothic Book</vt:lpstr>
      <vt:lpstr>Franklin Gothic Demi</vt:lpstr>
      <vt:lpstr>Wingdings 2</vt:lpstr>
      <vt:lpstr>DividendVTI</vt:lpstr>
      <vt:lpstr>IBM Professional certificate: Unsupervised Learning - Clustering</vt:lpstr>
      <vt:lpstr>Main objective</vt:lpstr>
      <vt:lpstr>About the data</vt:lpstr>
      <vt:lpstr>Data exploration</vt:lpstr>
      <vt:lpstr>Data exploration</vt:lpstr>
      <vt:lpstr>Data exploration</vt:lpstr>
      <vt:lpstr>Data exploration</vt:lpstr>
      <vt:lpstr>Data exploration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Machine learning analysis</vt:lpstr>
      <vt:lpstr>Machine learning analysis</vt:lpstr>
      <vt:lpstr>Machine learning analysis</vt:lpstr>
      <vt:lpstr>Machine learning analysis</vt:lpstr>
      <vt:lpstr>Machine learning analysis</vt:lpstr>
      <vt:lpstr>Machine learning analysis</vt:lpstr>
      <vt:lpstr>Analysis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Professional certificate: Supervised Learning - Regression</dc:title>
  <dc:creator>Ibrahim Mohamed</dc:creator>
  <cp:lastModifiedBy>Ibrahim Mohamed</cp:lastModifiedBy>
  <cp:revision>9</cp:revision>
  <dcterms:created xsi:type="dcterms:W3CDTF">2022-07-28T00:20:22Z</dcterms:created>
  <dcterms:modified xsi:type="dcterms:W3CDTF">2022-08-26T22:58:27Z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