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5" r:id="rId11"/>
    <p:sldId id="270" r:id="rId12"/>
    <p:sldId id="281" r:id="rId13"/>
    <p:sldId id="274" r:id="rId14"/>
    <p:sldId id="282" r:id="rId15"/>
    <p:sldId id="283" r:id="rId16"/>
    <p:sldId id="284" r:id="rId17"/>
    <p:sldId id="285" r:id="rId18"/>
    <p:sldId id="286" r:id="rId19"/>
    <p:sldId id="279" r:id="rId20"/>
    <p:sldId id="287" r:id="rId21"/>
    <p:sldId id="280" r:id="rId2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1" name="PlaceHolder 2"/>
          <p:cNvSpPr>
            <a:spLocks noGrp="1"/>
          </p:cNvSpPr>
          <p:nvPr>
            <p:ph type="body"/>
          </p:nvPr>
        </p:nvSpPr>
        <p:spPr>
          <a:xfrm>
            <a:off x="581040" y="234072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2" name="PlaceHolder 3"/>
          <p:cNvSpPr>
            <a:spLocks noGrp="1"/>
          </p:cNvSpPr>
          <p:nvPr>
            <p:ph type="body"/>
          </p:nvPr>
        </p:nvSpPr>
        <p:spPr>
          <a:xfrm>
            <a:off x="581040" y="423936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4"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5"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4"/>
          <p:cNvSpPr>
            <a:spLocks noGrp="1"/>
          </p:cNvSpPr>
          <p:nvPr>
            <p:ph type="body"/>
          </p:nvPr>
        </p:nvSpPr>
        <p:spPr>
          <a:xfrm>
            <a:off x="58104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5"/>
          <p:cNvSpPr>
            <a:spLocks noGrp="1"/>
          </p:cNvSpPr>
          <p:nvPr>
            <p:ph type="body"/>
          </p:nvPr>
        </p:nvSpPr>
        <p:spPr>
          <a:xfrm>
            <a:off x="623268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9" name="PlaceHolder 2"/>
          <p:cNvSpPr>
            <a:spLocks noGrp="1"/>
          </p:cNvSpPr>
          <p:nvPr>
            <p:ph type="body"/>
          </p:nvPr>
        </p:nvSpPr>
        <p:spPr>
          <a:xfrm>
            <a:off x="58104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0" name="PlaceHolder 3"/>
          <p:cNvSpPr>
            <a:spLocks noGrp="1"/>
          </p:cNvSpPr>
          <p:nvPr>
            <p:ph type="body"/>
          </p:nvPr>
        </p:nvSpPr>
        <p:spPr>
          <a:xfrm>
            <a:off x="430992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4"/>
          <p:cNvSpPr>
            <a:spLocks noGrp="1"/>
          </p:cNvSpPr>
          <p:nvPr>
            <p:ph type="body"/>
          </p:nvPr>
        </p:nvSpPr>
        <p:spPr>
          <a:xfrm>
            <a:off x="803916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5"/>
          <p:cNvSpPr>
            <a:spLocks noGrp="1"/>
          </p:cNvSpPr>
          <p:nvPr>
            <p:ph type="body"/>
          </p:nvPr>
        </p:nvSpPr>
        <p:spPr>
          <a:xfrm>
            <a:off x="58104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6"/>
          <p:cNvSpPr>
            <a:spLocks noGrp="1"/>
          </p:cNvSpPr>
          <p:nvPr>
            <p:ph type="body"/>
          </p:nvPr>
        </p:nvSpPr>
        <p:spPr>
          <a:xfrm>
            <a:off x="430992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7"/>
          <p:cNvSpPr>
            <a:spLocks noGrp="1"/>
          </p:cNvSpPr>
          <p:nvPr>
            <p:ph type="body"/>
          </p:nvPr>
        </p:nvSpPr>
        <p:spPr>
          <a:xfrm>
            <a:off x="803916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581040" y="2340720"/>
            <a:ext cx="11029320" cy="3634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581040" y="2340720"/>
            <a:ext cx="1102932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58104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268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81040" y="702000"/>
            <a:ext cx="11029320" cy="55098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268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58104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 name="PlaceHolder 2"/>
          <p:cNvSpPr>
            <a:spLocks noGrp="1"/>
          </p:cNvSpPr>
          <p:nvPr>
            <p:ph type="subTitle"/>
          </p:nvPr>
        </p:nvSpPr>
        <p:spPr>
          <a:xfrm>
            <a:off x="581040" y="2340720"/>
            <a:ext cx="11029320" cy="3634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58104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268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581040" y="423936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581040" y="234072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581040" y="423936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58104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268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58104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0992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3916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58104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0992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3916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 name="PlaceHolder 2"/>
          <p:cNvSpPr>
            <a:spLocks noGrp="1"/>
          </p:cNvSpPr>
          <p:nvPr>
            <p:ph type="body"/>
          </p:nvPr>
        </p:nvSpPr>
        <p:spPr>
          <a:xfrm>
            <a:off x="581040" y="2340720"/>
            <a:ext cx="1102932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4" name="PlaceHolder 2"/>
          <p:cNvSpPr>
            <a:spLocks noGrp="1"/>
          </p:cNvSpPr>
          <p:nvPr>
            <p:ph type="body"/>
          </p:nvPr>
        </p:nvSpPr>
        <p:spPr>
          <a:xfrm>
            <a:off x="58104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5" name="PlaceHolder 3"/>
          <p:cNvSpPr>
            <a:spLocks noGrp="1"/>
          </p:cNvSpPr>
          <p:nvPr>
            <p:ph type="body"/>
          </p:nvPr>
        </p:nvSpPr>
        <p:spPr>
          <a:xfrm>
            <a:off x="623268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81040" y="702000"/>
            <a:ext cx="11029320" cy="55098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9"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0" name="PlaceHolder 3"/>
          <p:cNvSpPr>
            <a:spLocks noGrp="1"/>
          </p:cNvSpPr>
          <p:nvPr>
            <p:ph type="body"/>
          </p:nvPr>
        </p:nvSpPr>
        <p:spPr>
          <a:xfrm>
            <a:off x="623268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4"/>
          <p:cNvSpPr>
            <a:spLocks noGrp="1"/>
          </p:cNvSpPr>
          <p:nvPr>
            <p:ph type="body"/>
          </p:nvPr>
        </p:nvSpPr>
        <p:spPr>
          <a:xfrm>
            <a:off x="58104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3" name="PlaceHolder 2"/>
          <p:cNvSpPr>
            <a:spLocks noGrp="1"/>
          </p:cNvSpPr>
          <p:nvPr>
            <p:ph type="body"/>
          </p:nvPr>
        </p:nvSpPr>
        <p:spPr>
          <a:xfrm>
            <a:off x="58104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4"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4"/>
          <p:cNvSpPr>
            <a:spLocks noGrp="1"/>
          </p:cNvSpPr>
          <p:nvPr>
            <p:ph type="body"/>
          </p:nvPr>
        </p:nvSpPr>
        <p:spPr>
          <a:xfrm>
            <a:off x="623268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7"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8"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4"/>
          <p:cNvSpPr>
            <a:spLocks noGrp="1"/>
          </p:cNvSpPr>
          <p:nvPr>
            <p:ph type="body"/>
          </p:nvPr>
        </p:nvSpPr>
        <p:spPr>
          <a:xfrm>
            <a:off x="581040" y="423936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7840" y="5141880"/>
            <a:ext cx="11290680" cy="125856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581040" y="2394000"/>
            <a:ext cx="11029320" cy="214704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5" name="PlaceHolder 6"/>
          <p:cNvSpPr>
            <a:spLocks noGrp="1"/>
          </p:cNvSpPr>
          <p:nvPr>
            <p:ph type="body"/>
          </p:nvPr>
        </p:nvSpPr>
        <p:spPr>
          <a:xfrm>
            <a:off x="581040" y="4541400"/>
            <a:ext cx="11029320" cy="600120"/>
          </a:xfrm>
          <a:prstGeom prst="rect">
            <a:avLst/>
          </a:prstGeom>
        </p:spPr>
        <p:txBody>
          <a:bodyPr>
            <a:normAutofit/>
          </a:bodyPr>
          <a:lstStyle/>
          <a:p>
            <a:pPr>
              <a:lnSpc>
                <a:spcPct val="110000"/>
              </a:lnSpc>
              <a:spcBef>
                <a:spcPts val="360"/>
              </a:spcBef>
              <a:spcAft>
                <a:spcPts val="601"/>
              </a:spcAft>
              <a:tabLst>
                <a:tab pos="0" algn="l"/>
              </a:tabLst>
            </a:pPr>
            <a:r>
              <a:rPr lang="en-US" sz="1800" b="0" strike="noStrike" cap="all" spc="-1">
                <a:solidFill>
                  <a:srgbClr val="1CADE4"/>
                </a:solidFill>
                <a:latin typeface="Franklin Gothic Book"/>
              </a:rPr>
              <a:t>Click to edit Master text styles</a:t>
            </a:r>
            <a:endParaRPr lang="en-US" sz="1800" b="0" strike="noStrike" spc="-1">
              <a:solidFill>
                <a:srgbClr val="404040"/>
              </a:solidFill>
              <a:latin typeface="Franklin Gothic Book"/>
            </a:endParaRPr>
          </a:p>
        </p:txBody>
      </p:sp>
      <p:sp>
        <p:nvSpPr>
          <p:cNvPr id="6" name="PlaceHolder 7"/>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82A5312D-5F8C-49E0-B20A-2BFE6597E4B7}" type="datetime1">
              <a:rPr lang="en-US" sz="900" b="0" strike="noStrike" spc="-1">
                <a:solidFill>
                  <a:srgbClr val="404040"/>
                </a:solidFill>
                <a:latin typeface="Franklin Gothic Book"/>
              </a:rPr>
              <a:t>10/29/2022</a:t>
            </a:fld>
            <a:endParaRPr lang="en-US" sz="900" b="0" strike="noStrike" spc="-1">
              <a:latin typeface="Times New Roman"/>
            </a:endParaRPr>
          </a:p>
        </p:txBody>
      </p:sp>
      <p:sp>
        <p:nvSpPr>
          <p:cNvPr id="7" name="PlaceHolder 8"/>
          <p:cNvSpPr>
            <a:spLocks noGrp="1"/>
          </p:cNvSpPr>
          <p:nvPr>
            <p:ph type="ftr"/>
          </p:nvPr>
        </p:nvSpPr>
        <p:spPr>
          <a:xfrm>
            <a:off x="581040" y="6423840"/>
            <a:ext cx="6916680" cy="364680"/>
          </a:xfrm>
          <a:prstGeom prst="rect">
            <a:avLst/>
          </a:prstGeom>
        </p:spPr>
        <p:txBody>
          <a:bodyPr anchor="ctr">
            <a:noAutofit/>
          </a:bodyPr>
          <a:lstStyle/>
          <a:p>
            <a:endParaRPr lang="en-US" sz="2400" b="0" strike="noStrike" spc="-1">
              <a:latin typeface="Times New Roman"/>
            </a:endParaRPr>
          </a:p>
        </p:txBody>
      </p:sp>
      <p:sp>
        <p:nvSpPr>
          <p:cNvPr id="8" name="PlaceHolder 9"/>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D4C36F35-A7FF-4756-AB5F-A6F44CE0AAE8}" type="slidenum">
              <a:rPr lang="en-US" sz="900" b="0" strike="noStrike" spc="-1">
                <a:solidFill>
                  <a:srgbClr val="404040"/>
                </a:solidFill>
                <a:latin typeface="Franklin Gothic Book"/>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PlaceHolder 4"/>
          <p:cNvSpPr>
            <a:spLocks noGrp="1"/>
          </p:cNvSpPr>
          <p:nvPr>
            <p:ph type="title"/>
          </p:nvPr>
        </p:nvSpPr>
        <p:spPr>
          <a:xfrm>
            <a:off x="581040" y="702000"/>
            <a:ext cx="11029320" cy="118836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49" name="PlaceHolder 5"/>
          <p:cNvSpPr>
            <a:spLocks noGrp="1"/>
          </p:cNvSpPr>
          <p:nvPr>
            <p:ph type="body"/>
          </p:nvPr>
        </p:nvSpPr>
        <p:spPr>
          <a:xfrm>
            <a:off x="581040" y="2340720"/>
            <a:ext cx="11029320" cy="36342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0"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8D8D073A-FC88-4B9E-819D-4B5E7E7BC80D}" type="datetime1">
              <a:rPr lang="en-US" sz="900" b="0" strike="noStrike" spc="-1">
                <a:solidFill>
                  <a:srgbClr val="404040"/>
                </a:solidFill>
                <a:latin typeface="Franklin Gothic Book"/>
              </a:rPr>
              <a:t>10/29/2022</a:t>
            </a:fld>
            <a:endParaRPr lang="en-US" sz="900" b="0" strike="noStrike" spc="-1">
              <a:latin typeface="Times New Roman"/>
            </a:endParaRPr>
          </a:p>
        </p:txBody>
      </p:sp>
      <p:sp>
        <p:nvSpPr>
          <p:cNvPr id="51" name="PlaceHolder 7"/>
          <p:cNvSpPr>
            <a:spLocks noGrp="1"/>
          </p:cNvSpPr>
          <p:nvPr>
            <p:ph type="ftr"/>
          </p:nvPr>
        </p:nvSpPr>
        <p:spPr>
          <a:xfrm>
            <a:off x="581040" y="6423840"/>
            <a:ext cx="6916680" cy="364680"/>
          </a:xfrm>
          <a:prstGeom prst="rect">
            <a:avLst/>
          </a:prstGeom>
        </p:spPr>
        <p:txBody>
          <a:bodyPr anchor="ctr">
            <a:noAutofit/>
          </a:bodyPr>
          <a:lstStyle/>
          <a:p>
            <a:endParaRPr lang="en-US" sz="2400" b="0" strike="noStrike" spc="-1">
              <a:latin typeface="Times New Roman"/>
            </a:endParaRPr>
          </a:p>
        </p:txBody>
      </p:sp>
      <p:sp>
        <p:nvSpPr>
          <p:cNvPr id="52"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D259DCA8-76B3-44E4-95ED-34577393E57E}" type="slidenum">
              <a:rPr lang="en-US" sz="900" b="0" strike="noStrike" spc="-1">
                <a:solidFill>
                  <a:srgbClr val="404040"/>
                </a:solidFill>
                <a:latin typeface="Franklin Gothic Book"/>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581040" y="1614960"/>
            <a:ext cx="11029320" cy="2147040"/>
          </a:xfrm>
          <a:prstGeom prst="rect">
            <a:avLst/>
          </a:prstGeom>
          <a:noFill/>
          <a:ln>
            <a:noFill/>
          </a:ln>
        </p:spPr>
        <p:txBody>
          <a:bodyPr anchor="b">
            <a:noAutofit/>
          </a:bodyPr>
          <a:lstStyle/>
          <a:p>
            <a:pPr>
              <a:lnSpc>
                <a:spcPct val="100000"/>
              </a:lnSpc>
            </a:pPr>
            <a:r>
              <a:rPr lang="en-US" sz="3600" b="0" strike="noStrike" cap="all" spc="-1">
                <a:solidFill>
                  <a:srgbClr val="404040"/>
                </a:solidFill>
                <a:latin typeface="Franklin Gothic Demi"/>
              </a:rPr>
              <a:t>IBM Professional certificate:</a:t>
            </a:r>
            <a:br/>
            <a:r>
              <a:rPr lang="en-US" sz="3600" b="0" strike="noStrike" spc="-1">
                <a:solidFill>
                  <a:srgbClr val="404040"/>
                </a:solidFill>
                <a:latin typeface="Franklin Gothic Demi"/>
              </a:rPr>
              <a:t>Deep Learning &amp; Reinforcement Learning</a:t>
            </a:r>
            <a:endParaRPr lang="en-US" sz="3600" b="0" strike="noStrike" spc="-1">
              <a:solidFill>
                <a:srgbClr val="000000"/>
              </a:solidFill>
              <a:latin typeface="Franklin Gothic Book"/>
            </a:endParaRPr>
          </a:p>
        </p:txBody>
      </p:sp>
      <p:sp>
        <p:nvSpPr>
          <p:cNvPr id="90" name="TextShape 2"/>
          <p:cNvSpPr txBox="1"/>
          <p:nvPr/>
        </p:nvSpPr>
        <p:spPr>
          <a:xfrm>
            <a:off x="581040" y="3762360"/>
            <a:ext cx="11029320" cy="902160"/>
          </a:xfrm>
          <a:prstGeom prst="rect">
            <a:avLst/>
          </a:prstGeom>
          <a:noFill/>
          <a:ln>
            <a:noFill/>
          </a:ln>
        </p:spPr>
        <p:txBody>
          <a:bodyPr>
            <a:normAutofit/>
          </a:bodyPr>
          <a:lstStyle/>
          <a:p>
            <a:pPr>
              <a:lnSpc>
                <a:spcPct val="110000"/>
              </a:lnSpc>
              <a:spcBef>
                <a:spcPts val="360"/>
              </a:spcBef>
              <a:spcAft>
                <a:spcPts val="601"/>
              </a:spcAft>
              <a:tabLst>
                <a:tab pos="0" algn="l"/>
              </a:tabLst>
            </a:pPr>
            <a:r>
              <a:rPr lang="en-US" sz="1800" b="0" strike="noStrike" spc="-1">
                <a:solidFill>
                  <a:srgbClr val="1CADE4"/>
                </a:solidFill>
                <a:latin typeface="Franklin Gothic Book"/>
              </a:rPr>
              <a:t>Ibrahim Mohamed</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US" sz="1800" b="0" strike="noStrike" spc="-1">
                <a:solidFill>
                  <a:srgbClr val="1CADE4"/>
                </a:solidFill>
                <a:latin typeface="Franklin Gothic Book"/>
              </a:rPr>
              <a:t>Oct 2022</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p:txBody>
      </p:sp>
      <p:pic>
        <p:nvPicPr>
          <p:cNvPr id="91" name="Picture 2" descr="IBM MEA (@IBMMEA) / Twitter"/>
          <p:cNvPicPr/>
          <p:nvPr/>
        </p:nvPicPr>
        <p:blipFill>
          <a:blip r:embed="rId2"/>
          <a:stretch/>
        </p:blipFill>
        <p:spPr>
          <a:xfrm>
            <a:off x="10780920" y="678600"/>
            <a:ext cx="829440" cy="8294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dirty="0">
                <a:solidFill>
                  <a:srgbClr val="404040"/>
                </a:solidFill>
                <a:latin typeface="Franklin Gothic Demi"/>
              </a:rPr>
              <a:t>Feature engineering</a:t>
            </a:r>
            <a:endParaRPr lang="en-US" sz="2800" b="0" strike="noStrike" spc="-1" dirty="0">
              <a:solidFill>
                <a:srgbClr val="000000"/>
              </a:solidFill>
              <a:latin typeface="Franklin Gothic Book"/>
            </a:endParaRPr>
          </a:p>
        </p:txBody>
      </p:sp>
      <p:sp>
        <p:nvSpPr>
          <p:cNvPr id="165" name="TextShape 2"/>
          <p:cNvSpPr txBox="1"/>
          <p:nvPr/>
        </p:nvSpPr>
        <p:spPr>
          <a:xfrm>
            <a:off x="581040" y="1902600"/>
            <a:ext cx="5743080" cy="2972116"/>
          </a:xfrm>
          <a:prstGeom prst="rect">
            <a:avLst/>
          </a:prstGeom>
          <a:noFill/>
          <a:ln>
            <a:noFill/>
          </a:ln>
        </p:spPr>
        <p:txBody>
          <a:bodyPr>
            <a:normAutofit lnSpcReduction="10000"/>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Images Resizing </a:t>
            </a:r>
          </a:p>
          <a:p>
            <a:pPr>
              <a:lnSpc>
                <a:spcPct val="110000"/>
              </a:lnSpc>
              <a:spcBef>
                <a:spcPts val="360"/>
              </a:spcBef>
              <a:spcAft>
                <a:spcPts val="601"/>
              </a:spcAft>
            </a:pPr>
            <a:endParaRPr lang="en-US" sz="1800" b="0" strike="noStrike" spc="-1" dirty="0">
              <a:solidFill>
                <a:srgbClr val="404040"/>
              </a:solidFill>
              <a:latin typeface="Franklin Gothic Book"/>
            </a:endParaRP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595959"/>
                </a:solidFill>
                <a:latin typeface="Franklin Gothic Book"/>
              </a:rPr>
              <a:t>Due to the architecture of deep learning models, we must uniformly scale all the dimensions because we have photos of varying dimensions:</a:t>
            </a: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Input shape = 64 pixels</a:t>
            </a: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After reshaping every image, we store them in a NumPy array </a:t>
            </a:r>
          </a:p>
          <a:p>
            <a:pPr marL="306000" indent="-305640">
              <a:lnSpc>
                <a:spcPct val="110000"/>
              </a:lnSpc>
              <a:spcBef>
                <a:spcPts val="360"/>
              </a:spcBef>
              <a:spcAft>
                <a:spcPts val="601"/>
              </a:spcAft>
              <a:buClr>
                <a:srgbClr val="1CADE4"/>
              </a:buClr>
              <a:buSzPct val="92000"/>
              <a:buFont typeface="Wingdings 2" charset="2"/>
              <a:buChar char=""/>
            </a:pP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p:txBody>
      </p:sp>
      <p:pic>
        <p:nvPicPr>
          <p:cNvPr id="166" name="Picture 2" descr="IBM MEA (@IBMMEA) / Twitter"/>
          <p:cNvPicPr/>
          <p:nvPr/>
        </p:nvPicPr>
        <p:blipFill>
          <a:blip r:embed="rId2"/>
          <a:srcRect t="23472" b="21431"/>
          <a:stretch/>
        </p:blipFill>
        <p:spPr>
          <a:xfrm>
            <a:off x="11196000" y="6316200"/>
            <a:ext cx="829440" cy="456840"/>
          </a:xfrm>
          <a:prstGeom prst="rect">
            <a:avLst/>
          </a:prstGeom>
          <a:ln>
            <a:noFill/>
          </a:ln>
        </p:spPr>
      </p:pic>
      <p:pic>
        <p:nvPicPr>
          <p:cNvPr id="2" name="Picture 1" descr="A close-up of the moon&#10;&#10;Description automatically generated with medium confidence">
            <a:extLst>
              <a:ext uri="{FF2B5EF4-FFF2-40B4-BE49-F238E27FC236}">
                <a16:creationId xmlns:a16="http://schemas.microsoft.com/office/drawing/2014/main" id="{24FAD074-9C23-9DEF-7FA5-179C6D82F874}"/>
              </a:ext>
            </a:extLst>
          </p:cNvPr>
          <p:cNvPicPr preferRelativeResize="0">
            <a:picLocks/>
          </p:cNvPicPr>
          <p:nvPr/>
        </p:nvPicPr>
        <p:blipFill>
          <a:blip r:embed="rId3"/>
          <a:stretch>
            <a:fillRect/>
          </a:stretch>
        </p:blipFill>
        <p:spPr>
          <a:xfrm>
            <a:off x="8773011" y="1178712"/>
            <a:ext cx="853979" cy="835937"/>
          </a:xfrm>
          <a:prstGeom prst="rect">
            <a:avLst/>
          </a:prstGeom>
        </p:spPr>
      </p:pic>
      <p:sp>
        <p:nvSpPr>
          <p:cNvPr id="4" name="Rectangle 3">
            <a:extLst>
              <a:ext uri="{FF2B5EF4-FFF2-40B4-BE49-F238E27FC236}">
                <a16:creationId xmlns:a16="http://schemas.microsoft.com/office/drawing/2014/main" id="{CBB5920C-0423-34C6-793E-BC77589E1AAA}"/>
              </a:ext>
            </a:extLst>
          </p:cNvPr>
          <p:cNvSpPr/>
          <p:nvPr/>
        </p:nvSpPr>
        <p:spPr>
          <a:xfrm>
            <a:off x="8541739" y="26670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EAF5FBE-3302-BAFE-C98A-C3E00F4A992C}"/>
              </a:ext>
            </a:extLst>
          </p:cNvPr>
          <p:cNvSpPr/>
          <p:nvPr/>
        </p:nvSpPr>
        <p:spPr>
          <a:xfrm>
            <a:off x="8694139" y="28194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99916D-D84B-BCE8-E110-212866C59CD3}"/>
              </a:ext>
            </a:extLst>
          </p:cNvPr>
          <p:cNvSpPr/>
          <p:nvPr/>
        </p:nvSpPr>
        <p:spPr>
          <a:xfrm>
            <a:off x="8846539" y="29718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10CE69F-B1CF-705B-1374-DCB5215C5A12}"/>
              </a:ext>
            </a:extLst>
          </p:cNvPr>
          <p:cNvSpPr/>
          <p:nvPr/>
        </p:nvSpPr>
        <p:spPr>
          <a:xfrm>
            <a:off x="8998939" y="31242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B0D0A4-4C10-6F20-C9B9-04C6DE34FD31}"/>
              </a:ext>
            </a:extLst>
          </p:cNvPr>
          <p:cNvSpPr/>
          <p:nvPr/>
        </p:nvSpPr>
        <p:spPr>
          <a:xfrm>
            <a:off x="9151339" y="32766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EB2972-212B-9D23-822C-F62A3D262B27}"/>
              </a:ext>
            </a:extLst>
          </p:cNvPr>
          <p:cNvSpPr/>
          <p:nvPr/>
        </p:nvSpPr>
        <p:spPr>
          <a:xfrm>
            <a:off x="9303739" y="34290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8A75E21-8099-21CA-013A-4A2B92C9AA12}"/>
              </a:ext>
            </a:extLst>
          </p:cNvPr>
          <p:cNvCxnSpPr>
            <a:cxnSpLocks/>
          </p:cNvCxnSpPr>
          <p:nvPr/>
        </p:nvCxnSpPr>
        <p:spPr>
          <a:xfrm>
            <a:off x="9215615" y="2220973"/>
            <a:ext cx="0" cy="29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EBC3A45-15DD-DB90-4BEE-70C7D25B331B}"/>
              </a:ext>
            </a:extLst>
          </p:cNvPr>
          <p:cNvSpPr/>
          <p:nvPr/>
        </p:nvSpPr>
        <p:spPr>
          <a:xfrm>
            <a:off x="8774231" y="51887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BE98C39-E861-5D74-8128-A22F83B2950F}"/>
              </a:ext>
            </a:extLst>
          </p:cNvPr>
          <p:cNvSpPr/>
          <p:nvPr/>
        </p:nvSpPr>
        <p:spPr>
          <a:xfrm>
            <a:off x="8926631" y="53411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29E6A8-2EFC-EA16-23E5-8F458E1D8AE3}"/>
              </a:ext>
            </a:extLst>
          </p:cNvPr>
          <p:cNvSpPr/>
          <p:nvPr/>
        </p:nvSpPr>
        <p:spPr>
          <a:xfrm>
            <a:off x="9079031" y="54935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9BA6BB-A9C1-360B-8ED6-197EEFB2D55F}"/>
              </a:ext>
            </a:extLst>
          </p:cNvPr>
          <p:cNvSpPr/>
          <p:nvPr/>
        </p:nvSpPr>
        <p:spPr>
          <a:xfrm>
            <a:off x="9231431" y="56459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4759D9-7524-DB86-717C-2FC8FF2B747F}"/>
              </a:ext>
            </a:extLst>
          </p:cNvPr>
          <p:cNvSpPr/>
          <p:nvPr/>
        </p:nvSpPr>
        <p:spPr>
          <a:xfrm>
            <a:off x="9383831" y="57983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A0603A-824B-4981-9F69-BD8977450972}"/>
              </a:ext>
            </a:extLst>
          </p:cNvPr>
          <p:cNvSpPr/>
          <p:nvPr/>
        </p:nvSpPr>
        <p:spPr>
          <a:xfrm>
            <a:off x="9536231" y="59507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36E5F90-E015-10B5-5BD0-08018C57521A}"/>
              </a:ext>
            </a:extLst>
          </p:cNvPr>
          <p:cNvCxnSpPr>
            <a:cxnSpLocks/>
          </p:cNvCxnSpPr>
          <p:nvPr/>
        </p:nvCxnSpPr>
        <p:spPr>
          <a:xfrm>
            <a:off x="9285707" y="4614549"/>
            <a:ext cx="0" cy="29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dirty="0">
                <a:solidFill>
                  <a:srgbClr val="404040"/>
                </a:solidFill>
                <a:latin typeface="Franklin Gothic Demi"/>
              </a:rPr>
              <a:t>Feature engineering</a:t>
            </a:r>
            <a:endParaRPr lang="en-US" sz="2800" b="0" strike="noStrike" spc="-1" dirty="0">
              <a:solidFill>
                <a:srgbClr val="000000"/>
              </a:solidFill>
              <a:latin typeface="Franklin Gothic Book"/>
            </a:endParaRPr>
          </a:p>
        </p:txBody>
      </p:sp>
      <p:sp>
        <p:nvSpPr>
          <p:cNvPr id="165" name="TextShape 2"/>
          <p:cNvSpPr txBox="1"/>
          <p:nvPr/>
        </p:nvSpPr>
        <p:spPr>
          <a:xfrm>
            <a:off x="581040" y="1902600"/>
            <a:ext cx="5743080" cy="2972116"/>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Train-Test Split</a:t>
            </a:r>
          </a:p>
          <a:p>
            <a:pPr>
              <a:lnSpc>
                <a:spcPct val="110000"/>
              </a:lnSpc>
              <a:spcBef>
                <a:spcPts val="360"/>
              </a:spcBef>
              <a:spcAft>
                <a:spcPts val="601"/>
              </a:spcAft>
            </a:pPr>
            <a:endParaRPr lang="en-US" sz="1800" b="0" strike="noStrike" spc="-1" dirty="0">
              <a:solidFill>
                <a:srgbClr val="404040"/>
              </a:solidFill>
              <a:latin typeface="Franklin Gothic Book"/>
            </a:endParaRP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595959"/>
                </a:solidFill>
                <a:latin typeface="Franklin Gothic Book"/>
              </a:rPr>
              <a:t>we have in total 3000 images from this point we are going to split these images into two sets 80% for training set and 20% testing set</a:t>
            </a:r>
          </a:p>
          <a:p>
            <a:pPr marL="306000" indent="-305640">
              <a:lnSpc>
                <a:spcPct val="110000"/>
              </a:lnSpc>
              <a:spcBef>
                <a:spcPts val="360"/>
              </a:spcBef>
              <a:spcAft>
                <a:spcPts val="601"/>
              </a:spcAft>
              <a:buClr>
                <a:srgbClr val="1CADE4"/>
              </a:buClr>
              <a:buSzPct val="92000"/>
              <a:buFont typeface="Wingdings 2" charset="2"/>
              <a:buChar char=""/>
            </a:pPr>
            <a:r>
              <a:rPr lang="en-GB" spc="-1" dirty="0">
                <a:solidFill>
                  <a:srgbClr val="595959"/>
                </a:solidFill>
                <a:latin typeface="Franklin Gothic Book"/>
              </a:rPr>
              <a:t>So we have 2400 Images for training and 600 image for testing</a:t>
            </a: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p:txBody>
      </p:sp>
      <p:pic>
        <p:nvPicPr>
          <p:cNvPr id="166" name="Picture 2" descr="IBM MEA (@IBMMEA) / Twitter"/>
          <p:cNvPicPr/>
          <p:nvPr/>
        </p:nvPicPr>
        <p:blipFill>
          <a:blip r:embed="rId2"/>
          <a:srcRect t="23472" b="21431"/>
          <a:stretch/>
        </p:blipFill>
        <p:spPr>
          <a:xfrm>
            <a:off x="11196000" y="6316200"/>
            <a:ext cx="829440" cy="456840"/>
          </a:xfrm>
          <a:prstGeom prst="rect">
            <a:avLst/>
          </a:prstGeom>
          <a:ln>
            <a:noFill/>
          </a:ln>
        </p:spPr>
      </p:pic>
    </p:spTree>
    <p:extLst>
      <p:ext uri="{BB962C8B-B14F-4D97-AF65-F5344CB8AC3E}">
        <p14:creationId xmlns:p14="http://schemas.microsoft.com/office/powerpoint/2010/main" val="175220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Categorical Cross Entropy Based &amp; SoftMax Function. </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pic>
        <p:nvPicPr>
          <p:cNvPr id="2" name="Picture 1" descr="A close-up of the moon&#10;&#10;Description automatically generated with medium confidence">
            <a:extLst>
              <a:ext uri="{FF2B5EF4-FFF2-40B4-BE49-F238E27FC236}">
                <a16:creationId xmlns:a16="http://schemas.microsoft.com/office/drawing/2014/main" id="{DFB9F148-26C1-E36F-085E-7038F4A4A6EE}"/>
              </a:ext>
            </a:extLst>
          </p:cNvPr>
          <p:cNvPicPr preferRelativeResize="0">
            <a:picLocks/>
          </p:cNvPicPr>
          <p:nvPr/>
        </p:nvPicPr>
        <p:blipFill>
          <a:blip r:embed="rId3"/>
          <a:stretch>
            <a:fillRect/>
          </a:stretch>
        </p:blipFill>
        <p:spPr>
          <a:xfrm>
            <a:off x="499990" y="3555944"/>
            <a:ext cx="1097280" cy="1097280"/>
          </a:xfrm>
          <a:prstGeom prst="rect">
            <a:avLst/>
          </a:prstGeom>
        </p:spPr>
      </p:pic>
      <p:sp>
        <p:nvSpPr>
          <p:cNvPr id="3" name="TextBox 2">
            <a:extLst>
              <a:ext uri="{FF2B5EF4-FFF2-40B4-BE49-F238E27FC236}">
                <a16:creationId xmlns:a16="http://schemas.microsoft.com/office/drawing/2014/main" id="{7664D166-00C6-DAC9-3E5C-8681D4B08F1C}"/>
              </a:ext>
            </a:extLst>
          </p:cNvPr>
          <p:cNvSpPr txBox="1"/>
          <p:nvPr/>
        </p:nvSpPr>
        <p:spPr>
          <a:xfrm>
            <a:off x="552677" y="4712641"/>
            <a:ext cx="1334535" cy="338554"/>
          </a:xfrm>
          <a:prstGeom prst="rect">
            <a:avLst/>
          </a:prstGeom>
          <a:noFill/>
        </p:spPr>
        <p:txBody>
          <a:bodyPr wrap="square">
            <a:spAutoFit/>
          </a:bodyPr>
          <a:lstStyle/>
          <a:p>
            <a:r>
              <a:rPr lang="en-US" sz="1600" dirty="0"/>
              <a:t>64x64x3</a:t>
            </a:r>
          </a:p>
        </p:txBody>
      </p:sp>
      <p:sp>
        <p:nvSpPr>
          <p:cNvPr id="4" name="Rectangle 3">
            <a:extLst>
              <a:ext uri="{FF2B5EF4-FFF2-40B4-BE49-F238E27FC236}">
                <a16:creationId xmlns:a16="http://schemas.microsoft.com/office/drawing/2014/main" id="{EAA056BE-E43C-4E57-7007-A7239213CCA1}"/>
              </a:ext>
            </a:extLst>
          </p:cNvPr>
          <p:cNvSpPr/>
          <p:nvPr/>
        </p:nvSpPr>
        <p:spPr>
          <a:xfrm>
            <a:off x="1869062" y="35091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227B71-25E0-0D5C-C6DF-AF410294252D}"/>
              </a:ext>
            </a:extLst>
          </p:cNvPr>
          <p:cNvSpPr/>
          <p:nvPr/>
        </p:nvSpPr>
        <p:spPr>
          <a:xfrm>
            <a:off x="2021462" y="36615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A72692B-F70B-76F2-5E58-E6474117D48C}"/>
              </a:ext>
            </a:extLst>
          </p:cNvPr>
          <p:cNvSpPr/>
          <p:nvPr/>
        </p:nvSpPr>
        <p:spPr>
          <a:xfrm>
            <a:off x="2173862" y="3813991"/>
            <a:ext cx="990600" cy="990600"/>
          </a:xfrm>
          <a:prstGeom prst="rect">
            <a:avLst/>
          </a:prstGeom>
          <a:solidFill>
            <a:srgbClr val="44546A">
              <a:alpha val="4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F144A3-48CF-2C77-62F9-681419653F6A}"/>
              </a:ext>
            </a:extLst>
          </p:cNvPr>
          <p:cNvSpPr/>
          <p:nvPr/>
        </p:nvSpPr>
        <p:spPr>
          <a:xfrm>
            <a:off x="2326262" y="39663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99686A1-DA45-BB53-D5E7-3CD49E1ECA55}"/>
              </a:ext>
            </a:extLst>
          </p:cNvPr>
          <p:cNvSpPr/>
          <p:nvPr/>
        </p:nvSpPr>
        <p:spPr>
          <a:xfrm>
            <a:off x="2478662" y="41187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E1A5B3-95FA-1933-3CE1-2D08078C1148}"/>
              </a:ext>
            </a:extLst>
          </p:cNvPr>
          <p:cNvSpPr/>
          <p:nvPr/>
        </p:nvSpPr>
        <p:spPr>
          <a:xfrm>
            <a:off x="2631062" y="42711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D17AFB-979C-F96D-08C4-AB34894F94D2}"/>
              </a:ext>
            </a:extLst>
          </p:cNvPr>
          <p:cNvSpPr/>
          <p:nvPr/>
        </p:nvSpPr>
        <p:spPr>
          <a:xfrm>
            <a:off x="2783462" y="44235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EA1468-526A-B9AF-95D8-E62FFE1F3D4A}"/>
              </a:ext>
            </a:extLst>
          </p:cNvPr>
          <p:cNvSpPr/>
          <p:nvPr/>
        </p:nvSpPr>
        <p:spPr>
          <a:xfrm>
            <a:off x="2935862" y="45759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89B4F5-00AF-090B-EE03-0629BE22C2E7}"/>
              </a:ext>
            </a:extLst>
          </p:cNvPr>
          <p:cNvSpPr txBox="1"/>
          <p:nvPr/>
        </p:nvSpPr>
        <p:spPr>
          <a:xfrm>
            <a:off x="2890224" y="5577961"/>
            <a:ext cx="1520332" cy="307777"/>
          </a:xfrm>
          <a:prstGeom prst="rect">
            <a:avLst/>
          </a:prstGeom>
          <a:noFill/>
        </p:spPr>
        <p:txBody>
          <a:bodyPr wrap="square">
            <a:spAutoFit/>
          </a:bodyPr>
          <a:lstStyle/>
          <a:p>
            <a:r>
              <a:rPr lang="en-US" sz="1400" dirty="0"/>
              <a:t>62x62x32</a:t>
            </a:r>
          </a:p>
        </p:txBody>
      </p:sp>
      <p:sp>
        <p:nvSpPr>
          <p:cNvPr id="13" name="TextBox 12">
            <a:extLst>
              <a:ext uri="{FF2B5EF4-FFF2-40B4-BE49-F238E27FC236}">
                <a16:creationId xmlns:a16="http://schemas.microsoft.com/office/drawing/2014/main" id="{CD1AB675-A39F-BAEA-8F61-A9228CB32BCC}"/>
              </a:ext>
            </a:extLst>
          </p:cNvPr>
          <p:cNvSpPr txBox="1"/>
          <p:nvPr/>
        </p:nvSpPr>
        <p:spPr>
          <a:xfrm>
            <a:off x="1829783" y="3163611"/>
            <a:ext cx="1737150" cy="307777"/>
          </a:xfrm>
          <a:prstGeom prst="rect">
            <a:avLst/>
          </a:prstGeom>
          <a:noFill/>
        </p:spPr>
        <p:txBody>
          <a:bodyPr wrap="square">
            <a:spAutoFit/>
          </a:bodyPr>
          <a:lstStyle/>
          <a:p>
            <a:r>
              <a:rPr lang="en-US" sz="1400" dirty="0"/>
              <a:t>Conv + Relu</a:t>
            </a:r>
          </a:p>
        </p:txBody>
      </p:sp>
      <p:sp>
        <p:nvSpPr>
          <p:cNvPr id="14" name="Rectangle 13">
            <a:extLst>
              <a:ext uri="{FF2B5EF4-FFF2-40B4-BE49-F238E27FC236}">
                <a16:creationId xmlns:a16="http://schemas.microsoft.com/office/drawing/2014/main" id="{3DF2507C-7998-9F0D-D3DD-EC03C09C9DB4}"/>
              </a:ext>
            </a:extLst>
          </p:cNvPr>
          <p:cNvSpPr/>
          <p:nvPr/>
        </p:nvSpPr>
        <p:spPr>
          <a:xfrm>
            <a:off x="3774827" y="35853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0D6E85-4556-EDA3-8502-30BAAF517AC0}"/>
              </a:ext>
            </a:extLst>
          </p:cNvPr>
          <p:cNvSpPr/>
          <p:nvPr/>
        </p:nvSpPr>
        <p:spPr>
          <a:xfrm>
            <a:off x="3927227" y="37377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DA0BF6-D3BD-ECA8-DB4F-42469B3F9511}"/>
              </a:ext>
            </a:extLst>
          </p:cNvPr>
          <p:cNvSpPr/>
          <p:nvPr/>
        </p:nvSpPr>
        <p:spPr>
          <a:xfrm>
            <a:off x="4079627" y="38901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B721A46-78CE-3A90-9EE1-B5B31D3BCEDC}"/>
              </a:ext>
            </a:extLst>
          </p:cNvPr>
          <p:cNvSpPr/>
          <p:nvPr/>
        </p:nvSpPr>
        <p:spPr>
          <a:xfrm>
            <a:off x="4232027" y="40425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3168C2-20E0-D02B-133B-3D2CA0AAF549}"/>
              </a:ext>
            </a:extLst>
          </p:cNvPr>
          <p:cNvSpPr/>
          <p:nvPr/>
        </p:nvSpPr>
        <p:spPr>
          <a:xfrm>
            <a:off x="4384427" y="41949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97C49D-E9A7-B333-53E7-AC3E8A35A997}"/>
              </a:ext>
            </a:extLst>
          </p:cNvPr>
          <p:cNvSpPr/>
          <p:nvPr/>
        </p:nvSpPr>
        <p:spPr>
          <a:xfrm>
            <a:off x="4536827" y="43473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E694FD-8088-26E7-6C26-E79204D13F20}"/>
              </a:ext>
            </a:extLst>
          </p:cNvPr>
          <p:cNvSpPr/>
          <p:nvPr/>
        </p:nvSpPr>
        <p:spPr>
          <a:xfrm>
            <a:off x="4689227" y="44997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D85B57C-FB95-8D10-2813-0174758F2762}"/>
              </a:ext>
            </a:extLst>
          </p:cNvPr>
          <p:cNvSpPr txBox="1"/>
          <p:nvPr/>
        </p:nvSpPr>
        <p:spPr>
          <a:xfrm>
            <a:off x="4421281" y="5101949"/>
            <a:ext cx="1520332" cy="307777"/>
          </a:xfrm>
          <a:prstGeom prst="rect">
            <a:avLst/>
          </a:prstGeom>
          <a:noFill/>
        </p:spPr>
        <p:txBody>
          <a:bodyPr wrap="square">
            <a:spAutoFit/>
          </a:bodyPr>
          <a:lstStyle/>
          <a:p>
            <a:r>
              <a:rPr lang="en-US" sz="1400" dirty="0"/>
              <a:t>31x31x32</a:t>
            </a:r>
          </a:p>
        </p:txBody>
      </p:sp>
      <p:sp>
        <p:nvSpPr>
          <p:cNvPr id="22" name="Rectangle 21">
            <a:extLst>
              <a:ext uri="{FF2B5EF4-FFF2-40B4-BE49-F238E27FC236}">
                <a16:creationId xmlns:a16="http://schemas.microsoft.com/office/drawing/2014/main" id="{0CE8E481-C099-E317-50B0-D58405AE09E1}"/>
              </a:ext>
            </a:extLst>
          </p:cNvPr>
          <p:cNvSpPr/>
          <p:nvPr/>
        </p:nvSpPr>
        <p:spPr>
          <a:xfrm>
            <a:off x="873452" y="4183163"/>
            <a:ext cx="182880" cy="182880"/>
          </a:xfrm>
          <a:prstGeom prst="rect">
            <a:avLst/>
          </a:prstGeom>
          <a:solidFill>
            <a:schemeClr val="accent1">
              <a:lumMod val="60000"/>
              <a:lumOff val="4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8F2921C-D0EC-CF64-45B0-698962972CB4}"/>
              </a:ext>
            </a:extLst>
          </p:cNvPr>
          <p:cNvCxnSpPr>
            <a:cxnSpLocks/>
          </p:cNvCxnSpPr>
          <p:nvPr/>
        </p:nvCxnSpPr>
        <p:spPr>
          <a:xfrm>
            <a:off x="752402" y="3179885"/>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6411A1D-4B74-B3BF-E0C0-3FF24063CAA3}"/>
              </a:ext>
            </a:extLst>
          </p:cNvPr>
          <p:cNvSpPr txBox="1"/>
          <p:nvPr/>
        </p:nvSpPr>
        <p:spPr>
          <a:xfrm>
            <a:off x="3316862" y="3163611"/>
            <a:ext cx="1737150" cy="307777"/>
          </a:xfrm>
          <a:prstGeom prst="rect">
            <a:avLst/>
          </a:prstGeom>
          <a:noFill/>
        </p:spPr>
        <p:txBody>
          <a:bodyPr wrap="square">
            <a:spAutoFit/>
          </a:bodyPr>
          <a:lstStyle/>
          <a:p>
            <a:r>
              <a:rPr lang="en-US" sz="1400" dirty="0"/>
              <a:t>Pooling 2x2</a:t>
            </a:r>
          </a:p>
        </p:txBody>
      </p:sp>
      <p:sp>
        <p:nvSpPr>
          <p:cNvPr id="25" name="Rectangle 24">
            <a:extLst>
              <a:ext uri="{FF2B5EF4-FFF2-40B4-BE49-F238E27FC236}">
                <a16:creationId xmlns:a16="http://schemas.microsoft.com/office/drawing/2014/main" id="{05C90376-5158-4991-125C-4942C5FBBA96}"/>
              </a:ext>
            </a:extLst>
          </p:cNvPr>
          <p:cNvSpPr/>
          <p:nvPr/>
        </p:nvSpPr>
        <p:spPr>
          <a:xfrm>
            <a:off x="4920145" y="35853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B4D5D08-BBE7-82D4-9560-BEE6F9EDE203}"/>
              </a:ext>
            </a:extLst>
          </p:cNvPr>
          <p:cNvSpPr/>
          <p:nvPr/>
        </p:nvSpPr>
        <p:spPr>
          <a:xfrm>
            <a:off x="5072545" y="37377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819396-EAD5-4185-2955-862FA1E2928D}"/>
              </a:ext>
            </a:extLst>
          </p:cNvPr>
          <p:cNvSpPr/>
          <p:nvPr/>
        </p:nvSpPr>
        <p:spPr>
          <a:xfrm>
            <a:off x="5224945" y="38901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17D44CA-8B2D-9710-11FF-7F5DEAD2636C}"/>
              </a:ext>
            </a:extLst>
          </p:cNvPr>
          <p:cNvSpPr/>
          <p:nvPr/>
        </p:nvSpPr>
        <p:spPr>
          <a:xfrm>
            <a:off x="5377345" y="40425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DD8F286-F5F5-5BB6-B301-4D673F498840}"/>
              </a:ext>
            </a:extLst>
          </p:cNvPr>
          <p:cNvSpPr/>
          <p:nvPr/>
        </p:nvSpPr>
        <p:spPr>
          <a:xfrm>
            <a:off x="5529745" y="41949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030A241-AD6C-1382-8735-12A225E94B2A}"/>
              </a:ext>
            </a:extLst>
          </p:cNvPr>
          <p:cNvSpPr/>
          <p:nvPr/>
        </p:nvSpPr>
        <p:spPr>
          <a:xfrm>
            <a:off x="5682145" y="43473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1D4F36F-CE37-CC11-2478-99E4C4F37B93}"/>
              </a:ext>
            </a:extLst>
          </p:cNvPr>
          <p:cNvSpPr/>
          <p:nvPr/>
        </p:nvSpPr>
        <p:spPr>
          <a:xfrm>
            <a:off x="5834545" y="44997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76EE418-5F0F-0DB6-4DB7-7F2642CF0E16}"/>
              </a:ext>
            </a:extLst>
          </p:cNvPr>
          <p:cNvSpPr txBox="1"/>
          <p:nvPr/>
        </p:nvSpPr>
        <p:spPr>
          <a:xfrm>
            <a:off x="4585922" y="3165458"/>
            <a:ext cx="1737150" cy="307777"/>
          </a:xfrm>
          <a:prstGeom prst="rect">
            <a:avLst/>
          </a:prstGeom>
          <a:noFill/>
        </p:spPr>
        <p:txBody>
          <a:bodyPr wrap="square">
            <a:spAutoFit/>
          </a:bodyPr>
          <a:lstStyle/>
          <a:p>
            <a:r>
              <a:rPr lang="en-US" sz="1400" dirty="0"/>
              <a:t>Conv + Relu</a:t>
            </a:r>
          </a:p>
        </p:txBody>
      </p:sp>
      <p:sp>
        <p:nvSpPr>
          <p:cNvPr id="33" name="TextBox 32">
            <a:extLst>
              <a:ext uri="{FF2B5EF4-FFF2-40B4-BE49-F238E27FC236}">
                <a16:creationId xmlns:a16="http://schemas.microsoft.com/office/drawing/2014/main" id="{E68FD13B-3B4E-E257-C0F3-C0A3F4C6CE99}"/>
              </a:ext>
            </a:extLst>
          </p:cNvPr>
          <p:cNvSpPr txBox="1"/>
          <p:nvPr/>
        </p:nvSpPr>
        <p:spPr>
          <a:xfrm>
            <a:off x="5686392" y="5201306"/>
            <a:ext cx="1520332" cy="307777"/>
          </a:xfrm>
          <a:prstGeom prst="rect">
            <a:avLst/>
          </a:prstGeom>
          <a:noFill/>
        </p:spPr>
        <p:txBody>
          <a:bodyPr wrap="square">
            <a:spAutoFit/>
          </a:bodyPr>
          <a:lstStyle/>
          <a:p>
            <a:r>
              <a:rPr lang="en-US" sz="1400" dirty="0"/>
              <a:t>29x29x32</a:t>
            </a:r>
          </a:p>
        </p:txBody>
      </p:sp>
      <p:sp>
        <p:nvSpPr>
          <p:cNvPr id="34" name="Rectangle 33">
            <a:extLst>
              <a:ext uri="{FF2B5EF4-FFF2-40B4-BE49-F238E27FC236}">
                <a16:creationId xmlns:a16="http://schemas.microsoft.com/office/drawing/2014/main" id="{48986F95-1239-34D9-7684-1DFAD517C241}"/>
              </a:ext>
            </a:extLst>
          </p:cNvPr>
          <p:cNvSpPr/>
          <p:nvPr/>
        </p:nvSpPr>
        <p:spPr>
          <a:xfrm>
            <a:off x="4700533" y="4507603"/>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1090E5C-21EF-7AA6-DD72-5D66B15E9802}"/>
              </a:ext>
            </a:extLst>
          </p:cNvPr>
          <p:cNvSpPr/>
          <p:nvPr/>
        </p:nvSpPr>
        <p:spPr>
          <a:xfrm>
            <a:off x="5986945" y="46521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B9847C1-D10F-6A89-D78B-0E6332923902}"/>
              </a:ext>
            </a:extLst>
          </p:cNvPr>
          <p:cNvSpPr/>
          <p:nvPr/>
        </p:nvSpPr>
        <p:spPr>
          <a:xfrm>
            <a:off x="6422326" y="36732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4609DE2-6831-526A-D26C-C7C5EDA4390E}"/>
              </a:ext>
            </a:extLst>
          </p:cNvPr>
          <p:cNvSpPr/>
          <p:nvPr/>
        </p:nvSpPr>
        <p:spPr>
          <a:xfrm>
            <a:off x="6574726" y="38256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7A2EBD7-54F6-156C-2058-318921ACF7CF}"/>
              </a:ext>
            </a:extLst>
          </p:cNvPr>
          <p:cNvSpPr/>
          <p:nvPr/>
        </p:nvSpPr>
        <p:spPr>
          <a:xfrm>
            <a:off x="6727126" y="39780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163E78-7574-3D19-93C2-3CA231FC3BBF}"/>
              </a:ext>
            </a:extLst>
          </p:cNvPr>
          <p:cNvSpPr/>
          <p:nvPr/>
        </p:nvSpPr>
        <p:spPr>
          <a:xfrm>
            <a:off x="6879526" y="41304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35B855A-F750-AD67-B4C0-EA6CC7545BE4}"/>
              </a:ext>
            </a:extLst>
          </p:cNvPr>
          <p:cNvSpPr/>
          <p:nvPr/>
        </p:nvSpPr>
        <p:spPr>
          <a:xfrm>
            <a:off x="7031926" y="42828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8C05CC8-35B6-1E5E-2F1E-F1CE2837AD63}"/>
              </a:ext>
            </a:extLst>
          </p:cNvPr>
          <p:cNvSpPr/>
          <p:nvPr/>
        </p:nvSpPr>
        <p:spPr>
          <a:xfrm>
            <a:off x="7184326" y="44352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FB3AA7B-3561-8090-50A4-FA0D4662B447}"/>
              </a:ext>
            </a:extLst>
          </p:cNvPr>
          <p:cNvSpPr txBox="1"/>
          <p:nvPr/>
        </p:nvSpPr>
        <p:spPr>
          <a:xfrm>
            <a:off x="6883404" y="4892459"/>
            <a:ext cx="970875" cy="307777"/>
          </a:xfrm>
          <a:prstGeom prst="rect">
            <a:avLst/>
          </a:prstGeom>
          <a:noFill/>
        </p:spPr>
        <p:txBody>
          <a:bodyPr wrap="square">
            <a:spAutoFit/>
          </a:bodyPr>
          <a:lstStyle/>
          <a:p>
            <a:r>
              <a:rPr lang="en-US" sz="1400" dirty="0"/>
              <a:t>14x14x32</a:t>
            </a:r>
          </a:p>
        </p:txBody>
      </p:sp>
      <p:sp>
        <p:nvSpPr>
          <p:cNvPr id="43" name="TextBox 42">
            <a:extLst>
              <a:ext uri="{FF2B5EF4-FFF2-40B4-BE49-F238E27FC236}">
                <a16:creationId xmlns:a16="http://schemas.microsoft.com/office/drawing/2014/main" id="{C5BB7529-82D8-6869-5470-8004A2795878}"/>
              </a:ext>
            </a:extLst>
          </p:cNvPr>
          <p:cNvSpPr txBox="1"/>
          <p:nvPr/>
        </p:nvSpPr>
        <p:spPr>
          <a:xfrm>
            <a:off x="5818939" y="3168196"/>
            <a:ext cx="1737150" cy="307777"/>
          </a:xfrm>
          <a:prstGeom prst="rect">
            <a:avLst/>
          </a:prstGeom>
          <a:noFill/>
        </p:spPr>
        <p:txBody>
          <a:bodyPr wrap="square">
            <a:spAutoFit/>
          </a:bodyPr>
          <a:lstStyle/>
          <a:p>
            <a:r>
              <a:rPr lang="en-US" sz="1400" dirty="0"/>
              <a:t>Pooling 2x2</a:t>
            </a:r>
          </a:p>
        </p:txBody>
      </p:sp>
      <p:sp>
        <p:nvSpPr>
          <p:cNvPr id="44" name="Rectangle 43">
            <a:extLst>
              <a:ext uri="{FF2B5EF4-FFF2-40B4-BE49-F238E27FC236}">
                <a16:creationId xmlns:a16="http://schemas.microsoft.com/office/drawing/2014/main" id="{6F336F26-A051-73CD-E961-08CDACD71D28}"/>
              </a:ext>
            </a:extLst>
          </p:cNvPr>
          <p:cNvSpPr/>
          <p:nvPr/>
        </p:nvSpPr>
        <p:spPr>
          <a:xfrm>
            <a:off x="6422326" y="3680403"/>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8E8112D-611B-3F75-58AE-AF0BE2793FE9}"/>
              </a:ext>
            </a:extLst>
          </p:cNvPr>
          <p:cNvSpPr/>
          <p:nvPr/>
        </p:nvSpPr>
        <p:spPr>
          <a:xfrm>
            <a:off x="7414126" y="36615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21DB9F-19DE-D432-1C16-6262BB1F336B}"/>
              </a:ext>
            </a:extLst>
          </p:cNvPr>
          <p:cNvSpPr/>
          <p:nvPr/>
        </p:nvSpPr>
        <p:spPr>
          <a:xfrm>
            <a:off x="7566526" y="38139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D0A697D-CF1A-5DBA-2520-FB4BEAE5936D}"/>
              </a:ext>
            </a:extLst>
          </p:cNvPr>
          <p:cNvSpPr/>
          <p:nvPr/>
        </p:nvSpPr>
        <p:spPr>
          <a:xfrm>
            <a:off x="7718926" y="39663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7EAF467-8C06-A96C-2775-919357DD702E}"/>
              </a:ext>
            </a:extLst>
          </p:cNvPr>
          <p:cNvSpPr/>
          <p:nvPr/>
        </p:nvSpPr>
        <p:spPr>
          <a:xfrm>
            <a:off x="7871326" y="41187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1EADBF-612B-7FC0-FA3E-B8D65AAF2244}"/>
              </a:ext>
            </a:extLst>
          </p:cNvPr>
          <p:cNvSpPr/>
          <p:nvPr/>
        </p:nvSpPr>
        <p:spPr>
          <a:xfrm>
            <a:off x="8023726" y="42711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855BDEC-5124-5235-B99D-252F80E1DE23}"/>
              </a:ext>
            </a:extLst>
          </p:cNvPr>
          <p:cNvSpPr/>
          <p:nvPr/>
        </p:nvSpPr>
        <p:spPr>
          <a:xfrm>
            <a:off x="8176126" y="44235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9E3750D-5966-D3C1-1BE6-1E4713CC7B5E}"/>
              </a:ext>
            </a:extLst>
          </p:cNvPr>
          <p:cNvSpPr txBox="1"/>
          <p:nvPr/>
        </p:nvSpPr>
        <p:spPr>
          <a:xfrm>
            <a:off x="7027667" y="3168254"/>
            <a:ext cx="1737150" cy="307777"/>
          </a:xfrm>
          <a:prstGeom prst="rect">
            <a:avLst/>
          </a:prstGeom>
          <a:noFill/>
        </p:spPr>
        <p:txBody>
          <a:bodyPr wrap="square">
            <a:spAutoFit/>
          </a:bodyPr>
          <a:lstStyle/>
          <a:p>
            <a:r>
              <a:rPr lang="en-US" sz="1400" dirty="0"/>
              <a:t>Conv + Relu</a:t>
            </a:r>
          </a:p>
        </p:txBody>
      </p:sp>
      <p:sp>
        <p:nvSpPr>
          <p:cNvPr id="52" name="TextBox 51">
            <a:extLst>
              <a:ext uri="{FF2B5EF4-FFF2-40B4-BE49-F238E27FC236}">
                <a16:creationId xmlns:a16="http://schemas.microsoft.com/office/drawing/2014/main" id="{47A17338-8F7D-3C7C-D86B-1BB4551E36FE}"/>
              </a:ext>
            </a:extLst>
          </p:cNvPr>
          <p:cNvSpPr txBox="1"/>
          <p:nvPr/>
        </p:nvSpPr>
        <p:spPr>
          <a:xfrm>
            <a:off x="7913976" y="4905913"/>
            <a:ext cx="1520332" cy="307777"/>
          </a:xfrm>
          <a:prstGeom prst="rect">
            <a:avLst/>
          </a:prstGeom>
          <a:noFill/>
        </p:spPr>
        <p:txBody>
          <a:bodyPr wrap="square">
            <a:spAutoFit/>
          </a:bodyPr>
          <a:lstStyle/>
          <a:p>
            <a:r>
              <a:rPr lang="en-US" sz="1400" dirty="0"/>
              <a:t>12x12x32</a:t>
            </a:r>
          </a:p>
        </p:txBody>
      </p:sp>
      <p:sp>
        <p:nvSpPr>
          <p:cNvPr id="53" name="Rectangle 52">
            <a:extLst>
              <a:ext uri="{FF2B5EF4-FFF2-40B4-BE49-F238E27FC236}">
                <a16:creationId xmlns:a16="http://schemas.microsoft.com/office/drawing/2014/main" id="{70B63E9B-71A5-D90C-1DE5-915D9CC935B8}"/>
              </a:ext>
            </a:extLst>
          </p:cNvPr>
          <p:cNvSpPr/>
          <p:nvPr/>
        </p:nvSpPr>
        <p:spPr>
          <a:xfrm>
            <a:off x="8525850" y="36405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75407F01-C4DB-61DC-03EB-D4295B38AE58}"/>
              </a:ext>
            </a:extLst>
          </p:cNvPr>
          <p:cNvSpPr/>
          <p:nvPr/>
        </p:nvSpPr>
        <p:spPr>
          <a:xfrm>
            <a:off x="8678250" y="37929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788895E-03FA-391B-8880-91EE542052FA}"/>
              </a:ext>
            </a:extLst>
          </p:cNvPr>
          <p:cNvSpPr/>
          <p:nvPr/>
        </p:nvSpPr>
        <p:spPr>
          <a:xfrm>
            <a:off x="8830650" y="39453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67C0231-F273-D528-9D73-E951846E9109}"/>
              </a:ext>
            </a:extLst>
          </p:cNvPr>
          <p:cNvSpPr/>
          <p:nvPr/>
        </p:nvSpPr>
        <p:spPr>
          <a:xfrm>
            <a:off x="8983050" y="40977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9007FE2D-216F-ECBD-7C78-9409BE92C450}"/>
              </a:ext>
            </a:extLst>
          </p:cNvPr>
          <p:cNvSpPr/>
          <p:nvPr/>
        </p:nvSpPr>
        <p:spPr>
          <a:xfrm>
            <a:off x="9135450" y="42501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1CF19941-9366-FFB4-F223-08B00DE584B0}"/>
              </a:ext>
            </a:extLst>
          </p:cNvPr>
          <p:cNvSpPr txBox="1"/>
          <p:nvPr/>
        </p:nvSpPr>
        <p:spPr>
          <a:xfrm>
            <a:off x="8952570" y="4579563"/>
            <a:ext cx="1520332" cy="307777"/>
          </a:xfrm>
          <a:prstGeom prst="rect">
            <a:avLst/>
          </a:prstGeom>
          <a:noFill/>
        </p:spPr>
        <p:txBody>
          <a:bodyPr wrap="square">
            <a:spAutoFit/>
          </a:bodyPr>
          <a:lstStyle/>
          <a:p>
            <a:r>
              <a:rPr lang="en-US" sz="1400" dirty="0"/>
              <a:t>6x6x32</a:t>
            </a:r>
          </a:p>
        </p:txBody>
      </p:sp>
      <p:sp>
        <p:nvSpPr>
          <p:cNvPr id="59" name="TextBox 58">
            <a:extLst>
              <a:ext uri="{FF2B5EF4-FFF2-40B4-BE49-F238E27FC236}">
                <a16:creationId xmlns:a16="http://schemas.microsoft.com/office/drawing/2014/main" id="{252B8C9B-8F59-8DC1-2397-900868221077}"/>
              </a:ext>
            </a:extLst>
          </p:cNvPr>
          <p:cNvSpPr txBox="1"/>
          <p:nvPr/>
        </p:nvSpPr>
        <p:spPr>
          <a:xfrm>
            <a:off x="8141854" y="3165516"/>
            <a:ext cx="1737150" cy="307777"/>
          </a:xfrm>
          <a:prstGeom prst="rect">
            <a:avLst/>
          </a:prstGeom>
          <a:noFill/>
        </p:spPr>
        <p:txBody>
          <a:bodyPr wrap="square">
            <a:spAutoFit/>
          </a:bodyPr>
          <a:lstStyle/>
          <a:p>
            <a:r>
              <a:rPr lang="en-US" sz="1400" dirty="0"/>
              <a:t>Pooling 2x2</a:t>
            </a:r>
          </a:p>
        </p:txBody>
      </p:sp>
      <p:sp>
        <p:nvSpPr>
          <p:cNvPr id="60" name="Rectangle 59">
            <a:extLst>
              <a:ext uri="{FF2B5EF4-FFF2-40B4-BE49-F238E27FC236}">
                <a16:creationId xmlns:a16="http://schemas.microsoft.com/office/drawing/2014/main" id="{40832B92-D695-8168-27EC-966B0618BFEF}"/>
              </a:ext>
            </a:extLst>
          </p:cNvPr>
          <p:cNvSpPr/>
          <p:nvPr/>
        </p:nvSpPr>
        <p:spPr>
          <a:xfrm>
            <a:off x="9746511" y="3762068"/>
            <a:ext cx="206103" cy="1260119"/>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6E622B41-1441-85F2-401B-73B365014144}"/>
              </a:ext>
            </a:extLst>
          </p:cNvPr>
          <p:cNvSpPr txBox="1"/>
          <p:nvPr/>
        </p:nvSpPr>
        <p:spPr>
          <a:xfrm>
            <a:off x="9465283" y="3151977"/>
            <a:ext cx="1737150" cy="307777"/>
          </a:xfrm>
          <a:prstGeom prst="rect">
            <a:avLst/>
          </a:prstGeom>
          <a:noFill/>
        </p:spPr>
        <p:txBody>
          <a:bodyPr wrap="square">
            <a:spAutoFit/>
          </a:bodyPr>
          <a:lstStyle/>
          <a:p>
            <a:r>
              <a:rPr lang="en-US" sz="1400" dirty="0"/>
              <a:t>Flatten</a:t>
            </a:r>
          </a:p>
        </p:txBody>
      </p:sp>
      <p:sp>
        <p:nvSpPr>
          <p:cNvPr id="62" name="TextBox 61">
            <a:extLst>
              <a:ext uri="{FF2B5EF4-FFF2-40B4-BE49-F238E27FC236}">
                <a16:creationId xmlns:a16="http://schemas.microsoft.com/office/drawing/2014/main" id="{8B94CDD6-13F2-11BC-CF7E-C8582F2BC71D}"/>
              </a:ext>
            </a:extLst>
          </p:cNvPr>
          <p:cNvSpPr txBox="1"/>
          <p:nvPr/>
        </p:nvSpPr>
        <p:spPr>
          <a:xfrm>
            <a:off x="9558634" y="5107902"/>
            <a:ext cx="1520332" cy="307777"/>
          </a:xfrm>
          <a:prstGeom prst="rect">
            <a:avLst/>
          </a:prstGeom>
          <a:noFill/>
        </p:spPr>
        <p:txBody>
          <a:bodyPr wrap="square">
            <a:spAutoFit/>
          </a:bodyPr>
          <a:lstStyle/>
          <a:p>
            <a:r>
              <a:rPr lang="en-US" sz="1400" dirty="0"/>
              <a:t>2304</a:t>
            </a:r>
          </a:p>
        </p:txBody>
      </p:sp>
      <p:sp>
        <p:nvSpPr>
          <p:cNvPr id="63" name="Oval 62">
            <a:extLst>
              <a:ext uri="{FF2B5EF4-FFF2-40B4-BE49-F238E27FC236}">
                <a16:creationId xmlns:a16="http://schemas.microsoft.com/office/drawing/2014/main" id="{126C0B24-D56A-A811-EFC7-4A9BE73167A1}"/>
              </a:ext>
            </a:extLst>
          </p:cNvPr>
          <p:cNvSpPr/>
          <p:nvPr/>
        </p:nvSpPr>
        <p:spPr>
          <a:xfrm>
            <a:off x="10516641" y="3259692"/>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8F98BBA-3210-15A7-04E5-A49EC67DEB3B}"/>
              </a:ext>
            </a:extLst>
          </p:cNvPr>
          <p:cNvSpPr/>
          <p:nvPr/>
        </p:nvSpPr>
        <p:spPr>
          <a:xfrm>
            <a:off x="10520162" y="3593307"/>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73F3653E-AC76-86FC-C558-4F724E6901FE}"/>
              </a:ext>
            </a:extLst>
          </p:cNvPr>
          <p:cNvSpPr/>
          <p:nvPr/>
        </p:nvSpPr>
        <p:spPr>
          <a:xfrm>
            <a:off x="10520162" y="393463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8A4BE1E0-A660-84F6-C3C8-9C195A484526}"/>
              </a:ext>
            </a:extLst>
          </p:cNvPr>
          <p:cNvSpPr/>
          <p:nvPr/>
        </p:nvSpPr>
        <p:spPr>
          <a:xfrm>
            <a:off x="10529807" y="4267151"/>
            <a:ext cx="182880" cy="182880"/>
          </a:xfrm>
          <a:prstGeom prst="ellipse">
            <a:avLst/>
          </a:prstGeom>
          <a:solidFill>
            <a:srgbClr val="44546A">
              <a:alpha val="5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F0BB1016-8429-A455-945C-91BFA9DB3775}"/>
              </a:ext>
            </a:extLst>
          </p:cNvPr>
          <p:cNvSpPr/>
          <p:nvPr/>
        </p:nvSpPr>
        <p:spPr>
          <a:xfrm>
            <a:off x="10522779" y="460270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351B00DC-63E6-275A-F7EB-8A66C2AC0FC1}"/>
              </a:ext>
            </a:extLst>
          </p:cNvPr>
          <p:cNvSpPr/>
          <p:nvPr/>
        </p:nvSpPr>
        <p:spPr>
          <a:xfrm>
            <a:off x="10529807" y="534398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DA4C6C7-056E-BF2A-5837-06515B8EA9AA}"/>
              </a:ext>
            </a:extLst>
          </p:cNvPr>
          <p:cNvSpPr/>
          <p:nvPr/>
        </p:nvSpPr>
        <p:spPr>
          <a:xfrm>
            <a:off x="11144145" y="376246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8EC6D18-B3DA-1BAF-33D3-94A462EFB6E0}"/>
              </a:ext>
            </a:extLst>
          </p:cNvPr>
          <p:cNvSpPr/>
          <p:nvPr/>
        </p:nvSpPr>
        <p:spPr>
          <a:xfrm>
            <a:off x="11144145" y="429586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9621BFB0-258A-789D-7974-6117DED3EA7D}"/>
              </a:ext>
            </a:extLst>
          </p:cNvPr>
          <p:cNvCxnSpPr>
            <a:stCxn id="63" idx="6"/>
            <a:endCxn id="133" idx="1"/>
          </p:cNvCxnSpPr>
          <p:nvPr/>
        </p:nvCxnSpPr>
        <p:spPr>
          <a:xfrm>
            <a:off x="10699521" y="3351132"/>
            <a:ext cx="471406" cy="43811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72DBC9B-189B-8BBF-474B-04AD3FBFD0E6}"/>
              </a:ext>
            </a:extLst>
          </p:cNvPr>
          <p:cNvCxnSpPr>
            <a:stCxn id="63" idx="6"/>
            <a:endCxn id="134" idx="0"/>
          </p:cNvCxnSpPr>
          <p:nvPr/>
        </p:nvCxnSpPr>
        <p:spPr>
          <a:xfrm>
            <a:off x="10699521" y="3351132"/>
            <a:ext cx="536064" cy="944734"/>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4C5AE2C-454C-A8F3-2EF4-1E291B46473F}"/>
              </a:ext>
            </a:extLst>
          </p:cNvPr>
          <p:cNvCxnSpPr>
            <a:stCxn id="128" idx="6"/>
            <a:endCxn id="133" idx="2"/>
          </p:cNvCxnSpPr>
          <p:nvPr/>
        </p:nvCxnSpPr>
        <p:spPr>
          <a:xfrm>
            <a:off x="10703042" y="3684747"/>
            <a:ext cx="441103" cy="1691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372975-9DD6-2AF8-ACC9-F6F2DBB48A3E}"/>
              </a:ext>
            </a:extLst>
          </p:cNvPr>
          <p:cNvCxnSpPr>
            <a:stCxn id="128" idx="6"/>
            <a:endCxn id="134" idx="2"/>
          </p:cNvCxnSpPr>
          <p:nvPr/>
        </p:nvCxnSpPr>
        <p:spPr>
          <a:xfrm>
            <a:off x="10703042" y="3684747"/>
            <a:ext cx="441103" cy="7025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B60FDFD-A407-8360-7FAA-7E6C1D7A6B41}"/>
              </a:ext>
            </a:extLst>
          </p:cNvPr>
          <p:cNvCxnSpPr>
            <a:stCxn id="129" idx="6"/>
            <a:endCxn id="133" idx="1"/>
          </p:cNvCxnSpPr>
          <p:nvPr/>
        </p:nvCxnSpPr>
        <p:spPr>
          <a:xfrm flipV="1">
            <a:off x="10703042" y="3789248"/>
            <a:ext cx="467885" cy="236822"/>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004F9C2-D9B9-1AA0-DA63-8BA4F7CEA55E}"/>
              </a:ext>
            </a:extLst>
          </p:cNvPr>
          <p:cNvCxnSpPr>
            <a:stCxn id="129" idx="6"/>
            <a:endCxn id="134" idx="1"/>
          </p:cNvCxnSpPr>
          <p:nvPr/>
        </p:nvCxnSpPr>
        <p:spPr>
          <a:xfrm>
            <a:off x="10703042" y="4026070"/>
            <a:ext cx="467885" cy="296578"/>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A63917E-5505-0272-6580-6426D0609D02}"/>
              </a:ext>
            </a:extLst>
          </p:cNvPr>
          <p:cNvCxnSpPr>
            <a:stCxn id="130" idx="6"/>
            <a:endCxn id="134" idx="2"/>
          </p:cNvCxnSpPr>
          <p:nvPr/>
        </p:nvCxnSpPr>
        <p:spPr>
          <a:xfrm>
            <a:off x="10712687" y="4358591"/>
            <a:ext cx="431458" cy="2871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BB192ED-C4DF-7C34-F486-BECB27292182}"/>
              </a:ext>
            </a:extLst>
          </p:cNvPr>
          <p:cNvCxnSpPr>
            <a:stCxn id="130" idx="7"/>
            <a:endCxn id="133" idx="3"/>
          </p:cNvCxnSpPr>
          <p:nvPr/>
        </p:nvCxnSpPr>
        <p:spPr>
          <a:xfrm flipV="1">
            <a:off x="10685905" y="3918564"/>
            <a:ext cx="485022" cy="37536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7413E9A-ABFD-FC77-A0EA-40B8F8E07942}"/>
              </a:ext>
            </a:extLst>
          </p:cNvPr>
          <p:cNvCxnSpPr>
            <a:stCxn id="131" idx="7"/>
            <a:endCxn id="133" idx="3"/>
          </p:cNvCxnSpPr>
          <p:nvPr/>
        </p:nvCxnSpPr>
        <p:spPr>
          <a:xfrm flipV="1">
            <a:off x="10678877" y="3918564"/>
            <a:ext cx="492050" cy="71091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6A11933-09CA-54D9-4F55-B16A7ACD870A}"/>
              </a:ext>
            </a:extLst>
          </p:cNvPr>
          <p:cNvCxnSpPr>
            <a:stCxn id="131" idx="6"/>
            <a:endCxn id="134" idx="3"/>
          </p:cNvCxnSpPr>
          <p:nvPr/>
        </p:nvCxnSpPr>
        <p:spPr>
          <a:xfrm flipV="1">
            <a:off x="10705659" y="4387306"/>
            <a:ext cx="438486" cy="30683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0C8DF90-2A2F-2977-F5CC-222CA5DA5444}"/>
              </a:ext>
            </a:extLst>
          </p:cNvPr>
          <p:cNvCxnSpPr>
            <a:stCxn id="132" idx="6"/>
            <a:endCxn id="133" idx="3"/>
          </p:cNvCxnSpPr>
          <p:nvPr/>
        </p:nvCxnSpPr>
        <p:spPr>
          <a:xfrm flipV="1">
            <a:off x="10712687" y="3918564"/>
            <a:ext cx="458240" cy="151685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3D0B5C6-F0E9-B4EF-6EA4-A29D08CCC101}"/>
              </a:ext>
            </a:extLst>
          </p:cNvPr>
          <p:cNvCxnSpPr>
            <a:stCxn id="132" idx="6"/>
            <a:endCxn id="134" idx="4"/>
          </p:cNvCxnSpPr>
          <p:nvPr/>
        </p:nvCxnSpPr>
        <p:spPr>
          <a:xfrm flipV="1">
            <a:off x="10712687" y="4478746"/>
            <a:ext cx="522898" cy="95667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97C16282-B9EA-559A-8760-A99D934A5EBD}"/>
              </a:ext>
            </a:extLst>
          </p:cNvPr>
          <p:cNvSpPr/>
          <p:nvPr/>
        </p:nvSpPr>
        <p:spPr>
          <a:xfrm>
            <a:off x="10588693" y="4930926"/>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9BFF39EE-FDCB-ED1E-8B69-7D5D1AB68AA2}"/>
              </a:ext>
            </a:extLst>
          </p:cNvPr>
          <p:cNvSpPr/>
          <p:nvPr/>
        </p:nvSpPr>
        <p:spPr>
          <a:xfrm>
            <a:off x="10588693" y="5046924"/>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946A28A-196B-F75E-F2CA-28E6E3CB0FEF}"/>
              </a:ext>
            </a:extLst>
          </p:cNvPr>
          <p:cNvSpPr/>
          <p:nvPr/>
        </p:nvSpPr>
        <p:spPr>
          <a:xfrm>
            <a:off x="10588693" y="5160611"/>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F8F4FA6E-235E-B5AA-B76F-B713E9071268}"/>
              </a:ext>
            </a:extLst>
          </p:cNvPr>
          <p:cNvSpPr txBox="1"/>
          <p:nvPr/>
        </p:nvSpPr>
        <p:spPr>
          <a:xfrm>
            <a:off x="9726832" y="2658240"/>
            <a:ext cx="1970954" cy="523220"/>
          </a:xfrm>
          <a:prstGeom prst="rect">
            <a:avLst/>
          </a:prstGeom>
          <a:noFill/>
        </p:spPr>
        <p:txBody>
          <a:bodyPr wrap="square" rtlCol="0">
            <a:spAutoFit/>
          </a:bodyPr>
          <a:lstStyle/>
          <a:p>
            <a:pPr algn="ctr"/>
            <a:r>
              <a:rPr lang="en-US" sz="1400" dirty="0"/>
              <a:t>Fully Connected NN</a:t>
            </a:r>
          </a:p>
          <a:p>
            <a:pPr algn="ctr"/>
            <a:r>
              <a:rPr lang="en-US" sz="1400" dirty="0"/>
              <a:t> +SoftMax </a:t>
            </a:r>
          </a:p>
        </p:txBody>
      </p:sp>
      <p:sp>
        <p:nvSpPr>
          <p:cNvPr id="151" name="Rectangle 150">
            <a:extLst>
              <a:ext uri="{FF2B5EF4-FFF2-40B4-BE49-F238E27FC236}">
                <a16:creationId xmlns:a16="http://schemas.microsoft.com/office/drawing/2014/main" id="{D089647E-4E5B-DD61-2056-98423B1755C9}"/>
              </a:ext>
            </a:extLst>
          </p:cNvPr>
          <p:cNvSpPr/>
          <p:nvPr/>
        </p:nvSpPr>
        <p:spPr>
          <a:xfrm>
            <a:off x="10137806" y="4039891"/>
            <a:ext cx="148308" cy="7266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39ABB89D-9797-9CF6-6D08-FAEFEF0E0A78}"/>
              </a:ext>
            </a:extLst>
          </p:cNvPr>
          <p:cNvCxnSpPr>
            <a:stCxn id="151" idx="0"/>
            <a:endCxn id="63" idx="1"/>
          </p:cNvCxnSpPr>
          <p:nvPr/>
        </p:nvCxnSpPr>
        <p:spPr>
          <a:xfrm flipV="1">
            <a:off x="10211960" y="3286474"/>
            <a:ext cx="331463" cy="75341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F1673A6-BA62-8BE3-3899-FB821264C10C}"/>
              </a:ext>
            </a:extLst>
          </p:cNvPr>
          <p:cNvCxnSpPr>
            <a:stCxn id="151" idx="2"/>
            <a:endCxn id="132" idx="2"/>
          </p:cNvCxnSpPr>
          <p:nvPr/>
        </p:nvCxnSpPr>
        <p:spPr>
          <a:xfrm>
            <a:off x="10211960" y="4766491"/>
            <a:ext cx="317847" cy="66893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A82433D-7071-1DFA-40E8-E9CE65CBBA9A}"/>
              </a:ext>
            </a:extLst>
          </p:cNvPr>
          <p:cNvCxnSpPr>
            <a:stCxn id="151" idx="0"/>
          </p:cNvCxnSpPr>
          <p:nvPr/>
        </p:nvCxnSpPr>
        <p:spPr>
          <a:xfrm flipH="1" flipV="1">
            <a:off x="9952614" y="3769326"/>
            <a:ext cx="259346" cy="27056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2BC74F3-D4A5-199E-0548-C243A6E7BC5D}"/>
              </a:ext>
            </a:extLst>
          </p:cNvPr>
          <p:cNvCxnSpPr>
            <a:stCxn id="151" idx="2"/>
          </p:cNvCxnSpPr>
          <p:nvPr/>
        </p:nvCxnSpPr>
        <p:spPr>
          <a:xfrm flipH="1">
            <a:off x="9952614" y="4766491"/>
            <a:ext cx="259346" cy="25569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Categorical Cross Entropy Based &amp; SoftMax Function. </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pic>
        <p:nvPicPr>
          <p:cNvPr id="156" name="Picture 155">
            <a:extLst>
              <a:ext uri="{FF2B5EF4-FFF2-40B4-BE49-F238E27FC236}">
                <a16:creationId xmlns:a16="http://schemas.microsoft.com/office/drawing/2014/main" id="{E92E8637-9BF6-1A52-AC9C-55811F1A3DF9}"/>
              </a:ext>
            </a:extLst>
          </p:cNvPr>
          <p:cNvPicPr>
            <a:picLocks noChangeAspect="1"/>
          </p:cNvPicPr>
          <p:nvPr/>
        </p:nvPicPr>
        <p:blipFill>
          <a:blip r:embed="rId3"/>
          <a:stretch>
            <a:fillRect/>
          </a:stretch>
        </p:blipFill>
        <p:spPr>
          <a:xfrm>
            <a:off x="7068220" y="5061760"/>
            <a:ext cx="3248660" cy="1367129"/>
          </a:xfrm>
          <a:prstGeom prst="rect">
            <a:avLst/>
          </a:prstGeom>
        </p:spPr>
      </p:pic>
      <p:pic>
        <p:nvPicPr>
          <p:cNvPr id="157" name="Picture 156">
            <a:extLst>
              <a:ext uri="{FF2B5EF4-FFF2-40B4-BE49-F238E27FC236}">
                <a16:creationId xmlns:a16="http://schemas.microsoft.com/office/drawing/2014/main" id="{9DE93663-0DAF-0EF4-E4AC-218052BFF72F}"/>
              </a:ext>
            </a:extLst>
          </p:cNvPr>
          <p:cNvPicPr>
            <a:picLocks noChangeAspect="1"/>
          </p:cNvPicPr>
          <p:nvPr/>
        </p:nvPicPr>
        <p:blipFill>
          <a:blip r:embed="rId4"/>
          <a:stretch>
            <a:fillRect/>
          </a:stretch>
        </p:blipFill>
        <p:spPr>
          <a:xfrm>
            <a:off x="7248582" y="1411323"/>
            <a:ext cx="2887935" cy="3345018"/>
          </a:xfrm>
          <a:prstGeom prst="rect">
            <a:avLst/>
          </a:prstGeom>
        </p:spPr>
      </p:pic>
      <p:sp>
        <p:nvSpPr>
          <p:cNvPr id="158" name="TextShape 2">
            <a:extLst>
              <a:ext uri="{FF2B5EF4-FFF2-40B4-BE49-F238E27FC236}">
                <a16:creationId xmlns:a16="http://schemas.microsoft.com/office/drawing/2014/main" id="{A8FE26FB-C22B-BEB1-0282-819CA373B500}"/>
              </a:ext>
            </a:extLst>
          </p:cNvPr>
          <p:cNvSpPr txBox="1"/>
          <p:nvPr/>
        </p:nvSpPr>
        <p:spPr>
          <a:xfrm>
            <a:off x="644504" y="2969399"/>
            <a:ext cx="5743080" cy="2972116"/>
          </a:xfrm>
          <a:prstGeom prst="rect">
            <a:avLst/>
          </a:prstGeom>
          <a:noFill/>
          <a:ln>
            <a:noFill/>
          </a:ln>
        </p:spPr>
        <p:txBody>
          <a:bodyPr>
            <a:normAutofit/>
          </a:bodyPr>
          <a:lstStyle/>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z="1800" b="0" strike="noStrike" spc="-1" dirty="0">
                <a:solidFill>
                  <a:srgbClr val="404040"/>
                </a:solidFill>
                <a:latin typeface="Franklin Gothic Book"/>
              </a:rPr>
              <a:t>Architecture &amp; total number of parameters:</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pc="-1" dirty="0">
                <a:solidFill>
                  <a:srgbClr val="404040"/>
                </a:solidFill>
                <a:latin typeface="Franklin Gothic Book"/>
              </a:rPr>
              <a:t>Total Prams: 176.290</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z="1800" b="0" strike="noStrike" spc="-1" dirty="0">
                <a:solidFill>
                  <a:srgbClr val="404040"/>
                </a:solidFill>
                <a:latin typeface="Franklin Gothic Book"/>
              </a:rPr>
              <a:t>Trainable Params: 176.290</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pc="-1" dirty="0">
                <a:solidFill>
                  <a:srgbClr val="404040"/>
                </a:solidFill>
                <a:latin typeface="Franklin Gothic Book"/>
              </a:rPr>
              <a:t>Non-trainable: 0</a:t>
            </a:r>
            <a:endParaRPr lang="en-US" sz="1800" b="0" strike="noStrike" spc="-1" dirty="0">
              <a:solidFill>
                <a:srgbClr val="404040"/>
              </a:solidFill>
              <a:latin typeface="Franklin Gothic Book"/>
            </a:endParaRPr>
          </a:p>
        </p:txBody>
      </p:sp>
      <p:pic>
        <p:nvPicPr>
          <p:cNvPr id="159" name="Picture 158">
            <a:extLst>
              <a:ext uri="{FF2B5EF4-FFF2-40B4-BE49-F238E27FC236}">
                <a16:creationId xmlns:a16="http://schemas.microsoft.com/office/drawing/2014/main" id="{3A2023FD-114E-342E-EB65-885A96F817B8}"/>
              </a:ext>
            </a:extLst>
          </p:cNvPr>
          <p:cNvPicPr>
            <a:picLocks noChangeAspect="1"/>
          </p:cNvPicPr>
          <p:nvPr/>
        </p:nvPicPr>
        <p:blipFill>
          <a:blip r:embed="rId5"/>
          <a:stretch>
            <a:fillRect/>
          </a:stretch>
        </p:blipFill>
        <p:spPr>
          <a:xfrm>
            <a:off x="644504" y="5409583"/>
            <a:ext cx="5169161" cy="843091"/>
          </a:xfrm>
          <a:prstGeom prst="rect">
            <a:avLst/>
          </a:prstGeom>
        </p:spPr>
      </p:pic>
    </p:spTree>
    <p:extLst>
      <p:ext uri="{BB962C8B-B14F-4D97-AF65-F5344CB8AC3E}">
        <p14:creationId xmlns:p14="http://schemas.microsoft.com/office/powerpoint/2010/main" val="212445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Categorical Cross Entropy Based &amp; SoftMax Function. </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sp>
        <p:nvSpPr>
          <p:cNvPr id="158" name="TextShape 2">
            <a:extLst>
              <a:ext uri="{FF2B5EF4-FFF2-40B4-BE49-F238E27FC236}">
                <a16:creationId xmlns:a16="http://schemas.microsoft.com/office/drawing/2014/main" id="{A8FE26FB-C22B-BEB1-0282-819CA373B500}"/>
              </a:ext>
            </a:extLst>
          </p:cNvPr>
          <p:cNvSpPr txBox="1"/>
          <p:nvPr/>
        </p:nvSpPr>
        <p:spPr>
          <a:xfrm>
            <a:off x="644504" y="2969399"/>
            <a:ext cx="5743080" cy="2972116"/>
          </a:xfrm>
          <a:prstGeom prst="rect">
            <a:avLst/>
          </a:prstGeom>
          <a:noFill/>
          <a:ln>
            <a:noFill/>
          </a:ln>
        </p:spPr>
        <p:txBody>
          <a:bodyPr>
            <a:normAutofit/>
          </a:bodyPr>
          <a:lstStyle/>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Accuracy: 73.54</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Loss: 0.4967</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endParaRPr lang="en-US" sz="1800" b="0" strike="noStrike" spc="-1" dirty="0">
              <a:solidFill>
                <a:srgbClr val="404040"/>
              </a:solidFill>
              <a:latin typeface="Franklin Gothic Book"/>
            </a:endParaRP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Validation Set Accuracy: 81.67</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Loss: 0.3874</a:t>
            </a: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p:txBody>
      </p:sp>
      <p:pic>
        <p:nvPicPr>
          <p:cNvPr id="3" name="Picture 2">
            <a:extLst>
              <a:ext uri="{FF2B5EF4-FFF2-40B4-BE49-F238E27FC236}">
                <a16:creationId xmlns:a16="http://schemas.microsoft.com/office/drawing/2014/main" id="{DA263AEB-012D-4554-7148-3ECE6C8C546F}"/>
              </a:ext>
            </a:extLst>
          </p:cNvPr>
          <p:cNvPicPr>
            <a:picLocks noChangeAspect="1"/>
          </p:cNvPicPr>
          <p:nvPr/>
        </p:nvPicPr>
        <p:blipFill>
          <a:blip r:embed="rId3"/>
          <a:stretch>
            <a:fillRect/>
          </a:stretch>
        </p:blipFill>
        <p:spPr>
          <a:xfrm>
            <a:off x="6387584" y="1602939"/>
            <a:ext cx="5118128" cy="2732919"/>
          </a:xfrm>
          <a:prstGeom prst="rect">
            <a:avLst/>
          </a:prstGeom>
        </p:spPr>
      </p:pic>
      <p:pic>
        <p:nvPicPr>
          <p:cNvPr id="4" name="Picture 3">
            <a:extLst>
              <a:ext uri="{FF2B5EF4-FFF2-40B4-BE49-F238E27FC236}">
                <a16:creationId xmlns:a16="http://schemas.microsoft.com/office/drawing/2014/main" id="{DD312F09-0C77-CB58-BE13-A1C1930C0224}"/>
              </a:ext>
            </a:extLst>
          </p:cNvPr>
          <p:cNvPicPr>
            <a:picLocks noChangeAspect="1"/>
          </p:cNvPicPr>
          <p:nvPr/>
        </p:nvPicPr>
        <p:blipFill>
          <a:blip r:embed="rId4"/>
          <a:stretch>
            <a:fillRect/>
          </a:stretch>
        </p:blipFill>
        <p:spPr>
          <a:xfrm>
            <a:off x="6315480" y="4563276"/>
            <a:ext cx="2448439" cy="1752924"/>
          </a:xfrm>
          <a:prstGeom prst="rect">
            <a:avLst/>
          </a:prstGeom>
        </p:spPr>
      </p:pic>
      <p:pic>
        <p:nvPicPr>
          <p:cNvPr id="5" name="Picture 4">
            <a:extLst>
              <a:ext uri="{FF2B5EF4-FFF2-40B4-BE49-F238E27FC236}">
                <a16:creationId xmlns:a16="http://schemas.microsoft.com/office/drawing/2014/main" id="{DD4C4546-549C-54DA-563C-3B60A4868861}"/>
              </a:ext>
            </a:extLst>
          </p:cNvPr>
          <p:cNvPicPr>
            <a:picLocks noChangeAspect="1"/>
          </p:cNvPicPr>
          <p:nvPr/>
        </p:nvPicPr>
        <p:blipFill>
          <a:blip r:embed="rId5"/>
          <a:stretch>
            <a:fillRect/>
          </a:stretch>
        </p:blipFill>
        <p:spPr>
          <a:xfrm>
            <a:off x="9065437" y="4563276"/>
            <a:ext cx="2440275" cy="1733066"/>
          </a:xfrm>
          <a:prstGeom prst="rect">
            <a:avLst/>
          </a:prstGeom>
        </p:spPr>
      </p:pic>
    </p:spTree>
    <p:extLst>
      <p:ext uri="{BB962C8B-B14F-4D97-AF65-F5344CB8AC3E}">
        <p14:creationId xmlns:p14="http://schemas.microsoft.com/office/powerpoint/2010/main" val="297483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Binary Cross Entropy Based &amp; Sigmoid Function</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pic>
        <p:nvPicPr>
          <p:cNvPr id="2" name="Picture 1" descr="A close-up of the moon&#10;&#10;Description automatically generated with medium confidence">
            <a:extLst>
              <a:ext uri="{FF2B5EF4-FFF2-40B4-BE49-F238E27FC236}">
                <a16:creationId xmlns:a16="http://schemas.microsoft.com/office/drawing/2014/main" id="{DFB9F148-26C1-E36F-085E-7038F4A4A6EE}"/>
              </a:ext>
            </a:extLst>
          </p:cNvPr>
          <p:cNvPicPr preferRelativeResize="0">
            <a:picLocks/>
          </p:cNvPicPr>
          <p:nvPr/>
        </p:nvPicPr>
        <p:blipFill>
          <a:blip r:embed="rId3"/>
          <a:stretch>
            <a:fillRect/>
          </a:stretch>
        </p:blipFill>
        <p:spPr>
          <a:xfrm>
            <a:off x="499990" y="3555944"/>
            <a:ext cx="1097280" cy="1097280"/>
          </a:xfrm>
          <a:prstGeom prst="rect">
            <a:avLst/>
          </a:prstGeom>
        </p:spPr>
      </p:pic>
      <p:sp>
        <p:nvSpPr>
          <p:cNvPr id="3" name="TextBox 2">
            <a:extLst>
              <a:ext uri="{FF2B5EF4-FFF2-40B4-BE49-F238E27FC236}">
                <a16:creationId xmlns:a16="http://schemas.microsoft.com/office/drawing/2014/main" id="{7664D166-00C6-DAC9-3E5C-8681D4B08F1C}"/>
              </a:ext>
            </a:extLst>
          </p:cNvPr>
          <p:cNvSpPr txBox="1"/>
          <p:nvPr/>
        </p:nvSpPr>
        <p:spPr>
          <a:xfrm>
            <a:off x="552677" y="4712641"/>
            <a:ext cx="1334535" cy="338554"/>
          </a:xfrm>
          <a:prstGeom prst="rect">
            <a:avLst/>
          </a:prstGeom>
          <a:noFill/>
        </p:spPr>
        <p:txBody>
          <a:bodyPr wrap="square">
            <a:spAutoFit/>
          </a:bodyPr>
          <a:lstStyle/>
          <a:p>
            <a:r>
              <a:rPr lang="en-US" sz="1600" dirty="0"/>
              <a:t>64x64x3</a:t>
            </a:r>
          </a:p>
        </p:txBody>
      </p:sp>
      <p:sp>
        <p:nvSpPr>
          <p:cNvPr id="4" name="Rectangle 3">
            <a:extLst>
              <a:ext uri="{FF2B5EF4-FFF2-40B4-BE49-F238E27FC236}">
                <a16:creationId xmlns:a16="http://schemas.microsoft.com/office/drawing/2014/main" id="{EAA056BE-E43C-4E57-7007-A7239213CCA1}"/>
              </a:ext>
            </a:extLst>
          </p:cNvPr>
          <p:cNvSpPr/>
          <p:nvPr/>
        </p:nvSpPr>
        <p:spPr>
          <a:xfrm>
            <a:off x="1869062" y="35091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227B71-25E0-0D5C-C6DF-AF410294252D}"/>
              </a:ext>
            </a:extLst>
          </p:cNvPr>
          <p:cNvSpPr/>
          <p:nvPr/>
        </p:nvSpPr>
        <p:spPr>
          <a:xfrm>
            <a:off x="2021462" y="36615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A72692B-F70B-76F2-5E58-E6474117D48C}"/>
              </a:ext>
            </a:extLst>
          </p:cNvPr>
          <p:cNvSpPr/>
          <p:nvPr/>
        </p:nvSpPr>
        <p:spPr>
          <a:xfrm>
            <a:off x="2173862" y="3813991"/>
            <a:ext cx="990600" cy="990600"/>
          </a:xfrm>
          <a:prstGeom prst="rect">
            <a:avLst/>
          </a:prstGeom>
          <a:solidFill>
            <a:srgbClr val="44546A">
              <a:alpha val="4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F144A3-48CF-2C77-62F9-681419653F6A}"/>
              </a:ext>
            </a:extLst>
          </p:cNvPr>
          <p:cNvSpPr/>
          <p:nvPr/>
        </p:nvSpPr>
        <p:spPr>
          <a:xfrm>
            <a:off x="2326262" y="39663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99686A1-DA45-BB53-D5E7-3CD49E1ECA55}"/>
              </a:ext>
            </a:extLst>
          </p:cNvPr>
          <p:cNvSpPr/>
          <p:nvPr/>
        </p:nvSpPr>
        <p:spPr>
          <a:xfrm>
            <a:off x="2478662" y="41187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E1A5B3-95FA-1933-3CE1-2D08078C1148}"/>
              </a:ext>
            </a:extLst>
          </p:cNvPr>
          <p:cNvSpPr/>
          <p:nvPr/>
        </p:nvSpPr>
        <p:spPr>
          <a:xfrm>
            <a:off x="2631062" y="42711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D17AFB-979C-F96D-08C4-AB34894F94D2}"/>
              </a:ext>
            </a:extLst>
          </p:cNvPr>
          <p:cNvSpPr/>
          <p:nvPr/>
        </p:nvSpPr>
        <p:spPr>
          <a:xfrm>
            <a:off x="2783462" y="44235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EA1468-526A-B9AF-95D8-E62FFE1F3D4A}"/>
              </a:ext>
            </a:extLst>
          </p:cNvPr>
          <p:cNvSpPr/>
          <p:nvPr/>
        </p:nvSpPr>
        <p:spPr>
          <a:xfrm>
            <a:off x="2935862" y="45759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89B4F5-00AF-090B-EE03-0629BE22C2E7}"/>
              </a:ext>
            </a:extLst>
          </p:cNvPr>
          <p:cNvSpPr txBox="1"/>
          <p:nvPr/>
        </p:nvSpPr>
        <p:spPr>
          <a:xfrm>
            <a:off x="2890224" y="5577961"/>
            <a:ext cx="1520332" cy="307777"/>
          </a:xfrm>
          <a:prstGeom prst="rect">
            <a:avLst/>
          </a:prstGeom>
          <a:noFill/>
        </p:spPr>
        <p:txBody>
          <a:bodyPr wrap="square">
            <a:spAutoFit/>
          </a:bodyPr>
          <a:lstStyle/>
          <a:p>
            <a:r>
              <a:rPr lang="en-US" sz="1400" dirty="0"/>
              <a:t>62x62x32</a:t>
            </a:r>
          </a:p>
        </p:txBody>
      </p:sp>
      <p:sp>
        <p:nvSpPr>
          <p:cNvPr id="13" name="TextBox 12">
            <a:extLst>
              <a:ext uri="{FF2B5EF4-FFF2-40B4-BE49-F238E27FC236}">
                <a16:creationId xmlns:a16="http://schemas.microsoft.com/office/drawing/2014/main" id="{CD1AB675-A39F-BAEA-8F61-A9228CB32BCC}"/>
              </a:ext>
            </a:extLst>
          </p:cNvPr>
          <p:cNvSpPr txBox="1"/>
          <p:nvPr/>
        </p:nvSpPr>
        <p:spPr>
          <a:xfrm>
            <a:off x="1829783" y="3163611"/>
            <a:ext cx="1737150" cy="307777"/>
          </a:xfrm>
          <a:prstGeom prst="rect">
            <a:avLst/>
          </a:prstGeom>
          <a:noFill/>
        </p:spPr>
        <p:txBody>
          <a:bodyPr wrap="square">
            <a:spAutoFit/>
          </a:bodyPr>
          <a:lstStyle/>
          <a:p>
            <a:r>
              <a:rPr lang="en-US" sz="1400" dirty="0"/>
              <a:t>Conv + Relu</a:t>
            </a:r>
          </a:p>
        </p:txBody>
      </p:sp>
      <p:sp>
        <p:nvSpPr>
          <p:cNvPr id="14" name="Rectangle 13">
            <a:extLst>
              <a:ext uri="{FF2B5EF4-FFF2-40B4-BE49-F238E27FC236}">
                <a16:creationId xmlns:a16="http://schemas.microsoft.com/office/drawing/2014/main" id="{3DF2507C-7998-9F0D-D3DD-EC03C09C9DB4}"/>
              </a:ext>
            </a:extLst>
          </p:cNvPr>
          <p:cNvSpPr/>
          <p:nvPr/>
        </p:nvSpPr>
        <p:spPr>
          <a:xfrm>
            <a:off x="3774827" y="35853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0D6E85-4556-EDA3-8502-30BAAF517AC0}"/>
              </a:ext>
            </a:extLst>
          </p:cNvPr>
          <p:cNvSpPr/>
          <p:nvPr/>
        </p:nvSpPr>
        <p:spPr>
          <a:xfrm>
            <a:off x="3927227" y="37377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DA0BF6-D3BD-ECA8-DB4F-42469B3F9511}"/>
              </a:ext>
            </a:extLst>
          </p:cNvPr>
          <p:cNvSpPr/>
          <p:nvPr/>
        </p:nvSpPr>
        <p:spPr>
          <a:xfrm>
            <a:off x="4079627" y="38901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B721A46-78CE-3A90-9EE1-B5B31D3BCEDC}"/>
              </a:ext>
            </a:extLst>
          </p:cNvPr>
          <p:cNvSpPr/>
          <p:nvPr/>
        </p:nvSpPr>
        <p:spPr>
          <a:xfrm>
            <a:off x="4232027" y="40425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3168C2-20E0-D02B-133B-3D2CA0AAF549}"/>
              </a:ext>
            </a:extLst>
          </p:cNvPr>
          <p:cNvSpPr/>
          <p:nvPr/>
        </p:nvSpPr>
        <p:spPr>
          <a:xfrm>
            <a:off x="4384427" y="41949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97C49D-E9A7-B333-53E7-AC3E8A35A997}"/>
              </a:ext>
            </a:extLst>
          </p:cNvPr>
          <p:cNvSpPr/>
          <p:nvPr/>
        </p:nvSpPr>
        <p:spPr>
          <a:xfrm>
            <a:off x="4536827" y="43473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E694FD-8088-26E7-6C26-E79204D13F20}"/>
              </a:ext>
            </a:extLst>
          </p:cNvPr>
          <p:cNvSpPr/>
          <p:nvPr/>
        </p:nvSpPr>
        <p:spPr>
          <a:xfrm>
            <a:off x="4689227" y="44997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D85B57C-FB95-8D10-2813-0174758F2762}"/>
              </a:ext>
            </a:extLst>
          </p:cNvPr>
          <p:cNvSpPr txBox="1"/>
          <p:nvPr/>
        </p:nvSpPr>
        <p:spPr>
          <a:xfrm>
            <a:off x="4421281" y="5101949"/>
            <a:ext cx="1520332" cy="307777"/>
          </a:xfrm>
          <a:prstGeom prst="rect">
            <a:avLst/>
          </a:prstGeom>
          <a:noFill/>
        </p:spPr>
        <p:txBody>
          <a:bodyPr wrap="square">
            <a:spAutoFit/>
          </a:bodyPr>
          <a:lstStyle/>
          <a:p>
            <a:r>
              <a:rPr lang="en-US" sz="1400" dirty="0"/>
              <a:t>31x31x32</a:t>
            </a:r>
          </a:p>
        </p:txBody>
      </p:sp>
      <p:sp>
        <p:nvSpPr>
          <p:cNvPr id="22" name="Rectangle 21">
            <a:extLst>
              <a:ext uri="{FF2B5EF4-FFF2-40B4-BE49-F238E27FC236}">
                <a16:creationId xmlns:a16="http://schemas.microsoft.com/office/drawing/2014/main" id="{0CE8E481-C099-E317-50B0-D58405AE09E1}"/>
              </a:ext>
            </a:extLst>
          </p:cNvPr>
          <p:cNvSpPr/>
          <p:nvPr/>
        </p:nvSpPr>
        <p:spPr>
          <a:xfrm>
            <a:off x="873452" y="4183163"/>
            <a:ext cx="182880" cy="182880"/>
          </a:xfrm>
          <a:prstGeom prst="rect">
            <a:avLst/>
          </a:prstGeom>
          <a:solidFill>
            <a:schemeClr val="accent1">
              <a:lumMod val="60000"/>
              <a:lumOff val="4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8F2921C-D0EC-CF64-45B0-698962972CB4}"/>
              </a:ext>
            </a:extLst>
          </p:cNvPr>
          <p:cNvCxnSpPr>
            <a:cxnSpLocks/>
          </p:cNvCxnSpPr>
          <p:nvPr/>
        </p:nvCxnSpPr>
        <p:spPr>
          <a:xfrm>
            <a:off x="752402" y="3179885"/>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6411A1D-4B74-B3BF-E0C0-3FF24063CAA3}"/>
              </a:ext>
            </a:extLst>
          </p:cNvPr>
          <p:cNvSpPr txBox="1"/>
          <p:nvPr/>
        </p:nvSpPr>
        <p:spPr>
          <a:xfrm>
            <a:off x="3316862" y="3163611"/>
            <a:ext cx="1737150" cy="307777"/>
          </a:xfrm>
          <a:prstGeom prst="rect">
            <a:avLst/>
          </a:prstGeom>
          <a:noFill/>
        </p:spPr>
        <p:txBody>
          <a:bodyPr wrap="square">
            <a:spAutoFit/>
          </a:bodyPr>
          <a:lstStyle/>
          <a:p>
            <a:r>
              <a:rPr lang="en-US" sz="1400" dirty="0"/>
              <a:t>Pooling 2x2</a:t>
            </a:r>
          </a:p>
        </p:txBody>
      </p:sp>
      <p:sp>
        <p:nvSpPr>
          <p:cNvPr id="25" name="Rectangle 24">
            <a:extLst>
              <a:ext uri="{FF2B5EF4-FFF2-40B4-BE49-F238E27FC236}">
                <a16:creationId xmlns:a16="http://schemas.microsoft.com/office/drawing/2014/main" id="{05C90376-5158-4991-125C-4942C5FBBA96}"/>
              </a:ext>
            </a:extLst>
          </p:cNvPr>
          <p:cNvSpPr/>
          <p:nvPr/>
        </p:nvSpPr>
        <p:spPr>
          <a:xfrm>
            <a:off x="4920145" y="35853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B4D5D08-BBE7-82D4-9560-BEE6F9EDE203}"/>
              </a:ext>
            </a:extLst>
          </p:cNvPr>
          <p:cNvSpPr/>
          <p:nvPr/>
        </p:nvSpPr>
        <p:spPr>
          <a:xfrm>
            <a:off x="5072545" y="37377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819396-EAD5-4185-2955-862FA1E2928D}"/>
              </a:ext>
            </a:extLst>
          </p:cNvPr>
          <p:cNvSpPr/>
          <p:nvPr/>
        </p:nvSpPr>
        <p:spPr>
          <a:xfrm>
            <a:off x="5224945" y="38901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17D44CA-8B2D-9710-11FF-7F5DEAD2636C}"/>
              </a:ext>
            </a:extLst>
          </p:cNvPr>
          <p:cNvSpPr/>
          <p:nvPr/>
        </p:nvSpPr>
        <p:spPr>
          <a:xfrm>
            <a:off x="5377345" y="40425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DD8F286-F5F5-5BB6-B301-4D673F498840}"/>
              </a:ext>
            </a:extLst>
          </p:cNvPr>
          <p:cNvSpPr/>
          <p:nvPr/>
        </p:nvSpPr>
        <p:spPr>
          <a:xfrm>
            <a:off x="5529745" y="41949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030A241-AD6C-1382-8735-12A225E94B2A}"/>
              </a:ext>
            </a:extLst>
          </p:cNvPr>
          <p:cNvSpPr/>
          <p:nvPr/>
        </p:nvSpPr>
        <p:spPr>
          <a:xfrm>
            <a:off x="5682145" y="43473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1D4F36F-CE37-CC11-2478-99E4C4F37B93}"/>
              </a:ext>
            </a:extLst>
          </p:cNvPr>
          <p:cNvSpPr/>
          <p:nvPr/>
        </p:nvSpPr>
        <p:spPr>
          <a:xfrm>
            <a:off x="5834545" y="44997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76EE418-5F0F-0DB6-4DB7-7F2642CF0E16}"/>
              </a:ext>
            </a:extLst>
          </p:cNvPr>
          <p:cNvSpPr txBox="1"/>
          <p:nvPr/>
        </p:nvSpPr>
        <p:spPr>
          <a:xfrm>
            <a:off x="4585922" y="3165458"/>
            <a:ext cx="1737150" cy="307777"/>
          </a:xfrm>
          <a:prstGeom prst="rect">
            <a:avLst/>
          </a:prstGeom>
          <a:noFill/>
        </p:spPr>
        <p:txBody>
          <a:bodyPr wrap="square">
            <a:spAutoFit/>
          </a:bodyPr>
          <a:lstStyle/>
          <a:p>
            <a:r>
              <a:rPr lang="en-US" sz="1400" dirty="0"/>
              <a:t>Conv + Relu</a:t>
            </a:r>
          </a:p>
        </p:txBody>
      </p:sp>
      <p:sp>
        <p:nvSpPr>
          <p:cNvPr id="33" name="TextBox 32">
            <a:extLst>
              <a:ext uri="{FF2B5EF4-FFF2-40B4-BE49-F238E27FC236}">
                <a16:creationId xmlns:a16="http://schemas.microsoft.com/office/drawing/2014/main" id="{E68FD13B-3B4E-E257-C0F3-C0A3F4C6CE99}"/>
              </a:ext>
            </a:extLst>
          </p:cNvPr>
          <p:cNvSpPr txBox="1"/>
          <p:nvPr/>
        </p:nvSpPr>
        <p:spPr>
          <a:xfrm>
            <a:off x="5686392" y="5201306"/>
            <a:ext cx="1520332" cy="307777"/>
          </a:xfrm>
          <a:prstGeom prst="rect">
            <a:avLst/>
          </a:prstGeom>
          <a:noFill/>
        </p:spPr>
        <p:txBody>
          <a:bodyPr wrap="square">
            <a:spAutoFit/>
          </a:bodyPr>
          <a:lstStyle/>
          <a:p>
            <a:r>
              <a:rPr lang="en-US" sz="1400" dirty="0"/>
              <a:t>29x29x32</a:t>
            </a:r>
          </a:p>
        </p:txBody>
      </p:sp>
      <p:sp>
        <p:nvSpPr>
          <p:cNvPr id="34" name="Rectangle 33">
            <a:extLst>
              <a:ext uri="{FF2B5EF4-FFF2-40B4-BE49-F238E27FC236}">
                <a16:creationId xmlns:a16="http://schemas.microsoft.com/office/drawing/2014/main" id="{48986F95-1239-34D9-7684-1DFAD517C241}"/>
              </a:ext>
            </a:extLst>
          </p:cNvPr>
          <p:cNvSpPr/>
          <p:nvPr/>
        </p:nvSpPr>
        <p:spPr>
          <a:xfrm>
            <a:off x="4700533" y="4507603"/>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1090E5C-21EF-7AA6-DD72-5D66B15E9802}"/>
              </a:ext>
            </a:extLst>
          </p:cNvPr>
          <p:cNvSpPr/>
          <p:nvPr/>
        </p:nvSpPr>
        <p:spPr>
          <a:xfrm>
            <a:off x="5986945" y="46521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B9847C1-D10F-6A89-D78B-0E6332923902}"/>
              </a:ext>
            </a:extLst>
          </p:cNvPr>
          <p:cNvSpPr/>
          <p:nvPr/>
        </p:nvSpPr>
        <p:spPr>
          <a:xfrm>
            <a:off x="6422326" y="36732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4609DE2-6831-526A-D26C-C7C5EDA4390E}"/>
              </a:ext>
            </a:extLst>
          </p:cNvPr>
          <p:cNvSpPr/>
          <p:nvPr/>
        </p:nvSpPr>
        <p:spPr>
          <a:xfrm>
            <a:off x="6574726" y="38256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7A2EBD7-54F6-156C-2058-318921ACF7CF}"/>
              </a:ext>
            </a:extLst>
          </p:cNvPr>
          <p:cNvSpPr/>
          <p:nvPr/>
        </p:nvSpPr>
        <p:spPr>
          <a:xfrm>
            <a:off x="6727126" y="39780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163E78-7574-3D19-93C2-3CA231FC3BBF}"/>
              </a:ext>
            </a:extLst>
          </p:cNvPr>
          <p:cNvSpPr/>
          <p:nvPr/>
        </p:nvSpPr>
        <p:spPr>
          <a:xfrm>
            <a:off x="6879526" y="41304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35B855A-F750-AD67-B4C0-EA6CC7545BE4}"/>
              </a:ext>
            </a:extLst>
          </p:cNvPr>
          <p:cNvSpPr/>
          <p:nvPr/>
        </p:nvSpPr>
        <p:spPr>
          <a:xfrm>
            <a:off x="7031926" y="42828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8C05CC8-35B6-1E5E-2F1E-F1CE2837AD63}"/>
              </a:ext>
            </a:extLst>
          </p:cNvPr>
          <p:cNvSpPr/>
          <p:nvPr/>
        </p:nvSpPr>
        <p:spPr>
          <a:xfrm>
            <a:off x="7184326" y="44352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FB3AA7B-3561-8090-50A4-FA0D4662B447}"/>
              </a:ext>
            </a:extLst>
          </p:cNvPr>
          <p:cNvSpPr txBox="1"/>
          <p:nvPr/>
        </p:nvSpPr>
        <p:spPr>
          <a:xfrm>
            <a:off x="6883404" y="4892459"/>
            <a:ext cx="970875" cy="307777"/>
          </a:xfrm>
          <a:prstGeom prst="rect">
            <a:avLst/>
          </a:prstGeom>
          <a:noFill/>
        </p:spPr>
        <p:txBody>
          <a:bodyPr wrap="square">
            <a:spAutoFit/>
          </a:bodyPr>
          <a:lstStyle/>
          <a:p>
            <a:r>
              <a:rPr lang="en-US" sz="1400" dirty="0"/>
              <a:t>14x14x32</a:t>
            </a:r>
          </a:p>
        </p:txBody>
      </p:sp>
      <p:sp>
        <p:nvSpPr>
          <p:cNvPr id="43" name="TextBox 42">
            <a:extLst>
              <a:ext uri="{FF2B5EF4-FFF2-40B4-BE49-F238E27FC236}">
                <a16:creationId xmlns:a16="http://schemas.microsoft.com/office/drawing/2014/main" id="{C5BB7529-82D8-6869-5470-8004A2795878}"/>
              </a:ext>
            </a:extLst>
          </p:cNvPr>
          <p:cNvSpPr txBox="1"/>
          <p:nvPr/>
        </p:nvSpPr>
        <p:spPr>
          <a:xfrm>
            <a:off x="5818939" y="3168196"/>
            <a:ext cx="1737150" cy="307777"/>
          </a:xfrm>
          <a:prstGeom prst="rect">
            <a:avLst/>
          </a:prstGeom>
          <a:noFill/>
        </p:spPr>
        <p:txBody>
          <a:bodyPr wrap="square">
            <a:spAutoFit/>
          </a:bodyPr>
          <a:lstStyle/>
          <a:p>
            <a:r>
              <a:rPr lang="en-US" sz="1400" dirty="0"/>
              <a:t>Pooling 2x2</a:t>
            </a:r>
          </a:p>
        </p:txBody>
      </p:sp>
      <p:sp>
        <p:nvSpPr>
          <p:cNvPr id="44" name="Rectangle 43">
            <a:extLst>
              <a:ext uri="{FF2B5EF4-FFF2-40B4-BE49-F238E27FC236}">
                <a16:creationId xmlns:a16="http://schemas.microsoft.com/office/drawing/2014/main" id="{6F336F26-A051-73CD-E961-08CDACD71D28}"/>
              </a:ext>
            </a:extLst>
          </p:cNvPr>
          <p:cNvSpPr/>
          <p:nvPr/>
        </p:nvSpPr>
        <p:spPr>
          <a:xfrm>
            <a:off x="6422326" y="3680403"/>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8E8112D-611B-3F75-58AE-AF0BE2793FE9}"/>
              </a:ext>
            </a:extLst>
          </p:cNvPr>
          <p:cNvSpPr/>
          <p:nvPr/>
        </p:nvSpPr>
        <p:spPr>
          <a:xfrm>
            <a:off x="7414126" y="36615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21DB9F-19DE-D432-1C16-6262BB1F336B}"/>
              </a:ext>
            </a:extLst>
          </p:cNvPr>
          <p:cNvSpPr/>
          <p:nvPr/>
        </p:nvSpPr>
        <p:spPr>
          <a:xfrm>
            <a:off x="7566526" y="38139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D0A697D-CF1A-5DBA-2520-FB4BEAE5936D}"/>
              </a:ext>
            </a:extLst>
          </p:cNvPr>
          <p:cNvSpPr/>
          <p:nvPr/>
        </p:nvSpPr>
        <p:spPr>
          <a:xfrm>
            <a:off x="7718926" y="39663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7EAF467-8C06-A96C-2775-919357DD702E}"/>
              </a:ext>
            </a:extLst>
          </p:cNvPr>
          <p:cNvSpPr/>
          <p:nvPr/>
        </p:nvSpPr>
        <p:spPr>
          <a:xfrm>
            <a:off x="7871326" y="41187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1EADBF-612B-7FC0-FA3E-B8D65AAF2244}"/>
              </a:ext>
            </a:extLst>
          </p:cNvPr>
          <p:cNvSpPr/>
          <p:nvPr/>
        </p:nvSpPr>
        <p:spPr>
          <a:xfrm>
            <a:off x="8023726" y="42711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855BDEC-5124-5235-B99D-252F80E1DE23}"/>
              </a:ext>
            </a:extLst>
          </p:cNvPr>
          <p:cNvSpPr/>
          <p:nvPr/>
        </p:nvSpPr>
        <p:spPr>
          <a:xfrm>
            <a:off x="8176126" y="44235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9E3750D-5966-D3C1-1BE6-1E4713CC7B5E}"/>
              </a:ext>
            </a:extLst>
          </p:cNvPr>
          <p:cNvSpPr txBox="1"/>
          <p:nvPr/>
        </p:nvSpPr>
        <p:spPr>
          <a:xfrm>
            <a:off x="7027667" y="3168254"/>
            <a:ext cx="1737150" cy="307777"/>
          </a:xfrm>
          <a:prstGeom prst="rect">
            <a:avLst/>
          </a:prstGeom>
          <a:noFill/>
        </p:spPr>
        <p:txBody>
          <a:bodyPr wrap="square">
            <a:spAutoFit/>
          </a:bodyPr>
          <a:lstStyle/>
          <a:p>
            <a:r>
              <a:rPr lang="en-US" sz="1400" dirty="0"/>
              <a:t>Conv + Relu</a:t>
            </a:r>
          </a:p>
        </p:txBody>
      </p:sp>
      <p:sp>
        <p:nvSpPr>
          <p:cNvPr id="52" name="TextBox 51">
            <a:extLst>
              <a:ext uri="{FF2B5EF4-FFF2-40B4-BE49-F238E27FC236}">
                <a16:creationId xmlns:a16="http://schemas.microsoft.com/office/drawing/2014/main" id="{47A17338-8F7D-3C7C-D86B-1BB4551E36FE}"/>
              </a:ext>
            </a:extLst>
          </p:cNvPr>
          <p:cNvSpPr txBox="1"/>
          <p:nvPr/>
        </p:nvSpPr>
        <p:spPr>
          <a:xfrm>
            <a:off x="7913976" y="4905913"/>
            <a:ext cx="1520332" cy="307777"/>
          </a:xfrm>
          <a:prstGeom prst="rect">
            <a:avLst/>
          </a:prstGeom>
          <a:noFill/>
        </p:spPr>
        <p:txBody>
          <a:bodyPr wrap="square">
            <a:spAutoFit/>
          </a:bodyPr>
          <a:lstStyle/>
          <a:p>
            <a:r>
              <a:rPr lang="en-US" sz="1400" dirty="0"/>
              <a:t>12x12x32</a:t>
            </a:r>
          </a:p>
        </p:txBody>
      </p:sp>
      <p:sp>
        <p:nvSpPr>
          <p:cNvPr id="53" name="Rectangle 52">
            <a:extLst>
              <a:ext uri="{FF2B5EF4-FFF2-40B4-BE49-F238E27FC236}">
                <a16:creationId xmlns:a16="http://schemas.microsoft.com/office/drawing/2014/main" id="{70B63E9B-71A5-D90C-1DE5-915D9CC935B8}"/>
              </a:ext>
            </a:extLst>
          </p:cNvPr>
          <p:cNvSpPr/>
          <p:nvPr/>
        </p:nvSpPr>
        <p:spPr>
          <a:xfrm>
            <a:off x="8525850" y="36405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75407F01-C4DB-61DC-03EB-D4295B38AE58}"/>
              </a:ext>
            </a:extLst>
          </p:cNvPr>
          <p:cNvSpPr/>
          <p:nvPr/>
        </p:nvSpPr>
        <p:spPr>
          <a:xfrm>
            <a:off x="8678250" y="37929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788895E-03FA-391B-8880-91EE542052FA}"/>
              </a:ext>
            </a:extLst>
          </p:cNvPr>
          <p:cNvSpPr/>
          <p:nvPr/>
        </p:nvSpPr>
        <p:spPr>
          <a:xfrm>
            <a:off x="8830650" y="39453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67C0231-F273-D528-9D73-E951846E9109}"/>
              </a:ext>
            </a:extLst>
          </p:cNvPr>
          <p:cNvSpPr/>
          <p:nvPr/>
        </p:nvSpPr>
        <p:spPr>
          <a:xfrm>
            <a:off x="8983050" y="40977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9007FE2D-216F-ECBD-7C78-9409BE92C450}"/>
              </a:ext>
            </a:extLst>
          </p:cNvPr>
          <p:cNvSpPr/>
          <p:nvPr/>
        </p:nvSpPr>
        <p:spPr>
          <a:xfrm>
            <a:off x="9135450" y="42501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1CF19941-9366-FFB4-F223-08B00DE584B0}"/>
              </a:ext>
            </a:extLst>
          </p:cNvPr>
          <p:cNvSpPr txBox="1"/>
          <p:nvPr/>
        </p:nvSpPr>
        <p:spPr>
          <a:xfrm>
            <a:off x="8952570" y="4579563"/>
            <a:ext cx="1520332" cy="307777"/>
          </a:xfrm>
          <a:prstGeom prst="rect">
            <a:avLst/>
          </a:prstGeom>
          <a:noFill/>
        </p:spPr>
        <p:txBody>
          <a:bodyPr wrap="square">
            <a:spAutoFit/>
          </a:bodyPr>
          <a:lstStyle/>
          <a:p>
            <a:r>
              <a:rPr lang="en-US" sz="1400" dirty="0"/>
              <a:t>6x6x32</a:t>
            </a:r>
          </a:p>
        </p:txBody>
      </p:sp>
      <p:sp>
        <p:nvSpPr>
          <p:cNvPr id="59" name="TextBox 58">
            <a:extLst>
              <a:ext uri="{FF2B5EF4-FFF2-40B4-BE49-F238E27FC236}">
                <a16:creationId xmlns:a16="http://schemas.microsoft.com/office/drawing/2014/main" id="{252B8C9B-8F59-8DC1-2397-900868221077}"/>
              </a:ext>
            </a:extLst>
          </p:cNvPr>
          <p:cNvSpPr txBox="1"/>
          <p:nvPr/>
        </p:nvSpPr>
        <p:spPr>
          <a:xfrm>
            <a:off x="8141854" y="3165516"/>
            <a:ext cx="1737150" cy="307777"/>
          </a:xfrm>
          <a:prstGeom prst="rect">
            <a:avLst/>
          </a:prstGeom>
          <a:noFill/>
        </p:spPr>
        <p:txBody>
          <a:bodyPr wrap="square">
            <a:spAutoFit/>
          </a:bodyPr>
          <a:lstStyle/>
          <a:p>
            <a:r>
              <a:rPr lang="en-US" sz="1400" dirty="0"/>
              <a:t>Pooling 2x2</a:t>
            </a:r>
          </a:p>
        </p:txBody>
      </p:sp>
      <p:sp>
        <p:nvSpPr>
          <p:cNvPr id="60" name="Rectangle 59">
            <a:extLst>
              <a:ext uri="{FF2B5EF4-FFF2-40B4-BE49-F238E27FC236}">
                <a16:creationId xmlns:a16="http://schemas.microsoft.com/office/drawing/2014/main" id="{40832B92-D695-8168-27EC-966B0618BFEF}"/>
              </a:ext>
            </a:extLst>
          </p:cNvPr>
          <p:cNvSpPr/>
          <p:nvPr/>
        </p:nvSpPr>
        <p:spPr>
          <a:xfrm>
            <a:off x="9746511" y="3762068"/>
            <a:ext cx="206103" cy="1260119"/>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6E622B41-1441-85F2-401B-73B365014144}"/>
              </a:ext>
            </a:extLst>
          </p:cNvPr>
          <p:cNvSpPr txBox="1"/>
          <p:nvPr/>
        </p:nvSpPr>
        <p:spPr>
          <a:xfrm>
            <a:off x="9465283" y="3151977"/>
            <a:ext cx="1737150" cy="307777"/>
          </a:xfrm>
          <a:prstGeom prst="rect">
            <a:avLst/>
          </a:prstGeom>
          <a:noFill/>
        </p:spPr>
        <p:txBody>
          <a:bodyPr wrap="square">
            <a:spAutoFit/>
          </a:bodyPr>
          <a:lstStyle/>
          <a:p>
            <a:r>
              <a:rPr lang="en-US" sz="1400" dirty="0"/>
              <a:t>Flatten</a:t>
            </a:r>
          </a:p>
        </p:txBody>
      </p:sp>
      <p:sp>
        <p:nvSpPr>
          <p:cNvPr id="62" name="TextBox 61">
            <a:extLst>
              <a:ext uri="{FF2B5EF4-FFF2-40B4-BE49-F238E27FC236}">
                <a16:creationId xmlns:a16="http://schemas.microsoft.com/office/drawing/2014/main" id="{8B94CDD6-13F2-11BC-CF7E-C8582F2BC71D}"/>
              </a:ext>
            </a:extLst>
          </p:cNvPr>
          <p:cNvSpPr txBox="1"/>
          <p:nvPr/>
        </p:nvSpPr>
        <p:spPr>
          <a:xfrm>
            <a:off x="9558634" y="5107902"/>
            <a:ext cx="1520332" cy="307777"/>
          </a:xfrm>
          <a:prstGeom prst="rect">
            <a:avLst/>
          </a:prstGeom>
          <a:noFill/>
        </p:spPr>
        <p:txBody>
          <a:bodyPr wrap="square">
            <a:spAutoFit/>
          </a:bodyPr>
          <a:lstStyle/>
          <a:p>
            <a:r>
              <a:rPr lang="en-US" sz="1400" dirty="0"/>
              <a:t>2304</a:t>
            </a:r>
          </a:p>
        </p:txBody>
      </p:sp>
      <p:sp>
        <p:nvSpPr>
          <p:cNvPr id="63" name="Oval 62">
            <a:extLst>
              <a:ext uri="{FF2B5EF4-FFF2-40B4-BE49-F238E27FC236}">
                <a16:creationId xmlns:a16="http://schemas.microsoft.com/office/drawing/2014/main" id="{126C0B24-D56A-A811-EFC7-4A9BE73167A1}"/>
              </a:ext>
            </a:extLst>
          </p:cNvPr>
          <p:cNvSpPr/>
          <p:nvPr/>
        </p:nvSpPr>
        <p:spPr>
          <a:xfrm>
            <a:off x="10516641" y="3259692"/>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8F98BBA-3210-15A7-04E5-A49EC67DEB3B}"/>
              </a:ext>
            </a:extLst>
          </p:cNvPr>
          <p:cNvSpPr/>
          <p:nvPr/>
        </p:nvSpPr>
        <p:spPr>
          <a:xfrm>
            <a:off x="10520162" y="3593307"/>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73F3653E-AC76-86FC-C558-4F724E6901FE}"/>
              </a:ext>
            </a:extLst>
          </p:cNvPr>
          <p:cNvSpPr/>
          <p:nvPr/>
        </p:nvSpPr>
        <p:spPr>
          <a:xfrm>
            <a:off x="10520162" y="393463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8A4BE1E0-A660-84F6-C3C8-9C195A484526}"/>
              </a:ext>
            </a:extLst>
          </p:cNvPr>
          <p:cNvSpPr/>
          <p:nvPr/>
        </p:nvSpPr>
        <p:spPr>
          <a:xfrm>
            <a:off x="10529807" y="4267151"/>
            <a:ext cx="182880" cy="182880"/>
          </a:xfrm>
          <a:prstGeom prst="ellipse">
            <a:avLst/>
          </a:prstGeom>
          <a:solidFill>
            <a:srgbClr val="44546A">
              <a:alpha val="5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F0BB1016-8429-A455-945C-91BFA9DB3775}"/>
              </a:ext>
            </a:extLst>
          </p:cNvPr>
          <p:cNvSpPr/>
          <p:nvPr/>
        </p:nvSpPr>
        <p:spPr>
          <a:xfrm>
            <a:off x="10522779" y="460270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351B00DC-63E6-275A-F7EB-8A66C2AC0FC1}"/>
              </a:ext>
            </a:extLst>
          </p:cNvPr>
          <p:cNvSpPr/>
          <p:nvPr/>
        </p:nvSpPr>
        <p:spPr>
          <a:xfrm>
            <a:off x="10529807" y="534398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DA4C6C7-056E-BF2A-5837-06515B8EA9AA}"/>
              </a:ext>
            </a:extLst>
          </p:cNvPr>
          <p:cNvSpPr/>
          <p:nvPr/>
        </p:nvSpPr>
        <p:spPr>
          <a:xfrm>
            <a:off x="11144145" y="376246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8EC6D18-B3DA-1BAF-33D3-94A462EFB6E0}"/>
              </a:ext>
            </a:extLst>
          </p:cNvPr>
          <p:cNvSpPr/>
          <p:nvPr/>
        </p:nvSpPr>
        <p:spPr>
          <a:xfrm>
            <a:off x="11144145" y="429586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9621BFB0-258A-789D-7974-6117DED3EA7D}"/>
              </a:ext>
            </a:extLst>
          </p:cNvPr>
          <p:cNvCxnSpPr>
            <a:stCxn id="63" idx="6"/>
            <a:endCxn id="133" idx="1"/>
          </p:cNvCxnSpPr>
          <p:nvPr/>
        </p:nvCxnSpPr>
        <p:spPr>
          <a:xfrm>
            <a:off x="10699521" y="3351132"/>
            <a:ext cx="471406" cy="43811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72DBC9B-189B-8BBF-474B-04AD3FBFD0E6}"/>
              </a:ext>
            </a:extLst>
          </p:cNvPr>
          <p:cNvCxnSpPr>
            <a:stCxn id="63" idx="6"/>
            <a:endCxn id="134" idx="0"/>
          </p:cNvCxnSpPr>
          <p:nvPr/>
        </p:nvCxnSpPr>
        <p:spPr>
          <a:xfrm>
            <a:off x="10699521" y="3351132"/>
            <a:ext cx="536064" cy="944734"/>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4C5AE2C-454C-A8F3-2EF4-1E291B46473F}"/>
              </a:ext>
            </a:extLst>
          </p:cNvPr>
          <p:cNvCxnSpPr>
            <a:stCxn id="128" idx="6"/>
            <a:endCxn id="133" idx="2"/>
          </p:cNvCxnSpPr>
          <p:nvPr/>
        </p:nvCxnSpPr>
        <p:spPr>
          <a:xfrm>
            <a:off x="10703042" y="3684747"/>
            <a:ext cx="441103" cy="1691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372975-9DD6-2AF8-ACC9-F6F2DBB48A3E}"/>
              </a:ext>
            </a:extLst>
          </p:cNvPr>
          <p:cNvCxnSpPr>
            <a:stCxn id="128" idx="6"/>
            <a:endCxn id="134" idx="2"/>
          </p:cNvCxnSpPr>
          <p:nvPr/>
        </p:nvCxnSpPr>
        <p:spPr>
          <a:xfrm>
            <a:off x="10703042" y="3684747"/>
            <a:ext cx="441103" cy="7025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B60FDFD-A407-8360-7FAA-7E6C1D7A6B41}"/>
              </a:ext>
            </a:extLst>
          </p:cNvPr>
          <p:cNvCxnSpPr>
            <a:stCxn id="129" idx="6"/>
            <a:endCxn id="133" idx="1"/>
          </p:cNvCxnSpPr>
          <p:nvPr/>
        </p:nvCxnSpPr>
        <p:spPr>
          <a:xfrm flipV="1">
            <a:off x="10703042" y="3789248"/>
            <a:ext cx="467885" cy="236822"/>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004F9C2-D9B9-1AA0-DA63-8BA4F7CEA55E}"/>
              </a:ext>
            </a:extLst>
          </p:cNvPr>
          <p:cNvCxnSpPr>
            <a:stCxn id="129" idx="6"/>
            <a:endCxn id="134" idx="1"/>
          </p:cNvCxnSpPr>
          <p:nvPr/>
        </p:nvCxnSpPr>
        <p:spPr>
          <a:xfrm>
            <a:off x="10703042" y="4026070"/>
            <a:ext cx="467885" cy="296578"/>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A63917E-5505-0272-6580-6426D0609D02}"/>
              </a:ext>
            </a:extLst>
          </p:cNvPr>
          <p:cNvCxnSpPr>
            <a:stCxn id="130" idx="6"/>
            <a:endCxn id="134" idx="2"/>
          </p:cNvCxnSpPr>
          <p:nvPr/>
        </p:nvCxnSpPr>
        <p:spPr>
          <a:xfrm>
            <a:off x="10712687" y="4358591"/>
            <a:ext cx="431458" cy="2871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BB192ED-C4DF-7C34-F486-BECB27292182}"/>
              </a:ext>
            </a:extLst>
          </p:cNvPr>
          <p:cNvCxnSpPr>
            <a:stCxn id="130" idx="7"/>
            <a:endCxn id="133" idx="3"/>
          </p:cNvCxnSpPr>
          <p:nvPr/>
        </p:nvCxnSpPr>
        <p:spPr>
          <a:xfrm flipV="1">
            <a:off x="10685905" y="3918564"/>
            <a:ext cx="485022" cy="37536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7413E9A-ABFD-FC77-A0EA-40B8F8E07942}"/>
              </a:ext>
            </a:extLst>
          </p:cNvPr>
          <p:cNvCxnSpPr>
            <a:stCxn id="131" idx="7"/>
            <a:endCxn id="133" idx="3"/>
          </p:cNvCxnSpPr>
          <p:nvPr/>
        </p:nvCxnSpPr>
        <p:spPr>
          <a:xfrm flipV="1">
            <a:off x="10678877" y="3918564"/>
            <a:ext cx="492050" cy="71091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6A11933-09CA-54D9-4F55-B16A7ACD870A}"/>
              </a:ext>
            </a:extLst>
          </p:cNvPr>
          <p:cNvCxnSpPr>
            <a:stCxn id="131" idx="6"/>
            <a:endCxn id="134" idx="3"/>
          </p:cNvCxnSpPr>
          <p:nvPr/>
        </p:nvCxnSpPr>
        <p:spPr>
          <a:xfrm flipV="1">
            <a:off x="10705659" y="4387306"/>
            <a:ext cx="438486" cy="30683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0C8DF90-2A2F-2977-F5CC-222CA5DA5444}"/>
              </a:ext>
            </a:extLst>
          </p:cNvPr>
          <p:cNvCxnSpPr>
            <a:stCxn id="132" idx="6"/>
            <a:endCxn id="133" idx="3"/>
          </p:cNvCxnSpPr>
          <p:nvPr/>
        </p:nvCxnSpPr>
        <p:spPr>
          <a:xfrm flipV="1">
            <a:off x="10712687" y="3918564"/>
            <a:ext cx="458240" cy="151685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3D0B5C6-F0E9-B4EF-6EA4-A29D08CCC101}"/>
              </a:ext>
            </a:extLst>
          </p:cNvPr>
          <p:cNvCxnSpPr>
            <a:stCxn id="132" idx="6"/>
            <a:endCxn id="134" idx="4"/>
          </p:cNvCxnSpPr>
          <p:nvPr/>
        </p:nvCxnSpPr>
        <p:spPr>
          <a:xfrm flipV="1">
            <a:off x="10712687" y="4478746"/>
            <a:ext cx="522898" cy="95667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97C16282-B9EA-559A-8760-A99D934A5EBD}"/>
              </a:ext>
            </a:extLst>
          </p:cNvPr>
          <p:cNvSpPr/>
          <p:nvPr/>
        </p:nvSpPr>
        <p:spPr>
          <a:xfrm>
            <a:off x="10588693" y="4930926"/>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9BFF39EE-FDCB-ED1E-8B69-7D5D1AB68AA2}"/>
              </a:ext>
            </a:extLst>
          </p:cNvPr>
          <p:cNvSpPr/>
          <p:nvPr/>
        </p:nvSpPr>
        <p:spPr>
          <a:xfrm>
            <a:off x="10588693" y="5046924"/>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946A28A-196B-F75E-F2CA-28E6E3CB0FEF}"/>
              </a:ext>
            </a:extLst>
          </p:cNvPr>
          <p:cNvSpPr/>
          <p:nvPr/>
        </p:nvSpPr>
        <p:spPr>
          <a:xfrm>
            <a:off x="10588693" y="5160611"/>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F8F4FA6E-235E-B5AA-B76F-B713E9071268}"/>
              </a:ext>
            </a:extLst>
          </p:cNvPr>
          <p:cNvSpPr txBox="1"/>
          <p:nvPr/>
        </p:nvSpPr>
        <p:spPr>
          <a:xfrm>
            <a:off x="9726832" y="2658240"/>
            <a:ext cx="1970954" cy="523220"/>
          </a:xfrm>
          <a:prstGeom prst="rect">
            <a:avLst/>
          </a:prstGeom>
          <a:noFill/>
        </p:spPr>
        <p:txBody>
          <a:bodyPr wrap="square" rtlCol="0">
            <a:spAutoFit/>
          </a:bodyPr>
          <a:lstStyle/>
          <a:p>
            <a:pPr algn="ctr"/>
            <a:r>
              <a:rPr lang="en-US" sz="1400" dirty="0"/>
              <a:t>Fully Connected NN</a:t>
            </a:r>
          </a:p>
          <a:p>
            <a:pPr algn="ctr"/>
            <a:r>
              <a:rPr lang="en-US" sz="1400" dirty="0"/>
              <a:t> + Sigmoid </a:t>
            </a:r>
          </a:p>
        </p:txBody>
      </p:sp>
      <p:sp>
        <p:nvSpPr>
          <p:cNvPr id="151" name="Rectangle 150">
            <a:extLst>
              <a:ext uri="{FF2B5EF4-FFF2-40B4-BE49-F238E27FC236}">
                <a16:creationId xmlns:a16="http://schemas.microsoft.com/office/drawing/2014/main" id="{D089647E-4E5B-DD61-2056-98423B1755C9}"/>
              </a:ext>
            </a:extLst>
          </p:cNvPr>
          <p:cNvSpPr/>
          <p:nvPr/>
        </p:nvSpPr>
        <p:spPr>
          <a:xfrm>
            <a:off x="10137806" y="4039891"/>
            <a:ext cx="148308" cy="7266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39ABB89D-9797-9CF6-6D08-FAEFEF0E0A78}"/>
              </a:ext>
            </a:extLst>
          </p:cNvPr>
          <p:cNvCxnSpPr>
            <a:stCxn id="151" idx="0"/>
            <a:endCxn id="63" idx="1"/>
          </p:cNvCxnSpPr>
          <p:nvPr/>
        </p:nvCxnSpPr>
        <p:spPr>
          <a:xfrm flipV="1">
            <a:off x="10211960" y="3286474"/>
            <a:ext cx="331463" cy="75341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F1673A6-BA62-8BE3-3899-FB821264C10C}"/>
              </a:ext>
            </a:extLst>
          </p:cNvPr>
          <p:cNvCxnSpPr>
            <a:stCxn id="151" idx="2"/>
            <a:endCxn id="132" idx="2"/>
          </p:cNvCxnSpPr>
          <p:nvPr/>
        </p:nvCxnSpPr>
        <p:spPr>
          <a:xfrm>
            <a:off x="10211960" y="4766491"/>
            <a:ext cx="317847" cy="66893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A82433D-7071-1DFA-40E8-E9CE65CBBA9A}"/>
              </a:ext>
            </a:extLst>
          </p:cNvPr>
          <p:cNvCxnSpPr>
            <a:stCxn id="151" idx="0"/>
          </p:cNvCxnSpPr>
          <p:nvPr/>
        </p:nvCxnSpPr>
        <p:spPr>
          <a:xfrm flipH="1" flipV="1">
            <a:off x="9952614" y="3769326"/>
            <a:ext cx="259346" cy="27056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2BC74F3-D4A5-199E-0548-C243A6E7BC5D}"/>
              </a:ext>
            </a:extLst>
          </p:cNvPr>
          <p:cNvCxnSpPr>
            <a:stCxn id="151" idx="2"/>
          </p:cNvCxnSpPr>
          <p:nvPr/>
        </p:nvCxnSpPr>
        <p:spPr>
          <a:xfrm flipH="1">
            <a:off x="9952614" y="4766491"/>
            <a:ext cx="259346" cy="25569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41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Categorical Cross Entropy Based &amp; SoftMax Function. </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sp>
        <p:nvSpPr>
          <p:cNvPr id="158" name="TextShape 2">
            <a:extLst>
              <a:ext uri="{FF2B5EF4-FFF2-40B4-BE49-F238E27FC236}">
                <a16:creationId xmlns:a16="http://schemas.microsoft.com/office/drawing/2014/main" id="{A8FE26FB-C22B-BEB1-0282-819CA373B500}"/>
              </a:ext>
            </a:extLst>
          </p:cNvPr>
          <p:cNvSpPr txBox="1"/>
          <p:nvPr/>
        </p:nvSpPr>
        <p:spPr>
          <a:xfrm>
            <a:off x="644504" y="2969399"/>
            <a:ext cx="5743080" cy="2972116"/>
          </a:xfrm>
          <a:prstGeom prst="rect">
            <a:avLst/>
          </a:prstGeom>
          <a:noFill/>
          <a:ln>
            <a:noFill/>
          </a:ln>
        </p:spPr>
        <p:txBody>
          <a:bodyPr>
            <a:normAutofit/>
          </a:bodyPr>
          <a:lstStyle/>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z="1800" b="0" strike="noStrike" spc="-1" dirty="0">
                <a:solidFill>
                  <a:srgbClr val="404040"/>
                </a:solidFill>
                <a:latin typeface="Franklin Gothic Book"/>
              </a:rPr>
              <a:t>Architecture &amp; total number of parameters:</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pc="-1" dirty="0">
                <a:solidFill>
                  <a:srgbClr val="404040"/>
                </a:solidFill>
                <a:latin typeface="Franklin Gothic Book"/>
              </a:rPr>
              <a:t>Total Prams: 176.225</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z="1800" b="0" strike="noStrike" spc="-1" dirty="0">
                <a:solidFill>
                  <a:srgbClr val="404040"/>
                </a:solidFill>
                <a:latin typeface="Franklin Gothic Book"/>
              </a:rPr>
              <a:t>Trainable Params: 176.225</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pc="-1" dirty="0">
                <a:solidFill>
                  <a:srgbClr val="404040"/>
                </a:solidFill>
                <a:latin typeface="Franklin Gothic Book"/>
              </a:rPr>
              <a:t>Non-trainable: 0</a:t>
            </a:r>
            <a:endParaRPr lang="en-US" sz="1800" b="0" strike="noStrike" spc="-1" dirty="0">
              <a:solidFill>
                <a:srgbClr val="404040"/>
              </a:solidFill>
              <a:latin typeface="Franklin Gothic Book"/>
            </a:endParaRPr>
          </a:p>
        </p:txBody>
      </p:sp>
      <p:pic>
        <p:nvPicPr>
          <p:cNvPr id="2" name="Picture 1" descr="A picture containing graphical user interface&#10;&#10;Description automatically generated">
            <a:extLst>
              <a:ext uri="{FF2B5EF4-FFF2-40B4-BE49-F238E27FC236}">
                <a16:creationId xmlns:a16="http://schemas.microsoft.com/office/drawing/2014/main" id="{CCFAC29D-10AD-E0D3-E927-6967FB92BB46}"/>
              </a:ext>
            </a:extLst>
          </p:cNvPr>
          <p:cNvPicPr>
            <a:picLocks noChangeAspect="1"/>
          </p:cNvPicPr>
          <p:nvPr/>
        </p:nvPicPr>
        <p:blipFill>
          <a:blip r:embed="rId3"/>
          <a:stretch>
            <a:fillRect/>
          </a:stretch>
        </p:blipFill>
        <p:spPr>
          <a:xfrm>
            <a:off x="7476564" y="1425399"/>
            <a:ext cx="3058209" cy="3542242"/>
          </a:xfrm>
          <a:prstGeom prst="rect">
            <a:avLst/>
          </a:prstGeom>
        </p:spPr>
      </p:pic>
      <p:pic>
        <p:nvPicPr>
          <p:cNvPr id="3" name="Picture 2">
            <a:extLst>
              <a:ext uri="{FF2B5EF4-FFF2-40B4-BE49-F238E27FC236}">
                <a16:creationId xmlns:a16="http://schemas.microsoft.com/office/drawing/2014/main" id="{1A121474-CC92-3922-A629-9161C4C36931}"/>
              </a:ext>
            </a:extLst>
          </p:cNvPr>
          <p:cNvPicPr>
            <a:picLocks noChangeAspect="1"/>
          </p:cNvPicPr>
          <p:nvPr/>
        </p:nvPicPr>
        <p:blipFill>
          <a:blip r:embed="rId4"/>
          <a:stretch>
            <a:fillRect/>
          </a:stretch>
        </p:blipFill>
        <p:spPr>
          <a:xfrm>
            <a:off x="7476564" y="5232318"/>
            <a:ext cx="3056965" cy="1159517"/>
          </a:xfrm>
          <a:prstGeom prst="rect">
            <a:avLst/>
          </a:prstGeom>
        </p:spPr>
      </p:pic>
      <p:pic>
        <p:nvPicPr>
          <p:cNvPr id="4" name="Picture 3">
            <a:extLst>
              <a:ext uri="{FF2B5EF4-FFF2-40B4-BE49-F238E27FC236}">
                <a16:creationId xmlns:a16="http://schemas.microsoft.com/office/drawing/2014/main" id="{E4034AE0-5ABA-BA38-EFD7-D6CF881C4ECC}"/>
              </a:ext>
            </a:extLst>
          </p:cNvPr>
          <p:cNvPicPr>
            <a:picLocks noChangeAspect="1"/>
          </p:cNvPicPr>
          <p:nvPr/>
        </p:nvPicPr>
        <p:blipFill>
          <a:blip r:embed="rId5"/>
          <a:stretch>
            <a:fillRect/>
          </a:stretch>
        </p:blipFill>
        <p:spPr>
          <a:xfrm>
            <a:off x="644504" y="5557428"/>
            <a:ext cx="5743080" cy="509295"/>
          </a:xfrm>
          <a:prstGeom prst="rect">
            <a:avLst/>
          </a:prstGeom>
        </p:spPr>
      </p:pic>
    </p:spTree>
    <p:extLst>
      <p:ext uri="{BB962C8B-B14F-4D97-AF65-F5344CB8AC3E}">
        <p14:creationId xmlns:p14="http://schemas.microsoft.com/office/powerpoint/2010/main" val="257910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Categorical Cross Entropy Based &amp; SoftMax Function. </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sp>
        <p:nvSpPr>
          <p:cNvPr id="158" name="TextShape 2">
            <a:extLst>
              <a:ext uri="{FF2B5EF4-FFF2-40B4-BE49-F238E27FC236}">
                <a16:creationId xmlns:a16="http://schemas.microsoft.com/office/drawing/2014/main" id="{A8FE26FB-C22B-BEB1-0282-819CA373B500}"/>
              </a:ext>
            </a:extLst>
          </p:cNvPr>
          <p:cNvSpPr txBox="1"/>
          <p:nvPr/>
        </p:nvSpPr>
        <p:spPr>
          <a:xfrm>
            <a:off x="644504" y="2969399"/>
            <a:ext cx="5743080" cy="2972116"/>
          </a:xfrm>
          <a:prstGeom prst="rect">
            <a:avLst/>
          </a:prstGeom>
          <a:noFill/>
          <a:ln>
            <a:noFill/>
          </a:ln>
        </p:spPr>
        <p:txBody>
          <a:bodyPr>
            <a:normAutofit/>
          </a:bodyPr>
          <a:lstStyle/>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Accuracy: 98.75</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Loss: 0.0414</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endParaRPr lang="en-US" sz="1800" b="0" strike="noStrike" spc="-1" dirty="0">
              <a:solidFill>
                <a:srgbClr val="404040"/>
              </a:solidFill>
              <a:latin typeface="Franklin Gothic Book"/>
            </a:endParaRP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Validation Set Accuracy: 98</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Loss: 0.0755</a:t>
            </a: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p:txBody>
      </p:sp>
      <p:pic>
        <p:nvPicPr>
          <p:cNvPr id="2" name="Picture 1" descr="Text&#10;&#10;Description automatically generated">
            <a:extLst>
              <a:ext uri="{FF2B5EF4-FFF2-40B4-BE49-F238E27FC236}">
                <a16:creationId xmlns:a16="http://schemas.microsoft.com/office/drawing/2014/main" id="{52413339-2A11-ACC0-DAC0-5542A13C0D52}"/>
              </a:ext>
            </a:extLst>
          </p:cNvPr>
          <p:cNvPicPr>
            <a:picLocks noChangeAspect="1"/>
          </p:cNvPicPr>
          <p:nvPr/>
        </p:nvPicPr>
        <p:blipFill>
          <a:blip r:embed="rId3"/>
          <a:stretch>
            <a:fillRect/>
          </a:stretch>
        </p:blipFill>
        <p:spPr>
          <a:xfrm>
            <a:off x="6387584" y="1674777"/>
            <a:ext cx="5118128" cy="2732919"/>
          </a:xfrm>
          <a:prstGeom prst="rect">
            <a:avLst/>
          </a:prstGeom>
        </p:spPr>
      </p:pic>
      <p:pic>
        <p:nvPicPr>
          <p:cNvPr id="6" name="Picture 5">
            <a:extLst>
              <a:ext uri="{FF2B5EF4-FFF2-40B4-BE49-F238E27FC236}">
                <a16:creationId xmlns:a16="http://schemas.microsoft.com/office/drawing/2014/main" id="{F9267D13-2433-8972-0BA7-6CA61400929F}"/>
              </a:ext>
            </a:extLst>
          </p:cNvPr>
          <p:cNvPicPr>
            <a:picLocks noChangeAspect="1"/>
          </p:cNvPicPr>
          <p:nvPr/>
        </p:nvPicPr>
        <p:blipFill>
          <a:blip r:embed="rId4"/>
          <a:stretch>
            <a:fillRect/>
          </a:stretch>
        </p:blipFill>
        <p:spPr>
          <a:xfrm>
            <a:off x="9007641" y="4673645"/>
            <a:ext cx="2498071" cy="1642555"/>
          </a:xfrm>
          <a:prstGeom prst="rect">
            <a:avLst/>
          </a:prstGeom>
        </p:spPr>
      </p:pic>
      <p:pic>
        <p:nvPicPr>
          <p:cNvPr id="7" name="Picture 6">
            <a:extLst>
              <a:ext uri="{FF2B5EF4-FFF2-40B4-BE49-F238E27FC236}">
                <a16:creationId xmlns:a16="http://schemas.microsoft.com/office/drawing/2014/main" id="{5F4BC993-0D04-C244-DDE0-6C27C3DA9CAF}"/>
              </a:ext>
            </a:extLst>
          </p:cNvPr>
          <p:cNvPicPr>
            <a:picLocks noChangeAspect="1"/>
          </p:cNvPicPr>
          <p:nvPr/>
        </p:nvPicPr>
        <p:blipFill>
          <a:blip r:embed="rId5"/>
          <a:stretch>
            <a:fillRect/>
          </a:stretch>
        </p:blipFill>
        <p:spPr>
          <a:xfrm>
            <a:off x="6331746" y="4718855"/>
            <a:ext cx="2406725" cy="1670740"/>
          </a:xfrm>
          <a:prstGeom prst="rect">
            <a:avLst/>
          </a:prstGeom>
        </p:spPr>
      </p:pic>
    </p:spTree>
    <p:extLst>
      <p:ext uri="{BB962C8B-B14F-4D97-AF65-F5344CB8AC3E}">
        <p14:creationId xmlns:p14="http://schemas.microsoft.com/office/powerpoint/2010/main" val="86863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206" name="TextShape 2"/>
          <p:cNvSpPr txBox="1"/>
          <p:nvPr/>
        </p:nvSpPr>
        <p:spPr>
          <a:xfrm>
            <a:off x="581040" y="1902600"/>
            <a:ext cx="8813972" cy="4413240"/>
          </a:xfrm>
          <a:prstGeom prst="rect">
            <a:avLst/>
          </a:prstGeom>
          <a:noFill/>
          <a:ln>
            <a:noFill/>
          </a:ln>
        </p:spPr>
        <p:txBody>
          <a:bodyPr>
            <a:normAutofit fontScale="94000"/>
          </a:bodyPr>
          <a:lstStyle/>
          <a:p>
            <a:pPr marL="306000" indent="-305640">
              <a:lnSpc>
                <a:spcPct val="110000"/>
              </a:lnSpc>
              <a:spcBef>
                <a:spcPts val="360"/>
              </a:spcBef>
              <a:spcAft>
                <a:spcPts val="601"/>
              </a:spcAft>
              <a:buClr>
                <a:srgbClr val="1CADE4"/>
              </a:buClr>
              <a:buSzPct val="92000"/>
              <a:buFont typeface="Wingdings 2" charset="2"/>
              <a:buChar char=""/>
            </a:pPr>
            <a:r>
              <a:rPr lang="en-US" sz="1800" b="1" strike="noStrike" spc="-1" dirty="0">
                <a:solidFill>
                  <a:srgbClr val="00B0F0"/>
                </a:solidFill>
                <a:latin typeface="Franklin Gothic Book"/>
              </a:rPr>
              <a:t>Models Comparison</a:t>
            </a:r>
            <a:endParaRPr lang="en-US" sz="1800" b="0" strike="noStrike" spc="-1" dirty="0">
              <a:solidFill>
                <a:srgbClr val="404040"/>
              </a:solidFill>
              <a:latin typeface="Franklin Gothic Book"/>
            </a:endParaRPr>
          </a:p>
          <a:p>
            <a:pPr marL="306000" indent="-305640">
              <a:lnSpc>
                <a:spcPct val="170000"/>
              </a:lnSpc>
              <a:spcBef>
                <a:spcPts val="337"/>
              </a:spcBef>
              <a:spcAft>
                <a:spcPts val="601"/>
              </a:spcAft>
              <a:buClr>
                <a:srgbClr val="1CADE4"/>
              </a:buClr>
              <a:buSzPct val="92000"/>
              <a:buFont typeface="Arial"/>
              <a:buChar char="•"/>
            </a:pPr>
            <a:r>
              <a:rPr lang="en-GB" sz="1800" b="0" strike="noStrike" spc="-1" dirty="0">
                <a:solidFill>
                  <a:srgbClr val="44546A"/>
                </a:solidFill>
                <a:latin typeface="Franklin Gothic Book"/>
              </a:rPr>
              <a:t>Since we deal with a very sensitive field, tumour diagnosis, we were required to improve our model. We changed the loss function into Binary Cross Entropy and sigmoid function for final prediction layer, which is achieved high accuracy compared to t. The first CNN model, which is based on Categorical Cross Entropy as loss function and SoftMax for final prediction layer, was not that accurate where it is achieved 73% on the training set and 81% on the validation set. While the second achieved better results</a:t>
            </a:r>
          </a:p>
        </p:txBody>
      </p:sp>
      <p:sp>
        <p:nvSpPr>
          <p:cNvPr id="207" name="CustomShape 3"/>
          <p:cNvSpPr/>
          <p:nvPr/>
        </p:nvSpPr>
        <p:spPr>
          <a:xfrm>
            <a:off x="772920" y="2167200"/>
            <a:ext cx="5542920" cy="3183480"/>
          </a:xfrm>
          <a:prstGeom prst="rect">
            <a:avLst/>
          </a:prstGeom>
          <a:noFill/>
          <a:ln>
            <a:noFill/>
          </a:ln>
        </p:spPr>
        <p:style>
          <a:lnRef idx="0">
            <a:scrgbClr r="0" g="0" b="0"/>
          </a:lnRef>
          <a:fillRef idx="0">
            <a:scrgbClr r="0" g="0" b="0"/>
          </a:fillRef>
          <a:effectRef idx="0">
            <a:scrgbClr r="0" g="0" b="0"/>
          </a:effectRef>
          <a:fontRef idx="minor"/>
        </p:style>
      </p:sp>
      <p:pic>
        <p:nvPicPr>
          <p:cNvPr id="208" name="Picture 2"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206" name="TextShape 2"/>
          <p:cNvSpPr txBox="1"/>
          <p:nvPr/>
        </p:nvSpPr>
        <p:spPr>
          <a:xfrm>
            <a:off x="581040" y="1902600"/>
            <a:ext cx="8813972" cy="4413240"/>
          </a:xfrm>
          <a:prstGeom prst="rect">
            <a:avLst/>
          </a:prstGeom>
          <a:noFill/>
          <a:ln>
            <a:noFill/>
          </a:ln>
        </p:spPr>
        <p:txBody>
          <a:bodyPr>
            <a:normAutofit fontScale="94000"/>
          </a:bodyPr>
          <a:lstStyle/>
          <a:p>
            <a:pPr marL="306000" indent="-305640">
              <a:lnSpc>
                <a:spcPct val="110000"/>
              </a:lnSpc>
              <a:spcBef>
                <a:spcPts val="360"/>
              </a:spcBef>
              <a:spcAft>
                <a:spcPts val="601"/>
              </a:spcAft>
              <a:buClr>
                <a:srgbClr val="1CADE4"/>
              </a:buClr>
              <a:buSzPct val="92000"/>
              <a:buFont typeface="Wingdings 2" charset="2"/>
              <a:buChar char=""/>
            </a:pPr>
            <a:r>
              <a:rPr lang="en-US" sz="1800" b="1" strike="noStrike" spc="-1" dirty="0">
                <a:solidFill>
                  <a:srgbClr val="00B0F0"/>
                </a:solidFill>
                <a:latin typeface="Franklin Gothic Book"/>
              </a:rPr>
              <a:t>Models Comparison</a:t>
            </a:r>
            <a:endParaRPr lang="en-US" sz="1800" b="0" strike="noStrike" spc="-1" dirty="0">
              <a:solidFill>
                <a:srgbClr val="404040"/>
              </a:solidFill>
              <a:latin typeface="Franklin Gothic Book"/>
            </a:endParaRPr>
          </a:p>
          <a:p>
            <a:pPr marL="306000" indent="-305640">
              <a:lnSpc>
                <a:spcPct val="170000"/>
              </a:lnSpc>
              <a:spcBef>
                <a:spcPts val="337"/>
              </a:spcBef>
              <a:spcAft>
                <a:spcPts val="601"/>
              </a:spcAft>
              <a:buClr>
                <a:srgbClr val="1CADE4"/>
              </a:buClr>
              <a:buSzPct val="92000"/>
              <a:buFont typeface="Arial"/>
              <a:buChar char="•"/>
            </a:pPr>
            <a:r>
              <a:rPr lang="en-GB" sz="1800" b="0" strike="noStrike" spc="-1" dirty="0">
                <a:solidFill>
                  <a:srgbClr val="44546A"/>
                </a:solidFill>
                <a:latin typeface="Franklin Gothic Book"/>
              </a:rPr>
              <a:t>These models have a number of significant flaws, including the inability to identify the type of tumour—whether it is benign or malignant—as well as its incapacity to identify the tumour's location, which is considered an unexplainable model. From this point on, we can enhance our model by including these features in more advanced steps in the future.</a:t>
            </a:r>
          </a:p>
        </p:txBody>
      </p:sp>
      <p:sp>
        <p:nvSpPr>
          <p:cNvPr id="207" name="CustomShape 3"/>
          <p:cNvSpPr/>
          <p:nvPr/>
        </p:nvSpPr>
        <p:spPr>
          <a:xfrm>
            <a:off x="772920" y="2167200"/>
            <a:ext cx="5542920" cy="3183480"/>
          </a:xfrm>
          <a:prstGeom prst="rect">
            <a:avLst/>
          </a:prstGeom>
          <a:noFill/>
          <a:ln>
            <a:noFill/>
          </a:ln>
        </p:spPr>
        <p:style>
          <a:lnRef idx="0">
            <a:scrgbClr r="0" g="0" b="0"/>
          </a:lnRef>
          <a:fillRef idx="0">
            <a:scrgbClr r="0" g="0" b="0"/>
          </a:fillRef>
          <a:effectRef idx="0">
            <a:scrgbClr r="0" g="0" b="0"/>
          </a:effectRef>
          <a:fontRef idx="minor"/>
        </p:style>
      </p:sp>
      <p:pic>
        <p:nvPicPr>
          <p:cNvPr id="208" name="Picture 2" descr="IBM MEA (@IBMMEA) / Twitter"/>
          <p:cNvPicPr/>
          <p:nvPr/>
        </p:nvPicPr>
        <p:blipFill>
          <a:blip r:embed="rId2"/>
          <a:srcRect t="23472" b="21431"/>
          <a:stretch/>
        </p:blipFill>
        <p:spPr>
          <a:xfrm>
            <a:off x="11196000" y="6316200"/>
            <a:ext cx="829440" cy="456840"/>
          </a:xfrm>
          <a:prstGeom prst="rect">
            <a:avLst/>
          </a:prstGeom>
          <a:ln>
            <a:noFill/>
          </a:ln>
        </p:spPr>
      </p:pic>
    </p:spTree>
    <p:extLst>
      <p:ext uri="{BB962C8B-B14F-4D97-AF65-F5344CB8AC3E}">
        <p14:creationId xmlns:p14="http://schemas.microsoft.com/office/powerpoint/2010/main" val="52982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Main objective</a:t>
            </a:r>
            <a:endParaRPr lang="en-US" sz="2800" b="0" strike="noStrike" spc="-1">
              <a:solidFill>
                <a:srgbClr val="000000"/>
              </a:solidFill>
              <a:latin typeface="Franklin Gothic Book"/>
            </a:endParaRPr>
          </a:p>
        </p:txBody>
      </p:sp>
      <p:sp>
        <p:nvSpPr>
          <p:cNvPr id="93" name="TextShape 2"/>
          <p:cNvSpPr txBox="1"/>
          <p:nvPr/>
        </p:nvSpPr>
        <p:spPr>
          <a:xfrm>
            <a:off x="581040" y="2112120"/>
            <a:ext cx="10399680" cy="3634200"/>
          </a:xfrm>
          <a:prstGeom prst="rect">
            <a:avLst/>
          </a:prstGeom>
          <a:noFill/>
          <a:ln>
            <a:noFill/>
          </a:ln>
        </p:spPr>
        <p:txBody>
          <a:bodyPr anchor="ctr">
            <a:normAutofit/>
          </a:bodyPr>
          <a:lstStyle/>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a:solidFill>
                  <a:srgbClr val="404040"/>
                </a:solidFill>
                <a:latin typeface="Franklin Gothic Book"/>
              </a:rPr>
              <a:t>This analysis' primary goal is to cluster tumors into benign or maligant </a:t>
            </a:r>
            <a:endParaRPr lang="en-US" sz="1600" b="0" strike="noStrike" spc="-1">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a:solidFill>
                  <a:srgbClr val="404040"/>
                </a:solidFill>
                <a:latin typeface="Franklin Gothic Book"/>
              </a:rPr>
              <a:t>So clustering is the main target analysis for our deep learning</a:t>
            </a:r>
            <a:endParaRPr lang="en-US" sz="1600" b="0" strike="noStrike" spc="-1">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a:solidFill>
                  <a:srgbClr val="404040"/>
                </a:solidFill>
                <a:latin typeface="Franklin Gothic Book"/>
              </a:rPr>
              <a:t>Show the correlation between the features &amp; the most features with impact.</a:t>
            </a:r>
            <a:endParaRPr lang="en-US" sz="1600" b="0" strike="noStrike" spc="-1">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a:solidFill>
                  <a:srgbClr val="404040"/>
                </a:solidFill>
                <a:latin typeface="Franklin Gothic Book"/>
              </a:rPr>
              <a:t>Validate the clusters with binary classification.</a:t>
            </a:r>
            <a:endParaRPr lang="en-US" sz="1600" b="0" strike="noStrike" spc="-1">
              <a:solidFill>
                <a:srgbClr val="404040"/>
              </a:solidFill>
              <a:latin typeface="Franklin Gothic Book"/>
            </a:endParaRPr>
          </a:p>
        </p:txBody>
      </p:sp>
      <p:pic>
        <p:nvPicPr>
          <p:cNvPr id="94" name="Picture 2"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Analysis Next Steps</a:t>
            </a:r>
            <a:endParaRPr lang="en-US" sz="2800" b="0" strike="noStrike" spc="-1">
              <a:solidFill>
                <a:srgbClr val="000000"/>
              </a:solidFill>
              <a:latin typeface="Franklin Gothic Book"/>
            </a:endParaRPr>
          </a:p>
        </p:txBody>
      </p:sp>
      <p:sp>
        <p:nvSpPr>
          <p:cNvPr id="211" name="TextShape 2"/>
          <p:cNvSpPr txBox="1"/>
          <p:nvPr/>
        </p:nvSpPr>
        <p:spPr>
          <a:xfrm>
            <a:off x="581040" y="1902600"/>
            <a:ext cx="10687680" cy="369360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Models Flaws and Strength and further suggestions</a:t>
            </a:r>
          </a:p>
          <a:p>
            <a:pPr marL="306000" indent="-305640">
              <a:lnSpc>
                <a:spcPct val="110000"/>
              </a:lnSpc>
              <a:spcBef>
                <a:spcPts val="360"/>
              </a:spcBef>
              <a:spcAft>
                <a:spcPts val="601"/>
              </a:spcAft>
              <a:buClr>
                <a:srgbClr val="1CADE4"/>
              </a:buClr>
              <a:buSzPct val="92000"/>
              <a:buFont typeface="Wingdings 2" charset="2"/>
              <a:buChar char=""/>
            </a:pPr>
            <a:endParaRPr lang="en-GB" b="1" spc="-1" dirty="0">
              <a:solidFill>
                <a:srgbClr val="00B0F0"/>
              </a:solidFill>
              <a:latin typeface="Franklin Gothic Book"/>
            </a:endParaRP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We can offer the following other features in addition to identifying malignancies in MRI images:</a:t>
            </a: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tumour type classification, including whether it is benign or malignant</a:t>
            </a: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Using a sophisticated object detection technique, the </a:t>
            </a:r>
            <a:r>
              <a:rPr lang="en-GB" sz="1800" b="0" strike="noStrike" spc="-1" dirty="0" err="1">
                <a:solidFill>
                  <a:srgbClr val="404040"/>
                </a:solidFill>
                <a:latin typeface="Franklin Gothic Book"/>
              </a:rPr>
              <a:t>tumor's</a:t>
            </a:r>
            <a:r>
              <a:rPr lang="en-GB" sz="1800" b="0" strike="noStrike" spc="-1" dirty="0">
                <a:solidFill>
                  <a:srgbClr val="404040"/>
                </a:solidFill>
                <a:latin typeface="Franklin Gothic Book"/>
              </a:rPr>
              <a:t> boundaries are found.</a:t>
            </a: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putting the model on platforms for smartphones or webapps to make it easier for experts to use.</a:t>
            </a:r>
            <a:endParaRPr lang="en-US" sz="1800" b="0" strike="noStrike" spc="-1" dirty="0">
              <a:solidFill>
                <a:srgbClr val="404040"/>
              </a:solidFill>
              <a:latin typeface="Franklin Gothic Book"/>
            </a:endParaRPr>
          </a:p>
        </p:txBody>
      </p:sp>
      <p:pic>
        <p:nvPicPr>
          <p:cNvPr id="212" name="Picture 2"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ABOUT BRAIN TUMORS</a:t>
            </a:r>
            <a:endParaRPr lang="en-US" sz="2800" b="0" strike="noStrike" spc="-1">
              <a:solidFill>
                <a:srgbClr val="000000"/>
              </a:solidFill>
              <a:latin typeface="Franklin Gothic Book"/>
            </a:endParaRPr>
          </a:p>
        </p:txBody>
      </p:sp>
      <p:sp>
        <p:nvSpPr>
          <p:cNvPr id="96" name="TextShape 2"/>
          <p:cNvSpPr txBox="1"/>
          <p:nvPr/>
        </p:nvSpPr>
        <p:spPr>
          <a:xfrm>
            <a:off x="581040" y="2112120"/>
            <a:ext cx="10399680" cy="3634200"/>
          </a:xfrm>
          <a:prstGeom prst="rect">
            <a:avLst/>
          </a:prstGeom>
          <a:noFill/>
          <a:ln>
            <a:noFill/>
          </a:ln>
        </p:spPr>
        <p:txBody>
          <a:bodyPr anchor="ctr">
            <a:normAutofit/>
          </a:bodyPr>
          <a:lstStyle/>
          <a:p>
            <a:pPr>
              <a:lnSpc>
                <a:spcPct val="110000"/>
              </a:lnSpc>
              <a:spcBef>
                <a:spcPts val="320"/>
              </a:spcBef>
              <a:spcAft>
                <a:spcPts val="601"/>
              </a:spcAft>
            </a:pPr>
            <a:r>
              <a:rPr lang="en-GB" sz="1600" b="0" strike="noStrike" spc="-1">
                <a:solidFill>
                  <a:srgbClr val="404040"/>
                </a:solidFill>
                <a:latin typeface="Franklin Gothic Book"/>
              </a:rPr>
              <a:t>One of the more aggressive disorders affecting both children and adults is the brain tumour. 85 to 90 percent of all primary Central Nervous System (CNS) malignancies are brain tumours. About 11,700 patients are given a brain tumour diagnosis each year. For those who have a malignant brain or CNS tumour, the 5-year survival rate is roughly 34% for males and 36% for women. Benign, malignant, pituitary, and other types of brain tumours are all categorised. To extend patient lives, appropriate care, careful planning, and precise diagnostics must be used. Magnetic Resonance Imaging is the most effective method for finding brain cancers (MRI)</a:t>
            </a:r>
            <a:endParaRPr lang="en-US" sz="1600" b="0" strike="noStrike" spc="-1">
              <a:solidFill>
                <a:srgbClr val="404040"/>
              </a:solidFill>
              <a:latin typeface="Franklin Gothic Book"/>
            </a:endParaRPr>
          </a:p>
          <a:p>
            <a:pPr>
              <a:lnSpc>
                <a:spcPct val="110000"/>
              </a:lnSpc>
              <a:spcBef>
                <a:spcPts val="320"/>
              </a:spcBef>
              <a:spcAft>
                <a:spcPts val="601"/>
              </a:spcAft>
            </a:pPr>
            <a:endParaRPr lang="en-US" sz="1600" b="0" strike="noStrike" spc="-1">
              <a:solidFill>
                <a:srgbClr val="404040"/>
              </a:solidFill>
              <a:latin typeface="Franklin Gothic Book"/>
            </a:endParaRPr>
          </a:p>
          <a:p>
            <a:pPr>
              <a:lnSpc>
                <a:spcPct val="110000"/>
              </a:lnSpc>
              <a:spcBef>
                <a:spcPts val="320"/>
              </a:spcBef>
              <a:spcAft>
                <a:spcPts val="601"/>
              </a:spcAft>
            </a:pPr>
            <a:endParaRPr lang="en-US" sz="1600" b="0" strike="noStrike" spc="-1">
              <a:solidFill>
                <a:srgbClr val="404040"/>
              </a:solidFill>
              <a:latin typeface="Franklin Gothic Book"/>
            </a:endParaRPr>
          </a:p>
        </p:txBody>
      </p:sp>
      <p:pic>
        <p:nvPicPr>
          <p:cNvPr id="97" name="Picture 2_1"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ABOUT BRAIN TUMORS</a:t>
            </a:r>
            <a:endParaRPr lang="en-US" sz="2800" b="0" strike="noStrike" spc="-1">
              <a:solidFill>
                <a:srgbClr val="000000"/>
              </a:solidFill>
              <a:latin typeface="Franklin Gothic Book"/>
            </a:endParaRPr>
          </a:p>
        </p:txBody>
      </p:sp>
      <p:sp>
        <p:nvSpPr>
          <p:cNvPr id="99" name="TextShape 2"/>
          <p:cNvSpPr txBox="1"/>
          <p:nvPr/>
        </p:nvSpPr>
        <p:spPr>
          <a:xfrm>
            <a:off x="581040" y="2112120"/>
            <a:ext cx="10399680" cy="3634200"/>
          </a:xfrm>
          <a:prstGeom prst="rect">
            <a:avLst/>
          </a:prstGeom>
          <a:noFill/>
          <a:ln>
            <a:noFill/>
          </a:ln>
        </p:spPr>
        <p:txBody>
          <a:bodyPr anchor="ctr">
            <a:normAutofit/>
          </a:bodyPr>
          <a:lstStyle/>
          <a:p>
            <a:pPr>
              <a:lnSpc>
                <a:spcPct val="110000"/>
              </a:lnSpc>
              <a:spcBef>
                <a:spcPts val="320"/>
              </a:spcBef>
              <a:spcAft>
                <a:spcPts val="601"/>
              </a:spcAft>
            </a:pPr>
            <a:r>
              <a:rPr lang="en-GB" sz="1600" b="0" strike="noStrike" spc="-1">
                <a:solidFill>
                  <a:srgbClr val="404040"/>
                </a:solidFill>
                <a:latin typeface="Franklin Gothic Book"/>
              </a:rPr>
              <a:t>When abnormal cells develop within the brain, a brain tumour results. Tumors can be classified as either cancerous (malignant) or benign. Cancerous tumours can be separated into primary tumours, which begin inside the brain, and secondary tumours, or brain metastasis tumours, which have spread from somewhere else. Depending on where section of the brain is affected, all types of brain tumours can cause a variety of symptoms. Headaches, seizures, eye issues, nausea, and mental disturbances are a few examples of these symptoms. Typically, a headache gets better in the morning and disappears with vomiting. Other signs may include trouble speaking, walking, or feeling things. Unconsciousness could happen as the illness worsens.</a:t>
            </a:r>
            <a:endParaRPr lang="en-US" sz="1600" b="0" strike="noStrike" spc="-1">
              <a:solidFill>
                <a:srgbClr val="404040"/>
              </a:solidFill>
              <a:latin typeface="Franklin Gothic Book"/>
            </a:endParaRPr>
          </a:p>
        </p:txBody>
      </p:sp>
      <p:pic>
        <p:nvPicPr>
          <p:cNvPr id="100" name="Picture 2_0"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About the data</a:t>
            </a:r>
            <a:endParaRPr lang="en-US" sz="2800" b="0" strike="noStrike" spc="-1">
              <a:solidFill>
                <a:srgbClr val="000000"/>
              </a:solidFill>
              <a:latin typeface="Franklin Gothic Book"/>
            </a:endParaRPr>
          </a:p>
        </p:txBody>
      </p:sp>
      <p:sp>
        <p:nvSpPr>
          <p:cNvPr id="102" name="TextShape 2"/>
          <p:cNvSpPr txBox="1"/>
          <p:nvPr/>
        </p:nvSpPr>
        <p:spPr>
          <a:xfrm>
            <a:off x="581040" y="2112120"/>
            <a:ext cx="10399680" cy="3634200"/>
          </a:xfrm>
          <a:prstGeom prst="rect">
            <a:avLst/>
          </a:prstGeom>
          <a:noFill/>
          <a:ln>
            <a:noFill/>
          </a:ln>
        </p:spPr>
        <p:txBody>
          <a:bodyPr anchor="ctr">
            <a:normAutofit/>
          </a:bodyPr>
          <a:lstStyle/>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a:solidFill>
                  <a:srgbClr val="404040"/>
                </a:solidFill>
                <a:latin typeface="Franklin Gothic Book"/>
              </a:rPr>
              <a:t>This dataset is Brain MRI scans used for brain tumor classification</a:t>
            </a:r>
            <a:endParaRPr lang="en-US" sz="1600" b="0" strike="noStrike" spc="-1">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a:solidFill>
                  <a:srgbClr val="404040"/>
                </a:solidFill>
                <a:latin typeface="Franklin Gothic Book"/>
              </a:rPr>
              <a:t>The data consists of two classes, NO (bengin) = 0 or YES (maligint) = 1.</a:t>
            </a:r>
            <a:endParaRPr lang="en-US" sz="1600" b="0" strike="noStrike" spc="-1">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US" sz="1600" b="0" strike="noStrike" spc="-1">
                <a:solidFill>
                  <a:srgbClr val="000000"/>
                </a:solidFill>
                <a:latin typeface="Tenorite"/>
              </a:rPr>
              <a:t>In this analysis we will explore the MRI Brain images dataset in more details to approach a robust deep learning model aims to help doctors over the world in brain tumors diagnosis.</a:t>
            </a:r>
            <a:endParaRPr lang="en-US" sz="1600" b="0" strike="noStrike" spc="-1">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US" sz="1600" b="0" strike="noStrike" spc="-1">
                <a:solidFill>
                  <a:srgbClr val="000000"/>
                </a:solidFill>
                <a:latin typeface="Tenorite"/>
              </a:rPr>
              <a:t>The selected model should be robust enough to detect tumors in the brain since there is no room for many errors in this delicate field.</a:t>
            </a:r>
            <a:endParaRPr lang="en-US" sz="1600" b="0" strike="noStrike" spc="-1">
              <a:solidFill>
                <a:srgbClr val="404040"/>
              </a:solidFill>
              <a:latin typeface="Franklin Gothic Book"/>
            </a:endParaRPr>
          </a:p>
        </p:txBody>
      </p:sp>
      <p:pic>
        <p:nvPicPr>
          <p:cNvPr id="103" name="Picture 2"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About the data</a:t>
            </a:r>
            <a:endParaRPr lang="en-US" sz="2800" b="0" strike="noStrike" spc="-1">
              <a:solidFill>
                <a:srgbClr val="000000"/>
              </a:solidFill>
              <a:latin typeface="Franklin Gothic Book"/>
            </a:endParaRPr>
          </a:p>
        </p:txBody>
      </p:sp>
      <p:sp>
        <p:nvSpPr>
          <p:cNvPr id="105" name="TextShape 2"/>
          <p:cNvSpPr txBox="1"/>
          <p:nvPr/>
        </p:nvSpPr>
        <p:spPr>
          <a:xfrm>
            <a:off x="581040" y="2112120"/>
            <a:ext cx="10399680" cy="1819800"/>
          </a:xfrm>
          <a:prstGeom prst="rect">
            <a:avLst/>
          </a:prstGeom>
          <a:noFill/>
          <a:ln>
            <a:noFill/>
          </a:ln>
        </p:spPr>
        <p:txBody>
          <a:bodyPr anchor="ctr">
            <a:normAutofit/>
          </a:bodyPr>
          <a:lstStyle/>
          <a:p>
            <a:pPr>
              <a:lnSpc>
                <a:spcPct val="100000"/>
              </a:lnSpc>
              <a:tabLst>
                <a:tab pos="0" algn="l"/>
              </a:tabLst>
            </a:pPr>
            <a:r>
              <a:rPr lang="en-GB" sz="1600" b="0" strike="noStrike" spc="-1">
                <a:solidFill>
                  <a:srgbClr val="404040"/>
                </a:solidFill>
                <a:latin typeface="Franklin Gothic Book"/>
                <a:ea typeface="Noto Sans CJK SC"/>
              </a:rPr>
              <a:t>There are two folders,</a:t>
            </a:r>
            <a:endParaRPr lang="en-US" sz="1600" b="0" strike="noStrike" spc="-1">
              <a:solidFill>
                <a:srgbClr val="404040"/>
              </a:solidFill>
              <a:latin typeface="Franklin Gothic Book"/>
            </a:endParaRPr>
          </a:p>
          <a:p>
            <a:pPr>
              <a:lnSpc>
                <a:spcPct val="100000"/>
              </a:lnSpc>
              <a:tabLst>
                <a:tab pos="0" algn="l"/>
              </a:tabLst>
            </a:pPr>
            <a:r>
              <a:rPr lang="en-GB" sz="1600" b="0" strike="noStrike" spc="-1">
                <a:solidFill>
                  <a:srgbClr val="404040"/>
                </a:solidFill>
                <a:latin typeface="Franklin Gothic Book"/>
                <a:ea typeface="Noto Sans CJK SC"/>
              </a:rPr>
              <a:t>- Folder 1 contains 1500 Brain MRI Scans where they are not </a:t>
            </a:r>
            <a:r>
              <a:rPr lang="en-US" sz="1400" b="0" strike="noStrike" spc="-1">
                <a:solidFill>
                  <a:srgbClr val="000000"/>
                </a:solidFill>
                <a:latin typeface="Tenorite"/>
              </a:rPr>
              <a:t>tumorous</a:t>
            </a:r>
            <a:endParaRPr lang="en-US" sz="1400" b="0" strike="noStrike" spc="-1">
              <a:solidFill>
                <a:srgbClr val="404040"/>
              </a:solidFill>
              <a:latin typeface="Franklin Gothic Book"/>
            </a:endParaRPr>
          </a:p>
          <a:p>
            <a:pPr>
              <a:lnSpc>
                <a:spcPct val="100000"/>
              </a:lnSpc>
              <a:tabLst>
                <a:tab pos="0" algn="l"/>
              </a:tabLst>
            </a:pPr>
            <a:r>
              <a:rPr lang="en-US" sz="1400" b="0" strike="noStrike" spc="-1">
                <a:solidFill>
                  <a:srgbClr val="000000"/>
                </a:solidFill>
                <a:latin typeface="Tenorite"/>
              </a:rPr>
              <a:t>- Folder 2 contains 1500 Brain MRI Scans where they are tumorous</a:t>
            </a:r>
            <a:endParaRPr lang="en-US" sz="1400" b="0" strike="noStrike" spc="-1">
              <a:solidFill>
                <a:srgbClr val="404040"/>
              </a:solidFill>
              <a:latin typeface="Franklin Gothic Book"/>
            </a:endParaRPr>
          </a:p>
          <a:p>
            <a:pPr>
              <a:lnSpc>
                <a:spcPct val="100000"/>
              </a:lnSpc>
              <a:tabLst>
                <a:tab pos="0" algn="l"/>
              </a:tabLst>
            </a:pPr>
            <a:endParaRPr lang="en-US" sz="1400" b="0" strike="noStrike" spc="-1">
              <a:solidFill>
                <a:srgbClr val="404040"/>
              </a:solidFill>
              <a:latin typeface="Franklin Gothic Book"/>
            </a:endParaRPr>
          </a:p>
          <a:p>
            <a:pPr>
              <a:lnSpc>
                <a:spcPct val="100000"/>
              </a:lnSpc>
              <a:tabLst>
                <a:tab pos="0" algn="l"/>
              </a:tabLst>
            </a:pPr>
            <a:endParaRPr lang="en-US" sz="1400" b="0" strike="noStrike" spc="-1">
              <a:solidFill>
                <a:srgbClr val="404040"/>
              </a:solidFill>
              <a:latin typeface="Franklin Gothic Book"/>
            </a:endParaRPr>
          </a:p>
        </p:txBody>
      </p:sp>
      <p:pic>
        <p:nvPicPr>
          <p:cNvPr id="106" name="Picture 2_2" descr="IBM MEA (@IBMMEA) / Twitter"/>
          <p:cNvPicPr/>
          <p:nvPr/>
        </p:nvPicPr>
        <p:blipFill>
          <a:blip r:embed="rId2"/>
          <a:srcRect t="23472" b="21431"/>
          <a:stretch/>
        </p:blipFill>
        <p:spPr>
          <a:xfrm>
            <a:off x="11196000" y="6316200"/>
            <a:ext cx="829440" cy="456840"/>
          </a:xfrm>
          <a:prstGeom prst="rect">
            <a:avLst/>
          </a:prstGeom>
          <a:ln>
            <a:noFill/>
          </a:ln>
        </p:spPr>
      </p:pic>
      <p:pic>
        <p:nvPicPr>
          <p:cNvPr id="107" name="Picture 20" descr="A close-up of a brain&#10;&#10;Description automatically generated with low confidence"/>
          <p:cNvPicPr/>
          <p:nvPr/>
        </p:nvPicPr>
        <p:blipFill>
          <a:blip r:embed="rId3"/>
          <a:stretch/>
        </p:blipFill>
        <p:spPr>
          <a:xfrm>
            <a:off x="3285720" y="3692880"/>
            <a:ext cx="1096920" cy="1096920"/>
          </a:xfrm>
          <a:prstGeom prst="rect">
            <a:avLst/>
          </a:prstGeom>
          <a:ln>
            <a:noFill/>
          </a:ln>
        </p:spPr>
      </p:pic>
      <p:pic>
        <p:nvPicPr>
          <p:cNvPr id="108" name="Picture 21" descr="A close-up of the moon&#10;&#10;Description automatically generated with medium confidence"/>
          <p:cNvPicPr/>
          <p:nvPr/>
        </p:nvPicPr>
        <p:blipFill>
          <a:blip r:embed="rId4"/>
          <a:stretch/>
        </p:blipFill>
        <p:spPr>
          <a:xfrm>
            <a:off x="4781160" y="3692880"/>
            <a:ext cx="1096920" cy="1096920"/>
          </a:xfrm>
          <a:prstGeom prst="rect">
            <a:avLst/>
          </a:prstGeom>
          <a:ln>
            <a:noFill/>
          </a:ln>
        </p:spPr>
      </p:pic>
      <p:pic>
        <p:nvPicPr>
          <p:cNvPr id="109" name="Picture 23" descr="A close-up of a brain&#10;&#10;Description automatically generated with low confidence"/>
          <p:cNvPicPr/>
          <p:nvPr/>
        </p:nvPicPr>
        <p:blipFill>
          <a:blip r:embed="rId5"/>
          <a:stretch/>
        </p:blipFill>
        <p:spPr>
          <a:xfrm>
            <a:off x="6276960" y="3695760"/>
            <a:ext cx="1096920" cy="1096920"/>
          </a:xfrm>
          <a:prstGeom prst="rect">
            <a:avLst/>
          </a:prstGeom>
          <a:ln>
            <a:noFill/>
          </a:ln>
        </p:spPr>
      </p:pic>
      <p:pic>
        <p:nvPicPr>
          <p:cNvPr id="110" name="Picture 24" descr="A picture containing white&#10;&#10;Description automatically generated"/>
          <p:cNvPicPr/>
          <p:nvPr/>
        </p:nvPicPr>
        <p:blipFill>
          <a:blip r:embed="rId6"/>
          <a:stretch/>
        </p:blipFill>
        <p:spPr>
          <a:xfrm>
            <a:off x="7772760" y="3692880"/>
            <a:ext cx="1096920" cy="1096920"/>
          </a:xfrm>
          <a:prstGeom prst="rect">
            <a:avLst/>
          </a:prstGeom>
          <a:ln>
            <a:noFill/>
          </a:ln>
        </p:spPr>
      </p:pic>
      <p:pic>
        <p:nvPicPr>
          <p:cNvPr id="111" name="Picture 25" descr="A picture containing text, invertebrate, arthropod, close&#10;&#10;Description automatically generated"/>
          <p:cNvPicPr/>
          <p:nvPr/>
        </p:nvPicPr>
        <p:blipFill>
          <a:blip r:embed="rId7"/>
          <a:stretch/>
        </p:blipFill>
        <p:spPr>
          <a:xfrm>
            <a:off x="3285720" y="5303880"/>
            <a:ext cx="1096920" cy="1096920"/>
          </a:xfrm>
          <a:prstGeom prst="rect">
            <a:avLst/>
          </a:prstGeom>
          <a:ln>
            <a:noFill/>
          </a:ln>
        </p:spPr>
      </p:pic>
      <p:pic>
        <p:nvPicPr>
          <p:cNvPr id="112" name="Picture 31" descr="A picture containing mirror, reflection, round, image&#10;&#10;Description automatically generated"/>
          <p:cNvPicPr/>
          <p:nvPr/>
        </p:nvPicPr>
        <p:blipFill>
          <a:blip r:embed="rId8"/>
          <a:stretch/>
        </p:blipFill>
        <p:spPr>
          <a:xfrm>
            <a:off x="4781160" y="5303880"/>
            <a:ext cx="1096920" cy="1096920"/>
          </a:xfrm>
          <a:prstGeom prst="rect">
            <a:avLst/>
          </a:prstGeom>
          <a:ln>
            <a:noFill/>
          </a:ln>
        </p:spPr>
      </p:pic>
      <p:pic>
        <p:nvPicPr>
          <p:cNvPr id="113" name="Picture 33" descr="A picture containing reflection, close&#10;&#10;Description automatically generated"/>
          <p:cNvPicPr/>
          <p:nvPr/>
        </p:nvPicPr>
        <p:blipFill>
          <a:blip r:embed="rId9"/>
          <a:stretch/>
        </p:blipFill>
        <p:spPr>
          <a:xfrm>
            <a:off x="6276960" y="5303880"/>
            <a:ext cx="1096920" cy="1096920"/>
          </a:xfrm>
          <a:prstGeom prst="rect">
            <a:avLst/>
          </a:prstGeom>
          <a:ln>
            <a:noFill/>
          </a:ln>
        </p:spPr>
      </p:pic>
      <p:pic>
        <p:nvPicPr>
          <p:cNvPr id="114" name="Picture 35" descr="A close-up of the moon&#10;&#10;Description automatically generated"/>
          <p:cNvPicPr/>
          <p:nvPr/>
        </p:nvPicPr>
        <p:blipFill>
          <a:blip r:embed="rId10"/>
          <a:stretch/>
        </p:blipFill>
        <p:spPr>
          <a:xfrm>
            <a:off x="7772760" y="5303880"/>
            <a:ext cx="1096920" cy="1096920"/>
          </a:xfrm>
          <a:prstGeom prst="rect">
            <a:avLst/>
          </a:prstGeom>
          <a:ln>
            <a:noFill/>
          </a:ln>
        </p:spPr>
      </p:pic>
      <p:sp>
        <p:nvSpPr>
          <p:cNvPr id="115" name="TextShape 3"/>
          <p:cNvSpPr txBox="1"/>
          <p:nvPr/>
        </p:nvSpPr>
        <p:spPr>
          <a:xfrm>
            <a:off x="1005840" y="3383280"/>
            <a:ext cx="10399680" cy="3108960"/>
          </a:xfrm>
          <a:prstGeom prst="rect">
            <a:avLst/>
          </a:prstGeom>
          <a:noFill/>
          <a:ln>
            <a:noFill/>
          </a:ln>
        </p:spPr>
        <p:txBody>
          <a:bodyPr anchor="ctr">
            <a:normAutofit/>
          </a:bodyPr>
          <a:lstStyle/>
          <a:p>
            <a:pPr>
              <a:lnSpc>
                <a:spcPct val="100000"/>
              </a:lnSpc>
              <a:tabLst>
                <a:tab pos="0" algn="l"/>
              </a:tabLst>
            </a:pPr>
            <a:r>
              <a:rPr lang="en-GB" sz="1600" b="0" strike="noStrike" spc="-1">
                <a:solidFill>
                  <a:srgbClr val="404040"/>
                </a:solidFill>
                <a:latin typeface="Franklin Gothic Book"/>
                <a:ea typeface="Noto Sans CJK SC"/>
              </a:rPr>
              <a:t>No Tumor</a:t>
            </a:r>
            <a:endParaRPr lang="en-US" sz="1600" b="0" strike="noStrike" spc="-1">
              <a:solidFill>
                <a:srgbClr val="404040"/>
              </a:solidFill>
              <a:latin typeface="Franklin Gothic Book"/>
            </a:endParaRPr>
          </a:p>
          <a:p>
            <a:pPr>
              <a:lnSpc>
                <a:spcPct val="100000"/>
              </a:lnSpc>
              <a:tabLst>
                <a:tab pos="0" algn="l"/>
              </a:tabLst>
            </a:pPr>
            <a:endParaRPr lang="en-US" sz="1600" b="0" strike="noStrike" spc="-1">
              <a:solidFill>
                <a:srgbClr val="404040"/>
              </a:solidFill>
              <a:latin typeface="Franklin Gothic Book"/>
            </a:endParaRPr>
          </a:p>
          <a:p>
            <a:pPr>
              <a:lnSpc>
                <a:spcPct val="100000"/>
              </a:lnSpc>
              <a:tabLst>
                <a:tab pos="0" algn="l"/>
              </a:tabLst>
            </a:pPr>
            <a:endParaRPr lang="en-US" sz="1600" b="0" strike="noStrike" spc="-1">
              <a:solidFill>
                <a:srgbClr val="404040"/>
              </a:solidFill>
              <a:latin typeface="Franklin Gothic Book"/>
            </a:endParaRPr>
          </a:p>
          <a:p>
            <a:pPr>
              <a:lnSpc>
                <a:spcPct val="100000"/>
              </a:lnSpc>
              <a:tabLst>
                <a:tab pos="0" algn="l"/>
              </a:tabLst>
            </a:pPr>
            <a:endParaRPr lang="en-US" sz="1600" b="0" strike="noStrike" spc="-1">
              <a:solidFill>
                <a:srgbClr val="404040"/>
              </a:solidFill>
              <a:latin typeface="Franklin Gothic Book"/>
            </a:endParaRPr>
          </a:p>
          <a:p>
            <a:pPr>
              <a:lnSpc>
                <a:spcPct val="100000"/>
              </a:lnSpc>
              <a:tabLst>
                <a:tab pos="0" algn="l"/>
              </a:tabLst>
            </a:pPr>
            <a:endParaRPr lang="en-US" sz="1600" b="0" strike="noStrike" spc="-1">
              <a:solidFill>
                <a:srgbClr val="404040"/>
              </a:solidFill>
              <a:latin typeface="Franklin Gothic Book"/>
            </a:endParaRPr>
          </a:p>
          <a:p>
            <a:pPr>
              <a:lnSpc>
                <a:spcPct val="100000"/>
              </a:lnSpc>
              <a:tabLst>
                <a:tab pos="0" algn="l"/>
              </a:tabLst>
            </a:pPr>
            <a:endParaRPr lang="en-US" sz="1600" b="0" strike="noStrike" spc="-1">
              <a:solidFill>
                <a:srgbClr val="404040"/>
              </a:solidFill>
              <a:latin typeface="Franklin Gothic Book"/>
            </a:endParaRPr>
          </a:p>
          <a:p>
            <a:pPr>
              <a:lnSpc>
                <a:spcPct val="100000"/>
              </a:lnSpc>
              <a:tabLst>
                <a:tab pos="0" algn="l"/>
              </a:tabLst>
            </a:pPr>
            <a:r>
              <a:rPr lang="en-GB" sz="1600" b="0" strike="noStrike" spc="-1">
                <a:solidFill>
                  <a:srgbClr val="404040"/>
                </a:solidFill>
                <a:latin typeface="Franklin Gothic Book"/>
                <a:ea typeface="Noto Sans CJK SC"/>
              </a:rPr>
              <a:t> </a:t>
            </a:r>
            <a:endParaRPr lang="en-US" sz="1600" b="0" strike="noStrike" spc="-1">
              <a:solidFill>
                <a:srgbClr val="404040"/>
              </a:solidFill>
              <a:latin typeface="Franklin Gothic Book"/>
            </a:endParaRPr>
          </a:p>
          <a:p>
            <a:pPr>
              <a:lnSpc>
                <a:spcPct val="100000"/>
              </a:lnSpc>
              <a:tabLst>
                <a:tab pos="0" algn="l"/>
              </a:tabLst>
            </a:pPr>
            <a:r>
              <a:rPr lang="en-GB" sz="1600" b="0" strike="noStrike" spc="-1">
                <a:solidFill>
                  <a:srgbClr val="404040"/>
                </a:solidFill>
                <a:latin typeface="Franklin Gothic Book"/>
                <a:ea typeface="Noto Sans CJK SC"/>
              </a:rPr>
              <a:t>Tumor</a:t>
            </a:r>
            <a:endParaRPr lang="en-US" sz="16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dirty="0">
                <a:solidFill>
                  <a:srgbClr val="404040"/>
                </a:solidFill>
                <a:latin typeface="Franklin Gothic Demi"/>
              </a:rPr>
              <a:t>Exploratory Data analysis</a:t>
            </a:r>
            <a:endParaRPr lang="en-US" sz="2800" b="0" strike="noStrike" spc="-1" dirty="0">
              <a:solidFill>
                <a:srgbClr val="000000"/>
              </a:solidFill>
              <a:latin typeface="Franklin Gothic Book"/>
            </a:endParaRPr>
          </a:p>
        </p:txBody>
      </p:sp>
      <p:sp>
        <p:nvSpPr>
          <p:cNvPr id="117" name="TextShape 2"/>
          <p:cNvSpPr txBox="1"/>
          <p:nvPr/>
        </p:nvSpPr>
        <p:spPr>
          <a:xfrm>
            <a:off x="581040" y="2112120"/>
            <a:ext cx="5048640" cy="389160"/>
          </a:xfrm>
          <a:prstGeom prst="rect">
            <a:avLst/>
          </a:prstGeom>
          <a:noFill/>
          <a:ln>
            <a:noFill/>
          </a:ln>
        </p:spPr>
        <p:txBody>
          <a:bodyPr anchor="ctr">
            <a:normAutofit/>
          </a:bodyPr>
          <a:lstStyle/>
          <a:p>
            <a:pPr>
              <a:lnSpc>
                <a:spcPct val="110000"/>
              </a:lnSpc>
              <a:spcBef>
                <a:spcPts val="360"/>
              </a:spcBef>
              <a:spcAft>
                <a:spcPts val="601"/>
              </a:spcAft>
            </a:pPr>
            <a:r>
              <a:rPr lang="en-GB" sz="1800" b="1" strike="noStrike" spc="-1" dirty="0">
                <a:solidFill>
                  <a:srgbClr val="00B0F0"/>
                </a:solidFill>
                <a:latin typeface="Franklin Gothic Book"/>
              </a:rPr>
              <a:t>- Identifying images types and dimension:</a:t>
            </a:r>
          </a:p>
        </p:txBody>
      </p:sp>
      <p:pic>
        <p:nvPicPr>
          <p:cNvPr id="118" name="Picture 2" descr="IBM MEA (@IBMMEA) / Twitter"/>
          <p:cNvPicPr/>
          <p:nvPr/>
        </p:nvPicPr>
        <p:blipFill>
          <a:blip r:embed="rId2"/>
          <a:srcRect t="23472" b="21431"/>
          <a:stretch/>
        </p:blipFill>
        <p:spPr>
          <a:xfrm>
            <a:off x="11196000" y="6316200"/>
            <a:ext cx="829440" cy="456840"/>
          </a:xfrm>
          <a:prstGeom prst="rect">
            <a:avLst/>
          </a:prstGeom>
          <a:ln>
            <a:noFill/>
          </a:ln>
        </p:spPr>
      </p:pic>
      <p:sp>
        <p:nvSpPr>
          <p:cNvPr id="119" name="CustomShape 3"/>
          <p:cNvSpPr/>
          <p:nvPr/>
        </p:nvSpPr>
        <p:spPr>
          <a:xfrm>
            <a:off x="6209280" y="4122000"/>
            <a:ext cx="4986360" cy="2502720"/>
          </a:xfrm>
          <a:prstGeom prst="rect">
            <a:avLst/>
          </a:prstGeom>
          <a:noFill/>
          <a:ln>
            <a:noFill/>
          </a:ln>
        </p:spPr>
        <p:style>
          <a:lnRef idx="0">
            <a:scrgbClr r="0" g="0" b="0"/>
          </a:lnRef>
          <a:fillRef idx="0">
            <a:scrgbClr r="0" g="0" b="0"/>
          </a:fillRef>
          <a:effectRef idx="0">
            <a:scrgbClr r="0" g="0" b="0"/>
          </a:effectRef>
          <a:fontRef idx="minor"/>
        </p:style>
      </p:sp>
      <p:sp>
        <p:nvSpPr>
          <p:cNvPr id="4" name="TextBox 3">
            <a:extLst>
              <a:ext uri="{FF2B5EF4-FFF2-40B4-BE49-F238E27FC236}">
                <a16:creationId xmlns:a16="http://schemas.microsoft.com/office/drawing/2014/main" id="{49AEF597-A7CA-CCA9-5FDF-80862D2F856A}"/>
              </a:ext>
            </a:extLst>
          </p:cNvPr>
          <p:cNvSpPr txBox="1"/>
          <p:nvPr/>
        </p:nvSpPr>
        <p:spPr>
          <a:xfrm>
            <a:off x="581040" y="2925560"/>
            <a:ext cx="4187948" cy="2246769"/>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rgbClr val="292929"/>
                </a:solidFill>
              </a:rPr>
              <a:t>Images type : JPG</a:t>
            </a:r>
          </a:p>
          <a:p>
            <a:pPr marL="285750" indent="-285750">
              <a:buFont typeface="Arial" panose="020B0604020202020204" pitchFamily="34" charset="0"/>
              <a:buChar char="•"/>
            </a:pPr>
            <a:endParaRPr lang="en-US" sz="1400" dirty="0">
              <a:solidFill>
                <a:srgbClr val="292929"/>
              </a:solidFill>
            </a:endParaRPr>
          </a:p>
          <a:p>
            <a:pPr marL="285750" indent="-285750">
              <a:buFont typeface="Arial" panose="020B0604020202020204" pitchFamily="34" charset="0"/>
              <a:buChar char="•"/>
            </a:pPr>
            <a:r>
              <a:rPr lang="en-US" sz="1400" b="1" dirty="0">
                <a:solidFill>
                  <a:srgbClr val="292929"/>
                </a:solidFill>
              </a:rPr>
              <a:t>Dimensions : (width, height, 3) </a:t>
            </a:r>
          </a:p>
          <a:p>
            <a:pPr marL="285750" indent="-285750">
              <a:buFont typeface="Arial" panose="020B0604020202020204" pitchFamily="34" charset="0"/>
              <a:buChar char="•"/>
            </a:pPr>
            <a:endParaRPr lang="en-US" sz="1400" dirty="0">
              <a:solidFill>
                <a:srgbClr val="292929"/>
              </a:solidFill>
            </a:endParaRPr>
          </a:p>
          <a:p>
            <a:pPr marL="285750" indent="-285750">
              <a:buFont typeface="Arial" panose="020B0604020202020204" pitchFamily="34" charset="0"/>
              <a:buChar char="•"/>
            </a:pPr>
            <a:r>
              <a:rPr lang="en-US" sz="1400" b="1" dirty="0">
                <a:solidFill>
                  <a:srgbClr val="292929"/>
                </a:solidFill>
              </a:rPr>
              <a:t>Image sample: </a:t>
            </a:r>
            <a:r>
              <a:rPr lang="en-US" sz="1400" b="1" dirty="0">
                <a:solidFill>
                  <a:schemeClr val="accent2">
                    <a:lumMod val="60000"/>
                    <a:lumOff val="40000"/>
                  </a:schemeClr>
                </a:solidFill>
                <a:latin typeface="+mj-lt"/>
              </a:rPr>
              <a:t>“y652.jpg”</a:t>
            </a:r>
          </a:p>
          <a:p>
            <a:pPr marL="285750" indent="-285750">
              <a:buFont typeface="Arial" panose="020B0604020202020204" pitchFamily="34" charset="0"/>
              <a:buChar char="•"/>
            </a:pPr>
            <a:endParaRPr lang="en-US" sz="1400" b="1" dirty="0">
              <a:solidFill>
                <a:srgbClr val="F44560"/>
              </a:solidFill>
              <a:latin typeface="+mj-lt"/>
            </a:endParaRPr>
          </a:p>
          <a:p>
            <a:pPr marL="285750" indent="-285750">
              <a:buFont typeface="Arial" panose="020B0604020202020204" pitchFamily="34" charset="0"/>
              <a:buChar char="•"/>
            </a:pPr>
            <a:r>
              <a:rPr lang="en-US" sz="1400" b="1" dirty="0">
                <a:latin typeface="+mj-lt"/>
              </a:rPr>
              <a:t>(324, 278, 3)</a:t>
            </a:r>
          </a:p>
          <a:p>
            <a:br>
              <a:rPr lang="en-US" sz="1400" b="0" i="0" dirty="0">
                <a:solidFill>
                  <a:srgbClr val="D4D4D4"/>
                </a:solidFill>
                <a:effectLst/>
                <a:latin typeface="var(--vscode-editor-font-family)"/>
              </a:rPr>
            </a:br>
            <a:endParaRPr lang="en-US" sz="1400" dirty="0">
              <a:solidFill>
                <a:srgbClr val="292929"/>
              </a:solidFill>
            </a:endParaRPr>
          </a:p>
          <a:p>
            <a:endParaRPr lang="en-US" sz="1400" dirty="0">
              <a:solidFill>
                <a:srgbClr val="292929"/>
              </a:solidFill>
            </a:endParaRPr>
          </a:p>
        </p:txBody>
      </p:sp>
      <p:pic>
        <p:nvPicPr>
          <p:cNvPr id="5" name="Picture 4" descr="A close-up of a fetus&#10;&#10;Description automatically generated with low confidence">
            <a:extLst>
              <a:ext uri="{FF2B5EF4-FFF2-40B4-BE49-F238E27FC236}">
                <a16:creationId xmlns:a16="http://schemas.microsoft.com/office/drawing/2014/main" id="{9C3BCAA5-0725-9382-EEEF-85ECFEEB8481}"/>
              </a:ext>
            </a:extLst>
          </p:cNvPr>
          <p:cNvPicPr>
            <a:picLocks noChangeAspect="1"/>
          </p:cNvPicPr>
          <p:nvPr/>
        </p:nvPicPr>
        <p:blipFill>
          <a:blip r:embed="rId3"/>
          <a:stretch>
            <a:fillRect/>
          </a:stretch>
        </p:blipFill>
        <p:spPr>
          <a:xfrm>
            <a:off x="6303640" y="2831625"/>
            <a:ext cx="1453703" cy="1694244"/>
          </a:xfrm>
          <a:prstGeom prst="rect">
            <a:avLst/>
          </a:prstGeom>
        </p:spPr>
      </p:pic>
      <p:pic>
        <p:nvPicPr>
          <p:cNvPr id="6" name="Picture 5">
            <a:extLst>
              <a:ext uri="{FF2B5EF4-FFF2-40B4-BE49-F238E27FC236}">
                <a16:creationId xmlns:a16="http://schemas.microsoft.com/office/drawing/2014/main" id="{6DAC247B-EC23-5E40-519C-2735C411A8D6}"/>
              </a:ext>
            </a:extLst>
          </p:cNvPr>
          <p:cNvPicPr>
            <a:picLocks noChangeAspect="1"/>
          </p:cNvPicPr>
          <p:nvPr/>
        </p:nvPicPr>
        <p:blipFill>
          <a:blip r:embed="rId4"/>
          <a:stretch>
            <a:fillRect/>
          </a:stretch>
        </p:blipFill>
        <p:spPr>
          <a:xfrm>
            <a:off x="8934812" y="4756066"/>
            <a:ext cx="736528" cy="858400"/>
          </a:xfrm>
          <a:prstGeom prst="rect">
            <a:avLst/>
          </a:prstGeom>
        </p:spPr>
      </p:pic>
      <p:pic>
        <p:nvPicPr>
          <p:cNvPr id="7" name="Picture 6">
            <a:extLst>
              <a:ext uri="{FF2B5EF4-FFF2-40B4-BE49-F238E27FC236}">
                <a16:creationId xmlns:a16="http://schemas.microsoft.com/office/drawing/2014/main" id="{F5D94937-B204-0131-20A7-3DFA478154A9}"/>
              </a:ext>
            </a:extLst>
          </p:cNvPr>
          <p:cNvPicPr>
            <a:picLocks noChangeAspect="1"/>
          </p:cNvPicPr>
          <p:nvPr/>
        </p:nvPicPr>
        <p:blipFill>
          <a:blip r:embed="rId5"/>
          <a:stretch>
            <a:fillRect/>
          </a:stretch>
        </p:blipFill>
        <p:spPr>
          <a:xfrm>
            <a:off x="8934812" y="3263250"/>
            <a:ext cx="736828" cy="858750"/>
          </a:xfrm>
          <a:prstGeom prst="rect">
            <a:avLst/>
          </a:prstGeom>
        </p:spPr>
      </p:pic>
      <p:pic>
        <p:nvPicPr>
          <p:cNvPr id="8" name="Picture 7">
            <a:extLst>
              <a:ext uri="{FF2B5EF4-FFF2-40B4-BE49-F238E27FC236}">
                <a16:creationId xmlns:a16="http://schemas.microsoft.com/office/drawing/2014/main" id="{0BC6651C-FA1C-6A40-A832-A01117B7D4F9}"/>
              </a:ext>
            </a:extLst>
          </p:cNvPr>
          <p:cNvPicPr>
            <a:picLocks noChangeAspect="1"/>
          </p:cNvPicPr>
          <p:nvPr/>
        </p:nvPicPr>
        <p:blipFill>
          <a:blip r:embed="rId6"/>
          <a:stretch>
            <a:fillRect/>
          </a:stretch>
        </p:blipFill>
        <p:spPr>
          <a:xfrm>
            <a:off x="8934812" y="1770888"/>
            <a:ext cx="736528" cy="858400"/>
          </a:xfrm>
          <a:prstGeom prst="rect">
            <a:avLst/>
          </a:prstGeom>
        </p:spPr>
      </p:pic>
      <p:sp>
        <p:nvSpPr>
          <p:cNvPr id="9" name="Arrow: Right 8">
            <a:extLst>
              <a:ext uri="{FF2B5EF4-FFF2-40B4-BE49-F238E27FC236}">
                <a16:creationId xmlns:a16="http://schemas.microsoft.com/office/drawing/2014/main" id="{7C783A73-11DE-D337-F8E3-16878A39E23F}"/>
              </a:ext>
            </a:extLst>
          </p:cNvPr>
          <p:cNvSpPr/>
          <p:nvPr/>
        </p:nvSpPr>
        <p:spPr>
          <a:xfrm rot="18551339">
            <a:off x="8325140" y="2383516"/>
            <a:ext cx="315157" cy="101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C430995-8267-F3E5-4F03-2AF65148C3D2}"/>
              </a:ext>
            </a:extLst>
          </p:cNvPr>
          <p:cNvSpPr/>
          <p:nvPr/>
        </p:nvSpPr>
        <p:spPr>
          <a:xfrm>
            <a:off x="8243104" y="3702364"/>
            <a:ext cx="293479" cy="108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B43D30FE-680A-178E-E083-0133C363E9AE}"/>
              </a:ext>
            </a:extLst>
          </p:cNvPr>
          <p:cNvSpPr/>
          <p:nvPr/>
        </p:nvSpPr>
        <p:spPr>
          <a:xfrm rot="2448449">
            <a:off x="8305420" y="4941990"/>
            <a:ext cx="293479" cy="108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6B6CD4D-7A61-B911-982C-3BFDEFA494B2}"/>
              </a:ext>
            </a:extLst>
          </p:cNvPr>
          <p:cNvSpPr txBox="1"/>
          <p:nvPr/>
        </p:nvSpPr>
        <p:spPr>
          <a:xfrm>
            <a:off x="9984564" y="2064000"/>
            <a:ext cx="1037438" cy="261610"/>
          </a:xfrm>
          <a:prstGeom prst="rect">
            <a:avLst/>
          </a:prstGeom>
          <a:noFill/>
        </p:spPr>
        <p:txBody>
          <a:bodyPr wrap="square" rtlCol="0">
            <a:spAutoFit/>
          </a:bodyPr>
          <a:lstStyle/>
          <a:p>
            <a:r>
              <a:rPr lang="en-US" sz="1100" dirty="0">
                <a:solidFill>
                  <a:srgbClr val="A10100"/>
                </a:solidFill>
              </a:rPr>
              <a:t>R – Channel </a:t>
            </a:r>
          </a:p>
        </p:txBody>
      </p:sp>
      <p:sp>
        <p:nvSpPr>
          <p:cNvPr id="13" name="TextBox 12">
            <a:extLst>
              <a:ext uri="{FF2B5EF4-FFF2-40B4-BE49-F238E27FC236}">
                <a16:creationId xmlns:a16="http://schemas.microsoft.com/office/drawing/2014/main" id="{2016EA9F-E910-0D3A-AC0A-D7B929D70457}"/>
              </a:ext>
            </a:extLst>
          </p:cNvPr>
          <p:cNvSpPr txBox="1"/>
          <p:nvPr/>
        </p:nvSpPr>
        <p:spPr>
          <a:xfrm>
            <a:off x="9984564" y="3571559"/>
            <a:ext cx="1037438" cy="261610"/>
          </a:xfrm>
          <a:prstGeom prst="rect">
            <a:avLst/>
          </a:prstGeom>
          <a:noFill/>
        </p:spPr>
        <p:txBody>
          <a:bodyPr wrap="square" rtlCol="0">
            <a:spAutoFit/>
          </a:bodyPr>
          <a:lstStyle/>
          <a:p>
            <a:r>
              <a:rPr lang="en-US" sz="1100" dirty="0">
                <a:solidFill>
                  <a:srgbClr val="07BA06"/>
                </a:solidFill>
              </a:rPr>
              <a:t>G – Channel </a:t>
            </a:r>
          </a:p>
        </p:txBody>
      </p:sp>
      <p:sp>
        <p:nvSpPr>
          <p:cNvPr id="14" name="TextBox 13">
            <a:extLst>
              <a:ext uri="{FF2B5EF4-FFF2-40B4-BE49-F238E27FC236}">
                <a16:creationId xmlns:a16="http://schemas.microsoft.com/office/drawing/2014/main" id="{F8B8EF6B-AD93-050B-DED8-29823E6D8194}"/>
              </a:ext>
            </a:extLst>
          </p:cNvPr>
          <p:cNvSpPr txBox="1"/>
          <p:nvPr/>
        </p:nvSpPr>
        <p:spPr>
          <a:xfrm>
            <a:off x="9980591" y="5089918"/>
            <a:ext cx="1037438" cy="261610"/>
          </a:xfrm>
          <a:prstGeom prst="rect">
            <a:avLst/>
          </a:prstGeom>
          <a:noFill/>
        </p:spPr>
        <p:txBody>
          <a:bodyPr wrap="square" rtlCol="0">
            <a:spAutoFit/>
          </a:bodyPr>
          <a:lstStyle/>
          <a:p>
            <a:r>
              <a:rPr lang="en-US" sz="1100" dirty="0">
                <a:solidFill>
                  <a:srgbClr val="0100D1"/>
                </a:solidFill>
              </a:rPr>
              <a:t>B – Channel </a:t>
            </a:r>
          </a:p>
        </p:txBody>
      </p:sp>
      <p:sp>
        <p:nvSpPr>
          <p:cNvPr id="15" name="TextBox 14">
            <a:extLst>
              <a:ext uri="{FF2B5EF4-FFF2-40B4-BE49-F238E27FC236}">
                <a16:creationId xmlns:a16="http://schemas.microsoft.com/office/drawing/2014/main" id="{4BAD3FDB-BBF5-ACD0-7D1A-FBC60D577640}"/>
              </a:ext>
            </a:extLst>
          </p:cNvPr>
          <p:cNvSpPr txBox="1"/>
          <p:nvPr/>
        </p:nvSpPr>
        <p:spPr>
          <a:xfrm rot="16200000">
            <a:off x="5581878" y="3547941"/>
            <a:ext cx="927089" cy="261610"/>
          </a:xfrm>
          <a:prstGeom prst="rect">
            <a:avLst/>
          </a:prstGeom>
          <a:noFill/>
        </p:spPr>
        <p:txBody>
          <a:bodyPr wrap="square">
            <a:spAutoFit/>
          </a:bodyPr>
          <a:lstStyle/>
          <a:p>
            <a:pPr algn="ctr"/>
            <a:r>
              <a:rPr lang="en-US" sz="1100" b="1" dirty="0">
                <a:latin typeface="+mj-lt"/>
              </a:rPr>
              <a:t>324 pixels</a:t>
            </a:r>
          </a:p>
        </p:txBody>
      </p:sp>
      <p:sp>
        <p:nvSpPr>
          <p:cNvPr id="16" name="TextBox 15">
            <a:extLst>
              <a:ext uri="{FF2B5EF4-FFF2-40B4-BE49-F238E27FC236}">
                <a16:creationId xmlns:a16="http://schemas.microsoft.com/office/drawing/2014/main" id="{952BA907-A946-6ACF-7AD7-69914B96CF89}"/>
              </a:ext>
            </a:extLst>
          </p:cNvPr>
          <p:cNvSpPr txBox="1"/>
          <p:nvPr/>
        </p:nvSpPr>
        <p:spPr>
          <a:xfrm>
            <a:off x="6361945" y="4639979"/>
            <a:ext cx="1325325" cy="261610"/>
          </a:xfrm>
          <a:prstGeom prst="rect">
            <a:avLst/>
          </a:prstGeom>
          <a:noFill/>
        </p:spPr>
        <p:txBody>
          <a:bodyPr wrap="square">
            <a:spAutoFit/>
          </a:bodyPr>
          <a:lstStyle/>
          <a:p>
            <a:pPr algn="ctr"/>
            <a:r>
              <a:rPr lang="en-US" sz="1100" b="1" dirty="0">
                <a:latin typeface="+mj-lt"/>
              </a:rPr>
              <a:t>278 pixels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dirty="0">
                <a:solidFill>
                  <a:srgbClr val="404040"/>
                </a:solidFill>
                <a:latin typeface="Franklin Gothic Demi"/>
              </a:rPr>
              <a:t>Exploratory Data analysis</a:t>
            </a:r>
            <a:endParaRPr lang="en-US" sz="2800" b="0" strike="noStrike" spc="-1" dirty="0">
              <a:solidFill>
                <a:srgbClr val="000000"/>
              </a:solidFill>
              <a:latin typeface="Franklin Gothic Book"/>
            </a:endParaRPr>
          </a:p>
        </p:txBody>
      </p:sp>
      <p:sp>
        <p:nvSpPr>
          <p:cNvPr id="121" name="TextShape 2"/>
          <p:cNvSpPr txBox="1"/>
          <p:nvPr/>
        </p:nvSpPr>
        <p:spPr>
          <a:xfrm>
            <a:off x="581040" y="2112120"/>
            <a:ext cx="5048640" cy="389160"/>
          </a:xfrm>
          <a:prstGeom prst="rect">
            <a:avLst/>
          </a:prstGeom>
          <a:noFill/>
          <a:ln>
            <a:noFill/>
          </a:ln>
        </p:spPr>
        <p:txBody>
          <a:bodyPr anchor="ctr">
            <a:normAutofit/>
          </a:bodyPr>
          <a:lstStyle/>
          <a:p>
            <a:pPr marL="306000" indent="-305640">
              <a:lnSpc>
                <a:spcPct val="110000"/>
              </a:lnSpc>
              <a:spcBef>
                <a:spcPts val="360"/>
              </a:spcBef>
              <a:spcAft>
                <a:spcPts val="601"/>
              </a:spcAft>
              <a:buClr>
                <a:srgbClr val="1CADE4"/>
              </a:buClr>
              <a:buSzPct val="92000"/>
              <a:buFont typeface="Wingdings 2" charset="2"/>
              <a:buChar char=""/>
            </a:pPr>
            <a:r>
              <a:rPr lang="en-US" b="1" spc="-1" dirty="0">
                <a:solidFill>
                  <a:srgbClr val="00B0F0"/>
                </a:solidFill>
                <a:latin typeface="Franklin Gothic Book"/>
              </a:rPr>
              <a:t>Images Width &amp; Height</a:t>
            </a:r>
            <a:endParaRPr lang="en-US" sz="1800" b="0" strike="noStrike" spc="-1" dirty="0">
              <a:solidFill>
                <a:srgbClr val="404040"/>
              </a:solidFill>
              <a:latin typeface="Franklin Gothic Book"/>
            </a:endParaRPr>
          </a:p>
        </p:txBody>
      </p:sp>
      <p:pic>
        <p:nvPicPr>
          <p:cNvPr id="122" name="Picture 2" descr="IBM MEA (@IBMMEA) / Twitter"/>
          <p:cNvPicPr/>
          <p:nvPr/>
        </p:nvPicPr>
        <p:blipFill>
          <a:blip r:embed="rId2"/>
          <a:srcRect t="23472" b="21431"/>
          <a:stretch/>
        </p:blipFill>
        <p:spPr>
          <a:xfrm>
            <a:off x="11196000" y="6316200"/>
            <a:ext cx="829440" cy="456840"/>
          </a:xfrm>
          <a:prstGeom prst="rect">
            <a:avLst/>
          </a:prstGeom>
          <a:ln>
            <a:noFill/>
          </a:ln>
        </p:spPr>
      </p:pic>
      <p:sp>
        <p:nvSpPr>
          <p:cNvPr id="4" name="TextBox 3">
            <a:extLst>
              <a:ext uri="{FF2B5EF4-FFF2-40B4-BE49-F238E27FC236}">
                <a16:creationId xmlns:a16="http://schemas.microsoft.com/office/drawing/2014/main" id="{43B7D69F-EB61-AE47-8611-50558CA7C9C4}"/>
              </a:ext>
            </a:extLst>
          </p:cNvPr>
          <p:cNvSpPr txBox="1"/>
          <p:nvPr/>
        </p:nvSpPr>
        <p:spPr>
          <a:xfrm>
            <a:off x="2985578" y="2723039"/>
            <a:ext cx="742511" cy="307777"/>
          </a:xfrm>
          <a:prstGeom prst="rect">
            <a:avLst/>
          </a:prstGeom>
          <a:noFill/>
        </p:spPr>
        <p:txBody>
          <a:bodyPr wrap="none" rtlCol="0">
            <a:spAutoFit/>
          </a:bodyPr>
          <a:lstStyle/>
          <a:p>
            <a:r>
              <a:rPr lang="en-US" sz="1400" dirty="0"/>
              <a:t>Benign</a:t>
            </a:r>
          </a:p>
        </p:txBody>
      </p:sp>
      <p:sp>
        <p:nvSpPr>
          <p:cNvPr id="10" name="TextBox 9">
            <a:extLst>
              <a:ext uri="{FF2B5EF4-FFF2-40B4-BE49-F238E27FC236}">
                <a16:creationId xmlns:a16="http://schemas.microsoft.com/office/drawing/2014/main" id="{EAABB672-9504-F3B0-3027-BBA47F968CEA}"/>
              </a:ext>
            </a:extLst>
          </p:cNvPr>
          <p:cNvSpPr txBox="1"/>
          <p:nvPr/>
        </p:nvSpPr>
        <p:spPr>
          <a:xfrm>
            <a:off x="8536171" y="2635213"/>
            <a:ext cx="960519" cy="307777"/>
          </a:xfrm>
          <a:prstGeom prst="rect">
            <a:avLst/>
          </a:prstGeom>
          <a:noFill/>
        </p:spPr>
        <p:txBody>
          <a:bodyPr wrap="none" rtlCol="0">
            <a:spAutoFit/>
          </a:bodyPr>
          <a:lstStyle/>
          <a:p>
            <a:r>
              <a:rPr lang="en-US" sz="1400" dirty="0"/>
              <a:t>Malignant</a:t>
            </a:r>
          </a:p>
        </p:txBody>
      </p:sp>
      <p:pic>
        <p:nvPicPr>
          <p:cNvPr id="11" name="Picture 10">
            <a:extLst>
              <a:ext uri="{FF2B5EF4-FFF2-40B4-BE49-F238E27FC236}">
                <a16:creationId xmlns:a16="http://schemas.microsoft.com/office/drawing/2014/main" id="{C33FC02B-9D60-BF3A-5571-2DEBD208B8BF}"/>
              </a:ext>
            </a:extLst>
          </p:cNvPr>
          <p:cNvPicPr>
            <a:picLocks noChangeAspect="1"/>
          </p:cNvPicPr>
          <p:nvPr/>
        </p:nvPicPr>
        <p:blipFill rotWithShape="1">
          <a:blip r:embed="rId3"/>
          <a:srcRect l="746" b="1804"/>
          <a:stretch/>
        </p:blipFill>
        <p:spPr>
          <a:xfrm>
            <a:off x="695166" y="3044263"/>
            <a:ext cx="5214353" cy="3318673"/>
          </a:xfrm>
          <a:prstGeom prst="rect">
            <a:avLst/>
          </a:prstGeom>
        </p:spPr>
      </p:pic>
      <p:pic>
        <p:nvPicPr>
          <p:cNvPr id="12" name="Picture 11">
            <a:extLst>
              <a:ext uri="{FF2B5EF4-FFF2-40B4-BE49-F238E27FC236}">
                <a16:creationId xmlns:a16="http://schemas.microsoft.com/office/drawing/2014/main" id="{D8862AD4-27B1-B74B-CEBF-A3C5F0CAB706}"/>
              </a:ext>
            </a:extLst>
          </p:cNvPr>
          <p:cNvPicPr>
            <a:picLocks noChangeAspect="1"/>
          </p:cNvPicPr>
          <p:nvPr/>
        </p:nvPicPr>
        <p:blipFill>
          <a:blip r:embed="rId4"/>
          <a:stretch>
            <a:fillRect/>
          </a:stretch>
        </p:blipFill>
        <p:spPr>
          <a:xfrm>
            <a:off x="6441542" y="3044263"/>
            <a:ext cx="5149779" cy="33010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dirty="0">
                <a:solidFill>
                  <a:srgbClr val="404040"/>
                </a:solidFill>
                <a:latin typeface="Franklin Gothic Demi"/>
              </a:rPr>
              <a:t>Exploratory Data analysis</a:t>
            </a:r>
            <a:endParaRPr lang="en-US" sz="2800" b="0" strike="noStrike" spc="-1" dirty="0">
              <a:solidFill>
                <a:srgbClr val="000000"/>
              </a:solidFill>
              <a:latin typeface="Franklin Gothic Book"/>
            </a:endParaRPr>
          </a:p>
        </p:txBody>
      </p:sp>
      <p:sp>
        <p:nvSpPr>
          <p:cNvPr id="144" name="TextShape 2"/>
          <p:cNvSpPr txBox="1"/>
          <p:nvPr/>
        </p:nvSpPr>
        <p:spPr>
          <a:xfrm>
            <a:off x="581040" y="1902600"/>
            <a:ext cx="5048640" cy="91008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US" b="1" spc="-1" dirty="0">
                <a:solidFill>
                  <a:srgbClr val="00B0F0"/>
                </a:solidFill>
                <a:latin typeface="Franklin Gothic Book"/>
              </a:rPr>
              <a:t>Statistics </a:t>
            </a:r>
            <a:r>
              <a:rPr lang="en-US" sz="1800" b="1" strike="noStrike" spc="-1" dirty="0">
                <a:solidFill>
                  <a:srgbClr val="0068FF"/>
                </a:solidFill>
                <a:latin typeface="Franklin Gothic Book"/>
              </a:rPr>
              <a:t>: </a:t>
            </a:r>
            <a:endParaRPr lang="en-US" sz="1800" b="0" strike="noStrike" spc="-1" dirty="0">
              <a:solidFill>
                <a:srgbClr val="404040"/>
              </a:solidFill>
              <a:latin typeface="Franklin Gothic Book"/>
            </a:endParaRPr>
          </a:p>
          <a:p>
            <a:pPr>
              <a:lnSpc>
                <a:spcPct val="110000"/>
              </a:lnSpc>
              <a:spcBef>
                <a:spcPts val="320"/>
              </a:spcBef>
              <a:spcAft>
                <a:spcPts val="601"/>
              </a:spcAft>
            </a:pPr>
            <a:endParaRPr lang="en-US" sz="1800" b="0" strike="noStrike" spc="-1" dirty="0">
              <a:solidFill>
                <a:srgbClr val="404040"/>
              </a:solidFill>
              <a:latin typeface="Franklin Gothic Book"/>
            </a:endParaRPr>
          </a:p>
        </p:txBody>
      </p:sp>
      <p:pic>
        <p:nvPicPr>
          <p:cNvPr id="145" name="Picture 2" descr="IBM MEA (@IBMMEA) / Twitter"/>
          <p:cNvPicPr/>
          <p:nvPr/>
        </p:nvPicPr>
        <p:blipFill>
          <a:blip r:embed="rId2"/>
          <a:srcRect t="23472" b="21431"/>
          <a:stretch/>
        </p:blipFill>
        <p:spPr>
          <a:xfrm>
            <a:off x="11196000" y="6316200"/>
            <a:ext cx="829440" cy="456840"/>
          </a:xfrm>
          <a:prstGeom prst="rect">
            <a:avLst/>
          </a:prstGeom>
          <a:ln>
            <a:noFill/>
          </a:ln>
        </p:spPr>
      </p:pic>
      <p:pic>
        <p:nvPicPr>
          <p:cNvPr id="3" name="Picture 2">
            <a:extLst>
              <a:ext uri="{FF2B5EF4-FFF2-40B4-BE49-F238E27FC236}">
                <a16:creationId xmlns:a16="http://schemas.microsoft.com/office/drawing/2014/main" id="{148B8F77-5CA7-B7D2-FE14-813B72B4B4D8}"/>
              </a:ext>
            </a:extLst>
          </p:cNvPr>
          <p:cNvPicPr>
            <a:picLocks noChangeAspect="1"/>
          </p:cNvPicPr>
          <p:nvPr/>
        </p:nvPicPr>
        <p:blipFill>
          <a:blip r:embed="rId3"/>
          <a:stretch>
            <a:fillRect/>
          </a:stretch>
        </p:blipFill>
        <p:spPr>
          <a:xfrm>
            <a:off x="1699483" y="3239625"/>
            <a:ext cx="3314700" cy="3076575"/>
          </a:xfrm>
          <a:prstGeom prst="rect">
            <a:avLst/>
          </a:prstGeom>
        </p:spPr>
      </p:pic>
      <p:pic>
        <p:nvPicPr>
          <p:cNvPr id="4" name="Picture 3">
            <a:extLst>
              <a:ext uri="{FF2B5EF4-FFF2-40B4-BE49-F238E27FC236}">
                <a16:creationId xmlns:a16="http://schemas.microsoft.com/office/drawing/2014/main" id="{7C8935C1-2B48-9712-8446-37F9B1FC0F8A}"/>
              </a:ext>
            </a:extLst>
          </p:cNvPr>
          <p:cNvPicPr>
            <a:picLocks noChangeAspect="1"/>
          </p:cNvPicPr>
          <p:nvPr/>
        </p:nvPicPr>
        <p:blipFill>
          <a:blip r:embed="rId4"/>
          <a:stretch>
            <a:fillRect/>
          </a:stretch>
        </p:blipFill>
        <p:spPr>
          <a:xfrm>
            <a:off x="7372440" y="3239625"/>
            <a:ext cx="3295650" cy="3067050"/>
          </a:xfrm>
          <a:prstGeom prst="rect">
            <a:avLst/>
          </a:prstGeom>
        </p:spPr>
      </p:pic>
      <p:sp>
        <p:nvSpPr>
          <p:cNvPr id="7" name="TextBox 6">
            <a:extLst>
              <a:ext uri="{FF2B5EF4-FFF2-40B4-BE49-F238E27FC236}">
                <a16:creationId xmlns:a16="http://schemas.microsoft.com/office/drawing/2014/main" id="{DC11D3D2-663B-0CA2-CB45-04A410BC2F60}"/>
              </a:ext>
            </a:extLst>
          </p:cNvPr>
          <p:cNvSpPr txBox="1"/>
          <p:nvPr/>
        </p:nvSpPr>
        <p:spPr>
          <a:xfrm>
            <a:off x="2985578" y="2723039"/>
            <a:ext cx="742511" cy="307777"/>
          </a:xfrm>
          <a:prstGeom prst="rect">
            <a:avLst/>
          </a:prstGeom>
          <a:noFill/>
        </p:spPr>
        <p:txBody>
          <a:bodyPr wrap="none" rtlCol="0">
            <a:spAutoFit/>
          </a:bodyPr>
          <a:lstStyle/>
          <a:p>
            <a:r>
              <a:rPr lang="en-US" sz="1400" dirty="0"/>
              <a:t>Benign</a:t>
            </a:r>
          </a:p>
        </p:txBody>
      </p:sp>
      <p:sp>
        <p:nvSpPr>
          <p:cNvPr id="8" name="TextBox 7">
            <a:extLst>
              <a:ext uri="{FF2B5EF4-FFF2-40B4-BE49-F238E27FC236}">
                <a16:creationId xmlns:a16="http://schemas.microsoft.com/office/drawing/2014/main" id="{355A6BAC-A222-B781-E2A3-2669E4E1DD03}"/>
              </a:ext>
            </a:extLst>
          </p:cNvPr>
          <p:cNvSpPr txBox="1"/>
          <p:nvPr/>
        </p:nvSpPr>
        <p:spPr>
          <a:xfrm>
            <a:off x="8536171" y="2635213"/>
            <a:ext cx="960519" cy="307777"/>
          </a:xfrm>
          <a:prstGeom prst="rect">
            <a:avLst/>
          </a:prstGeom>
          <a:noFill/>
        </p:spPr>
        <p:txBody>
          <a:bodyPr wrap="none" rtlCol="0">
            <a:spAutoFit/>
          </a:bodyPr>
          <a:lstStyle/>
          <a:p>
            <a:r>
              <a:rPr lang="en-US" sz="1400" dirty="0"/>
              <a:t>Malignant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{C8E0FB35-7D8A-40D7-ADBA-2331C5028934}tf33552983_win32</Template>
  <TotalTime>407</TotalTime>
  <Words>1058</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Franklin Gothic Book</vt:lpstr>
      <vt:lpstr>Franklin Gothic Demi</vt:lpstr>
      <vt:lpstr>Tenorite</vt:lpstr>
      <vt:lpstr>Times New Roman</vt:lpstr>
      <vt:lpstr>var(--vscode-editor-font-family)</vt:lpstr>
      <vt:lpstr>Wingdings</vt:lpstr>
      <vt:lpstr>Wingdings 2</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Professional certificate: Supervised Learning - Regression</dc:title>
  <dc:subject/>
  <dc:creator>Ibrahim Mohamed</dc:creator>
  <dc:description/>
  <cp:lastModifiedBy>Ibrahim Mohamed</cp:lastModifiedBy>
  <cp:revision>12</cp:revision>
  <dcterms:created xsi:type="dcterms:W3CDTF">2022-07-28T00:20:22Z</dcterms:created>
  <dcterms:modified xsi:type="dcterms:W3CDTF">2022-10-29T16:05:44Z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