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0" r:id="rId5"/>
    <p:sldId id="258" r:id="rId6"/>
    <p:sldId id="261" r:id="rId7"/>
    <p:sldId id="262" r:id="rId8"/>
    <p:sldId id="265" r:id="rId9"/>
    <p:sldId id="291" r:id="rId10"/>
    <p:sldId id="297" r:id="rId11"/>
    <p:sldId id="298" r:id="rId12"/>
    <p:sldId id="281" r:id="rId13"/>
    <p:sldId id="292" r:id="rId14"/>
    <p:sldId id="299" r:id="rId15"/>
    <p:sldId id="284" r:id="rId16"/>
    <p:sldId id="293" r:id="rId17"/>
    <p:sldId id="270" r:id="rId18"/>
    <p:sldId id="285" r:id="rId19"/>
    <p:sldId id="300" r:id="rId20"/>
    <p:sldId id="301" r:id="rId21"/>
    <p:sldId id="302" r:id="rId22"/>
    <p:sldId id="287" r:id="rId23"/>
    <p:sldId id="295" r:id="rId24"/>
    <p:sldId id="303" r:id="rId25"/>
    <p:sldId id="304" r:id="rId26"/>
    <p:sldId id="296"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EBF0-C1E3-1B2C-F0B5-F5F7AEC834E6}"/>
              </a:ext>
            </a:extLst>
          </p:cNvPr>
          <p:cNvSpPr>
            <a:spLocks noGrp="1"/>
          </p:cNvSpPr>
          <p:nvPr>
            <p:ph type="title"/>
          </p:nvPr>
        </p:nvSpPr>
        <p:spPr>
          <a:xfrm>
            <a:off x="581192" y="1615017"/>
            <a:ext cx="11029615" cy="2147467"/>
          </a:xfrm>
        </p:spPr>
        <p:txBody>
          <a:bodyPr>
            <a:normAutofit/>
          </a:bodyPr>
          <a:lstStyle/>
          <a:p>
            <a:r>
              <a:rPr lang="en-US" dirty="0"/>
              <a:t>IBM Professional certificate:</a:t>
            </a:r>
            <a:br>
              <a:rPr lang="en-US" dirty="0"/>
            </a:br>
            <a:r>
              <a:rPr lang="en-GB" cap="none" dirty="0"/>
              <a:t>Specialized Models: Time Series and Survival Analysis</a:t>
            </a:r>
            <a:endParaRPr lang="en-GB" dirty="0"/>
          </a:p>
        </p:txBody>
      </p:sp>
      <p:sp>
        <p:nvSpPr>
          <p:cNvPr id="3" name="Text Placeholder 2">
            <a:extLst>
              <a:ext uri="{FF2B5EF4-FFF2-40B4-BE49-F238E27FC236}">
                <a16:creationId xmlns:a16="http://schemas.microsoft.com/office/drawing/2014/main" id="{BAAD4F5D-A22D-4297-BCAF-33B93B4B64B7}"/>
              </a:ext>
            </a:extLst>
          </p:cNvPr>
          <p:cNvSpPr>
            <a:spLocks noGrp="1"/>
          </p:cNvSpPr>
          <p:nvPr>
            <p:ph type="body" idx="1"/>
          </p:nvPr>
        </p:nvSpPr>
        <p:spPr>
          <a:xfrm>
            <a:off x="581191" y="3762483"/>
            <a:ext cx="11029615" cy="902649"/>
          </a:xfrm>
        </p:spPr>
        <p:txBody>
          <a:bodyPr>
            <a:normAutofit/>
          </a:bodyPr>
          <a:lstStyle/>
          <a:p>
            <a:r>
              <a:rPr lang="en-US" cap="none" dirty="0"/>
              <a:t>Ibrahim Mohamed</a:t>
            </a:r>
          </a:p>
          <a:p>
            <a:r>
              <a:rPr lang="en-US" cap="none" dirty="0"/>
              <a:t>October 2022</a:t>
            </a:r>
          </a:p>
          <a:p>
            <a:endParaRPr lang="en-GB" dirty="0"/>
          </a:p>
        </p:txBody>
      </p:sp>
      <p:pic>
        <p:nvPicPr>
          <p:cNvPr id="2050" name="Picture 2" descr="IBM MEA (@IBMMEA) / Twitter">
            <a:extLst>
              <a:ext uri="{FF2B5EF4-FFF2-40B4-BE49-F238E27FC236}">
                <a16:creationId xmlns:a16="http://schemas.microsoft.com/office/drawing/2014/main" id="{F5CE22CF-CEF9-BFD3-4527-14F3600F5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073" y="678502"/>
            <a:ext cx="829733" cy="82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4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7953208" cy="4608339"/>
          </a:xfrm>
        </p:spPr>
        <p:txBody>
          <a:bodyPr anchor="t">
            <a:normAutofit/>
          </a:bodyPr>
          <a:lstStyle/>
          <a:p>
            <a:pPr algn="l"/>
            <a:r>
              <a:rPr lang="en-GB" sz="1800" b="1" dirty="0">
                <a:solidFill>
                  <a:srgbClr val="00B0F0"/>
                </a:solidFill>
              </a:rPr>
              <a:t>Augmented Dickey-Fuller Test</a:t>
            </a:r>
          </a:p>
          <a:p>
            <a:pPr algn="l"/>
            <a:endParaRPr lang="en-GB" sz="1800" b="1" dirty="0">
              <a:solidFill>
                <a:srgbClr val="00B0F0"/>
              </a:solidFill>
              <a:effectLst/>
            </a:endParaRPr>
          </a:p>
          <a:p>
            <a:pPr algn="l"/>
            <a:r>
              <a:rPr lang="en-GB" sz="1800" dirty="0">
                <a:solidFill>
                  <a:schemeClr val="tx1">
                    <a:lumMod val="65000"/>
                    <a:lumOff val="35000"/>
                  </a:schemeClr>
                </a:solidFill>
                <a:effectLst/>
              </a:rPr>
              <a:t>This is a statistical procedure to discover whether a time series is stationary or not. </a:t>
            </a:r>
          </a:p>
          <a:p>
            <a:pPr algn="l"/>
            <a:r>
              <a:rPr lang="en-GB" sz="1800" dirty="0">
                <a:solidFill>
                  <a:schemeClr val="tx1">
                    <a:lumMod val="65000"/>
                    <a:lumOff val="35000"/>
                  </a:schemeClr>
                </a:solidFill>
                <a:effectLst/>
              </a:rPr>
              <a:t>We won't go into all the nitty gritty details but here's what you need to know:</a:t>
            </a:r>
          </a:p>
          <a:p>
            <a:pPr algn="l"/>
            <a:r>
              <a:rPr lang="en-GB" sz="1800" dirty="0">
                <a:solidFill>
                  <a:schemeClr val="tx1">
                    <a:lumMod val="65000"/>
                    <a:lumOff val="35000"/>
                  </a:schemeClr>
                </a:solidFill>
                <a:effectLst/>
              </a:rPr>
              <a:t>Null hypothesis: the series is nonstationary.</a:t>
            </a:r>
          </a:p>
          <a:p>
            <a:pPr algn="l"/>
            <a:r>
              <a:rPr lang="en-GB" sz="1800" dirty="0">
                <a:solidFill>
                  <a:schemeClr val="tx1">
                    <a:lumMod val="65000"/>
                    <a:lumOff val="35000"/>
                  </a:schemeClr>
                </a:solidFill>
                <a:effectLst/>
              </a:rPr>
              <a:t>2.  Alternative hypothesis: the series is stationary.</a:t>
            </a:r>
          </a:p>
          <a:p>
            <a:pPr algn="l"/>
            <a:r>
              <a:rPr lang="en-GB" sz="1800" dirty="0">
                <a:solidFill>
                  <a:schemeClr val="tx1">
                    <a:lumMod val="65000"/>
                    <a:lumOff val="35000"/>
                  </a:schemeClr>
                </a:solidFill>
                <a:effectLst/>
              </a:rPr>
              <a:t>Like any statistical test you should set a significance level or threshold that determines whether you should accept or reject the null. </a:t>
            </a:r>
          </a:p>
          <a:p>
            <a:pPr algn="l"/>
            <a:r>
              <a:rPr lang="en-GB" sz="1800" dirty="0">
                <a:solidFill>
                  <a:schemeClr val="tx1">
                    <a:lumMod val="65000"/>
                    <a:lumOff val="35000"/>
                  </a:schemeClr>
                </a:solidFill>
                <a:effectLst/>
              </a:rPr>
              <a:t>The value 0.05 is common but depends upon numerous factors.</a:t>
            </a:r>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19B6C40-5F66-8F74-83D8-63DC8739FB46}"/>
              </a:ext>
            </a:extLst>
          </p:cNvPr>
          <p:cNvPicPr>
            <a:picLocks noChangeAspect="1"/>
          </p:cNvPicPr>
          <p:nvPr/>
        </p:nvPicPr>
        <p:blipFill rotWithShape="1">
          <a:blip r:embed="rId3"/>
          <a:srcRect t="28158" r="5244"/>
          <a:stretch/>
        </p:blipFill>
        <p:spPr>
          <a:xfrm>
            <a:off x="6612426" y="1803401"/>
            <a:ext cx="5184648" cy="640906"/>
          </a:xfrm>
          <a:prstGeom prst="rect">
            <a:avLst/>
          </a:prstGeom>
        </p:spPr>
      </p:pic>
    </p:spTree>
    <p:extLst>
      <p:ext uri="{BB962C8B-B14F-4D97-AF65-F5344CB8AC3E}">
        <p14:creationId xmlns:p14="http://schemas.microsoft.com/office/powerpoint/2010/main" val="121610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1" y="1902528"/>
            <a:ext cx="11170541" cy="4608339"/>
          </a:xfrm>
        </p:spPr>
        <p:txBody>
          <a:bodyPr anchor="t">
            <a:normAutofit/>
          </a:bodyPr>
          <a:lstStyle/>
          <a:p>
            <a:pPr algn="l"/>
            <a:r>
              <a:rPr lang="en-GB" sz="1800" b="1" dirty="0">
                <a:solidFill>
                  <a:srgbClr val="00B0F0"/>
                </a:solidFill>
              </a:rPr>
              <a:t>Augmented Dickey-Fuller Test</a:t>
            </a:r>
            <a:endParaRPr lang="en-GB" sz="1800" b="1" dirty="0">
              <a:solidFill>
                <a:srgbClr val="00B0F0"/>
              </a:solidFill>
              <a:effectLst/>
            </a:endParaRPr>
          </a:p>
          <a:p>
            <a:pPr algn="l"/>
            <a:r>
              <a:rPr lang="en-GB" sz="1800" dirty="0" err="1">
                <a:solidFill>
                  <a:schemeClr val="tx1">
                    <a:lumMod val="65000"/>
                    <a:lumOff val="35000"/>
                  </a:schemeClr>
                </a:solidFill>
                <a:effectLst/>
              </a:rPr>
              <a:t>adf</a:t>
            </a:r>
            <a:r>
              <a:rPr lang="en-GB" sz="1800" dirty="0">
                <a:solidFill>
                  <a:schemeClr val="tx1">
                    <a:lumMod val="65000"/>
                    <a:lumOff val="35000"/>
                  </a:schemeClr>
                </a:solidFill>
                <a:effectLst/>
              </a:rPr>
              <a:t> = -2.829277524541586 </a:t>
            </a:r>
          </a:p>
          <a:p>
            <a:pPr lvl="1"/>
            <a:r>
              <a:rPr lang="en-GB" sz="1500" dirty="0">
                <a:solidFill>
                  <a:schemeClr val="tx1">
                    <a:lumMod val="65000"/>
                    <a:lumOff val="35000"/>
                  </a:schemeClr>
                </a:solidFill>
                <a:effectLst/>
              </a:rPr>
              <a:t>First, </a:t>
            </a:r>
            <a:r>
              <a:rPr lang="en-GB" sz="1500" dirty="0" err="1">
                <a:solidFill>
                  <a:schemeClr val="tx1">
                    <a:lumMod val="65000"/>
                    <a:lumOff val="35000"/>
                  </a:schemeClr>
                </a:solidFill>
                <a:effectLst/>
              </a:rPr>
              <a:t>adf</a:t>
            </a:r>
            <a:r>
              <a:rPr lang="en-GB" sz="1500" dirty="0">
                <a:solidFill>
                  <a:schemeClr val="tx1">
                    <a:lumMod val="65000"/>
                    <a:lumOff val="35000"/>
                  </a:schemeClr>
                </a:solidFill>
                <a:effectLst/>
              </a:rPr>
              <a:t> is the value of the test statistic. The more negative the value, the more confident we can be that the series is stationary. Here we see a value of -2.83. That may not mean anything to you just yet, but the p-value should.</a:t>
            </a:r>
          </a:p>
          <a:p>
            <a:pPr lvl="1"/>
            <a:r>
              <a:rPr lang="en-GB" sz="1500" dirty="0">
                <a:solidFill>
                  <a:schemeClr val="tx1">
                    <a:lumMod val="65000"/>
                    <a:lumOff val="35000"/>
                  </a:schemeClr>
                </a:solidFill>
                <a:effectLst/>
              </a:rPr>
              <a:t>A brief discussion about the important outputs from the ADF test is in order.</a:t>
            </a:r>
          </a:p>
          <a:p>
            <a:pPr algn="l"/>
            <a:r>
              <a:rPr lang="en-GB" sz="1800" dirty="0" err="1">
                <a:solidFill>
                  <a:schemeClr val="tx1">
                    <a:lumMod val="65000"/>
                    <a:lumOff val="35000"/>
                  </a:schemeClr>
                </a:solidFill>
                <a:effectLst/>
              </a:rPr>
              <a:t>Pvalue</a:t>
            </a:r>
            <a:r>
              <a:rPr lang="en-GB" sz="1800" dirty="0">
                <a:solidFill>
                  <a:schemeClr val="tx1">
                    <a:lumMod val="65000"/>
                    <a:lumOff val="35000"/>
                  </a:schemeClr>
                </a:solidFill>
                <a:effectLst/>
              </a:rPr>
              <a:t> = 0.05421184907221919</a:t>
            </a:r>
          </a:p>
          <a:p>
            <a:pPr lvl="1"/>
            <a:r>
              <a:rPr lang="en-GB" sz="1500" dirty="0">
                <a:solidFill>
                  <a:schemeClr val="tx1">
                    <a:lumMod val="65000"/>
                    <a:lumOff val="35000"/>
                  </a:schemeClr>
                </a:solidFill>
                <a:effectLst/>
              </a:rPr>
              <a:t>p-value is interpreted like any p-value. Once we set a threshold, we can compare this p-value to that threshold. Either we reject or fail to reject the null. Here p-value is very close to zero “0.054” so we reject the null that this data is nonstationary, and we can conclude that it is a stationary time series.</a:t>
            </a:r>
          </a:p>
          <a:p>
            <a:pPr algn="l"/>
            <a:r>
              <a:rPr lang="en-GB" sz="1800" dirty="0" err="1">
                <a:solidFill>
                  <a:schemeClr val="tx1">
                    <a:lumMod val="65000"/>
                    <a:lumOff val="35000"/>
                  </a:schemeClr>
                </a:solidFill>
                <a:effectLst/>
              </a:rPr>
              <a:t>critical_values</a:t>
            </a:r>
            <a:r>
              <a:rPr lang="en-GB" sz="1800" dirty="0">
                <a:solidFill>
                  <a:schemeClr val="tx1">
                    <a:lumMod val="65000"/>
                    <a:lumOff val="35000"/>
                  </a:schemeClr>
                </a:solidFill>
                <a:effectLst/>
              </a:rPr>
              <a:t> = {'1%': -3.442609129942274, '5%': -2.866947348175723, '10%': -2.569649926626197}</a:t>
            </a:r>
          </a:p>
          <a:p>
            <a:pPr lvl="1"/>
            <a:r>
              <a:rPr lang="en-GB" sz="1500" dirty="0">
                <a:solidFill>
                  <a:schemeClr val="tx1">
                    <a:lumMod val="65000"/>
                    <a:lumOff val="35000"/>
                  </a:schemeClr>
                </a:solidFill>
                <a:effectLst/>
              </a:rPr>
              <a:t>Finally, the </a:t>
            </a:r>
            <a:r>
              <a:rPr lang="en-GB" sz="1500" dirty="0" err="1">
                <a:solidFill>
                  <a:schemeClr val="tx1">
                    <a:lumMod val="65000"/>
                    <a:lumOff val="35000"/>
                  </a:schemeClr>
                </a:solidFill>
                <a:effectLst/>
              </a:rPr>
              <a:t>critical_values</a:t>
            </a:r>
            <a:r>
              <a:rPr lang="en-GB" sz="1500" dirty="0">
                <a:solidFill>
                  <a:schemeClr val="tx1">
                    <a:lumMod val="65000"/>
                    <a:lumOff val="35000"/>
                  </a:schemeClr>
                </a:solidFill>
                <a:effectLst/>
              </a:rPr>
              <a:t> variable provides test statistic thresholds for common significant levels. Here we see a test statistic of roughly -2.86 and lower is sufficient to reject the null using a significance level of 5%.</a:t>
            </a: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22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9900541" cy="4693004"/>
          </a:xfrm>
        </p:spPr>
        <p:txBody>
          <a:bodyPr anchor="t">
            <a:normAutofit fontScale="92500" lnSpcReduction="20000"/>
          </a:bodyPr>
          <a:lstStyle/>
          <a:p>
            <a:pPr algn="l"/>
            <a:r>
              <a:rPr lang="en-GB" sz="1800" b="1" dirty="0">
                <a:solidFill>
                  <a:srgbClr val="00B0F0"/>
                </a:solidFill>
                <a:effectLst/>
              </a:rPr>
              <a:t>Summary</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White Noise: </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Time series can be considered as white noise (can’t be </a:t>
            </a:r>
            <a:r>
              <a:rPr lang="en-GB" sz="1300" kern="1200" dirty="0" err="1">
                <a:solidFill>
                  <a:srgbClr val="44546A"/>
                </a:solidFill>
                <a:effectLst/>
                <a:latin typeface="Franklin Gothic Book" panose="020B0503020102020204" pitchFamily="34" charset="0"/>
                <a:ea typeface="+mn-ea"/>
                <a:cs typeface="+mn-cs"/>
              </a:rPr>
              <a:t>modeled</a:t>
            </a:r>
            <a:r>
              <a:rPr lang="en-GB" sz="1300" kern="1200" dirty="0">
                <a:solidFill>
                  <a:srgbClr val="44546A"/>
                </a:solidFill>
                <a:effectLst/>
                <a:latin typeface="Franklin Gothic Book" panose="020B0503020102020204" pitchFamily="34" charset="0"/>
                <a:ea typeface="+mn-ea"/>
                <a:cs typeface="+mn-cs"/>
              </a:rPr>
              <a:t>) if it satisfies three conditions : </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Approximately zero or exactly zero mean over the time series. [not satisfied]</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Constant standard deviation over the time series. [satisfied]</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correlations between the time series and its lags are not statistically significant. [not satisfied]</a:t>
            </a:r>
          </a:p>
          <a:p>
            <a:pPr>
              <a:buFont typeface="Arial" panose="020B0604020202020204" pitchFamily="34" charset="0"/>
              <a:buChar char="•"/>
            </a:pPr>
            <a:r>
              <a:rPr lang="en-GB" sz="1600" b="1" kern="1200" dirty="0">
                <a:solidFill>
                  <a:srgbClr val="44546A"/>
                </a:solidFill>
                <a:effectLst/>
                <a:latin typeface="Franklin Gothic Book" panose="020B0503020102020204" pitchFamily="34" charset="0"/>
                <a:ea typeface="+mn-ea"/>
                <a:cs typeface="+mn-cs"/>
              </a:rPr>
              <a:t>Final Decision: Time series is not considered a white noise. </a:t>
            </a:r>
          </a:p>
          <a:p>
            <a:pPr>
              <a:buFont typeface="Arial" panose="020B0604020202020204" pitchFamily="34" charset="0"/>
              <a:buChar char="•"/>
            </a:pPr>
            <a:endParaRPr lang="en-GB" sz="1600" kern="1200" dirty="0">
              <a:solidFill>
                <a:srgbClr val="44546A"/>
              </a:solidFill>
              <a:effectLst/>
              <a:latin typeface="Franklin Gothic Book" panose="020B0503020102020204" pitchFamily="34" charset="0"/>
              <a:ea typeface="+mn-ea"/>
              <a:cs typeface="+mn-cs"/>
            </a:endParaRP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Stationarity: </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In order a time series data to be stationary, the data must exhibit four properties over time:</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constant mean [satisfied]</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constant variance [satisfied]</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constant autocorrelation structure [satisfied]</a:t>
            </a:r>
          </a:p>
          <a:p>
            <a:pPr lvl="1">
              <a:buFont typeface="Arial" panose="020B0604020202020204" pitchFamily="34" charset="0"/>
              <a:buChar char="•"/>
            </a:pPr>
            <a:r>
              <a:rPr lang="en-GB" sz="1300" kern="1200" dirty="0">
                <a:solidFill>
                  <a:srgbClr val="44546A"/>
                </a:solidFill>
                <a:effectLst/>
                <a:latin typeface="Franklin Gothic Book" panose="020B0503020102020204" pitchFamily="34" charset="0"/>
                <a:ea typeface="+mn-ea"/>
                <a:cs typeface="+mn-cs"/>
              </a:rPr>
              <a:t>no periodic component [satisfied]</a:t>
            </a:r>
          </a:p>
          <a:p>
            <a:pPr>
              <a:buFont typeface="Arial" panose="020B0604020202020204" pitchFamily="34" charset="0"/>
              <a:buChar char="•"/>
            </a:pPr>
            <a:r>
              <a:rPr lang="en-GB" sz="1600" b="1" kern="1200" dirty="0">
                <a:solidFill>
                  <a:srgbClr val="44546A"/>
                </a:solidFill>
                <a:effectLst/>
                <a:latin typeface="Franklin Gothic Book" panose="020B0503020102020204" pitchFamily="34" charset="0"/>
                <a:ea typeface="+mn-ea"/>
                <a:cs typeface="+mn-cs"/>
              </a:rPr>
              <a:t>Final Decision: Time series is considered stationary.</a:t>
            </a:r>
          </a:p>
          <a:p>
            <a:pPr algn="l"/>
            <a:endParaRPr lang="en-GB" sz="1800" b="1" dirty="0">
              <a:solidFill>
                <a:srgbClr val="00B0F0"/>
              </a:solidFill>
              <a:effectLst/>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2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7614541" cy="3888671"/>
          </a:xfrm>
        </p:spPr>
        <p:txBody>
          <a:bodyPr anchor="t">
            <a:normAutofit/>
          </a:bodyPr>
          <a:lstStyle/>
          <a:p>
            <a:pPr algn="l"/>
            <a:r>
              <a:rPr lang="en-GB" sz="1800" b="1" dirty="0">
                <a:solidFill>
                  <a:srgbClr val="00B0F0"/>
                </a:solidFill>
                <a:effectLst/>
              </a:rPr>
              <a:t>Feature Engineering</a:t>
            </a:r>
          </a:p>
          <a:p>
            <a:pPr>
              <a:buFont typeface="Arial" panose="020B0604020202020204" pitchFamily="34" charset="0"/>
              <a:buChar char="•"/>
            </a:pPr>
            <a:r>
              <a:rPr lang="en-GB" sz="1600" kern="1200" dirty="0">
                <a:solidFill>
                  <a:srgbClr val="44546A"/>
                </a:solidFill>
                <a:effectLst/>
                <a:latin typeface="Franklin Gothic Book" panose="020B0503020102020204" pitchFamily="34" charset="0"/>
                <a:ea typeface="+mn-ea"/>
                <a:cs typeface="+mn-cs"/>
              </a:rPr>
              <a:t>Smoothing Time Series </a:t>
            </a:r>
            <a:endParaRPr lang="en-GB" sz="1800" b="1" kern="1200" dirty="0">
              <a:solidFill>
                <a:srgbClr val="00B0F0"/>
              </a:solidFill>
              <a:latin typeface="Franklin Gothic Book" panose="020B0503020102020204" pitchFamily="34" charset="0"/>
              <a:ea typeface="+mn-ea"/>
              <a:cs typeface="+mn-cs"/>
            </a:endParaRPr>
          </a:p>
          <a:p>
            <a:pPr marL="0" indent="0">
              <a:buNone/>
            </a:pPr>
            <a:r>
              <a:rPr lang="en-GB" sz="1600" dirty="0">
                <a:solidFill>
                  <a:srgbClr val="00B0F0"/>
                </a:solidFill>
                <a:effectLst/>
                <a:latin typeface="Franklin Gothic Book" panose="020B0503020102020204" pitchFamily="34" charset="0"/>
              </a:rPr>
              <a:t>	1-  Simple Smoothing</a:t>
            </a:r>
          </a:p>
          <a:p>
            <a:pPr marL="0" indent="0">
              <a:buNone/>
            </a:pPr>
            <a:endParaRPr lang="en-GB" sz="1800" dirty="0">
              <a:solidFill>
                <a:srgbClr val="00B0F0"/>
              </a:solidFill>
              <a:latin typeface="Franklin Gothic Book" panose="020B0503020102020204" pitchFamily="34" charset="0"/>
            </a:endParaRPr>
          </a:p>
          <a:p>
            <a:pPr marL="0" indent="0">
              <a:buNone/>
            </a:pPr>
            <a:r>
              <a:rPr lang="en-GB" sz="1800" dirty="0">
                <a:solidFill>
                  <a:srgbClr val="00B0F0"/>
                </a:solidFill>
                <a:effectLst/>
                <a:latin typeface="Franklin Gothic Book" panose="020B0503020102020204" pitchFamily="34" charset="0"/>
              </a:rPr>
              <a:t>	</a:t>
            </a:r>
          </a:p>
          <a:p>
            <a:pPr marL="0" indent="0">
              <a:buNone/>
            </a:pPr>
            <a:r>
              <a:rPr lang="en-GB" sz="1600" dirty="0">
                <a:solidFill>
                  <a:srgbClr val="00B0F0"/>
                </a:solidFill>
                <a:effectLst/>
                <a:latin typeface="Franklin Gothic Book" panose="020B0503020102020204" pitchFamily="34" charset="0"/>
              </a:rPr>
              <a:t>	2- Moving Average Smoothing</a:t>
            </a:r>
          </a:p>
          <a:p>
            <a:pPr marL="0" indent="0">
              <a:buNone/>
            </a:pPr>
            <a:endParaRPr lang="en-GB" sz="1600" dirty="0">
              <a:solidFill>
                <a:srgbClr val="00B0F0"/>
              </a:solidFill>
              <a:effectLst/>
              <a:latin typeface="Franklin Gothic Book" panose="020B0503020102020204" pitchFamily="34" charset="0"/>
            </a:endParaRPr>
          </a:p>
          <a:p>
            <a:pPr marL="0" indent="0">
              <a:buNone/>
            </a:pPr>
            <a:endParaRPr lang="en-GB" sz="1600" kern="1200" dirty="0">
              <a:solidFill>
                <a:srgbClr val="00B0F0"/>
              </a:solidFill>
              <a:latin typeface="Franklin Gothic Book" panose="020B0503020102020204" pitchFamily="34" charset="0"/>
              <a:ea typeface="+mn-ea"/>
              <a:cs typeface="+mn-cs"/>
            </a:endParaRPr>
          </a:p>
          <a:p>
            <a:pPr marL="0" indent="0">
              <a:buNone/>
            </a:pPr>
            <a:r>
              <a:rPr lang="en-GB" sz="1600" dirty="0">
                <a:solidFill>
                  <a:srgbClr val="00B0F0"/>
                </a:solidFill>
                <a:effectLst/>
                <a:latin typeface="Franklin Gothic Book" panose="020B0503020102020204" pitchFamily="34" charset="0"/>
              </a:rPr>
              <a:t>	3 - Exponential Smoothing</a:t>
            </a:r>
          </a:p>
          <a:p>
            <a:pPr marL="0" indent="0">
              <a:buNone/>
            </a:pPr>
            <a:endParaRPr lang="en-GB" sz="1600" dirty="0">
              <a:solidFill>
                <a:srgbClr val="00B0F0"/>
              </a:solidFill>
              <a:effectLst/>
              <a:latin typeface="Franklin Gothic Book" panose="020B0503020102020204" pitchFamily="34" charset="0"/>
            </a:endParaRPr>
          </a:p>
          <a:p>
            <a:pPr marL="0" indent="0">
              <a:buNone/>
            </a:pPr>
            <a:endParaRPr lang="en-GB" sz="1400" kern="1200" dirty="0">
              <a:solidFill>
                <a:srgbClr val="44546A"/>
              </a:solidFill>
              <a:effectLst/>
              <a:latin typeface="Franklin Gothic Book" panose="020B0503020102020204" pitchFamily="34" charset="0"/>
              <a:ea typeface="+mn-ea"/>
              <a:cs typeface="+mn-cs"/>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2958574-1D9E-0272-1021-C6EBB7CD51B2}"/>
              </a:ext>
            </a:extLst>
          </p:cNvPr>
          <p:cNvPicPr>
            <a:picLocks noChangeAspect="1"/>
          </p:cNvPicPr>
          <p:nvPr/>
        </p:nvPicPr>
        <p:blipFill rotWithShape="1">
          <a:blip r:embed="rId3"/>
          <a:srcRect l="224"/>
          <a:stretch/>
        </p:blipFill>
        <p:spPr>
          <a:xfrm>
            <a:off x="6113497" y="1066800"/>
            <a:ext cx="5082444" cy="1808890"/>
          </a:xfrm>
          <a:prstGeom prst="rect">
            <a:avLst/>
          </a:prstGeom>
        </p:spPr>
      </p:pic>
      <p:pic>
        <p:nvPicPr>
          <p:cNvPr id="4" name="Picture 3">
            <a:extLst>
              <a:ext uri="{FF2B5EF4-FFF2-40B4-BE49-F238E27FC236}">
                <a16:creationId xmlns:a16="http://schemas.microsoft.com/office/drawing/2014/main" id="{34129FAD-92E4-A3D3-9363-163845A230C7}"/>
              </a:ext>
            </a:extLst>
          </p:cNvPr>
          <p:cNvPicPr>
            <a:picLocks noChangeAspect="1"/>
          </p:cNvPicPr>
          <p:nvPr/>
        </p:nvPicPr>
        <p:blipFill>
          <a:blip r:embed="rId4"/>
          <a:stretch>
            <a:fillRect/>
          </a:stretch>
        </p:blipFill>
        <p:spPr>
          <a:xfrm>
            <a:off x="1120287" y="3199060"/>
            <a:ext cx="3362325" cy="476250"/>
          </a:xfrm>
          <a:prstGeom prst="rect">
            <a:avLst/>
          </a:prstGeom>
        </p:spPr>
      </p:pic>
      <p:pic>
        <p:nvPicPr>
          <p:cNvPr id="7" name="Picture 6">
            <a:extLst>
              <a:ext uri="{FF2B5EF4-FFF2-40B4-BE49-F238E27FC236}">
                <a16:creationId xmlns:a16="http://schemas.microsoft.com/office/drawing/2014/main" id="{DD48E244-927E-BE7C-C96D-68527CF1E80F}"/>
              </a:ext>
            </a:extLst>
          </p:cNvPr>
          <p:cNvPicPr>
            <a:picLocks noChangeAspect="1"/>
          </p:cNvPicPr>
          <p:nvPr/>
        </p:nvPicPr>
        <p:blipFill>
          <a:blip r:embed="rId5"/>
          <a:stretch>
            <a:fillRect/>
          </a:stretch>
        </p:blipFill>
        <p:spPr>
          <a:xfrm>
            <a:off x="1120287" y="4441154"/>
            <a:ext cx="3362325" cy="426347"/>
          </a:xfrm>
          <a:prstGeom prst="rect">
            <a:avLst/>
          </a:prstGeom>
        </p:spPr>
      </p:pic>
      <p:pic>
        <p:nvPicPr>
          <p:cNvPr id="8" name="Picture 7">
            <a:extLst>
              <a:ext uri="{FF2B5EF4-FFF2-40B4-BE49-F238E27FC236}">
                <a16:creationId xmlns:a16="http://schemas.microsoft.com/office/drawing/2014/main" id="{4916028D-E720-91E1-26C0-5AB057186634}"/>
              </a:ext>
            </a:extLst>
          </p:cNvPr>
          <p:cNvPicPr>
            <a:picLocks noChangeAspect="1"/>
          </p:cNvPicPr>
          <p:nvPr/>
        </p:nvPicPr>
        <p:blipFill>
          <a:blip r:embed="rId6"/>
          <a:stretch>
            <a:fillRect/>
          </a:stretch>
        </p:blipFill>
        <p:spPr>
          <a:xfrm>
            <a:off x="1120287" y="5689569"/>
            <a:ext cx="3362325" cy="466275"/>
          </a:xfrm>
          <a:prstGeom prst="rect">
            <a:avLst/>
          </a:prstGeom>
        </p:spPr>
      </p:pic>
      <p:pic>
        <p:nvPicPr>
          <p:cNvPr id="9" name="Picture 8">
            <a:extLst>
              <a:ext uri="{FF2B5EF4-FFF2-40B4-BE49-F238E27FC236}">
                <a16:creationId xmlns:a16="http://schemas.microsoft.com/office/drawing/2014/main" id="{03421687-9A3D-6546-583C-36593C0F4B8B}"/>
              </a:ext>
            </a:extLst>
          </p:cNvPr>
          <p:cNvPicPr>
            <a:picLocks noChangeAspect="1"/>
          </p:cNvPicPr>
          <p:nvPr/>
        </p:nvPicPr>
        <p:blipFill>
          <a:blip r:embed="rId7"/>
          <a:stretch>
            <a:fillRect/>
          </a:stretch>
        </p:blipFill>
        <p:spPr>
          <a:xfrm>
            <a:off x="6113497" y="4842338"/>
            <a:ext cx="5082444" cy="1616315"/>
          </a:xfrm>
          <a:prstGeom prst="rect">
            <a:avLst/>
          </a:prstGeom>
        </p:spPr>
      </p:pic>
      <p:pic>
        <p:nvPicPr>
          <p:cNvPr id="10" name="Picture 9">
            <a:extLst>
              <a:ext uri="{FF2B5EF4-FFF2-40B4-BE49-F238E27FC236}">
                <a16:creationId xmlns:a16="http://schemas.microsoft.com/office/drawing/2014/main" id="{04C0501C-39F6-7810-F6E2-787680783DF4}"/>
              </a:ext>
            </a:extLst>
          </p:cNvPr>
          <p:cNvPicPr>
            <a:picLocks noChangeAspect="1"/>
          </p:cNvPicPr>
          <p:nvPr/>
        </p:nvPicPr>
        <p:blipFill>
          <a:blip r:embed="rId8"/>
          <a:stretch>
            <a:fillRect/>
          </a:stretch>
        </p:blipFill>
        <p:spPr>
          <a:xfrm>
            <a:off x="6113497" y="2936817"/>
            <a:ext cx="5082444" cy="1808890"/>
          </a:xfrm>
          <a:prstGeom prst="rect">
            <a:avLst/>
          </a:prstGeom>
        </p:spPr>
      </p:pic>
    </p:spTree>
    <p:extLst>
      <p:ext uri="{BB962C8B-B14F-4D97-AF65-F5344CB8AC3E}">
        <p14:creationId xmlns:p14="http://schemas.microsoft.com/office/powerpoint/2010/main" val="85092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756004"/>
          </a:xfrm>
        </p:spPr>
        <p:txBody>
          <a:bodyPr anchor="t">
            <a:normAutofit/>
          </a:bodyPr>
          <a:lstStyle/>
          <a:p>
            <a:r>
              <a:rPr lang="en-US" sz="1800" b="1" dirty="0">
                <a:solidFill>
                  <a:srgbClr val="00B0F0"/>
                </a:solidFill>
                <a:effectLst/>
              </a:rPr>
              <a:t>Forecasting using Smoothing</a:t>
            </a: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600" dirty="0"/>
              <a:t>Training set : 502 observations.</a:t>
            </a:r>
          </a:p>
          <a:p>
            <a:r>
              <a:rPr lang="en-US" sz="1600" dirty="0"/>
              <a:t>Testing set : 50 observations</a:t>
            </a: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B6F0516-FCCE-096E-AFC3-0731E28305DA}"/>
              </a:ext>
            </a:extLst>
          </p:cNvPr>
          <p:cNvPicPr>
            <a:picLocks noChangeAspect="1"/>
          </p:cNvPicPr>
          <p:nvPr/>
        </p:nvPicPr>
        <p:blipFill rotWithShape="1">
          <a:blip r:embed="rId3"/>
          <a:srcRect t="30681" r="25613"/>
          <a:stretch/>
        </p:blipFill>
        <p:spPr>
          <a:xfrm>
            <a:off x="7008286" y="3010427"/>
            <a:ext cx="4187655" cy="837146"/>
          </a:xfrm>
          <a:prstGeom prst="rect">
            <a:avLst/>
          </a:prstGeom>
        </p:spPr>
      </p:pic>
    </p:spTree>
    <p:extLst>
      <p:ext uri="{BB962C8B-B14F-4D97-AF65-F5344CB8AC3E}">
        <p14:creationId xmlns:p14="http://schemas.microsoft.com/office/powerpoint/2010/main" val="128083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4776765" cy="3183882"/>
          </a:xfrm>
        </p:spPr>
        <p:txBody>
          <a:bodyPr anchor="t">
            <a:normAutofit/>
          </a:bodyPr>
          <a:lstStyle/>
          <a:p>
            <a:r>
              <a:rPr lang="en-US" sz="1800" b="1" dirty="0">
                <a:solidFill>
                  <a:srgbClr val="00B0F0"/>
                </a:solidFill>
                <a:effectLst/>
              </a:rPr>
              <a:t>Forecasting by Simple Average </a:t>
            </a:r>
          </a:p>
          <a:p>
            <a:endParaRPr lang="en-US" sz="1800" b="1" dirty="0">
              <a:solidFill>
                <a:srgbClr val="00B0F0"/>
              </a:solidFill>
              <a:latin typeface="Franklin Gothic Book" panose="020B0503020102020204" pitchFamily="34" charset="0"/>
            </a:endParaRPr>
          </a:p>
          <a:p>
            <a:endParaRPr lang="en-GB" sz="1600" dirty="0">
              <a:solidFill>
                <a:srgbClr val="44546A"/>
              </a:solidFill>
              <a:latin typeface="Franklin Gothic Book" panose="020B0503020102020204" pitchFamily="34" charset="0"/>
            </a:endParaRPr>
          </a:p>
          <a:p>
            <a:r>
              <a:rPr lang="en-US" sz="1600" dirty="0"/>
              <a:t>There is a  high error between the predictions and actual values.</a:t>
            </a:r>
          </a:p>
          <a:p>
            <a:endParaRPr lang="en-US" sz="1600" dirty="0"/>
          </a:p>
          <a:p>
            <a:r>
              <a:rPr lang="en-US" sz="1600" dirty="0"/>
              <a:t>Mean Square Error : 2533501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E9FDF95-D296-6D28-A049-2AC271A2DAC8}"/>
              </a:ext>
            </a:extLst>
          </p:cNvPr>
          <p:cNvPicPr>
            <a:picLocks noChangeAspect="1"/>
          </p:cNvPicPr>
          <p:nvPr/>
        </p:nvPicPr>
        <p:blipFill>
          <a:blip r:embed="rId3"/>
          <a:stretch>
            <a:fillRect/>
          </a:stretch>
        </p:blipFill>
        <p:spPr>
          <a:xfrm>
            <a:off x="5542614" y="1890876"/>
            <a:ext cx="6259816" cy="2046053"/>
          </a:xfrm>
          <a:prstGeom prst="rect">
            <a:avLst/>
          </a:prstGeom>
        </p:spPr>
      </p:pic>
      <p:pic>
        <p:nvPicPr>
          <p:cNvPr id="4" name="Picture 3">
            <a:extLst>
              <a:ext uri="{FF2B5EF4-FFF2-40B4-BE49-F238E27FC236}">
                <a16:creationId xmlns:a16="http://schemas.microsoft.com/office/drawing/2014/main" id="{51669600-9C02-479C-01DC-D7ABDEC8292A}"/>
              </a:ext>
            </a:extLst>
          </p:cNvPr>
          <p:cNvPicPr>
            <a:picLocks noChangeAspect="1"/>
          </p:cNvPicPr>
          <p:nvPr/>
        </p:nvPicPr>
        <p:blipFill>
          <a:blip r:embed="rId4"/>
          <a:stretch>
            <a:fillRect/>
          </a:stretch>
        </p:blipFill>
        <p:spPr>
          <a:xfrm>
            <a:off x="7982457" y="4325819"/>
            <a:ext cx="1380129" cy="2218915"/>
          </a:xfrm>
          <a:prstGeom prst="rect">
            <a:avLst/>
          </a:prstGeom>
        </p:spPr>
      </p:pic>
    </p:spTree>
    <p:extLst>
      <p:ext uri="{BB962C8B-B14F-4D97-AF65-F5344CB8AC3E}">
        <p14:creationId xmlns:p14="http://schemas.microsoft.com/office/powerpoint/2010/main" val="42674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4776765" cy="3183882"/>
          </a:xfrm>
        </p:spPr>
        <p:txBody>
          <a:bodyPr anchor="t">
            <a:normAutofit/>
          </a:bodyPr>
          <a:lstStyle/>
          <a:p>
            <a:r>
              <a:rPr lang="en-US" sz="1800" b="1" dirty="0">
                <a:solidFill>
                  <a:srgbClr val="00B0F0"/>
                </a:solidFill>
                <a:effectLst/>
              </a:rPr>
              <a:t>Forecasting by Single Exponential</a:t>
            </a:r>
            <a:endParaRPr lang="en-US" sz="1800" b="1" dirty="0">
              <a:solidFill>
                <a:srgbClr val="00B0F0"/>
              </a:solidFill>
              <a:latin typeface="Franklin Gothic Book" panose="020B0503020102020204" pitchFamily="34" charset="0"/>
            </a:endParaRPr>
          </a:p>
          <a:p>
            <a:endParaRPr lang="en-GB" sz="1600" dirty="0">
              <a:solidFill>
                <a:srgbClr val="44546A"/>
              </a:solidFill>
              <a:latin typeface="Franklin Gothic Book" panose="020B0503020102020204" pitchFamily="34" charset="0"/>
            </a:endParaRPr>
          </a:p>
          <a:p>
            <a:r>
              <a:rPr lang="en-US" sz="1600" dirty="0"/>
              <a:t>The results enhanced a little bit, but as the same time, we can see a high error relatively between the predictions and actual values.</a:t>
            </a:r>
          </a:p>
          <a:p>
            <a:endParaRPr lang="en-US" sz="1600" dirty="0"/>
          </a:p>
          <a:p>
            <a:r>
              <a:rPr lang="en-US" sz="1600" dirty="0"/>
              <a:t>Mean Square Error : 2235283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13DE6D-FE1B-FB2A-8B2B-EBEE1C8CF54E}"/>
              </a:ext>
            </a:extLst>
          </p:cNvPr>
          <p:cNvPicPr>
            <a:picLocks noChangeAspect="1"/>
          </p:cNvPicPr>
          <p:nvPr/>
        </p:nvPicPr>
        <p:blipFill>
          <a:blip r:embed="rId3"/>
          <a:stretch>
            <a:fillRect/>
          </a:stretch>
        </p:blipFill>
        <p:spPr>
          <a:xfrm>
            <a:off x="5549579" y="1890876"/>
            <a:ext cx="6252851" cy="2023630"/>
          </a:xfrm>
          <a:prstGeom prst="rect">
            <a:avLst/>
          </a:prstGeom>
        </p:spPr>
      </p:pic>
      <p:pic>
        <p:nvPicPr>
          <p:cNvPr id="8" name="Picture 7">
            <a:extLst>
              <a:ext uri="{FF2B5EF4-FFF2-40B4-BE49-F238E27FC236}">
                <a16:creationId xmlns:a16="http://schemas.microsoft.com/office/drawing/2014/main" id="{2DB9DB93-C062-6F6B-6233-AEDDCB6AF352}"/>
              </a:ext>
            </a:extLst>
          </p:cNvPr>
          <p:cNvPicPr>
            <a:picLocks noChangeAspect="1"/>
          </p:cNvPicPr>
          <p:nvPr/>
        </p:nvPicPr>
        <p:blipFill>
          <a:blip r:embed="rId4"/>
          <a:stretch>
            <a:fillRect/>
          </a:stretch>
        </p:blipFill>
        <p:spPr>
          <a:xfrm>
            <a:off x="7906499" y="4224867"/>
            <a:ext cx="1539009" cy="2474356"/>
          </a:xfrm>
          <a:prstGeom prst="rect">
            <a:avLst/>
          </a:prstGeom>
        </p:spPr>
      </p:pic>
    </p:spTree>
    <p:extLst>
      <p:ext uri="{BB962C8B-B14F-4D97-AF65-F5344CB8AC3E}">
        <p14:creationId xmlns:p14="http://schemas.microsoft.com/office/powerpoint/2010/main" val="66843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4776765" cy="3183882"/>
          </a:xfrm>
        </p:spPr>
        <p:txBody>
          <a:bodyPr anchor="t">
            <a:normAutofit/>
          </a:bodyPr>
          <a:lstStyle/>
          <a:p>
            <a:r>
              <a:rPr lang="en-US" sz="1800" b="1" dirty="0">
                <a:solidFill>
                  <a:srgbClr val="00B0F0"/>
                </a:solidFill>
                <a:effectLst/>
              </a:rPr>
              <a:t>Forecasting by Triple Exponential</a:t>
            </a:r>
          </a:p>
          <a:p>
            <a:endParaRPr lang="en-US" sz="1800" b="1" dirty="0">
              <a:solidFill>
                <a:srgbClr val="00B0F0"/>
              </a:solidFill>
            </a:endParaRPr>
          </a:p>
          <a:p>
            <a:r>
              <a:rPr lang="en-US" sz="1600" dirty="0"/>
              <a:t>Triple exponential technique achieved the same result of single exponential smoothing technique.  </a:t>
            </a:r>
          </a:p>
          <a:p>
            <a:endParaRPr lang="en-US" sz="1600" dirty="0"/>
          </a:p>
          <a:p>
            <a:r>
              <a:rPr lang="en-US" sz="1600" dirty="0"/>
              <a:t>Mean Square Error : 2236924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AE2554-617C-1473-A354-6C0B8FE5B340}"/>
              </a:ext>
            </a:extLst>
          </p:cNvPr>
          <p:cNvPicPr>
            <a:picLocks noChangeAspect="1"/>
          </p:cNvPicPr>
          <p:nvPr/>
        </p:nvPicPr>
        <p:blipFill>
          <a:blip r:embed="rId3"/>
          <a:stretch>
            <a:fillRect/>
          </a:stretch>
        </p:blipFill>
        <p:spPr>
          <a:xfrm>
            <a:off x="7989422" y="4433939"/>
            <a:ext cx="1328344" cy="2181549"/>
          </a:xfrm>
          <a:prstGeom prst="rect">
            <a:avLst/>
          </a:prstGeom>
        </p:spPr>
      </p:pic>
      <p:pic>
        <p:nvPicPr>
          <p:cNvPr id="9" name="Picture 8">
            <a:extLst>
              <a:ext uri="{FF2B5EF4-FFF2-40B4-BE49-F238E27FC236}">
                <a16:creationId xmlns:a16="http://schemas.microsoft.com/office/drawing/2014/main" id="{3323386F-F658-B02D-C393-02C6BCE92586}"/>
              </a:ext>
            </a:extLst>
          </p:cNvPr>
          <p:cNvPicPr>
            <a:picLocks noChangeAspect="1"/>
          </p:cNvPicPr>
          <p:nvPr/>
        </p:nvPicPr>
        <p:blipFill>
          <a:blip r:embed="rId4"/>
          <a:stretch>
            <a:fillRect/>
          </a:stretch>
        </p:blipFill>
        <p:spPr>
          <a:xfrm>
            <a:off x="5569189" y="1974436"/>
            <a:ext cx="6168809" cy="1996431"/>
          </a:xfrm>
          <a:prstGeom prst="rect">
            <a:avLst/>
          </a:prstGeom>
        </p:spPr>
      </p:pic>
    </p:spTree>
    <p:extLst>
      <p:ext uri="{BB962C8B-B14F-4D97-AF65-F5344CB8AC3E}">
        <p14:creationId xmlns:p14="http://schemas.microsoft.com/office/powerpoint/2010/main" val="1866146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4776765" cy="3183882"/>
          </a:xfrm>
        </p:spPr>
        <p:txBody>
          <a:bodyPr anchor="t">
            <a:normAutofit/>
          </a:bodyPr>
          <a:lstStyle/>
          <a:p>
            <a:r>
              <a:rPr lang="en-US" sz="1800" b="1" dirty="0">
                <a:solidFill>
                  <a:srgbClr val="00B0F0"/>
                </a:solidFill>
                <a:effectLst/>
              </a:rPr>
              <a:t>Comparison</a:t>
            </a:r>
          </a:p>
          <a:p>
            <a:endParaRPr lang="en-US" sz="1800" b="1" dirty="0">
              <a:solidFill>
                <a:srgbClr val="00B0F0"/>
              </a:solidFill>
            </a:endParaRPr>
          </a:p>
          <a:p>
            <a:r>
              <a:rPr lang="en-GB" sz="1600" dirty="0"/>
              <a:t>The </a:t>
            </a:r>
            <a:r>
              <a:rPr lang="en-GB" sz="1600" dirty="0" err="1"/>
              <a:t>DataFrame</a:t>
            </a:r>
            <a:r>
              <a:rPr lang="en-GB" sz="1600" dirty="0"/>
              <a:t> on the right illustrates that single and triple exponential forecasting produced the best results, while double exponential smoothing produced the worst results. However, all of these forecasting techniques are regarded as unreliable because they resulted in extremely high error; in the following slides, we will use better forecasting models and techniques.</a:t>
            </a: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7B43634-BBF6-1854-6A1F-A4D12076938A}"/>
              </a:ext>
            </a:extLst>
          </p:cNvPr>
          <p:cNvPicPr>
            <a:picLocks noChangeAspect="1"/>
          </p:cNvPicPr>
          <p:nvPr/>
        </p:nvPicPr>
        <p:blipFill>
          <a:blip r:embed="rId3"/>
          <a:stretch>
            <a:fillRect/>
          </a:stretch>
        </p:blipFill>
        <p:spPr>
          <a:xfrm>
            <a:off x="7729016" y="2784800"/>
            <a:ext cx="2397021" cy="1948381"/>
          </a:xfrm>
          <a:prstGeom prst="rect">
            <a:avLst/>
          </a:prstGeom>
        </p:spPr>
      </p:pic>
    </p:spTree>
    <p:extLst>
      <p:ext uri="{BB962C8B-B14F-4D97-AF65-F5344CB8AC3E}">
        <p14:creationId xmlns:p14="http://schemas.microsoft.com/office/powerpoint/2010/main" val="414720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3668538"/>
          </a:xfrm>
        </p:spPr>
        <p:txBody>
          <a:bodyPr anchor="t">
            <a:normAutofit/>
          </a:bodyPr>
          <a:lstStyle/>
          <a:p>
            <a:r>
              <a:rPr lang="en-US" sz="1800" b="1" dirty="0">
                <a:solidFill>
                  <a:srgbClr val="00B0F0"/>
                </a:solidFill>
                <a:effectLst/>
              </a:rPr>
              <a:t>Autocorrelation to choose appropriate model</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06A02143-B057-AB79-17B9-B25736107FE2}"/>
              </a:ext>
            </a:extLst>
          </p:cNvPr>
          <p:cNvGraphicFramePr>
            <a:graphicFrameLocks noGrp="1"/>
          </p:cNvGraphicFramePr>
          <p:nvPr>
            <p:extLst>
              <p:ext uri="{D42A27DB-BD31-4B8C-83A1-F6EECF244321}">
                <p14:modId xmlns:p14="http://schemas.microsoft.com/office/powerpoint/2010/main" val="4023188969"/>
              </p:ext>
            </p:extLst>
          </p:nvPr>
        </p:nvGraphicFramePr>
        <p:xfrm>
          <a:off x="2333625" y="2669090"/>
          <a:ext cx="7524750" cy="3352800"/>
        </p:xfrm>
        <a:graphic>
          <a:graphicData uri="http://schemas.openxmlformats.org/drawingml/2006/table">
            <a:tbl>
              <a:tblPr/>
              <a:tblGrid>
                <a:gridCol w="3762375">
                  <a:extLst>
                    <a:ext uri="{9D8B030D-6E8A-4147-A177-3AD203B41FA5}">
                      <a16:colId xmlns:a16="http://schemas.microsoft.com/office/drawing/2014/main" val="504949518"/>
                    </a:ext>
                  </a:extLst>
                </a:gridCol>
                <a:gridCol w="3762375">
                  <a:extLst>
                    <a:ext uri="{9D8B030D-6E8A-4147-A177-3AD203B41FA5}">
                      <a16:colId xmlns:a16="http://schemas.microsoft.com/office/drawing/2014/main" val="1173842446"/>
                    </a:ext>
                  </a:extLst>
                </a:gridCol>
              </a:tblGrid>
              <a:tr h="0">
                <a:tc>
                  <a:txBody>
                    <a:bodyPr/>
                    <a:lstStyle/>
                    <a:p>
                      <a:pPr algn="l"/>
                      <a:r>
                        <a:rPr lang="en-US" b="1" dirty="0">
                          <a:solidFill>
                            <a:schemeClr val="bg1"/>
                          </a:solidFill>
                          <a:effectLst/>
                          <a:latin typeface="Source Sans Pro" panose="020B0503030403020204" pitchFamily="34" charset="0"/>
                        </a:rPr>
                        <a:t>SHAPE</a:t>
                      </a:r>
                    </a:p>
                  </a:txBody>
                  <a:tcPr marL="152400" marR="152400" marT="38100" marB="38100" anchor="ctr">
                    <a:lnL w="9525" cap="flat" cmpd="sng" algn="ctr">
                      <a:solidFill>
                        <a:srgbClr val="48494A"/>
                      </a:solidFill>
                      <a:prstDash val="solid"/>
                      <a:round/>
                      <a:headEnd type="none" w="med" len="med"/>
                      <a:tailEnd type="none" w="med" len="med"/>
                    </a:lnL>
                    <a:lnR w="9525" cap="flat" cmpd="sng" algn="ctr">
                      <a:solidFill>
                        <a:srgbClr val="48494A"/>
                      </a:solidFill>
                      <a:prstDash val="solid"/>
                      <a:round/>
                      <a:headEnd type="none" w="med" len="med"/>
                      <a:tailEnd type="none" w="med" len="med"/>
                    </a:lnR>
                    <a:lnT w="9525" cap="flat" cmpd="sng" algn="ctr">
                      <a:solidFill>
                        <a:srgbClr val="48494A"/>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48A1FA"/>
                    </a:solidFill>
                  </a:tcPr>
                </a:tc>
                <a:tc>
                  <a:txBody>
                    <a:bodyPr/>
                    <a:lstStyle/>
                    <a:p>
                      <a:pPr algn="l"/>
                      <a:r>
                        <a:rPr lang="en-US" b="1" dirty="0">
                          <a:solidFill>
                            <a:schemeClr val="bg1"/>
                          </a:solidFill>
                          <a:effectLst/>
                          <a:latin typeface="Source Sans Pro" panose="020B0503030403020204" pitchFamily="34" charset="0"/>
                        </a:rPr>
                        <a:t>MODEL</a:t>
                      </a:r>
                    </a:p>
                  </a:txBody>
                  <a:tcPr marL="152400" marR="152400" marT="38100" marB="38100" anchor="ctr">
                    <a:lnL w="9525" cap="flat" cmpd="sng" algn="ctr">
                      <a:solidFill>
                        <a:srgbClr val="48494A"/>
                      </a:solidFill>
                      <a:prstDash val="solid"/>
                      <a:round/>
                      <a:headEnd type="none" w="med" len="med"/>
                      <a:tailEnd type="none" w="med" len="med"/>
                    </a:lnL>
                    <a:lnR w="9525" cap="flat" cmpd="sng" algn="ctr">
                      <a:solidFill>
                        <a:srgbClr val="48494A"/>
                      </a:solidFill>
                      <a:prstDash val="solid"/>
                      <a:round/>
                      <a:headEnd type="none" w="med" len="med"/>
                      <a:tailEnd type="none" w="med" len="med"/>
                    </a:lnR>
                    <a:lnT w="9525" cap="flat" cmpd="sng" algn="ctr">
                      <a:solidFill>
                        <a:srgbClr val="48494A"/>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48A1FA"/>
                    </a:solidFill>
                  </a:tcPr>
                </a:tc>
                <a:extLst>
                  <a:ext uri="{0D108BD9-81ED-4DB2-BD59-A6C34878D82A}">
                    <a16:rowId xmlns:a16="http://schemas.microsoft.com/office/drawing/2014/main" val="1122702049"/>
                  </a:ext>
                </a:extLst>
              </a:tr>
              <a:tr h="0">
                <a:tc>
                  <a:txBody>
                    <a:bodyPr/>
                    <a:lstStyle/>
                    <a:p>
                      <a:pPr algn="l"/>
                      <a:r>
                        <a:rPr lang="en-US" b="0">
                          <a:effectLst/>
                          <a:latin typeface="Source Sans Pro" panose="020B0503030403020204" pitchFamily="34" charset="0"/>
                        </a:rPr>
                        <a:t>Exponential Decaying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AR models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962787280"/>
                  </a:ext>
                </a:extLst>
              </a:tr>
              <a:tr h="0">
                <a:tc>
                  <a:txBody>
                    <a:bodyPr/>
                    <a:lstStyle/>
                    <a:p>
                      <a:pPr algn="l"/>
                      <a:r>
                        <a:rPr lang="en-US" b="0" dirty="0">
                          <a:effectLst/>
                          <a:latin typeface="Source Sans Pro" panose="020B0503030403020204" pitchFamily="34" charset="0"/>
                        </a:rPr>
                        <a:t>Alternating positive and negative decaying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AR models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535869228"/>
                  </a:ext>
                </a:extLst>
              </a:tr>
              <a:tr h="0">
                <a:tc>
                  <a:txBody>
                    <a:bodyPr/>
                    <a:lstStyle/>
                    <a:p>
                      <a:pPr algn="l"/>
                      <a:r>
                        <a:rPr lang="en-US" b="0">
                          <a:effectLst/>
                          <a:latin typeface="Source Sans Pro" panose="020B0503030403020204" pitchFamily="34" charset="0"/>
                        </a:rPr>
                        <a:t>One or more spikes, the rest are close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MA model</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1208344719"/>
                  </a:ext>
                </a:extLst>
              </a:tr>
              <a:tr h="0">
                <a:tc>
                  <a:txBody>
                    <a:bodyPr/>
                    <a:lstStyle/>
                    <a:p>
                      <a:pPr algn="l"/>
                      <a:r>
                        <a:rPr lang="en-US" b="0">
                          <a:effectLst/>
                          <a:latin typeface="Source Sans Pro" panose="020B0503030403020204" pitchFamily="34" charset="0"/>
                        </a:rPr>
                        <a:t>Decay after a few lags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Mixed AR and MA</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1319910445"/>
                  </a:ext>
                </a:extLst>
              </a:tr>
              <a:tr h="0">
                <a:tc>
                  <a:txBody>
                    <a:bodyPr/>
                    <a:lstStyle/>
                    <a:p>
                      <a:pPr algn="l"/>
                      <a:r>
                        <a:rPr lang="en-US" b="0">
                          <a:effectLst/>
                          <a:latin typeface="Source Sans Pro" panose="020B0503030403020204" pitchFamily="34" charset="0"/>
                        </a:rPr>
                        <a:t>All zero or close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Data is random</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626959059"/>
                  </a:ext>
                </a:extLst>
              </a:tr>
              <a:tr h="0">
                <a:tc>
                  <a:txBody>
                    <a:bodyPr/>
                    <a:lstStyle/>
                    <a:p>
                      <a:pPr algn="l"/>
                      <a:r>
                        <a:rPr lang="en-US" b="0">
                          <a:effectLst/>
                          <a:latin typeface="Source Sans Pro" panose="020B0503030403020204" pitchFamily="34" charset="0"/>
                        </a:rPr>
                        <a:t>High values at fixed intervals</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a:effectLst/>
                          <a:latin typeface="Source Sans Pro" panose="020B0503030403020204" pitchFamily="34" charset="0"/>
                        </a:rPr>
                        <a:t>Include seasonal AR term</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072912545"/>
                  </a:ext>
                </a:extLst>
              </a:tr>
              <a:tr h="0">
                <a:tc>
                  <a:txBody>
                    <a:bodyPr/>
                    <a:lstStyle/>
                    <a:p>
                      <a:pPr algn="l"/>
                      <a:r>
                        <a:rPr lang="en-US" b="0" dirty="0">
                          <a:effectLst/>
                          <a:latin typeface="Source Sans Pro" panose="020B0503030403020204" pitchFamily="34" charset="0"/>
                        </a:rPr>
                        <a:t>No decay to zero</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tc>
                  <a:txBody>
                    <a:bodyPr/>
                    <a:lstStyle/>
                    <a:p>
                      <a:pPr algn="l"/>
                      <a:r>
                        <a:rPr lang="en-US" b="0" dirty="0">
                          <a:effectLst/>
                          <a:latin typeface="Source Sans Pro" panose="020B0503030403020204" pitchFamily="34" charset="0"/>
                        </a:rPr>
                        <a:t>Series is not stationary</a:t>
                      </a:r>
                    </a:p>
                  </a:txBody>
                  <a:tcPr marL="152400" marR="152400" marT="38100" marB="38100" anchor="ctr">
                    <a:lnL w="9525" cap="flat" cmpd="sng" algn="ctr">
                      <a:solidFill>
                        <a:srgbClr val="E5E7E8"/>
                      </a:solidFill>
                      <a:prstDash val="solid"/>
                      <a:round/>
                      <a:headEnd type="none" w="med" len="med"/>
                      <a:tailEnd type="none" w="med" len="med"/>
                    </a:lnL>
                    <a:lnR w="9525" cap="flat" cmpd="sng" algn="ctr">
                      <a:solidFill>
                        <a:srgbClr val="E5E7E8"/>
                      </a:solidFill>
                      <a:prstDash val="solid"/>
                      <a:round/>
                      <a:headEnd type="none" w="med" len="med"/>
                      <a:tailEnd type="none" w="med" len="med"/>
                    </a:lnR>
                    <a:lnT w="9525" cap="flat" cmpd="sng" algn="ctr">
                      <a:solidFill>
                        <a:srgbClr val="E5E7E8"/>
                      </a:solidFill>
                      <a:prstDash val="solid"/>
                      <a:round/>
                      <a:headEnd type="none" w="med" len="med"/>
                      <a:tailEnd type="none" w="med" len="med"/>
                    </a:lnT>
                    <a:lnB w="9525" cap="flat" cmpd="sng" algn="ctr">
                      <a:solidFill>
                        <a:srgbClr val="E5E7E8"/>
                      </a:solidFill>
                      <a:prstDash val="solid"/>
                      <a:round/>
                      <a:headEnd type="none" w="med" len="med"/>
                      <a:tailEnd type="none" w="med" len="med"/>
                    </a:lnB>
                    <a:solidFill>
                      <a:srgbClr val="FFFFFF"/>
                    </a:solidFill>
                  </a:tcPr>
                </a:tc>
                <a:extLst>
                  <a:ext uri="{0D108BD9-81ED-4DB2-BD59-A6C34878D82A}">
                    <a16:rowId xmlns:a16="http://schemas.microsoft.com/office/drawing/2014/main" val="2255928205"/>
                  </a:ext>
                </a:extLst>
              </a:tr>
            </a:tbl>
          </a:graphicData>
        </a:graphic>
      </p:graphicFrame>
    </p:spTree>
    <p:extLst>
      <p:ext uri="{BB962C8B-B14F-4D97-AF65-F5344CB8AC3E}">
        <p14:creationId xmlns:p14="http://schemas.microsoft.com/office/powerpoint/2010/main" val="59942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Main objective</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pPr marL="301752" indent="-301752" algn="l" rtl="0" eaLnBrk="1" latinLnBrk="0" hangingPunct="1">
              <a:lnSpc>
                <a:spcPct val="110000"/>
              </a:lnSpc>
              <a:spcBef>
                <a:spcPts val="320"/>
              </a:spcBef>
              <a:spcAft>
                <a:spcPts val="601"/>
              </a:spcAft>
              <a:buClr>
                <a:srgbClr val="1CADE4"/>
              </a:buClr>
              <a:buSzPct val="92000"/>
              <a:buFont typeface="Wingdings 2" panose="05020102010507070707" pitchFamily="18" charset="2"/>
              <a:buChar char="¡"/>
            </a:pPr>
            <a:r>
              <a:rPr lang="en-GB" sz="1800" b="0" kern="1200" spc="-1" dirty="0">
                <a:solidFill>
                  <a:srgbClr val="404040"/>
                </a:solidFill>
                <a:effectLst/>
                <a:latin typeface="Franklin Gothic Book" panose="020B0503020102020204" pitchFamily="34" charset="0"/>
                <a:ea typeface="DejaVu Sans" panose="020B0603030804020204" pitchFamily="34" charset="0"/>
                <a:cs typeface="DejaVu Sans" panose="020B0603030804020204" pitchFamily="34" charset="0"/>
              </a:rPr>
              <a:t>This analysis' primary goal is to explore a dataset of light weight vehicle sales in USA from 1976 to 2022 using time series techniques, in order to forecast the sales for future periods to help the owners of lightweight vehicles showrooms in USA to draw conclusions and insights and make right decision of their business</a:t>
            </a:r>
            <a:endParaRPr lang="en-GB" sz="1800" dirty="0">
              <a:effectLst/>
            </a:endParaRPr>
          </a:p>
        </p:txBody>
      </p:sp>
      <p:pic>
        <p:nvPicPr>
          <p:cNvPr id="7" name="Picture 2" descr="IBM MEA (@IBMMEA) / Twitter">
            <a:extLst>
              <a:ext uri="{FF2B5EF4-FFF2-40B4-BE49-F238E27FC236}">
                <a16:creationId xmlns:a16="http://schemas.microsoft.com/office/drawing/2014/main" id="{4AF143D6-D8A5-3587-9C17-73184E4F04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9875141" cy="4489804"/>
          </a:xfrm>
        </p:spPr>
        <p:txBody>
          <a:bodyPr anchor="t">
            <a:normAutofit/>
          </a:bodyPr>
          <a:lstStyle/>
          <a:p>
            <a:r>
              <a:rPr lang="en-GB" sz="1800" b="1" dirty="0">
                <a:solidFill>
                  <a:srgbClr val="00B0F0"/>
                </a:solidFill>
                <a:effectLst/>
              </a:rPr>
              <a:t>Using SARIMA model for forecasting.</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800" dirty="0">
                <a:solidFill>
                  <a:srgbClr val="44546A"/>
                </a:solidFill>
                <a:latin typeface="Franklin Gothic Book" panose="020B0503020102020204" pitchFamily="34" charset="0"/>
              </a:rPr>
              <a:t>If the series exhibits positive autocorrelations out to a large number of lags, then a higher degree of differencing is likely necessary. The series does not require a higher level of differencing if the lag-1 autocorrelation is zero, negative, or all tiny and pattern-less. The series may be over-differenced if the lag-1 autocorrelation is -0.5 or higher negative.</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r>
              <a:rPr lang="en-GB" sz="1800" dirty="0">
                <a:solidFill>
                  <a:srgbClr val="44546A"/>
                </a:solidFill>
                <a:latin typeface="Franklin Gothic Book" panose="020B0503020102020204" pitchFamily="34" charset="0"/>
              </a:rPr>
              <a:t>An undifferentiated model presupposes that the initial series is steady (mean-reverting). A model with one order of differencing considers the original series' average trend to be constant (e.g. a random walk or SES-type model, with or without growth). According to a model with two orders of total differencing, the original series exhibits a trend that changes with time (e.g. a random trend or LES-type model).</a:t>
            </a: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75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4776765" cy="3183882"/>
          </a:xfrm>
        </p:spPr>
        <p:txBody>
          <a:bodyPr anchor="t">
            <a:normAutofit/>
          </a:bodyPr>
          <a:lstStyle/>
          <a:p>
            <a:r>
              <a:rPr lang="en-US" sz="1800" b="1" dirty="0">
                <a:solidFill>
                  <a:srgbClr val="00B0F0"/>
                </a:solidFill>
                <a:effectLst/>
              </a:rPr>
              <a:t>Forecasting using SARIMA model </a:t>
            </a:r>
            <a:endParaRPr lang="en-GB" sz="1600" dirty="0">
              <a:solidFill>
                <a:srgbClr val="44546A"/>
              </a:solidFill>
              <a:latin typeface="Franklin Gothic Book" panose="020B0503020102020204" pitchFamily="34" charset="0"/>
            </a:endParaRPr>
          </a:p>
          <a:p>
            <a:r>
              <a:rPr lang="en-US" sz="1600" dirty="0"/>
              <a:t>Predications from this model is better than the smoothing ones, it’s actually near half od them</a:t>
            </a:r>
          </a:p>
          <a:p>
            <a:endParaRPr lang="en-US" sz="1600" dirty="0"/>
          </a:p>
          <a:p>
            <a:r>
              <a:rPr lang="en-US" sz="1600" dirty="0"/>
              <a:t>Mean Square Error : 1085655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A135B70-EC0F-7DF1-2C19-5C0EB48FDEA8}"/>
              </a:ext>
            </a:extLst>
          </p:cNvPr>
          <p:cNvPicPr>
            <a:picLocks noChangeAspect="1"/>
          </p:cNvPicPr>
          <p:nvPr/>
        </p:nvPicPr>
        <p:blipFill rotWithShape="1">
          <a:blip r:embed="rId3"/>
          <a:srcRect b="1466"/>
          <a:stretch/>
        </p:blipFill>
        <p:spPr>
          <a:xfrm>
            <a:off x="5737267" y="1986917"/>
            <a:ext cx="5955200" cy="1904490"/>
          </a:xfrm>
          <a:prstGeom prst="rect">
            <a:avLst/>
          </a:prstGeom>
        </p:spPr>
      </p:pic>
      <p:pic>
        <p:nvPicPr>
          <p:cNvPr id="4" name="Picture 3">
            <a:extLst>
              <a:ext uri="{FF2B5EF4-FFF2-40B4-BE49-F238E27FC236}">
                <a16:creationId xmlns:a16="http://schemas.microsoft.com/office/drawing/2014/main" id="{42098285-D42D-DB8C-FB08-A2CD7CFA80A7}"/>
              </a:ext>
            </a:extLst>
          </p:cNvPr>
          <p:cNvPicPr>
            <a:picLocks noChangeAspect="1"/>
          </p:cNvPicPr>
          <p:nvPr/>
        </p:nvPicPr>
        <p:blipFill>
          <a:blip r:embed="rId4"/>
          <a:stretch>
            <a:fillRect/>
          </a:stretch>
        </p:blipFill>
        <p:spPr>
          <a:xfrm>
            <a:off x="6949954" y="4388595"/>
            <a:ext cx="3652953" cy="962337"/>
          </a:xfrm>
          <a:prstGeom prst="rect">
            <a:avLst/>
          </a:prstGeom>
        </p:spPr>
      </p:pic>
      <p:pic>
        <p:nvPicPr>
          <p:cNvPr id="6" name="Picture 5">
            <a:extLst>
              <a:ext uri="{FF2B5EF4-FFF2-40B4-BE49-F238E27FC236}">
                <a16:creationId xmlns:a16="http://schemas.microsoft.com/office/drawing/2014/main" id="{D8B91343-A018-A457-F8A8-74CDED0DB583}"/>
              </a:ext>
            </a:extLst>
          </p:cNvPr>
          <p:cNvPicPr>
            <a:picLocks noChangeAspect="1"/>
          </p:cNvPicPr>
          <p:nvPr/>
        </p:nvPicPr>
        <p:blipFill>
          <a:blip r:embed="rId5"/>
          <a:stretch>
            <a:fillRect/>
          </a:stretch>
        </p:blipFill>
        <p:spPr>
          <a:xfrm>
            <a:off x="7666767" y="5681432"/>
            <a:ext cx="2219325" cy="333375"/>
          </a:xfrm>
          <a:prstGeom prst="rect">
            <a:avLst/>
          </a:prstGeom>
        </p:spPr>
      </p:pic>
    </p:spTree>
    <p:extLst>
      <p:ext uri="{BB962C8B-B14F-4D97-AF65-F5344CB8AC3E}">
        <p14:creationId xmlns:p14="http://schemas.microsoft.com/office/powerpoint/2010/main" val="346820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4776765" cy="3183882"/>
          </a:xfrm>
        </p:spPr>
        <p:txBody>
          <a:bodyPr anchor="t">
            <a:normAutofit/>
          </a:bodyPr>
          <a:lstStyle/>
          <a:p>
            <a:r>
              <a:rPr lang="en-US" sz="1800" b="1" dirty="0">
                <a:solidFill>
                  <a:srgbClr val="00B0F0"/>
                </a:solidFill>
                <a:effectLst/>
              </a:rPr>
              <a:t>Neural Network Prediction</a:t>
            </a:r>
          </a:p>
          <a:p>
            <a:r>
              <a:rPr lang="en-US" sz="1600" dirty="0"/>
              <a:t>Predications from this model is better than the smoothing ones, it’s actually near half od them</a:t>
            </a:r>
          </a:p>
          <a:p>
            <a:endParaRPr lang="en-US" sz="1600" dirty="0"/>
          </a:p>
          <a:p>
            <a:r>
              <a:rPr lang="en-US" sz="1600" dirty="0"/>
              <a:t>Mean Square Error : 1085655 </a:t>
            </a: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49E80E9-2F01-2FF0-1045-151E06B40562}"/>
              </a:ext>
            </a:extLst>
          </p:cNvPr>
          <p:cNvPicPr>
            <a:picLocks noChangeAspect="1"/>
          </p:cNvPicPr>
          <p:nvPr/>
        </p:nvPicPr>
        <p:blipFill rotWithShape="1">
          <a:blip r:embed="rId3"/>
          <a:srcRect b="2139"/>
          <a:stretch/>
        </p:blipFill>
        <p:spPr>
          <a:xfrm>
            <a:off x="5357957" y="1890876"/>
            <a:ext cx="6252850" cy="2048830"/>
          </a:xfrm>
          <a:prstGeom prst="rect">
            <a:avLst/>
          </a:prstGeom>
        </p:spPr>
      </p:pic>
      <p:pic>
        <p:nvPicPr>
          <p:cNvPr id="8" name="Picture 7">
            <a:extLst>
              <a:ext uri="{FF2B5EF4-FFF2-40B4-BE49-F238E27FC236}">
                <a16:creationId xmlns:a16="http://schemas.microsoft.com/office/drawing/2014/main" id="{DBD234B9-9C41-EACF-98EC-D714FEC9AA8B}"/>
              </a:ext>
            </a:extLst>
          </p:cNvPr>
          <p:cNvPicPr>
            <a:picLocks noChangeAspect="1"/>
          </p:cNvPicPr>
          <p:nvPr/>
        </p:nvPicPr>
        <p:blipFill>
          <a:blip r:embed="rId4"/>
          <a:stretch>
            <a:fillRect/>
          </a:stretch>
        </p:blipFill>
        <p:spPr>
          <a:xfrm>
            <a:off x="1485900" y="4779000"/>
            <a:ext cx="3448050" cy="600075"/>
          </a:xfrm>
          <a:prstGeom prst="rect">
            <a:avLst/>
          </a:prstGeom>
        </p:spPr>
      </p:pic>
    </p:spTree>
    <p:extLst>
      <p:ext uri="{BB962C8B-B14F-4D97-AF65-F5344CB8AC3E}">
        <p14:creationId xmlns:p14="http://schemas.microsoft.com/office/powerpoint/2010/main" val="108273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Machine learning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5734941" cy="564626"/>
          </a:xfrm>
        </p:spPr>
        <p:txBody>
          <a:bodyPr anchor="t">
            <a:normAutofit/>
          </a:bodyPr>
          <a:lstStyle/>
          <a:p>
            <a:r>
              <a:rPr lang="en-US" sz="1800" b="1" dirty="0">
                <a:solidFill>
                  <a:srgbClr val="00B0F0"/>
                </a:solidFill>
                <a:effectLst/>
              </a:rPr>
              <a:t>Models Strengths and Flaws:</a:t>
            </a:r>
          </a:p>
          <a:p>
            <a:pPr marL="0" indent="0" algn="l" rtl="0" eaLnBrk="1" latinLnBrk="0" hangingPunct="1">
              <a:lnSpc>
                <a:spcPct val="170000"/>
              </a:lnSpc>
              <a:spcBef>
                <a:spcPts val="336"/>
              </a:spcBef>
              <a:spcAft>
                <a:spcPts val="600"/>
              </a:spcAft>
              <a:buClr>
                <a:schemeClr val="accent1"/>
              </a:buClr>
              <a:buSzPct val="92000"/>
              <a:buNone/>
            </a:pPr>
            <a:endParaRPr lang="en-GB" sz="1600" dirty="0">
              <a:solidFill>
                <a:srgbClr val="44546A"/>
              </a:solidFill>
              <a:latin typeface="Franklin Gothic Book" panose="020B0503020102020204" pitchFamily="34" charset="0"/>
            </a:endParaRPr>
          </a:p>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800" dirty="0">
              <a:solidFill>
                <a:srgbClr val="44546A"/>
              </a:solidFill>
              <a:latin typeface="Franklin Gothic Book" panose="020B0503020102020204" pitchFamily="34" charset="0"/>
            </a:endParaRPr>
          </a:p>
          <a:p>
            <a:endParaRPr lang="en-US" sz="1800" b="1" dirty="0">
              <a:solidFill>
                <a:srgbClr val="00B0F0"/>
              </a:solidFill>
              <a:effectLst/>
            </a:endParaRPr>
          </a:p>
        </p:txBody>
      </p:sp>
      <p:sp>
        <p:nvSpPr>
          <p:cNvPr id="18" name="Content Placeholder 4">
            <a:extLst>
              <a:ext uri="{FF2B5EF4-FFF2-40B4-BE49-F238E27FC236}">
                <a16:creationId xmlns:a16="http://schemas.microsoft.com/office/drawing/2014/main" id="{64562062-3DF0-878A-2040-95761AA57C8F}"/>
              </a:ext>
            </a:extLst>
          </p:cNvPr>
          <p:cNvSpPr txBox="1">
            <a:spLocks/>
          </p:cNvSpPr>
          <p:nvPr/>
        </p:nvSpPr>
        <p:spPr>
          <a:xfrm>
            <a:off x="772814" y="2167050"/>
            <a:ext cx="7024986" cy="318388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3464" indent="-283464" algn="l" rtl="0" eaLnBrk="1" latinLnBrk="0" hangingPunct="1">
              <a:lnSpc>
                <a:spcPct val="100000"/>
              </a:lnSpc>
              <a:spcBef>
                <a:spcPts val="336"/>
              </a:spcBef>
              <a:spcAft>
                <a:spcPts val="600"/>
              </a:spcAft>
              <a:buClr>
                <a:schemeClr val="accent1"/>
              </a:buClr>
              <a:buSzPct val="92000"/>
              <a:buFont typeface="Arial" panose="020B0604020202020204" pitchFamily="34" charset="0"/>
              <a:buChar char="•"/>
            </a:pPr>
            <a:endParaRPr lang="en-GB" sz="1600" dirty="0">
              <a:solidFill>
                <a:srgbClr val="44546A"/>
              </a:solidFill>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DA26DD-AA6A-67A2-96B2-63BDB781CE8D}"/>
              </a:ext>
            </a:extLst>
          </p:cNvPr>
          <p:cNvSpPr txBox="1"/>
          <p:nvPr/>
        </p:nvSpPr>
        <p:spPr>
          <a:xfrm>
            <a:off x="897466" y="2526005"/>
            <a:ext cx="8678334" cy="1754326"/>
          </a:xfrm>
          <a:prstGeom prst="rect">
            <a:avLst/>
          </a:prstGeom>
          <a:noFill/>
        </p:spPr>
        <p:txBody>
          <a:bodyPr wrap="square">
            <a:spAutoFit/>
          </a:bodyPr>
          <a:lstStyle/>
          <a:p>
            <a:r>
              <a:rPr lang="en-GB" dirty="0"/>
              <a:t>Time series modelling and forecasting is typically regarded as one of the most difficult problems to approach in data science because it necessitates a significant amount of analysis and work. As demonstrated in the previous slides, we exposed to several techniques and compared them in terms of forecasting; the forecasting by smoothing technique produced the worst results but gave us the impression that the time series could be predicted by more sophisticated techniques.</a:t>
            </a:r>
          </a:p>
        </p:txBody>
      </p:sp>
    </p:spTree>
    <p:extLst>
      <p:ext uri="{BB962C8B-B14F-4D97-AF65-F5344CB8AC3E}">
        <p14:creationId xmlns:p14="http://schemas.microsoft.com/office/powerpoint/2010/main" val="291537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Analysis Next Steps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10687941" cy="3693939"/>
          </a:xfrm>
        </p:spPr>
        <p:txBody>
          <a:bodyPr anchor="t">
            <a:normAutofit/>
          </a:bodyPr>
          <a:lstStyle/>
          <a:p>
            <a:r>
              <a:rPr lang="en-GB" sz="1800" b="1" dirty="0">
                <a:solidFill>
                  <a:srgbClr val="00B0F0"/>
                </a:solidFill>
                <a:effectLst/>
              </a:rPr>
              <a:t>Further suggestions</a:t>
            </a:r>
          </a:p>
          <a:p>
            <a:endParaRPr lang="en-GB" sz="1800" b="1" dirty="0">
              <a:solidFill>
                <a:srgbClr val="00B0F0"/>
              </a:solidFill>
              <a:effectLst/>
            </a:endParaRPr>
          </a:p>
          <a:p>
            <a:endParaRPr lang="en-GB" sz="1800" b="1" dirty="0">
              <a:solidFill>
                <a:srgbClr val="00B0F0"/>
              </a:solidFill>
              <a:effectLst/>
            </a:endParaRPr>
          </a:p>
          <a:p>
            <a:pPr>
              <a:buFont typeface="Arial" panose="020B0604020202020204" pitchFamily="34" charset="0"/>
              <a:buChar char="•"/>
            </a:pPr>
            <a:r>
              <a:rPr lang="en-GB" sz="1800" dirty="0">
                <a:solidFill>
                  <a:srgbClr val="44546A"/>
                </a:solidFill>
                <a:latin typeface="Franklin Gothic Book" panose="020B0503020102020204" pitchFamily="34" charset="0"/>
              </a:rPr>
              <a:t>In terms of modelling and predicting time series, deep learning models produced the greatest results. By utilising more sophisticated approaches, such as</a:t>
            </a:r>
          </a:p>
          <a:p>
            <a:pPr lvl="1">
              <a:buFont typeface="Arial" panose="020B0604020202020204" pitchFamily="34" charset="0"/>
              <a:buChar char="•"/>
            </a:pPr>
            <a:r>
              <a:rPr lang="en-GB" sz="1500" dirty="0">
                <a:solidFill>
                  <a:srgbClr val="44546A"/>
                </a:solidFill>
                <a:latin typeface="Franklin Gothic Book" panose="020B0503020102020204" pitchFamily="34" charset="0"/>
              </a:rPr>
              <a:t>Recurrent Neural Networks (RNN)</a:t>
            </a:r>
          </a:p>
          <a:p>
            <a:pPr lvl="1">
              <a:buFont typeface="Arial" panose="020B0604020202020204" pitchFamily="34" charset="0"/>
              <a:buChar char="•"/>
            </a:pPr>
            <a:r>
              <a:rPr lang="en-GB" sz="1500" dirty="0">
                <a:solidFill>
                  <a:srgbClr val="44546A"/>
                </a:solidFill>
                <a:latin typeface="Franklin Gothic Book" panose="020B0503020102020204" pitchFamily="34" charset="0"/>
              </a:rPr>
              <a:t>Long Short-Term Memory. (LSTM)</a:t>
            </a:r>
          </a:p>
          <a:p>
            <a:pPr lvl="1">
              <a:buFont typeface="Arial" panose="020B0604020202020204" pitchFamily="34" charset="0"/>
              <a:buChar char="•"/>
            </a:pPr>
            <a:endParaRPr lang="en-GB" sz="1500" b="1" dirty="0">
              <a:solidFill>
                <a:srgbClr val="44546A"/>
              </a:solidFill>
              <a:effectLst/>
              <a:latin typeface="Franklin Gothic Book" panose="020B0503020102020204" pitchFamily="34" charset="0"/>
            </a:endParaRPr>
          </a:p>
        </p:txBody>
      </p:sp>
      <p:pic>
        <p:nvPicPr>
          <p:cNvPr id="25" name="Picture 2" descr="IBM MEA (@IBMMEA) / Twitter">
            <a:extLst>
              <a:ext uri="{FF2B5EF4-FFF2-40B4-BE49-F238E27FC236}">
                <a16:creationId xmlns:a16="http://schemas.microsoft.com/office/drawing/2014/main" id="{D8197B01-AECF-779D-1FAC-B6962519A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31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About the data</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10400075" cy="3634486"/>
          </a:xfrm>
        </p:spPr>
        <p:txBody>
          <a:bodyPr>
            <a:normAutofit/>
          </a:bodyPr>
          <a:lstStyle/>
          <a:p>
            <a:r>
              <a:rPr lang="en-GB" sz="1600" dirty="0"/>
              <a:t>This dataset is downloaded from U.S. Bureau of Economic Analysis.</a:t>
            </a:r>
          </a:p>
          <a:p>
            <a:r>
              <a:rPr lang="en-GB" sz="1600" dirty="0"/>
              <a:t>It has a </a:t>
            </a:r>
            <a:r>
              <a:rPr lang="en-GB" sz="1600" dirty="0" err="1"/>
              <a:t>lable</a:t>
            </a:r>
            <a:r>
              <a:rPr lang="en-GB" sz="1600" dirty="0"/>
              <a:t> of Light Weight Vehicle Sales (LTOTALNSA)</a:t>
            </a:r>
          </a:p>
          <a:p>
            <a:r>
              <a:rPr lang="en-GB" sz="1600" dirty="0"/>
              <a:t>Its release is Supplemental Estimates, Motor Vehicles</a:t>
            </a:r>
          </a:p>
          <a:p>
            <a:r>
              <a:rPr lang="en-GB" sz="1600" dirty="0"/>
              <a:t>Frequency: Monthly</a:t>
            </a:r>
          </a:p>
          <a:p>
            <a:r>
              <a:rPr lang="en-GB" sz="1600" dirty="0"/>
              <a:t>Units:  Thousands of Units, Not Seasonally Adjusted </a:t>
            </a:r>
          </a:p>
          <a:p>
            <a:endParaRPr lang="en-GB" sz="1600" dirty="0"/>
          </a:p>
        </p:txBody>
      </p:sp>
      <p:pic>
        <p:nvPicPr>
          <p:cNvPr id="6" name="Picture 2" descr="IBM MEA (@IBMMEA) / Twitter">
            <a:extLst>
              <a:ext uri="{FF2B5EF4-FFF2-40B4-BE49-F238E27FC236}">
                <a16:creationId xmlns:a16="http://schemas.microsoft.com/office/drawing/2014/main" id="{2356B0B2-E9E4-E675-A40E-29157C2B08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exploration</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2112264"/>
            <a:ext cx="5049141" cy="389396"/>
          </a:xfrm>
        </p:spPr>
        <p:txBody>
          <a:bodyPr>
            <a:normAutofit/>
          </a:bodyPr>
          <a:lstStyle/>
          <a:p>
            <a:pPr algn="l"/>
            <a:r>
              <a:rPr lang="en-US" sz="1800" b="1" dirty="0">
                <a:solidFill>
                  <a:srgbClr val="00B0F0"/>
                </a:solidFill>
                <a:effectLst/>
              </a:rPr>
              <a:t>Features</a:t>
            </a:r>
            <a:r>
              <a:rPr lang="en-US" sz="1800" b="1" dirty="0">
                <a:solidFill>
                  <a:srgbClr val="0068FF"/>
                </a:solidFill>
                <a:effectLst/>
              </a:rPr>
              <a:t>: </a:t>
            </a:r>
          </a:p>
        </p:txBody>
      </p:sp>
      <p:pic>
        <p:nvPicPr>
          <p:cNvPr id="9" name="Picture 2" descr="IBM MEA (@IBMMEA) / Twitter">
            <a:extLst>
              <a:ext uri="{FF2B5EF4-FFF2-40B4-BE49-F238E27FC236}">
                <a16:creationId xmlns:a16="http://schemas.microsoft.com/office/drawing/2014/main" id="{D559543B-0DCA-9F24-46A2-D84F80D8FA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4">
            <a:extLst>
              <a:ext uri="{FF2B5EF4-FFF2-40B4-BE49-F238E27FC236}">
                <a16:creationId xmlns:a16="http://schemas.microsoft.com/office/drawing/2014/main" id="{A6838ED6-2D9C-CD5C-516A-532303BD64BC}"/>
              </a:ext>
            </a:extLst>
          </p:cNvPr>
          <p:cNvSpPr txBox="1">
            <a:spLocks/>
          </p:cNvSpPr>
          <p:nvPr/>
        </p:nvSpPr>
        <p:spPr>
          <a:xfrm>
            <a:off x="581192" y="2752565"/>
            <a:ext cx="9189341" cy="3403279"/>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600" dirty="0">
                <a:solidFill>
                  <a:srgbClr val="292929"/>
                </a:solidFill>
              </a:rPr>
              <a:t>The dataset consists of two columns:</a:t>
            </a:r>
          </a:p>
          <a:p>
            <a:pPr marL="609750" lvl="1" indent="-285750">
              <a:buFont typeface="Arial" panose="020B0604020202020204" pitchFamily="34" charset="0"/>
              <a:buChar char="•"/>
            </a:pPr>
            <a:r>
              <a:rPr lang="en-US" sz="1300" dirty="0">
                <a:solidFill>
                  <a:srgbClr val="292929"/>
                </a:solidFill>
              </a:rPr>
              <a:t>DATE</a:t>
            </a:r>
          </a:p>
          <a:p>
            <a:pPr marL="609750" lvl="1" indent="-285750">
              <a:buFont typeface="Arial" panose="020B0604020202020204" pitchFamily="34" charset="0"/>
              <a:buChar char="•"/>
            </a:pPr>
            <a:r>
              <a:rPr lang="en-US" sz="1300" dirty="0">
                <a:solidFill>
                  <a:srgbClr val="292929"/>
                </a:solidFill>
              </a:rPr>
              <a:t>LTOTALNSA (relabeled to “SALES”)</a:t>
            </a:r>
          </a:p>
          <a:p>
            <a:r>
              <a:rPr lang="en-US" sz="1600" dirty="0">
                <a:solidFill>
                  <a:srgbClr val="292929"/>
                </a:solidFill>
              </a:rPr>
              <a:t>DATE : contains monthly dates from 1976 – 2022 </a:t>
            </a:r>
          </a:p>
          <a:p>
            <a:pPr marL="609750" lvl="1" indent="-285750">
              <a:buFont typeface="Arial" panose="020B0604020202020204" pitchFamily="34" charset="0"/>
              <a:buChar char="•"/>
            </a:pPr>
            <a:r>
              <a:rPr lang="en-US" sz="1100" dirty="0">
                <a:solidFill>
                  <a:srgbClr val="48A1FA"/>
                </a:solidFill>
              </a:rPr>
              <a:t>For instance: 1976-04-01 (YYYY-MM-DD)</a:t>
            </a:r>
            <a:endParaRPr lang="en-US" sz="1300" dirty="0">
              <a:solidFill>
                <a:srgbClr val="292929"/>
              </a:solidFill>
            </a:endParaRPr>
          </a:p>
          <a:p>
            <a:r>
              <a:rPr lang="en-US" sz="1600" dirty="0">
                <a:solidFill>
                  <a:srgbClr val="292929"/>
                </a:solidFill>
              </a:rPr>
              <a:t>SALES: contains monthly </a:t>
            </a:r>
            <a:r>
              <a:rPr lang="en-US" sz="1600" dirty="0">
                <a:solidFill>
                  <a:srgbClr val="333333"/>
                </a:solidFill>
                <a:latin typeface="+mj-lt"/>
              </a:rPr>
              <a:t>light weight vehicle sales in thousands of units </a:t>
            </a:r>
          </a:p>
          <a:p>
            <a:pPr marL="609750" lvl="1" indent="-285750">
              <a:buFont typeface="Arial" panose="020B0604020202020204" pitchFamily="34" charset="0"/>
              <a:buChar char="•"/>
            </a:pPr>
            <a:r>
              <a:rPr lang="en-US" sz="1100" dirty="0">
                <a:solidFill>
                  <a:srgbClr val="48A1FA"/>
                </a:solidFill>
              </a:rPr>
              <a:t>For instance :  1163.2 thousand of vehicle (1163200 units) are sold in this date.</a:t>
            </a:r>
          </a:p>
          <a:p>
            <a:r>
              <a:rPr lang="en-US" sz="1600" dirty="0">
                <a:solidFill>
                  <a:srgbClr val="292929"/>
                </a:solidFill>
              </a:rPr>
              <a:t>Number of records : </a:t>
            </a:r>
          </a:p>
          <a:p>
            <a:pPr marL="609750" lvl="1" indent="-285750">
              <a:buFont typeface="Arial" panose="020B0604020202020204" pitchFamily="34" charset="0"/>
              <a:buChar char="•"/>
            </a:pPr>
            <a:r>
              <a:rPr lang="en-US" sz="1100" dirty="0">
                <a:solidFill>
                  <a:srgbClr val="48A1FA"/>
                </a:solidFill>
              </a:rPr>
              <a:t>555 rows</a:t>
            </a:r>
            <a:endParaRPr lang="en-GB" sz="1200" i="0" kern="1200" dirty="0">
              <a:solidFill>
                <a:srgbClr val="44546A"/>
              </a:solidFill>
              <a:effectLst/>
              <a:latin typeface="Franklin Gothic Book" panose="020B0503020102020204" pitchFamily="34" charset="0"/>
              <a:ea typeface="+mn-ea"/>
              <a:cs typeface="+mn-cs"/>
            </a:endParaRPr>
          </a:p>
        </p:txBody>
      </p:sp>
      <p:pic>
        <p:nvPicPr>
          <p:cNvPr id="3" name="Picture 2">
            <a:extLst>
              <a:ext uri="{FF2B5EF4-FFF2-40B4-BE49-F238E27FC236}">
                <a16:creationId xmlns:a16="http://schemas.microsoft.com/office/drawing/2014/main" id="{44E136CC-7246-BFD4-1DCA-F9E06B8C044A}"/>
              </a:ext>
            </a:extLst>
          </p:cNvPr>
          <p:cNvPicPr>
            <a:picLocks noChangeAspect="1"/>
          </p:cNvPicPr>
          <p:nvPr/>
        </p:nvPicPr>
        <p:blipFill>
          <a:blip r:embed="rId3"/>
          <a:stretch>
            <a:fillRect/>
          </a:stretch>
        </p:blipFill>
        <p:spPr>
          <a:xfrm>
            <a:off x="8870420" y="1669834"/>
            <a:ext cx="1800225" cy="4048125"/>
          </a:xfrm>
          <a:prstGeom prst="rect">
            <a:avLst/>
          </a:prstGeom>
        </p:spPr>
      </p:pic>
    </p:spTree>
    <p:extLst>
      <p:ext uri="{BB962C8B-B14F-4D97-AF65-F5344CB8AC3E}">
        <p14:creationId xmlns:p14="http://schemas.microsoft.com/office/powerpoint/2010/main" val="269976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9"/>
            <a:ext cx="6073608" cy="561271"/>
          </a:xfrm>
        </p:spPr>
        <p:txBody>
          <a:bodyPr anchor="t">
            <a:normAutofit/>
          </a:bodyPr>
          <a:lstStyle/>
          <a:p>
            <a:pPr algn="l"/>
            <a:r>
              <a:rPr lang="en-GB" sz="1800" b="1" dirty="0">
                <a:solidFill>
                  <a:srgbClr val="00B0F0"/>
                </a:solidFill>
                <a:effectLst/>
              </a:rPr>
              <a:t>Methodology</a:t>
            </a:r>
          </a:p>
          <a:p>
            <a:pPr marL="0" indent="0" algn="l">
              <a:buNone/>
            </a:pPr>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4">
            <a:extLst>
              <a:ext uri="{FF2B5EF4-FFF2-40B4-BE49-F238E27FC236}">
                <a16:creationId xmlns:a16="http://schemas.microsoft.com/office/drawing/2014/main" id="{B9C841C0-0335-59F4-A3E3-C74F0C8E4EB7}"/>
              </a:ext>
            </a:extLst>
          </p:cNvPr>
          <p:cNvSpPr txBox="1">
            <a:spLocks/>
          </p:cNvSpPr>
          <p:nvPr/>
        </p:nvSpPr>
        <p:spPr>
          <a:xfrm>
            <a:off x="581192" y="1902529"/>
            <a:ext cx="7369008" cy="118872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GB" sz="1600" b="1" dirty="0">
                <a:solidFill>
                  <a:schemeClr val="tx1">
                    <a:lumMod val="65000"/>
                    <a:lumOff val="35000"/>
                  </a:schemeClr>
                </a:solidFill>
              </a:rPr>
              <a:t>We are going to apply different tests &amp; analysis to check each of :</a:t>
            </a:r>
          </a:p>
        </p:txBody>
      </p:sp>
      <p:sp>
        <p:nvSpPr>
          <p:cNvPr id="3" name="Content Placeholder 4">
            <a:extLst>
              <a:ext uri="{FF2B5EF4-FFF2-40B4-BE49-F238E27FC236}">
                <a16:creationId xmlns:a16="http://schemas.microsoft.com/office/drawing/2014/main" id="{B183FA15-B0BB-8483-17EA-807799C857A2}"/>
              </a:ext>
            </a:extLst>
          </p:cNvPr>
          <p:cNvSpPr txBox="1">
            <a:spLocks/>
          </p:cNvSpPr>
          <p:nvPr/>
        </p:nvSpPr>
        <p:spPr>
          <a:xfrm>
            <a:off x="936791" y="2802467"/>
            <a:ext cx="7369008" cy="3742267"/>
          </a:xfrm>
          <a:prstGeom prst="rect">
            <a:avLst/>
          </a:prstGeom>
        </p:spPr>
        <p:txBody>
          <a:bodyPr vert="horz" lIns="91440" tIns="45720" rIns="91440" bIns="45720" rtlCol="0" anchor="ctr">
            <a:normAutofit fontScale="925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algn="l" rtl="0" eaLnBrk="1" latinLnBrk="0" hangingPunct="1">
              <a:lnSpc>
                <a:spcPct val="90000"/>
              </a:lnSpc>
              <a:spcBef>
                <a:spcPts val="1000"/>
              </a:spcBef>
              <a:spcAft>
                <a:spcPts val="0"/>
              </a:spcAft>
            </a:pPr>
            <a:r>
              <a:rPr lang="en-US" sz="1800" kern="1200" dirty="0">
                <a:solidFill>
                  <a:srgbClr val="48A1FA"/>
                </a:solidFill>
                <a:effectLst/>
                <a:latin typeface="Tenorite" panose="00000500000000000000" pitchFamily="2" charset="0"/>
                <a:ea typeface="+mn-ea"/>
                <a:cs typeface="+mn-cs"/>
              </a:rPr>
              <a:t>White Noise: </a:t>
            </a:r>
            <a:endParaRPr lang="en-GB" sz="1600" dirty="0">
              <a:effectLst/>
            </a:endParaRPr>
          </a:p>
          <a:p>
            <a:pPr marL="594000" lvl="2">
              <a:lnSpc>
                <a:spcPct val="90000"/>
              </a:lnSpc>
              <a:spcBef>
                <a:spcPts val="1000"/>
              </a:spcBef>
              <a:spcAft>
                <a:spcPts val="0"/>
              </a:spcAft>
            </a:pPr>
            <a:r>
              <a:rPr lang="en-US" sz="1400" kern="1200" dirty="0">
                <a:solidFill>
                  <a:srgbClr val="000000"/>
                </a:solidFill>
                <a:effectLst/>
                <a:latin typeface="Tenorite" panose="00000500000000000000" pitchFamily="2" charset="0"/>
                <a:ea typeface="+mn-ea"/>
                <a:cs typeface="+mn-cs"/>
              </a:rPr>
              <a:t>Time series can be considered as white noise (can’t be modeled for forecasting) if it satisfies three conditions : </a:t>
            </a:r>
            <a:endParaRPr lang="en-GB" sz="1200"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Approximately zero mean over the time series. </a:t>
            </a:r>
            <a:endParaRPr lang="en-GB"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Constant standard deviation over the time series.</a:t>
            </a:r>
            <a:endParaRPr lang="en-GB" sz="1300"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Specific patterns in the correlations between the time series and its lags.  </a:t>
            </a:r>
            <a:endParaRPr lang="en-GB" sz="1300" dirty="0">
              <a:effectLst/>
            </a:endParaRPr>
          </a:p>
          <a:p>
            <a:pPr marL="0" algn="l" rtl="0" eaLnBrk="1" latinLnBrk="0" hangingPunct="1">
              <a:lnSpc>
                <a:spcPct val="90000"/>
              </a:lnSpc>
              <a:spcBef>
                <a:spcPts val="1000"/>
              </a:spcBef>
              <a:spcAft>
                <a:spcPts val="0"/>
              </a:spcAft>
            </a:pPr>
            <a:r>
              <a:rPr lang="en-US" sz="1800" kern="1200" dirty="0">
                <a:solidFill>
                  <a:srgbClr val="48A1FA"/>
                </a:solidFill>
                <a:effectLst/>
                <a:latin typeface="Tenorite" panose="00000500000000000000" pitchFamily="2" charset="0"/>
                <a:ea typeface="+mn-ea"/>
                <a:cs typeface="+mn-cs"/>
              </a:rPr>
              <a:t>Stationarity: </a:t>
            </a:r>
            <a:endParaRPr lang="en-GB" sz="1600" dirty="0">
              <a:effectLst/>
            </a:endParaRPr>
          </a:p>
          <a:p>
            <a:pPr marL="594000" lvl="2">
              <a:lnSpc>
                <a:spcPct val="90000"/>
              </a:lnSpc>
              <a:spcBef>
                <a:spcPts val="1000"/>
              </a:spcBef>
              <a:spcAft>
                <a:spcPts val="0"/>
              </a:spcAft>
            </a:pPr>
            <a:r>
              <a:rPr lang="en-US" sz="1400" kern="1200" dirty="0">
                <a:solidFill>
                  <a:srgbClr val="000000"/>
                </a:solidFill>
                <a:effectLst/>
                <a:latin typeface="Tenorite" panose="00000500000000000000" pitchFamily="2" charset="0"/>
                <a:ea typeface="+mn-ea"/>
                <a:cs typeface="+mn-cs"/>
              </a:rPr>
              <a:t>In order a time series data to be stationary, the data must exhibit four properties over time:</a:t>
            </a:r>
            <a:endParaRPr lang="en-GB" sz="1200"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constant mean</a:t>
            </a:r>
            <a:endParaRPr lang="en-GB" sz="1300"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constant variance</a:t>
            </a:r>
            <a:endParaRPr lang="en-GB" sz="1300"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constant autocorrelation structure</a:t>
            </a:r>
            <a:endParaRPr lang="en-GB" sz="1300" dirty="0">
              <a:effectLst/>
            </a:endParaRPr>
          </a:p>
          <a:p>
            <a:pPr marL="671472" lvl="1" indent="-347472">
              <a:lnSpc>
                <a:spcPct val="90000"/>
              </a:lnSpc>
              <a:spcBef>
                <a:spcPts val="1000"/>
              </a:spcBef>
              <a:spcAft>
                <a:spcPts val="0"/>
              </a:spcAft>
            </a:pPr>
            <a:r>
              <a:rPr lang="en-US" sz="1500" kern="1200" dirty="0">
                <a:solidFill>
                  <a:srgbClr val="000000"/>
                </a:solidFill>
                <a:effectLst/>
                <a:latin typeface="Tenorite" panose="00000500000000000000" pitchFamily="2" charset="0"/>
                <a:ea typeface="+mn-ea"/>
                <a:cs typeface="+mn-cs"/>
              </a:rPr>
              <a:t>no periodic component</a:t>
            </a:r>
            <a:endParaRPr lang="en-GB" sz="1300" dirty="0">
              <a:effectLst/>
            </a:endParaRPr>
          </a:p>
        </p:txBody>
      </p:sp>
    </p:spTree>
    <p:extLst>
      <p:ext uri="{BB962C8B-B14F-4D97-AF65-F5344CB8AC3E}">
        <p14:creationId xmlns:p14="http://schemas.microsoft.com/office/powerpoint/2010/main" val="147599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Visualization &amp; General Features</a:t>
            </a:r>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18AE06-E76C-A518-5614-FE184A44F1F3}"/>
              </a:ext>
            </a:extLst>
          </p:cNvPr>
          <p:cNvSpPr txBox="1"/>
          <p:nvPr/>
        </p:nvSpPr>
        <p:spPr>
          <a:xfrm>
            <a:off x="581192" y="2491939"/>
            <a:ext cx="5514808" cy="2862322"/>
          </a:xfrm>
          <a:prstGeom prst="rect">
            <a:avLst/>
          </a:prstGeom>
          <a:noFill/>
        </p:spPr>
        <p:txBody>
          <a:bodyPr wrap="square">
            <a:spAutoFit/>
          </a:bodyPr>
          <a:lstStyle/>
          <a:p>
            <a:pPr marL="285750" indent="-285750" algn="just">
              <a:buClr>
                <a:schemeClr val="accent1">
                  <a:lumMod val="60000"/>
                  <a:lumOff val="40000"/>
                </a:schemeClr>
              </a:buClr>
              <a:buFont typeface="Wingdings" panose="05000000000000000000" pitchFamily="2" charset="2"/>
              <a:buChar char="§"/>
            </a:pPr>
            <a:r>
              <a:rPr lang="en-US" dirty="0"/>
              <a:t>we can extract from the graph the following features: </a:t>
            </a:r>
          </a:p>
          <a:p>
            <a:pPr marL="285750" indent="-285750" algn="just">
              <a:buClr>
                <a:schemeClr val="accent1">
                  <a:lumMod val="60000"/>
                  <a:lumOff val="40000"/>
                </a:schemeClr>
              </a:buClr>
              <a:buFont typeface="Wingdings" panose="05000000000000000000" pitchFamily="2" charset="2"/>
              <a:buChar char="§"/>
            </a:pPr>
            <a:endParaRPr lang="en-US" dirty="0"/>
          </a:p>
          <a:p>
            <a:pPr marL="800100" lvl="1" indent="-342900" algn="just">
              <a:buClr>
                <a:schemeClr val="accent1">
                  <a:lumMod val="60000"/>
                  <a:lumOff val="40000"/>
                </a:schemeClr>
              </a:buClr>
              <a:buFont typeface="Wingdings" panose="05000000000000000000" pitchFamily="2" charset="2"/>
              <a:buChar char="§"/>
            </a:pPr>
            <a:r>
              <a:rPr lang="en-US" dirty="0"/>
              <a:t>There is no trend in other words Stationary trend which indicates a constant mean.</a:t>
            </a:r>
          </a:p>
          <a:p>
            <a:pPr marL="342900" indent="-342900" algn="just">
              <a:buClr>
                <a:schemeClr val="accent1">
                  <a:lumMod val="60000"/>
                  <a:lumOff val="40000"/>
                </a:schemeClr>
              </a:buClr>
              <a:buFont typeface="Wingdings" panose="05000000000000000000" pitchFamily="2" charset="2"/>
              <a:buChar char="§"/>
            </a:pPr>
            <a:endParaRPr lang="en-US" dirty="0">
              <a:solidFill>
                <a:srgbClr val="48A1FA"/>
              </a:solidFill>
            </a:endParaRPr>
          </a:p>
          <a:p>
            <a:pPr marL="800100" lvl="1" indent="-342900" algn="just">
              <a:buClr>
                <a:schemeClr val="accent1">
                  <a:lumMod val="60000"/>
                  <a:lumOff val="40000"/>
                </a:schemeClr>
              </a:buClr>
              <a:buFont typeface="Wingdings" panose="05000000000000000000" pitchFamily="2" charset="2"/>
              <a:buChar char="§"/>
            </a:pPr>
            <a:r>
              <a:rPr lang="en-US" dirty="0"/>
              <a:t>The variance is constant.</a:t>
            </a:r>
          </a:p>
          <a:p>
            <a:pPr marL="342900" indent="-342900" algn="just">
              <a:buClr>
                <a:schemeClr val="accent1">
                  <a:lumMod val="60000"/>
                  <a:lumOff val="40000"/>
                </a:schemeClr>
              </a:buClr>
              <a:buFont typeface="Wingdings" panose="05000000000000000000" pitchFamily="2" charset="2"/>
              <a:buChar char="§"/>
            </a:pPr>
            <a:endParaRPr lang="en-US" dirty="0"/>
          </a:p>
          <a:p>
            <a:pPr marL="800100" lvl="1" indent="-342900" algn="just">
              <a:buClr>
                <a:schemeClr val="accent1">
                  <a:lumMod val="60000"/>
                  <a:lumOff val="40000"/>
                </a:schemeClr>
              </a:buClr>
              <a:buFont typeface="Wingdings" panose="05000000000000000000" pitchFamily="2" charset="2"/>
              <a:buChar char="§"/>
            </a:pPr>
            <a:r>
              <a:rPr lang="en-US" dirty="0"/>
              <a:t>The graph does not show a periodic component (no seasonality)</a:t>
            </a:r>
          </a:p>
        </p:txBody>
      </p:sp>
      <p:pic>
        <p:nvPicPr>
          <p:cNvPr id="8" name="Picture 7">
            <a:extLst>
              <a:ext uri="{FF2B5EF4-FFF2-40B4-BE49-F238E27FC236}">
                <a16:creationId xmlns:a16="http://schemas.microsoft.com/office/drawing/2014/main" id="{0D3D5D22-3B9A-1BFC-7E30-6EFFD7389770}"/>
              </a:ext>
            </a:extLst>
          </p:cNvPr>
          <p:cNvPicPr>
            <a:picLocks noChangeAspect="1"/>
          </p:cNvPicPr>
          <p:nvPr/>
        </p:nvPicPr>
        <p:blipFill>
          <a:blip r:embed="rId3"/>
          <a:stretch>
            <a:fillRect/>
          </a:stretch>
        </p:blipFill>
        <p:spPr>
          <a:xfrm>
            <a:off x="6797040" y="2782679"/>
            <a:ext cx="4717626" cy="1958654"/>
          </a:xfrm>
          <a:prstGeom prst="rect">
            <a:avLst/>
          </a:prstGeom>
        </p:spPr>
      </p:pic>
      <p:sp>
        <p:nvSpPr>
          <p:cNvPr id="10" name="TextBox 9">
            <a:extLst>
              <a:ext uri="{FF2B5EF4-FFF2-40B4-BE49-F238E27FC236}">
                <a16:creationId xmlns:a16="http://schemas.microsoft.com/office/drawing/2014/main" id="{21836806-C6D2-FC71-79B3-9FAA3BB8D047}"/>
              </a:ext>
            </a:extLst>
          </p:cNvPr>
          <p:cNvSpPr txBox="1"/>
          <p:nvPr/>
        </p:nvSpPr>
        <p:spPr>
          <a:xfrm>
            <a:off x="8064637" y="4875121"/>
            <a:ext cx="2527163" cy="276999"/>
          </a:xfrm>
          <a:prstGeom prst="rect">
            <a:avLst/>
          </a:prstGeom>
          <a:noFill/>
        </p:spPr>
        <p:txBody>
          <a:bodyPr wrap="square" rtlCol="0">
            <a:spAutoFit/>
          </a:bodyPr>
          <a:lstStyle/>
          <a:p>
            <a:pPr algn="just"/>
            <a:r>
              <a:rPr lang="en-US" sz="1200" dirty="0">
                <a:solidFill>
                  <a:srgbClr val="292929"/>
                </a:solidFill>
              </a:rPr>
              <a:t>LTOTALNSA </a:t>
            </a:r>
            <a:r>
              <a:rPr lang="en-US" sz="1200" dirty="0"/>
              <a:t>Timeseries Visualization </a:t>
            </a:r>
          </a:p>
        </p:txBody>
      </p:sp>
    </p:spTree>
    <p:extLst>
      <p:ext uri="{BB962C8B-B14F-4D97-AF65-F5344CB8AC3E}">
        <p14:creationId xmlns:p14="http://schemas.microsoft.com/office/powerpoint/2010/main" val="61637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Decomposition</a:t>
            </a:r>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18AE06-E76C-A518-5614-FE184A44F1F3}"/>
              </a:ext>
            </a:extLst>
          </p:cNvPr>
          <p:cNvSpPr txBox="1"/>
          <p:nvPr/>
        </p:nvSpPr>
        <p:spPr>
          <a:xfrm>
            <a:off x="581192" y="2491939"/>
            <a:ext cx="4913675" cy="1477328"/>
          </a:xfrm>
          <a:prstGeom prst="rect">
            <a:avLst/>
          </a:prstGeom>
          <a:noFill/>
        </p:spPr>
        <p:txBody>
          <a:bodyPr wrap="square">
            <a:spAutoFit/>
          </a:bodyPr>
          <a:lstStyle/>
          <a:p>
            <a:pPr marL="285750" indent="-285750" algn="just">
              <a:buClr>
                <a:schemeClr val="accent1">
                  <a:lumMod val="60000"/>
                  <a:lumOff val="40000"/>
                </a:schemeClr>
              </a:buClr>
              <a:buFont typeface="Wingdings" panose="05000000000000000000" pitchFamily="2" charset="2"/>
              <a:buChar char="§"/>
            </a:pPr>
            <a:r>
              <a:rPr lang="en-US" dirty="0"/>
              <a:t>The decomposition model estimates the existence of a seasonality or a seasonal component, but this doesn’t mean it has one (it is better to extract the seasonality from the original series in the cyan color).</a:t>
            </a:r>
          </a:p>
        </p:txBody>
      </p:sp>
      <p:pic>
        <p:nvPicPr>
          <p:cNvPr id="3" name="Picture 2">
            <a:extLst>
              <a:ext uri="{FF2B5EF4-FFF2-40B4-BE49-F238E27FC236}">
                <a16:creationId xmlns:a16="http://schemas.microsoft.com/office/drawing/2014/main" id="{2E9BC81B-1EF6-4331-1C50-35DC92E9149A}"/>
              </a:ext>
            </a:extLst>
          </p:cNvPr>
          <p:cNvPicPr>
            <a:picLocks noChangeAspect="1"/>
          </p:cNvPicPr>
          <p:nvPr/>
        </p:nvPicPr>
        <p:blipFill>
          <a:blip r:embed="rId3"/>
          <a:stretch>
            <a:fillRect/>
          </a:stretch>
        </p:blipFill>
        <p:spPr>
          <a:xfrm>
            <a:off x="5658044" y="1825995"/>
            <a:ext cx="6178355" cy="3791736"/>
          </a:xfrm>
          <a:prstGeom prst="rect">
            <a:avLst/>
          </a:prstGeom>
        </p:spPr>
      </p:pic>
      <p:sp>
        <p:nvSpPr>
          <p:cNvPr id="6" name="TextBox 5">
            <a:extLst>
              <a:ext uri="{FF2B5EF4-FFF2-40B4-BE49-F238E27FC236}">
                <a16:creationId xmlns:a16="http://schemas.microsoft.com/office/drawing/2014/main" id="{B334F8C4-8F54-DE57-B0FA-6B0C45DBD1CF}"/>
              </a:ext>
            </a:extLst>
          </p:cNvPr>
          <p:cNvSpPr txBox="1"/>
          <p:nvPr/>
        </p:nvSpPr>
        <p:spPr>
          <a:xfrm>
            <a:off x="10651067" y="3338805"/>
            <a:ext cx="1676400" cy="276999"/>
          </a:xfrm>
          <a:prstGeom prst="rect">
            <a:avLst/>
          </a:prstGeom>
          <a:noFill/>
        </p:spPr>
        <p:txBody>
          <a:bodyPr wrap="square">
            <a:spAutoFit/>
          </a:bodyPr>
          <a:lstStyle/>
          <a:p>
            <a:r>
              <a:rPr lang="en-US" sz="1200" dirty="0"/>
              <a:t>Stationary trend </a:t>
            </a:r>
            <a:endParaRPr lang="en-GB" sz="1200" dirty="0"/>
          </a:p>
        </p:txBody>
      </p:sp>
      <p:sp>
        <p:nvSpPr>
          <p:cNvPr id="9" name="TextBox 8">
            <a:extLst>
              <a:ext uri="{FF2B5EF4-FFF2-40B4-BE49-F238E27FC236}">
                <a16:creationId xmlns:a16="http://schemas.microsoft.com/office/drawing/2014/main" id="{46C5A0F9-5015-7204-C2BA-2DC02D539CA4}"/>
              </a:ext>
            </a:extLst>
          </p:cNvPr>
          <p:cNvSpPr txBox="1"/>
          <p:nvPr/>
        </p:nvSpPr>
        <p:spPr>
          <a:xfrm>
            <a:off x="10405533" y="4314207"/>
            <a:ext cx="1676400" cy="276999"/>
          </a:xfrm>
          <a:prstGeom prst="rect">
            <a:avLst/>
          </a:prstGeom>
          <a:noFill/>
        </p:spPr>
        <p:txBody>
          <a:bodyPr wrap="square">
            <a:spAutoFit/>
          </a:bodyPr>
          <a:lstStyle/>
          <a:p>
            <a:r>
              <a:rPr lang="en-US" sz="1200" dirty="0"/>
              <a:t>Additive Seasonality </a:t>
            </a:r>
            <a:endParaRPr lang="en-GB" sz="1200" dirty="0"/>
          </a:p>
        </p:txBody>
      </p:sp>
    </p:spTree>
    <p:extLst>
      <p:ext uri="{BB962C8B-B14F-4D97-AF65-F5344CB8AC3E}">
        <p14:creationId xmlns:p14="http://schemas.microsoft.com/office/powerpoint/2010/main" val="3232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Mean &amp; Standard Deviations</a:t>
            </a:r>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18AE06-E76C-A518-5614-FE184A44F1F3}"/>
              </a:ext>
            </a:extLst>
          </p:cNvPr>
          <p:cNvSpPr txBox="1"/>
          <p:nvPr/>
        </p:nvSpPr>
        <p:spPr>
          <a:xfrm>
            <a:off x="581192" y="2491939"/>
            <a:ext cx="4913675" cy="2031325"/>
          </a:xfrm>
          <a:prstGeom prst="rect">
            <a:avLst/>
          </a:prstGeom>
          <a:noFill/>
        </p:spPr>
        <p:txBody>
          <a:bodyPr wrap="square">
            <a:spAutoFit/>
          </a:bodyPr>
          <a:lstStyle/>
          <a:p>
            <a:pPr marL="285750" indent="-285750" algn="just">
              <a:buClr>
                <a:schemeClr val="accent1">
                  <a:lumMod val="60000"/>
                  <a:lumOff val="40000"/>
                </a:schemeClr>
              </a:buClr>
              <a:buFont typeface="Wingdings" panose="05000000000000000000" pitchFamily="2" charset="2"/>
              <a:buChar char="§"/>
            </a:pPr>
            <a:r>
              <a:rPr lang="en-GB" dirty="0"/>
              <a:t>As shown all chunks have approximately closed mean values where they range between 1100 &amp; 1400 (non-zero mean) which refers to a time series does not behave as white noise, standard deviations range mostly between 140 &amp; 160 with existence of a little bit of variance.</a:t>
            </a:r>
          </a:p>
        </p:txBody>
      </p:sp>
      <p:pic>
        <p:nvPicPr>
          <p:cNvPr id="4" name="Picture 3">
            <a:extLst>
              <a:ext uri="{FF2B5EF4-FFF2-40B4-BE49-F238E27FC236}">
                <a16:creationId xmlns:a16="http://schemas.microsoft.com/office/drawing/2014/main" id="{03F2334D-078C-1195-2027-9072BB9783C7}"/>
              </a:ext>
            </a:extLst>
          </p:cNvPr>
          <p:cNvPicPr>
            <a:picLocks noChangeAspect="1"/>
          </p:cNvPicPr>
          <p:nvPr/>
        </p:nvPicPr>
        <p:blipFill>
          <a:blip r:embed="rId3"/>
          <a:stretch>
            <a:fillRect/>
          </a:stretch>
        </p:blipFill>
        <p:spPr>
          <a:xfrm>
            <a:off x="8077200" y="1293397"/>
            <a:ext cx="3657600" cy="1873405"/>
          </a:xfrm>
          <a:prstGeom prst="rect">
            <a:avLst/>
          </a:prstGeom>
        </p:spPr>
      </p:pic>
      <p:pic>
        <p:nvPicPr>
          <p:cNvPr id="8" name="Picture 7">
            <a:extLst>
              <a:ext uri="{FF2B5EF4-FFF2-40B4-BE49-F238E27FC236}">
                <a16:creationId xmlns:a16="http://schemas.microsoft.com/office/drawing/2014/main" id="{F65D9AE3-506F-82AD-2F37-8EF1D185DDB2}"/>
              </a:ext>
            </a:extLst>
          </p:cNvPr>
          <p:cNvPicPr>
            <a:picLocks noChangeAspect="1"/>
          </p:cNvPicPr>
          <p:nvPr/>
        </p:nvPicPr>
        <p:blipFill>
          <a:blip r:embed="rId4"/>
          <a:stretch>
            <a:fillRect/>
          </a:stretch>
        </p:blipFill>
        <p:spPr>
          <a:xfrm>
            <a:off x="6253351" y="1339979"/>
            <a:ext cx="1699857" cy="2735484"/>
          </a:xfrm>
          <a:prstGeom prst="rect">
            <a:avLst/>
          </a:prstGeom>
        </p:spPr>
      </p:pic>
      <p:pic>
        <p:nvPicPr>
          <p:cNvPr id="10" name="Picture 9">
            <a:extLst>
              <a:ext uri="{FF2B5EF4-FFF2-40B4-BE49-F238E27FC236}">
                <a16:creationId xmlns:a16="http://schemas.microsoft.com/office/drawing/2014/main" id="{99A97BE0-6EF6-1307-453C-0F1AF9C2727C}"/>
              </a:ext>
            </a:extLst>
          </p:cNvPr>
          <p:cNvPicPr>
            <a:picLocks noChangeAspect="1"/>
          </p:cNvPicPr>
          <p:nvPr/>
        </p:nvPicPr>
        <p:blipFill rotWithShape="1">
          <a:blip r:embed="rId5"/>
          <a:srcRect t="-1" b="2257"/>
          <a:stretch/>
        </p:blipFill>
        <p:spPr>
          <a:xfrm>
            <a:off x="5681133" y="4325622"/>
            <a:ext cx="6053667" cy="1990512"/>
          </a:xfrm>
          <a:prstGeom prst="rect">
            <a:avLst/>
          </a:prstGeom>
        </p:spPr>
      </p:pic>
    </p:spTree>
    <p:extLst>
      <p:ext uri="{BB962C8B-B14F-4D97-AF65-F5344CB8AC3E}">
        <p14:creationId xmlns:p14="http://schemas.microsoft.com/office/powerpoint/2010/main" val="184085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Exploratory data analysis</a:t>
            </a:r>
          </a:p>
        </p:txBody>
      </p:sp>
      <p:sp>
        <p:nvSpPr>
          <p:cNvPr id="5" name="Content Placeholder 4">
            <a:extLst>
              <a:ext uri="{FF2B5EF4-FFF2-40B4-BE49-F238E27FC236}">
                <a16:creationId xmlns:a16="http://schemas.microsoft.com/office/drawing/2014/main" id="{A72BE19C-5913-0725-F308-16675381E070}"/>
              </a:ext>
            </a:extLst>
          </p:cNvPr>
          <p:cNvSpPr>
            <a:spLocks noGrp="1"/>
          </p:cNvSpPr>
          <p:nvPr>
            <p:ph idx="1"/>
          </p:nvPr>
        </p:nvSpPr>
        <p:spPr>
          <a:xfrm>
            <a:off x="581192" y="1902528"/>
            <a:ext cx="5743408" cy="4345871"/>
          </a:xfrm>
        </p:spPr>
        <p:txBody>
          <a:bodyPr anchor="t">
            <a:normAutofit/>
          </a:bodyPr>
          <a:lstStyle/>
          <a:p>
            <a:pPr algn="l"/>
            <a:r>
              <a:rPr lang="en-GB" sz="1800" b="1" dirty="0">
                <a:solidFill>
                  <a:srgbClr val="00B0F0"/>
                </a:solidFill>
              </a:rPr>
              <a:t>Autocorrelation plots &amp; Partial Autocorrelation plot </a:t>
            </a:r>
          </a:p>
          <a:p>
            <a:pPr algn="l"/>
            <a:endParaRPr lang="en-GB" sz="1800" b="1" dirty="0">
              <a:solidFill>
                <a:srgbClr val="00B0F0"/>
              </a:solidFill>
              <a:effectLst/>
            </a:endParaRPr>
          </a:p>
          <a:p>
            <a:pPr algn="l"/>
            <a:endParaRPr lang="en-GB" sz="1800" b="1" dirty="0">
              <a:solidFill>
                <a:srgbClr val="00B0F0"/>
              </a:solidFill>
              <a:effectLst/>
            </a:endParaRPr>
          </a:p>
        </p:txBody>
      </p:sp>
      <p:pic>
        <p:nvPicPr>
          <p:cNvPr id="26" name="Picture 2" descr="IBM MEA (@IBMMEA) / Twitter">
            <a:extLst>
              <a:ext uri="{FF2B5EF4-FFF2-40B4-BE49-F238E27FC236}">
                <a16:creationId xmlns:a16="http://schemas.microsoft.com/office/drawing/2014/main" id="{7140198B-347C-CBA7-86BA-9601D2FE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9" b="21428"/>
          <a:stretch/>
        </p:blipFill>
        <p:spPr bwMode="auto">
          <a:xfrm>
            <a:off x="11195941" y="6316134"/>
            <a:ext cx="829733"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86D582F-6F73-BC69-AB44-A932B961F208}"/>
              </a:ext>
            </a:extLst>
          </p:cNvPr>
          <p:cNvPicPr>
            <a:picLocks noChangeAspect="1"/>
          </p:cNvPicPr>
          <p:nvPr/>
        </p:nvPicPr>
        <p:blipFill>
          <a:blip r:embed="rId3"/>
          <a:stretch>
            <a:fillRect/>
          </a:stretch>
        </p:blipFill>
        <p:spPr>
          <a:xfrm>
            <a:off x="6096000" y="1890876"/>
            <a:ext cx="5670064" cy="2143915"/>
          </a:xfrm>
          <a:prstGeom prst="rect">
            <a:avLst/>
          </a:prstGeom>
        </p:spPr>
      </p:pic>
      <p:pic>
        <p:nvPicPr>
          <p:cNvPr id="4" name="Picture 3">
            <a:extLst>
              <a:ext uri="{FF2B5EF4-FFF2-40B4-BE49-F238E27FC236}">
                <a16:creationId xmlns:a16="http://schemas.microsoft.com/office/drawing/2014/main" id="{278A6E8C-2111-FF12-0475-BCBC807FF9B9}"/>
              </a:ext>
            </a:extLst>
          </p:cNvPr>
          <p:cNvPicPr>
            <a:picLocks noChangeAspect="1"/>
          </p:cNvPicPr>
          <p:nvPr/>
        </p:nvPicPr>
        <p:blipFill>
          <a:blip r:embed="rId4"/>
          <a:stretch>
            <a:fillRect/>
          </a:stretch>
        </p:blipFill>
        <p:spPr>
          <a:xfrm>
            <a:off x="6096000" y="4147269"/>
            <a:ext cx="5670064" cy="2112782"/>
          </a:xfrm>
          <a:prstGeom prst="rect">
            <a:avLst/>
          </a:prstGeom>
        </p:spPr>
      </p:pic>
      <p:sp>
        <p:nvSpPr>
          <p:cNvPr id="10" name="TextBox 9">
            <a:extLst>
              <a:ext uri="{FF2B5EF4-FFF2-40B4-BE49-F238E27FC236}">
                <a16:creationId xmlns:a16="http://schemas.microsoft.com/office/drawing/2014/main" id="{26936189-5B07-E5AE-059F-94B669AB93F5}"/>
              </a:ext>
            </a:extLst>
          </p:cNvPr>
          <p:cNvSpPr txBox="1"/>
          <p:nvPr/>
        </p:nvSpPr>
        <p:spPr>
          <a:xfrm>
            <a:off x="581192" y="2491939"/>
            <a:ext cx="4913675" cy="3416320"/>
          </a:xfrm>
          <a:prstGeom prst="rect">
            <a:avLst/>
          </a:prstGeom>
          <a:noFill/>
        </p:spPr>
        <p:txBody>
          <a:bodyPr wrap="square">
            <a:spAutoFit/>
          </a:bodyPr>
          <a:lstStyle/>
          <a:p>
            <a:pPr marL="285750" indent="-285750" algn="just">
              <a:buClr>
                <a:schemeClr val="accent1">
                  <a:lumMod val="60000"/>
                  <a:lumOff val="40000"/>
                </a:schemeClr>
              </a:buClr>
              <a:buFont typeface="Wingdings" panose="05000000000000000000" pitchFamily="2" charset="2"/>
              <a:buChar char="§"/>
            </a:pPr>
            <a:r>
              <a:rPr lang="en-GB" dirty="0"/>
              <a:t>As shown in the plot to the side the most majority of the correlations between the time series lags are statistically significant since it is out of the confidence interval (shaded area), and they are decreasing gradually. </a:t>
            </a:r>
          </a:p>
          <a:p>
            <a:pPr marL="285750" indent="-285750" algn="just">
              <a:buClr>
                <a:schemeClr val="accent1">
                  <a:lumMod val="60000"/>
                  <a:lumOff val="40000"/>
                </a:schemeClr>
              </a:buClr>
              <a:buFont typeface="Wingdings" panose="05000000000000000000" pitchFamily="2" charset="2"/>
              <a:buChar char="§"/>
            </a:pPr>
            <a:endParaRPr lang="en-GB" dirty="0"/>
          </a:p>
          <a:p>
            <a:pPr marL="285750" indent="-285750" algn="just">
              <a:buClr>
                <a:schemeClr val="accent1">
                  <a:lumMod val="60000"/>
                  <a:lumOff val="40000"/>
                </a:schemeClr>
              </a:buClr>
              <a:buFont typeface="Wingdings" panose="05000000000000000000" pitchFamily="2" charset="2"/>
              <a:buChar char="§"/>
            </a:pPr>
            <a:endParaRPr lang="en-GB" dirty="0"/>
          </a:p>
          <a:p>
            <a:pPr marL="285750" indent="-285750" algn="just">
              <a:buClr>
                <a:schemeClr val="accent1">
                  <a:lumMod val="60000"/>
                  <a:lumOff val="40000"/>
                </a:schemeClr>
              </a:buClr>
              <a:buFont typeface="Wingdings" panose="05000000000000000000" pitchFamily="2" charset="2"/>
              <a:buChar char="§"/>
            </a:pPr>
            <a:r>
              <a:rPr lang="en-US" dirty="0"/>
              <a:t>We have a moderate correlation between original time series and lag 12</a:t>
            </a:r>
          </a:p>
          <a:p>
            <a:pPr marL="285750" indent="-285750" algn="just">
              <a:buClr>
                <a:schemeClr val="accent1">
                  <a:lumMod val="60000"/>
                  <a:lumOff val="40000"/>
                </a:schemeClr>
              </a:buClr>
              <a:buFont typeface="Wingdings" panose="05000000000000000000" pitchFamily="2" charset="2"/>
              <a:buChar char="§"/>
            </a:pPr>
            <a:endParaRPr lang="en-GB" dirty="0"/>
          </a:p>
          <a:p>
            <a:pPr marL="285750" indent="-285750" algn="just">
              <a:buClr>
                <a:schemeClr val="accent1">
                  <a:lumMod val="60000"/>
                  <a:lumOff val="40000"/>
                </a:schemeClr>
              </a:buClr>
              <a:buFont typeface="Wingdings" panose="05000000000000000000" pitchFamily="2" charset="2"/>
              <a:buChar char="§"/>
            </a:pPr>
            <a:endParaRPr lang="en-GB" dirty="0"/>
          </a:p>
          <a:p>
            <a:pPr marL="285750" indent="-285750" algn="just">
              <a:buClr>
                <a:schemeClr val="accent1">
                  <a:lumMod val="60000"/>
                  <a:lumOff val="40000"/>
                </a:schemeClr>
              </a:buClr>
              <a:buFont typeface="Wingdings" panose="05000000000000000000" pitchFamily="2" charset="2"/>
              <a:buChar char="§"/>
            </a:pPr>
            <a:endParaRPr lang="en-GB" dirty="0"/>
          </a:p>
        </p:txBody>
      </p:sp>
    </p:spTree>
    <p:extLst>
      <p:ext uri="{BB962C8B-B14F-4D97-AF65-F5344CB8AC3E}">
        <p14:creationId xmlns:p14="http://schemas.microsoft.com/office/powerpoint/2010/main" val="12453287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{C8E0FB35-7D8A-40D7-ADBA-2331C5028934}tf33552983_win32</Template>
  <TotalTime>423</TotalTime>
  <Words>1547</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Franklin Gothic Book</vt:lpstr>
      <vt:lpstr>Franklin Gothic Demi</vt:lpstr>
      <vt:lpstr>Source Sans Pro</vt:lpstr>
      <vt:lpstr>Tenorite</vt:lpstr>
      <vt:lpstr>Wingdings</vt:lpstr>
      <vt:lpstr>Wingdings 2</vt:lpstr>
      <vt:lpstr>DividendVTI</vt:lpstr>
      <vt:lpstr>IBM Professional certificate: Specialized Models: Time Series and Survival Analysis</vt:lpstr>
      <vt:lpstr>Main objective</vt:lpstr>
      <vt:lpstr>About the data</vt:lpstr>
      <vt:lpstr>Data exploration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Machine learning analysis</vt:lpstr>
      <vt:lpstr>Machine learning analysis</vt:lpstr>
      <vt:lpstr>Machine learning analysis</vt:lpstr>
      <vt:lpstr>Machine learning analysis</vt:lpstr>
      <vt:lpstr>Machine learning analysis</vt:lpstr>
      <vt:lpstr>Machine learning analysis</vt:lpstr>
      <vt:lpstr>Machine learning analysis</vt:lpstr>
      <vt:lpstr>Machine learning analysis</vt:lpstr>
      <vt:lpstr>Machine learning analysis</vt:lpstr>
      <vt:lpstr>Analysis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certificate: Supervised Learning - Regression</dc:title>
  <dc:creator>Ibrahim Mohamed</dc:creator>
  <cp:lastModifiedBy>Ibrahim Mohamed</cp:lastModifiedBy>
  <cp:revision>10</cp:revision>
  <dcterms:created xsi:type="dcterms:W3CDTF">2022-07-28T00:20:22Z</dcterms:created>
  <dcterms:modified xsi:type="dcterms:W3CDTF">2022-10-29T17:28:56Z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