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60" r:id="rId5"/>
    <p:sldId id="258" r:id="rId6"/>
    <p:sldId id="277" r:id="rId7"/>
    <p:sldId id="261" r:id="rId8"/>
    <p:sldId id="262" r:id="rId9"/>
    <p:sldId id="278" r:id="rId10"/>
    <p:sldId id="263" r:id="rId11"/>
    <p:sldId id="279" r:id="rId12"/>
    <p:sldId id="264" r:id="rId13"/>
    <p:sldId id="265" r:id="rId14"/>
    <p:sldId id="280" r:id="rId15"/>
    <p:sldId id="281" r:id="rId16"/>
    <p:sldId id="282" r:id="rId17"/>
    <p:sldId id="283" r:id="rId18"/>
    <p:sldId id="266" r:id="rId19"/>
    <p:sldId id="284" r:id="rId20"/>
    <p:sldId id="270" r:id="rId21"/>
    <p:sldId id="285" r:id="rId22"/>
    <p:sldId id="286" r:id="rId23"/>
    <p:sldId id="287" r:id="rId24"/>
    <p:sldId id="288" r:id="rId25"/>
    <p:sldId id="289" r:id="rId26"/>
    <p:sldId id="290" r:id="rId27"/>
    <p:sldId id="274" r:id="rId28"/>
    <p:sldId id="27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7/29/2022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7/29/2022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7/29/2022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7/29/2022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7/29/2022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7/29/2022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EBF0-C1E3-1B2C-F0B5-F5F7AEC834E6}"/>
              </a:ext>
            </a:extLst>
          </p:cNvPr>
          <p:cNvSpPr>
            <a:spLocks noGrp="1"/>
          </p:cNvSpPr>
          <p:nvPr>
            <p:ph type="title"/>
          </p:nvPr>
        </p:nvSpPr>
        <p:spPr>
          <a:xfrm>
            <a:off x="581192" y="1615017"/>
            <a:ext cx="11029615" cy="2147467"/>
          </a:xfrm>
        </p:spPr>
        <p:txBody>
          <a:bodyPr/>
          <a:lstStyle/>
          <a:p>
            <a:r>
              <a:rPr lang="en-US" dirty="0"/>
              <a:t>IBM Professional certificate:</a:t>
            </a:r>
            <a:br>
              <a:rPr lang="en-US" dirty="0"/>
            </a:br>
            <a:r>
              <a:rPr lang="en-US" cap="none" dirty="0"/>
              <a:t>Supervised Learning - Classification</a:t>
            </a:r>
            <a:endParaRPr lang="en-GB" dirty="0"/>
          </a:p>
        </p:txBody>
      </p:sp>
      <p:sp>
        <p:nvSpPr>
          <p:cNvPr id="3" name="Text Placeholder 2">
            <a:extLst>
              <a:ext uri="{FF2B5EF4-FFF2-40B4-BE49-F238E27FC236}">
                <a16:creationId xmlns:a16="http://schemas.microsoft.com/office/drawing/2014/main" id="{BAAD4F5D-A22D-4297-BCAF-33B93B4B64B7}"/>
              </a:ext>
            </a:extLst>
          </p:cNvPr>
          <p:cNvSpPr>
            <a:spLocks noGrp="1"/>
          </p:cNvSpPr>
          <p:nvPr>
            <p:ph type="body" idx="1"/>
          </p:nvPr>
        </p:nvSpPr>
        <p:spPr>
          <a:xfrm>
            <a:off x="581191" y="3762483"/>
            <a:ext cx="11029615" cy="902649"/>
          </a:xfrm>
        </p:spPr>
        <p:txBody>
          <a:bodyPr>
            <a:normAutofit/>
          </a:bodyPr>
          <a:lstStyle/>
          <a:p>
            <a:r>
              <a:rPr lang="en-US" cap="none" dirty="0"/>
              <a:t>Ibrahim Mohamed</a:t>
            </a:r>
          </a:p>
          <a:p>
            <a:r>
              <a:rPr lang="en-US" cap="none" dirty="0"/>
              <a:t>July 2022</a:t>
            </a:r>
          </a:p>
          <a:p>
            <a:endParaRPr lang="en-GB" dirty="0"/>
          </a:p>
        </p:txBody>
      </p:sp>
      <p:pic>
        <p:nvPicPr>
          <p:cNvPr id="2050" name="Picture 2" descr="IBM MEA (@IBMMEA) / Twitter">
            <a:extLst>
              <a:ext uri="{FF2B5EF4-FFF2-40B4-BE49-F238E27FC236}">
                <a16:creationId xmlns:a16="http://schemas.microsoft.com/office/drawing/2014/main" id="{F5CE22CF-CEF9-BFD3-4527-14F3600F52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1073" y="678502"/>
            <a:ext cx="829733" cy="829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845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Exploratory data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6073608" cy="2931938"/>
          </a:xfrm>
        </p:spPr>
        <p:txBody>
          <a:bodyPr anchor="t">
            <a:normAutofit/>
          </a:bodyPr>
          <a:lstStyle/>
          <a:p>
            <a:pPr algn="l"/>
            <a:r>
              <a:rPr lang="en-GB" sz="1800" b="1" dirty="0">
                <a:solidFill>
                  <a:srgbClr val="00B0F0"/>
                </a:solidFill>
                <a:effectLst/>
              </a:rPr>
              <a:t>Categorical features &amp; </a:t>
            </a:r>
            <a:r>
              <a:rPr lang="en-GB" sz="1800" b="1" dirty="0">
                <a:solidFill>
                  <a:srgbClr val="00B0F0"/>
                </a:solidFill>
              </a:rPr>
              <a:t>N</a:t>
            </a:r>
            <a:r>
              <a:rPr lang="en-GB" sz="1800" b="1" dirty="0">
                <a:solidFill>
                  <a:srgbClr val="00B0F0"/>
                </a:solidFill>
                <a:effectLst/>
              </a:rPr>
              <a:t>umerical features</a:t>
            </a:r>
          </a:p>
          <a:p>
            <a:pPr marL="0" indent="0" algn="l">
              <a:buNone/>
            </a:pPr>
            <a:endParaRPr lang="en-GB" sz="1800" b="1" dirty="0">
              <a:solidFill>
                <a:srgbClr val="00B0F0"/>
              </a:solidFill>
              <a:effectLst/>
            </a:endParaRPr>
          </a:p>
          <a:p>
            <a:pPr marL="285750" marR="0" lvl="0" indent="-285750" algn="l" defTabSz="457200" rtl="0" eaLnBrk="1" fontAlgn="auto" latinLnBrk="0" hangingPunct="1">
              <a:lnSpc>
                <a:spcPct val="110000"/>
              </a:lnSpc>
              <a:spcBef>
                <a:spcPct val="20000"/>
              </a:spcBef>
              <a:spcAft>
                <a:spcPts val="600"/>
              </a:spcAft>
              <a:buClr>
                <a:srgbClr val="1CADE4"/>
              </a:buClr>
              <a:buSzPct val="92000"/>
              <a:buFont typeface="Arial" panose="020B0604020202020204" pitchFamily="34" charset="0"/>
              <a:buChar char="•"/>
              <a:tabLst/>
              <a:defRPr/>
            </a:pPr>
            <a:r>
              <a:rPr kumimoji="0" lang="en-US" sz="1600" b="0" i="0" u="none" strike="noStrike" kern="1200" cap="none" spc="0" normalizeH="0" baseline="0" noProof="0" dirty="0">
                <a:ln>
                  <a:noFill/>
                </a:ln>
                <a:solidFill>
                  <a:srgbClr val="44546A"/>
                </a:solidFill>
                <a:effectLst/>
                <a:uLnTx/>
                <a:uFillTx/>
                <a:latin typeface="Franklin Gothic Book" panose="020B0502020104020203"/>
                <a:ea typeface="+mn-ea"/>
                <a:cs typeface="+mn-cs"/>
              </a:rPr>
              <a:t>Our data contain both categorical features and numerical features</a:t>
            </a:r>
          </a:p>
          <a:p>
            <a:pPr marL="285750" marR="0" lvl="0" indent="-285750" algn="l" defTabSz="457200" rtl="0" eaLnBrk="1" fontAlgn="auto" latinLnBrk="0" hangingPunct="1">
              <a:lnSpc>
                <a:spcPct val="110000"/>
              </a:lnSpc>
              <a:spcBef>
                <a:spcPct val="20000"/>
              </a:spcBef>
              <a:spcAft>
                <a:spcPts val="600"/>
              </a:spcAft>
              <a:buClr>
                <a:srgbClr val="1CADE4"/>
              </a:buClr>
              <a:buSzPct val="92000"/>
              <a:buFont typeface="Arial" panose="020B0604020202020204" pitchFamily="34" charset="0"/>
              <a:buChar char="•"/>
              <a:tabLst/>
              <a:defRPr/>
            </a:pPr>
            <a:r>
              <a:rPr lang="en-US" sz="1600" dirty="0">
                <a:solidFill>
                  <a:srgbClr val="44546A"/>
                </a:solidFill>
                <a:latin typeface="Franklin Gothic Book" panose="020B0502020104020203"/>
              </a:rPr>
              <a:t>For our luck, the categorical data is already transformed into numerical data.</a:t>
            </a:r>
            <a:endParaRPr kumimoji="0" lang="en-US" sz="1600" b="0" i="0" u="none" strike="noStrike" kern="1200" cap="none" spc="0" normalizeH="0" baseline="0" noProof="0" dirty="0">
              <a:ln>
                <a:noFill/>
              </a:ln>
              <a:solidFill>
                <a:srgbClr val="44546A"/>
              </a:solidFill>
              <a:effectLst/>
              <a:uLnTx/>
              <a:uFillTx/>
              <a:latin typeface="Franklin Gothic Book" panose="020B0502020104020203"/>
              <a:ea typeface="+mn-ea"/>
              <a:cs typeface="+mn-cs"/>
            </a:endParaRPr>
          </a:p>
          <a:p>
            <a:pPr marL="285750" marR="0" lvl="0" indent="-285750" algn="l" defTabSz="457200" rtl="0" eaLnBrk="1" fontAlgn="auto" latinLnBrk="0" hangingPunct="1">
              <a:lnSpc>
                <a:spcPct val="110000"/>
              </a:lnSpc>
              <a:spcBef>
                <a:spcPct val="20000"/>
              </a:spcBef>
              <a:spcAft>
                <a:spcPts val="600"/>
              </a:spcAft>
              <a:buClr>
                <a:srgbClr val="1CADE4"/>
              </a:buClr>
              <a:buSzPct val="92000"/>
              <a:buFont typeface="Arial" panose="020B0604020202020204" pitchFamily="34" charset="0"/>
              <a:buChar char="•"/>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endParaRPr>
          </a:p>
          <a:p>
            <a:pPr algn="l"/>
            <a:endParaRPr lang="en-GB" sz="1800" b="1" dirty="0">
              <a:solidFill>
                <a:srgbClr val="00B0F0"/>
              </a:solidFill>
              <a:effectLst/>
            </a:endParaRPr>
          </a:p>
        </p:txBody>
      </p:sp>
      <p:pic>
        <p:nvPicPr>
          <p:cNvPr id="26" name="Picture 2" descr="IBM MEA (@IBMMEA) / Twitter">
            <a:extLst>
              <a:ext uri="{FF2B5EF4-FFF2-40B4-BE49-F238E27FC236}">
                <a16:creationId xmlns:a16="http://schemas.microsoft.com/office/drawing/2014/main" id="{7140198B-347C-CBA7-86BA-9601D2FEE6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4">
            <a:extLst>
              <a:ext uri="{FF2B5EF4-FFF2-40B4-BE49-F238E27FC236}">
                <a16:creationId xmlns:a16="http://schemas.microsoft.com/office/drawing/2014/main" id="{B9C841C0-0335-59F4-A3E3-C74F0C8E4EB7}"/>
              </a:ext>
            </a:extLst>
          </p:cNvPr>
          <p:cNvSpPr txBox="1">
            <a:spLocks/>
          </p:cNvSpPr>
          <p:nvPr/>
        </p:nvSpPr>
        <p:spPr>
          <a:xfrm>
            <a:off x="581192" y="4214378"/>
            <a:ext cx="7369008" cy="150549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Arial" panose="020B0604020202020204" pitchFamily="34" charset="0"/>
              <a:buChar char="•"/>
            </a:pPr>
            <a:r>
              <a:rPr lang="en-US" sz="1600" b="1" dirty="0">
                <a:solidFill>
                  <a:schemeClr val="tx1">
                    <a:lumMod val="65000"/>
                    <a:lumOff val="35000"/>
                  </a:schemeClr>
                </a:solidFill>
              </a:rPr>
              <a:t>Categorical Data: </a:t>
            </a:r>
            <a:r>
              <a:rPr lang="en-US" sz="1600" dirty="0">
                <a:solidFill>
                  <a:schemeClr val="tx1">
                    <a:lumMod val="65000"/>
                    <a:lumOff val="35000"/>
                  </a:schemeClr>
                </a:solidFill>
              </a:rPr>
              <a:t>sex, cp, </a:t>
            </a:r>
            <a:r>
              <a:rPr lang="en-US" sz="1600" dirty="0" err="1">
                <a:solidFill>
                  <a:schemeClr val="tx1">
                    <a:lumMod val="65000"/>
                    <a:lumOff val="35000"/>
                  </a:schemeClr>
                </a:solidFill>
              </a:rPr>
              <a:t>fbs</a:t>
            </a:r>
            <a:r>
              <a:rPr lang="en-US" sz="1600" dirty="0">
                <a:solidFill>
                  <a:schemeClr val="tx1">
                    <a:lumMod val="65000"/>
                    <a:lumOff val="35000"/>
                  </a:schemeClr>
                </a:solidFill>
              </a:rPr>
              <a:t>, restecg, </a:t>
            </a:r>
            <a:r>
              <a:rPr lang="en-US" sz="1600" dirty="0" err="1">
                <a:solidFill>
                  <a:schemeClr val="tx1">
                    <a:lumMod val="65000"/>
                    <a:lumOff val="35000"/>
                  </a:schemeClr>
                </a:solidFill>
              </a:rPr>
              <a:t>exang</a:t>
            </a:r>
            <a:r>
              <a:rPr lang="en-US" sz="1600" dirty="0">
                <a:solidFill>
                  <a:schemeClr val="tx1">
                    <a:lumMod val="65000"/>
                    <a:lumOff val="35000"/>
                  </a:schemeClr>
                </a:solidFill>
              </a:rPr>
              <a:t>, slope, ca, </a:t>
            </a:r>
            <a:r>
              <a:rPr lang="en-US" sz="1600" dirty="0" err="1">
                <a:solidFill>
                  <a:schemeClr val="tx1">
                    <a:lumMod val="65000"/>
                    <a:lumOff val="35000"/>
                  </a:schemeClr>
                </a:solidFill>
              </a:rPr>
              <a:t>thal</a:t>
            </a:r>
            <a:r>
              <a:rPr lang="en-US" sz="1600" dirty="0">
                <a:solidFill>
                  <a:schemeClr val="tx1">
                    <a:lumMod val="65000"/>
                    <a:lumOff val="35000"/>
                  </a:schemeClr>
                </a:solidFill>
              </a:rPr>
              <a:t> ,target</a:t>
            </a:r>
          </a:p>
          <a:p>
            <a:pPr>
              <a:buFont typeface="Arial" panose="020B0604020202020204" pitchFamily="34" charset="0"/>
              <a:buChar char="•"/>
            </a:pPr>
            <a:r>
              <a:rPr lang="en-US" sz="1600" b="1" dirty="0">
                <a:solidFill>
                  <a:schemeClr val="tx1">
                    <a:lumMod val="65000"/>
                    <a:lumOff val="35000"/>
                  </a:schemeClr>
                </a:solidFill>
              </a:rPr>
              <a:t>Numerical Data: </a:t>
            </a:r>
            <a:r>
              <a:rPr lang="en-US" sz="1600" dirty="0">
                <a:solidFill>
                  <a:schemeClr val="tx1">
                    <a:lumMod val="65000"/>
                    <a:lumOff val="35000"/>
                  </a:schemeClr>
                </a:solidFill>
              </a:rPr>
              <a:t>age, </a:t>
            </a:r>
            <a:r>
              <a:rPr lang="en-US" sz="1600" dirty="0" err="1">
                <a:solidFill>
                  <a:schemeClr val="tx1">
                    <a:lumMod val="65000"/>
                    <a:lumOff val="35000"/>
                  </a:schemeClr>
                </a:solidFill>
              </a:rPr>
              <a:t>trestbps</a:t>
            </a:r>
            <a:r>
              <a:rPr lang="en-US" sz="1600" dirty="0">
                <a:solidFill>
                  <a:schemeClr val="tx1">
                    <a:lumMod val="65000"/>
                    <a:lumOff val="35000"/>
                  </a:schemeClr>
                </a:solidFill>
              </a:rPr>
              <a:t>, </a:t>
            </a:r>
            <a:r>
              <a:rPr lang="en-US" sz="1600" dirty="0" err="1">
                <a:solidFill>
                  <a:schemeClr val="tx1">
                    <a:lumMod val="65000"/>
                    <a:lumOff val="35000"/>
                  </a:schemeClr>
                </a:solidFill>
              </a:rPr>
              <a:t>thalach</a:t>
            </a:r>
            <a:r>
              <a:rPr lang="en-US" sz="1600" dirty="0">
                <a:solidFill>
                  <a:schemeClr val="tx1">
                    <a:lumMod val="65000"/>
                    <a:lumOff val="35000"/>
                  </a:schemeClr>
                </a:solidFill>
              </a:rPr>
              <a:t>, </a:t>
            </a:r>
            <a:r>
              <a:rPr lang="en-US" sz="1600" dirty="0" err="1">
                <a:solidFill>
                  <a:schemeClr val="tx1">
                    <a:lumMod val="65000"/>
                    <a:lumOff val="35000"/>
                  </a:schemeClr>
                </a:solidFill>
              </a:rPr>
              <a:t>oldpeak</a:t>
            </a:r>
            <a:endParaRPr lang="en-GB" sz="1600" dirty="0">
              <a:solidFill>
                <a:schemeClr val="tx1">
                  <a:lumMod val="65000"/>
                  <a:lumOff val="35000"/>
                </a:schemeClr>
              </a:solidFill>
            </a:endParaRPr>
          </a:p>
        </p:txBody>
      </p:sp>
    </p:spTree>
    <p:extLst>
      <p:ext uri="{BB962C8B-B14F-4D97-AF65-F5344CB8AC3E}">
        <p14:creationId xmlns:p14="http://schemas.microsoft.com/office/powerpoint/2010/main" val="1475992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Exploratory data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6073608" cy="2931938"/>
          </a:xfrm>
        </p:spPr>
        <p:txBody>
          <a:bodyPr anchor="t">
            <a:normAutofit/>
          </a:bodyPr>
          <a:lstStyle/>
          <a:p>
            <a:pPr algn="l"/>
            <a:r>
              <a:rPr lang="en-GB" sz="1800" b="1" dirty="0">
                <a:solidFill>
                  <a:srgbClr val="00B0F0"/>
                </a:solidFill>
                <a:effectLst/>
              </a:rPr>
              <a:t>Disease existence in the dataset </a:t>
            </a:r>
          </a:p>
          <a:p>
            <a:pPr marL="0" indent="0" algn="l">
              <a:buNone/>
            </a:pPr>
            <a:endParaRPr lang="en-GB" sz="1800" b="1" dirty="0">
              <a:solidFill>
                <a:srgbClr val="00B0F0"/>
              </a:solidFill>
              <a:effectLst/>
            </a:endParaRPr>
          </a:p>
          <a:p>
            <a:pPr marL="285750" marR="0" lvl="0" indent="-285750" algn="l" defTabSz="457200" rtl="0" eaLnBrk="1" fontAlgn="auto" latinLnBrk="0" hangingPunct="1">
              <a:lnSpc>
                <a:spcPct val="110000"/>
              </a:lnSpc>
              <a:spcBef>
                <a:spcPct val="20000"/>
              </a:spcBef>
              <a:spcAft>
                <a:spcPts val="600"/>
              </a:spcAft>
              <a:buClr>
                <a:srgbClr val="1CADE4"/>
              </a:buClr>
              <a:buSzPct val="92000"/>
              <a:buFont typeface="Arial" panose="020B0604020202020204" pitchFamily="34" charset="0"/>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Our data include 303 record as we said before for different 303 patient, 165 record have heart disease and 138 healthy record.</a:t>
            </a:r>
          </a:p>
          <a:p>
            <a:pPr marL="285750" marR="0" lvl="0" indent="-285750" algn="l" defTabSz="457200" rtl="0" eaLnBrk="1" fontAlgn="auto" latinLnBrk="0" hangingPunct="1">
              <a:lnSpc>
                <a:spcPct val="110000"/>
              </a:lnSpc>
              <a:spcBef>
                <a:spcPct val="20000"/>
              </a:spcBef>
              <a:spcAft>
                <a:spcPts val="600"/>
              </a:spcAft>
              <a:buClr>
                <a:srgbClr val="1CADE4"/>
              </a:buClr>
              <a:buSzPct val="92000"/>
              <a:buFont typeface="Arial" panose="020B0604020202020204" pitchFamily="34" charset="0"/>
              <a:buChar char="•"/>
              <a:tabLst/>
              <a:defRPr/>
            </a:pPr>
            <a:endParaRPr lang="en-US" sz="1600" dirty="0">
              <a:solidFill>
                <a:prstClr val="black">
                  <a:lumMod val="75000"/>
                  <a:lumOff val="25000"/>
                </a:prstClr>
              </a:solidFill>
              <a:latin typeface="Franklin Gothic Book" panose="020B0502020104020203"/>
            </a:endParaRPr>
          </a:p>
          <a:p>
            <a:pPr marL="285750" marR="0" lvl="0" indent="-285750" algn="l" defTabSz="457200" rtl="0" eaLnBrk="1" fontAlgn="auto" latinLnBrk="0" hangingPunct="1">
              <a:lnSpc>
                <a:spcPct val="110000"/>
              </a:lnSpc>
              <a:spcBef>
                <a:spcPct val="20000"/>
              </a:spcBef>
              <a:spcAft>
                <a:spcPts val="600"/>
              </a:spcAft>
              <a:buClr>
                <a:srgbClr val="1CADE4"/>
              </a:buClr>
              <a:buSzPct val="92000"/>
              <a:buFont typeface="Arial" panose="020B0604020202020204" pitchFamily="34" charset="0"/>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The data is almost balanced with some plus unhealthy records</a:t>
            </a:r>
          </a:p>
          <a:p>
            <a:pPr algn="l"/>
            <a:endParaRPr lang="en-GB" sz="1800" b="1" dirty="0">
              <a:solidFill>
                <a:srgbClr val="00B0F0"/>
              </a:solidFill>
              <a:effectLst/>
            </a:endParaRPr>
          </a:p>
        </p:txBody>
      </p:sp>
      <p:pic>
        <p:nvPicPr>
          <p:cNvPr id="26" name="Picture 2" descr="IBM MEA (@IBMMEA) / Twitter">
            <a:extLst>
              <a:ext uri="{FF2B5EF4-FFF2-40B4-BE49-F238E27FC236}">
                <a16:creationId xmlns:a16="http://schemas.microsoft.com/office/drawing/2014/main" id="{7140198B-347C-CBA7-86BA-9601D2FEE6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BF48CE5-9812-3257-C9C2-6750F83F671A}"/>
              </a:ext>
            </a:extLst>
          </p:cNvPr>
          <p:cNvPicPr>
            <a:picLocks noChangeAspect="1"/>
          </p:cNvPicPr>
          <p:nvPr/>
        </p:nvPicPr>
        <p:blipFill>
          <a:blip r:embed="rId3"/>
          <a:stretch>
            <a:fillRect/>
          </a:stretch>
        </p:blipFill>
        <p:spPr>
          <a:xfrm>
            <a:off x="7164086" y="1729567"/>
            <a:ext cx="4315427" cy="3991532"/>
          </a:xfrm>
          <a:prstGeom prst="rect">
            <a:avLst/>
          </a:prstGeom>
        </p:spPr>
      </p:pic>
    </p:spTree>
    <p:extLst>
      <p:ext uri="{BB962C8B-B14F-4D97-AF65-F5344CB8AC3E}">
        <p14:creationId xmlns:p14="http://schemas.microsoft.com/office/powerpoint/2010/main" val="3432419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Exploratory data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8"/>
            <a:ext cx="5743408" cy="4345871"/>
          </a:xfrm>
        </p:spPr>
        <p:txBody>
          <a:bodyPr anchor="t">
            <a:normAutofit/>
          </a:bodyPr>
          <a:lstStyle/>
          <a:p>
            <a:pPr algn="l"/>
            <a:r>
              <a:rPr lang="en-GB" sz="1800" b="1" dirty="0">
                <a:solidFill>
                  <a:srgbClr val="00B0F0"/>
                </a:solidFill>
              </a:rPr>
              <a:t>Categorical data correlation with target</a:t>
            </a:r>
          </a:p>
          <a:p>
            <a:pPr algn="l"/>
            <a:endParaRPr lang="en-GB" sz="1800" b="1" dirty="0">
              <a:solidFill>
                <a:srgbClr val="00B0F0"/>
              </a:solidFill>
              <a:effectLst/>
            </a:endParaRPr>
          </a:p>
          <a:p>
            <a:pPr marR="0" lvl="0" algn="l" defTabSz="457200" rtl="0" eaLnBrk="1" fontAlgn="auto" latinLnBrk="0" hangingPunct="1">
              <a:lnSpc>
                <a:spcPct val="110000"/>
              </a:lnSpc>
              <a:spcBef>
                <a:spcPct val="20000"/>
              </a:spcBef>
              <a:spcAft>
                <a:spcPts val="600"/>
              </a:spcAft>
              <a:buClr>
                <a:srgbClr val="1CADE4"/>
              </a:buClr>
              <a:buSzPct val="92000"/>
              <a:buFont typeface="Arial" panose="020B0604020202020204" pitchFamily="34" charset="0"/>
              <a:buChar char="•"/>
              <a:tabLst/>
              <a:defRPr/>
            </a:pPr>
            <a:r>
              <a:rPr kumimoji="0" lang="en-GB" sz="1600" b="1" i="0" u="none" strike="noStrike" kern="1200" cap="none" spc="0" normalizeH="0" baseline="0" noProof="0" dirty="0">
                <a:ln>
                  <a:noFill/>
                </a:ln>
                <a:solidFill>
                  <a:schemeClr val="tx1">
                    <a:lumMod val="85000"/>
                    <a:lumOff val="15000"/>
                  </a:schemeClr>
                </a:solidFill>
                <a:effectLst/>
                <a:uLnTx/>
                <a:uFillTx/>
                <a:latin typeface="Franklin Gothic Book" panose="020B0502020104020203"/>
                <a:ea typeface="+mn-ea"/>
                <a:cs typeface="+mn-cs"/>
              </a:rPr>
              <a:t>cp (chest pain): </a:t>
            </a:r>
            <a:r>
              <a:rPr kumimoji="0" lang="en-GB" sz="1600" b="0" i="0" u="none" strike="noStrike" kern="1200" cap="none" spc="0" normalizeH="0" baseline="0" noProof="0" dirty="0">
                <a:ln>
                  <a:noFill/>
                </a:ln>
                <a:solidFill>
                  <a:schemeClr val="tx1">
                    <a:lumMod val="85000"/>
                    <a:lumOff val="15000"/>
                  </a:schemeClr>
                </a:solidFill>
                <a:effectLst/>
                <a:uLnTx/>
                <a:uFillTx/>
                <a:latin typeface="Franklin Gothic Book" panose="020B0502020104020203"/>
                <a:ea typeface="+mn-ea"/>
                <a:cs typeface="+mn-cs"/>
              </a:rPr>
              <a:t>patients with chest pain of the type: cp: [1, 2, 3] tend to have more heart disease than people without any chest pain cp: 0</a:t>
            </a:r>
          </a:p>
          <a:p>
            <a:pPr algn="l">
              <a:buFont typeface="Arial" panose="020B0604020202020204" pitchFamily="34" charset="0"/>
              <a:buChar char="•"/>
            </a:pPr>
            <a:r>
              <a:rPr lang="en-GB" sz="1600" b="1" dirty="0" err="1">
                <a:solidFill>
                  <a:schemeClr val="tx1">
                    <a:lumMod val="85000"/>
                    <a:lumOff val="15000"/>
                  </a:schemeClr>
                </a:solidFill>
                <a:effectLst/>
              </a:rPr>
              <a:t>restecg</a:t>
            </a:r>
            <a:r>
              <a:rPr lang="en-GB" sz="1600" b="1" dirty="0">
                <a:solidFill>
                  <a:schemeClr val="tx1">
                    <a:lumMod val="85000"/>
                    <a:lumOff val="15000"/>
                  </a:schemeClr>
                </a:solidFill>
                <a:effectLst/>
              </a:rPr>
              <a:t> (resting ECG results): </a:t>
            </a:r>
            <a:r>
              <a:rPr kumimoji="0" lang="en-GB" sz="1600" b="0" i="0" u="none" strike="noStrike" kern="1200" cap="none" spc="0" normalizeH="0" baseline="0" noProof="0" dirty="0">
                <a:ln>
                  <a:noFill/>
                </a:ln>
                <a:solidFill>
                  <a:schemeClr val="tx1">
                    <a:lumMod val="85000"/>
                    <a:lumOff val="15000"/>
                  </a:schemeClr>
                </a:solidFill>
                <a:effectLst/>
                <a:uLnTx/>
                <a:uFillTx/>
                <a:latin typeface="Franklin Gothic Book" panose="020B0502020104020203"/>
                <a:ea typeface="+mn-ea"/>
                <a:cs typeface="+mn-cs"/>
              </a:rPr>
              <a:t>patients</a:t>
            </a:r>
            <a:r>
              <a:rPr lang="en-GB" sz="1600" dirty="0">
                <a:solidFill>
                  <a:schemeClr val="tx1">
                    <a:lumMod val="85000"/>
                    <a:lumOff val="15000"/>
                  </a:schemeClr>
                </a:solidFill>
                <a:effectLst/>
              </a:rPr>
              <a:t> with a value of 1 (having an abnormal heart rhythm, which can range from mild symptoms to severe problems) are more likely to develop heart disease.</a:t>
            </a:r>
          </a:p>
          <a:p>
            <a:pPr algn="l">
              <a:buFont typeface="Arial" panose="020B0604020202020204" pitchFamily="34" charset="0"/>
              <a:buChar char="•"/>
            </a:pPr>
            <a:r>
              <a:rPr lang="en-GB" sz="1600" b="1" dirty="0" err="1">
                <a:solidFill>
                  <a:schemeClr val="tx1">
                    <a:lumMod val="85000"/>
                    <a:lumOff val="15000"/>
                  </a:schemeClr>
                </a:solidFill>
                <a:effectLst/>
              </a:rPr>
              <a:t>exang</a:t>
            </a:r>
            <a:r>
              <a:rPr lang="en-GB" sz="1600" b="1" dirty="0">
                <a:solidFill>
                  <a:schemeClr val="tx1">
                    <a:lumMod val="85000"/>
                    <a:lumOff val="15000"/>
                  </a:schemeClr>
                </a:solidFill>
                <a:effectLst/>
              </a:rPr>
              <a:t> (exercise-induced angina): </a:t>
            </a:r>
            <a:r>
              <a:rPr kumimoji="0" lang="en-GB" sz="1600" b="0" i="0" u="none" strike="noStrike" kern="1200" cap="none" spc="0" normalizeH="0" baseline="0" noProof="0" dirty="0">
                <a:ln>
                  <a:noFill/>
                </a:ln>
                <a:solidFill>
                  <a:schemeClr val="tx1">
                    <a:lumMod val="85000"/>
                    <a:lumOff val="15000"/>
                  </a:schemeClr>
                </a:solidFill>
                <a:effectLst/>
                <a:uLnTx/>
                <a:uFillTx/>
                <a:latin typeface="Franklin Gothic Book" panose="020B0502020104020203"/>
                <a:ea typeface="+mn-ea"/>
                <a:cs typeface="+mn-cs"/>
              </a:rPr>
              <a:t>patients</a:t>
            </a:r>
            <a:r>
              <a:rPr lang="en-GB" sz="1600" dirty="0">
                <a:solidFill>
                  <a:schemeClr val="tx1">
                    <a:lumMod val="85000"/>
                    <a:lumOff val="15000"/>
                  </a:schemeClr>
                </a:solidFill>
                <a:effectLst/>
              </a:rPr>
              <a:t> with non-exercise-induced angina who have a value of 0 are more likely to have heart disease than those who have exercise-induced angina with a value of 1.</a:t>
            </a:r>
          </a:p>
          <a:p>
            <a:pPr algn="l"/>
            <a:endParaRPr lang="en-GB" sz="1800" b="1" dirty="0">
              <a:solidFill>
                <a:srgbClr val="00B0F0"/>
              </a:solidFill>
              <a:effectLst/>
            </a:endParaRPr>
          </a:p>
          <a:p>
            <a:pPr algn="l"/>
            <a:endParaRPr lang="en-GB" sz="1800" b="1" dirty="0">
              <a:solidFill>
                <a:srgbClr val="00B0F0"/>
              </a:solidFill>
              <a:effectLst/>
            </a:endParaRPr>
          </a:p>
        </p:txBody>
      </p:sp>
      <p:pic>
        <p:nvPicPr>
          <p:cNvPr id="26" name="Picture 2" descr="IBM MEA (@IBMMEA) / Twitter">
            <a:extLst>
              <a:ext uri="{FF2B5EF4-FFF2-40B4-BE49-F238E27FC236}">
                <a16:creationId xmlns:a16="http://schemas.microsoft.com/office/drawing/2014/main" id="{7140198B-347C-CBA7-86BA-9601D2FEE6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C859BC9-403A-A595-9C8D-66F6A617F15F}"/>
              </a:ext>
            </a:extLst>
          </p:cNvPr>
          <p:cNvPicPr>
            <a:picLocks noChangeAspect="1"/>
          </p:cNvPicPr>
          <p:nvPr/>
        </p:nvPicPr>
        <p:blipFill>
          <a:blip r:embed="rId3"/>
          <a:stretch>
            <a:fillRect/>
          </a:stretch>
        </p:blipFill>
        <p:spPr>
          <a:xfrm>
            <a:off x="6400800" y="1200965"/>
            <a:ext cx="5366478" cy="5047434"/>
          </a:xfrm>
          <a:prstGeom prst="rect">
            <a:avLst/>
          </a:prstGeom>
        </p:spPr>
      </p:pic>
    </p:spTree>
    <p:extLst>
      <p:ext uri="{BB962C8B-B14F-4D97-AF65-F5344CB8AC3E}">
        <p14:creationId xmlns:p14="http://schemas.microsoft.com/office/powerpoint/2010/main" val="1245328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Exploratory data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8"/>
            <a:ext cx="5743408" cy="4345871"/>
          </a:xfrm>
        </p:spPr>
        <p:txBody>
          <a:bodyPr anchor="t">
            <a:normAutofit/>
          </a:bodyPr>
          <a:lstStyle/>
          <a:p>
            <a:r>
              <a:rPr lang="en-GB" sz="1800" b="1" dirty="0">
                <a:solidFill>
                  <a:srgbClr val="00B0F0"/>
                </a:solidFill>
              </a:rPr>
              <a:t>Categorical data correlation with target</a:t>
            </a:r>
          </a:p>
          <a:p>
            <a:pPr marL="0" indent="0">
              <a:buNone/>
            </a:pPr>
            <a:endParaRPr lang="en-GB" sz="1600" dirty="0">
              <a:solidFill>
                <a:schemeClr val="tx1">
                  <a:lumMod val="85000"/>
                  <a:lumOff val="15000"/>
                </a:schemeClr>
              </a:solidFill>
            </a:endParaRPr>
          </a:p>
          <a:p>
            <a:pPr>
              <a:buFont typeface="Arial" panose="020B0604020202020204" pitchFamily="34" charset="0"/>
              <a:buChar char="•"/>
            </a:pPr>
            <a:r>
              <a:rPr lang="en-GB" sz="1600" b="1" dirty="0">
                <a:solidFill>
                  <a:schemeClr val="tx1">
                    <a:lumMod val="85000"/>
                    <a:lumOff val="15000"/>
                  </a:schemeClr>
                </a:solidFill>
              </a:rPr>
              <a:t>Slope (rectal slope for the ST segment of peak exercise): </a:t>
            </a:r>
            <a:r>
              <a:rPr lang="en-GB" sz="1600" dirty="0">
                <a:solidFill>
                  <a:schemeClr val="tx1">
                    <a:lumMod val="85000"/>
                    <a:lumOff val="15000"/>
                  </a:schemeClr>
                </a:solidFill>
              </a:rPr>
              <a:t>patients with a </a:t>
            </a:r>
            <a:r>
              <a:rPr lang="en-GB" sz="1600" dirty="0" err="1">
                <a:solidFill>
                  <a:schemeClr val="tx1">
                    <a:lumMod val="85000"/>
                    <a:lumOff val="15000"/>
                  </a:schemeClr>
                </a:solidFill>
              </a:rPr>
              <a:t>downsloping</a:t>
            </a:r>
            <a:r>
              <a:rPr lang="en-GB" sz="1600" dirty="0">
                <a:solidFill>
                  <a:schemeClr val="tx1">
                    <a:lumMod val="85000"/>
                    <a:lumOff val="15000"/>
                  </a:schemeClr>
                </a:solidFill>
              </a:rPr>
              <a:t> slope of 2 have signs of an unhealthy heart therefore they more likely to have heart disease than people with an upsloping of 0 or a flat slope A value of 1: minimal change (typical healthy heart)).</a:t>
            </a:r>
          </a:p>
          <a:p>
            <a:pPr>
              <a:buFont typeface="Arial" panose="020B0604020202020204" pitchFamily="34" charset="0"/>
              <a:buChar char="•"/>
            </a:pPr>
            <a:r>
              <a:rPr lang="en-GB" sz="1600" b="1" dirty="0">
                <a:solidFill>
                  <a:schemeClr val="tx1">
                    <a:lumMod val="85000"/>
                    <a:lumOff val="15000"/>
                  </a:schemeClr>
                </a:solidFill>
              </a:rPr>
              <a:t>ca (number of blood vessels (0-3)): </a:t>
            </a:r>
            <a:r>
              <a:rPr lang="en-GB" sz="1600" dirty="0">
                <a:solidFill>
                  <a:schemeClr val="tx1">
                    <a:lumMod val="85000"/>
                    <a:lumOff val="15000"/>
                  </a:schemeClr>
                </a:solidFill>
              </a:rPr>
              <a:t>the more blood flow the better heart, so people with a vessel number ca equal to 0 are more likely to have heart disease.</a:t>
            </a:r>
          </a:p>
          <a:p>
            <a:pPr>
              <a:buFont typeface="Arial" panose="020B0604020202020204" pitchFamily="34" charset="0"/>
              <a:buChar char="•"/>
            </a:pPr>
            <a:r>
              <a:rPr lang="en-GB" sz="1600" b="1" dirty="0" err="1">
                <a:solidFill>
                  <a:schemeClr val="tx1">
                    <a:lumMod val="85000"/>
                    <a:lumOff val="15000"/>
                  </a:schemeClr>
                </a:solidFill>
              </a:rPr>
              <a:t>thal</a:t>
            </a:r>
            <a:r>
              <a:rPr lang="en-GB" sz="1600" b="1" dirty="0">
                <a:solidFill>
                  <a:schemeClr val="tx1">
                    <a:lumMod val="85000"/>
                    <a:lumOff val="15000"/>
                  </a:schemeClr>
                </a:solidFill>
              </a:rPr>
              <a:t> (a blood disorder called thalassemia):</a:t>
            </a:r>
            <a:r>
              <a:rPr lang="en-GB" sz="1600" dirty="0">
                <a:solidFill>
                  <a:schemeClr val="tx1">
                    <a:lumMod val="85000"/>
                    <a:lumOff val="15000"/>
                  </a:schemeClr>
                </a:solidFill>
              </a:rPr>
              <a:t> </a:t>
            </a:r>
            <a:r>
              <a:rPr lang="en-GB" sz="1600" dirty="0" err="1">
                <a:solidFill>
                  <a:schemeClr val="tx1">
                    <a:lumMod val="85000"/>
                    <a:lumOff val="15000"/>
                  </a:schemeClr>
                </a:solidFill>
              </a:rPr>
              <a:t>patietns</a:t>
            </a:r>
            <a:r>
              <a:rPr lang="en-GB" sz="1600" dirty="0">
                <a:solidFill>
                  <a:schemeClr val="tx1">
                    <a:lumMod val="85000"/>
                    <a:lumOff val="15000"/>
                  </a:schemeClr>
                </a:solidFill>
              </a:rPr>
              <a:t> with a </a:t>
            </a:r>
            <a:r>
              <a:rPr lang="en-GB" sz="1600" dirty="0" err="1">
                <a:solidFill>
                  <a:schemeClr val="tx1">
                    <a:lumMod val="85000"/>
                    <a:lumOff val="15000"/>
                  </a:schemeClr>
                </a:solidFill>
              </a:rPr>
              <a:t>thal</a:t>
            </a:r>
            <a:r>
              <a:rPr lang="en-GB" sz="1600" dirty="0">
                <a:solidFill>
                  <a:schemeClr val="tx1">
                    <a:lumMod val="85000"/>
                    <a:lumOff val="15000"/>
                  </a:schemeClr>
                </a:solidFill>
              </a:rPr>
              <a:t> value = 2 are more likely to have heart disease.</a:t>
            </a:r>
          </a:p>
          <a:p>
            <a:endParaRPr lang="en-GB" sz="1600" dirty="0">
              <a:solidFill>
                <a:schemeClr val="tx1">
                  <a:lumMod val="85000"/>
                  <a:lumOff val="15000"/>
                </a:schemeClr>
              </a:solidFill>
            </a:endParaRPr>
          </a:p>
          <a:p>
            <a:endParaRPr lang="en-GB" sz="1600" dirty="0">
              <a:solidFill>
                <a:schemeClr val="tx1">
                  <a:lumMod val="85000"/>
                  <a:lumOff val="15000"/>
                </a:schemeClr>
              </a:solidFill>
            </a:endParaRPr>
          </a:p>
          <a:p>
            <a:endParaRPr lang="en-GB" sz="1600" dirty="0">
              <a:solidFill>
                <a:schemeClr val="tx1">
                  <a:lumMod val="85000"/>
                  <a:lumOff val="15000"/>
                </a:schemeClr>
              </a:solidFill>
            </a:endParaRPr>
          </a:p>
        </p:txBody>
      </p:sp>
      <p:pic>
        <p:nvPicPr>
          <p:cNvPr id="26" name="Picture 2" descr="IBM MEA (@IBMMEA) / Twitter">
            <a:extLst>
              <a:ext uri="{FF2B5EF4-FFF2-40B4-BE49-F238E27FC236}">
                <a16:creationId xmlns:a16="http://schemas.microsoft.com/office/drawing/2014/main" id="{7140198B-347C-CBA7-86BA-9601D2FEE6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C859BC9-403A-A595-9C8D-66F6A617F15F}"/>
              </a:ext>
            </a:extLst>
          </p:cNvPr>
          <p:cNvPicPr>
            <a:picLocks noChangeAspect="1"/>
          </p:cNvPicPr>
          <p:nvPr/>
        </p:nvPicPr>
        <p:blipFill>
          <a:blip r:embed="rId3"/>
          <a:stretch>
            <a:fillRect/>
          </a:stretch>
        </p:blipFill>
        <p:spPr>
          <a:xfrm>
            <a:off x="6400800" y="1200965"/>
            <a:ext cx="5366478" cy="5047434"/>
          </a:xfrm>
          <a:prstGeom prst="rect">
            <a:avLst/>
          </a:prstGeom>
        </p:spPr>
      </p:pic>
    </p:spTree>
    <p:extLst>
      <p:ext uri="{BB962C8B-B14F-4D97-AF65-F5344CB8AC3E}">
        <p14:creationId xmlns:p14="http://schemas.microsoft.com/office/powerpoint/2010/main" val="293083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Exploratory data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8"/>
            <a:ext cx="5743408" cy="4345871"/>
          </a:xfrm>
        </p:spPr>
        <p:txBody>
          <a:bodyPr anchor="t">
            <a:normAutofit/>
          </a:bodyPr>
          <a:lstStyle/>
          <a:p>
            <a:r>
              <a:rPr lang="en-GB" sz="1800" b="1" dirty="0">
                <a:solidFill>
                  <a:srgbClr val="00B0F0"/>
                </a:solidFill>
              </a:rPr>
              <a:t>Numerical data correlation with target</a:t>
            </a:r>
          </a:p>
          <a:p>
            <a:pPr marL="0" indent="0">
              <a:buNone/>
            </a:pPr>
            <a:endParaRPr lang="en-GB" sz="1600" dirty="0">
              <a:solidFill>
                <a:schemeClr val="tx1">
                  <a:lumMod val="85000"/>
                  <a:lumOff val="15000"/>
                </a:schemeClr>
              </a:solidFill>
            </a:endParaRPr>
          </a:p>
          <a:p>
            <a:pPr>
              <a:buFont typeface="Arial" panose="020B0604020202020204" pitchFamily="34" charset="0"/>
              <a:buChar char="•"/>
            </a:pPr>
            <a:r>
              <a:rPr lang="en-GB" sz="1600" b="1" dirty="0" err="1">
                <a:solidFill>
                  <a:schemeClr val="tx1">
                    <a:lumMod val="85000"/>
                    <a:lumOff val="15000"/>
                  </a:schemeClr>
                </a:solidFill>
              </a:rPr>
              <a:t>trestbps</a:t>
            </a:r>
            <a:r>
              <a:rPr lang="en-GB" sz="1600" dirty="0">
                <a:solidFill>
                  <a:schemeClr val="tx1">
                    <a:lumMod val="85000"/>
                    <a:lumOff val="15000"/>
                  </a:schemeClr>
                </a:solidFill>
              </a:rPr>
              <a:t>: blood pressure higher than 130-140 mm Hg, causes concerns about having heart diseases.</a:t>
            </a:r>
          </a:p>
          <a:p>
            <a:pPr>
              <a:buFont typeface="Arial" panose="020B0604020202020204" pitchFamily="34" charset="0"/>
              <a:buChar char="•"/>
            </a:pPr>
            <a:r>
              <a:rPr lang="en-GB" sz="1600" b="1" dirty="0" err="1">
                <a:solidFill>
                  <a:schemeClr val="tx1">
                    <a:lumMod val="85000"/>
                    <a:lumOff val="15000"/>
                  </a:schemeClr>
                </a:solidFill>
              </a:rPr>
              <a:t>chol</a:t>
            </a:r>
            <a:r>
              <a:rPr lang="en-GB" sz="1600" dirty="0">
                <a:solidFill>
                  <a:schemeClr val="tx1">
                    <a:lumMod val="85000"/>
                    <a:lumOff val="15000"/>
                  </a:schemeClr>
                </a:solidFill>
              </a:rPr>
              <a:t>: cholesterol higher than 200 mg/dL, is a very dangerous indicator.</a:t>
            </a:r>
          </a:p>
          <a:p>
            <a:pPr>
              <a:buFont typeface="Arial" panose="020B0604020202020204" pitchFamily="34" charset="0"/>
              <a:buChar char="•"/>
            </a:pPr>
            <a:r>
              <a:rPr lang="en-GB" sz="1600" b="1" dirty="0" err="1">
                <a:solidFill>
                  <a:schemeClr val="tx1">
                    <a:lumMod val="85000"/>
                    <a:lumOff val="15000"/>
                  </a:schemeClr>
                </a:solidFill>
              </a:rPr>
              <a:t>thalach</a:t>
            </a:r>
            <a:r>
              <a:rPr lang="en-GB" sz="1600" dirty="0">
                <a:solidFill>
                  <a:schemeClr val="tx1">
                    <a:lumMod val="85000"/>
                    <a:lumOff val="15000"/>
                  </a:schemeClr>
                </a:solidFill>
              </a:rPr>
              <a:t>: People with a heart rate above 140 are more likely to have heart disease.</a:t>
            </a:r>
          </a:p>
          <a:p>
            <a:endParaRPr lang="en-GB" sz="1600" dirty="0">
              <a:solidFill>
                <a:schemeClr val="tx1">
                  <a:lumMod val="85000"/>
                  <a:lumOff val="15000"/>
                </a:schemeClr>
              </a:solidFill>
            </a:endParaRPr>
          </a:p>
          <a:p>
            <a:endParaRPr lang="en-GB" sz="1600" dirty="0">
              <a:solidFill>
                <a:schemeClr val="tx1">
                  <a:lumMod val="85000"/>
                  <a:lumOff val="15000"/>
                </a:schemeClr>
              </a:solidFill>
            </a:endParaRPr>
          </a:p>
          <a:p>
            <a:endParaRPr lang="en-GB" sz="1600" dirty="0">
              <a:solidFill>
                <a:schemeClr val="tx1">
                  <a:lumMod val="85000"/>
                  <a:lumOff val="15000"/>
                </a:schemeClr>
              </a:solidFill>
            </a:endParaRPr>
          </a:p>
        </p:txBody>
      </p:sp>
      <p:pic>
        <p:nvPicPr>
          <p:cNvPr id="26" name="Picture 2" descr="IBM MEA (@IBMMEA) / Twitter">
            <a:extLst>
              <a:ext uri="{FF2B5EF4-FFF2-40B4-BE49-F238E27FC236}">
                <a16:creationId xmlns:a16="http://schemas.microsoft.com/office/drawing/2014/main" id="{7140198B-347C-CBA7-86BA-9601D2FEE6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F832C0E-D587-532D-465C-BA6C4FF55CB1}"/>
              </a:ext>
            </a:extLst>
          </p:cNvPr>
          <p:cNvPicPr>
            <a:picLocks noChangeAspect="1"/>
          </p:cNvPicPr>
          <p:nvPr/>
        </p:nvPicPr>
        <p:blipFill>
          <a:blip r:embed="rId3"/>
          <a:stretch>
            <a:fillRect/>
          </a:stretch>
        </p:blipFill>
        <p:spPr>
          <a:xfrm>
            <a:off x="6409506" y="1200964"/>
            <a:ext cx="5332371" cy="5047435"/>
          </a:xfrm>
          <a:prstGeom prst="rect">
            <a:avLst/>
          </a:prstGeom>
        </p:spPr>
      </p:pic>
    </p:spTree>
    <p:extLst>
      <p:ext uri="{BB962C8B-B14F-4D97-AF65-F5344CB8AC3E}">
        <p14:creationId xmlns:p14="http://schemas.microsoft.com/office/powerpoint/2010/main" val="1625075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Exploratory data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5734941" cy="2161471"/>
          </a:xfrm>
        </p:spPr>
        <p:txBody>
          <a:bodyPr anchor="t">
            <a:normAutofit/>
          </a:bodyPr>
          <a:lstStyle/>
          <a:p>
            <a:pPr algn="l"/>
            <a:r>
              <a:rPr lang="en-GB" sz="1800" b="1" dirty="0">
                <a:solidFill>
                  <a:srgbClr val="00B0F0"/>
                </a:solidFill>
                <a:effectLst/>
              </a:rPr>
              <a:t>Correlation between features</a:t>
            </a:r>
          </a:p>
          <a:p>
            <a:pPr algn="l">
              <a:buFont typeface="Arial" panose="020B0604020202020204" pitchFamily="34" charset="0"/>
              <a:buChar char="•"/>
            </a:pPr>
            <a:r>
              <a:rPr lang="en-US" sz="1600" kern="1200" dirty="0">
                <a:solidFill>
                  <a:srgbClr val="44546A"/>
                </a:solidFill>
                <a:effectLst/>
                <a:latin typeface="Franklin Gothic Book" panose="020B0503020102020204" pitchFamily="34" charset="0"/>
                <a:ea typeface="+mn-ea"/>
                <a:cs typeface="+mn-cs"/>
              </a:rPr>
              <a:t>From the heat map we notice that </a:t>
            </a:r>
            <a:r>
              <a:rPr lang="en-US" sz="1600" kern="1200" dirty="0" err="1">
                <a:solidFill>
                  <a:srgbClr val="44546A"/>
                </a:solidFill>
                <a:effectLst/>
                <a:latin typeface="Franklin Gothic Book" panose="020B0503020102020204" pitchFamily="34" charset="0"/>
                <a:ea typeface="+mn-ea"/>
                <a:cs typeface="+mn-cs"/>
              </a:rPr>
              <a:t>fbs</a:t>
            </a:r>
            <a:r>
              <a:rPr lang="en-US" sz="1600" kern="1200" dirty="0">
                <a:solidFill>
                  <a:srgbClr val="44546A"/>
                </a:solidFill>
                <a:effectLst/>
                <a:latin typeface="Franklin Gothic Book" panose="020B0503020102020204" pitchFamily="34" charset="0"/>
                <a:ea typeface="+mn-ea"/>
                <a:cs typeface="+mn-cs"/>
              </a:rPr>
              <a:t> and </a:t>
            </a:r>
            <a:r>
              <a:rPr lang="en-US" sz="1600" kern="1200" dirty="0" err="1">
                <a:solidFill>
                  <a:srgbClr val="44546A"/>
                </a:solidFill>
                <a:effectLst/>
                <a:latin typeface="Franklin Gothic Book" panose="020B0503020102020204" pitchFamily="34" charset="0"/>
                <a:ea typeface="+mn-ea"/>
                <a:cs typeface="+mn-cs"/>
              </a:rPr>
              <a:t>chol</a:t>
            </a:r>
            <a:r>
              <a:rPr lang="en-US" sz="1600" kern="1200" dirty="0">
                <a:solidFill>
                  <a:srgbClr val="44546A"/>
                </a:solidFill>
                <a:effectLst/>
                <a:latin typeface="Franklin Gothic Book" panose="020B0503020102020204" pitchFamily="34" charset="0"/>
                <a:ea typeface="+mn-ea"/>
                <a:cs typeface="+mn-cs"/>
              </a:rPr>
              <a:t> are the least features impacting the target while the other features have high correlation with the target</a:t>
            </a:r>
            <a:endParaRPr lang="en-GB" sz="1600" dirty="0">
              <a:effectLst/>
            </a:endParaRPr>
          </a:p>
          <a:p>
            <a:pPr algn="l"/>
            <a:endParaRPr lang="en-GB" sz="1800" b="1" dirty="0">
              <a:solidFill>
                <a:srgbClr val="00B0F0"/>
              </a:solidFill>
              <a:effectLst/>
            </a:endParaRPr>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1EBC9E10-0537-7EEF-C842-54F0E29BCC2A}"/>
              </a:ext>
            </a:extLst>
          </p:cNvPr>
          <p:cNvPicPr>
            <a:picLocks noChangeAspect="1"/>
          </p:cNvPicPr>
          <p:nvPr/>
        </p:nvPicPr>
        <p:blipFill>
          <a:blip r:embed="rId3"/>
          <a:stretch>
            <a:fillRect/>
          </a:stretch>
        </p:blipFill>
        <p:spPr>
          <a:xfrm>
            <a:off x="6313264" y="977616"/>
            <a:ext cx="5297543" cy="5338518"/>
          </a:xfrm>
          <a:prstGeom prst="rect">
            <a:avLst/>
          </a:prstGeom>
        </p:spPr>
      </p:pic>
      <p:pic>
        <p:nvPicPr>
          <p:cNvPr id="11" name="Picture 10">
            <a:extLst>
              <a:ext uri="{FF2B5EF4-FFF2-40B4-BE49-F238E27FC236}">
                <a16:creationId xmlns:a16="http://schemas.microsoft.com/office/drawing/2014/main" id="{D164061A-3881-9291-8C77-1C1FACCC4F3F}"/>
              </a:ext>
            </a:extLst>
          </p:cNvPr>
          <p:cNvPicPr>
            <a:picLocks noChangeAspect="1"/>
          </p:cNvPicPr>
          <p:nvPr/>
        </p:nvPicPr>
        <p:blipFill>
          <a:blip r:embed="rId4"/>
          <a:stretch>
            <a:fillRect/>
          </a:stretch>
        </p:blipFill>
        <p:spPr>
          <a:xfrm>
            <a:off x="1018590" y="3392381"/>
            <a:ext cx="4198614" cy="2923753"/>
          </a:xfrm>
          <a:prstGeom prst="rect">
            <a:avLst/>
          </a:prstGeom>
        </p:spPr>
      </p:pic>
    </p:spTree>
    <p:extLst>
      <p:ext uri="{BB962C8B-B14F-4D97-AF65-F5344CB8AC3E}">
        <p14:creationId xmlns:p14="http://schemas.microsoft.com/office/powerpoint/2010/main" val="1804760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Exploratory data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7614541" cy="2161471"/>
          </a:xfrm>
        </p:spPr>
        <p:txBody>
          <a:bodyPr anchor="t">
            <a:normAutofit/>
          </a:bodyPr>
          <a:lstStyle/>
          <a:p>
            <a:pPr algn="l"/>
            <a:r>
              <a:rPr lang="en-GB" sz="1800" b="1" dirty="0">
                <a:solidFill>
                  <a:srgbClr val="00B0F0"/>
                </a:solidFill>
                <a:effectLst/>
              </a:rPr>
              <a:t>Feature Engineering</a:t>
            </a:r>
          </a:p>
          <a:p>
            <a:pPr>
              <a:buFont typeface="Arial" panose="020B0604020202020204" pitchFamily="34" charset="0"/>
              <a:buChar char="•"/>
            </a:pPr>
            <a:r>
              <a:rPr lang="en-GB" sz="1600" kern="1200" dirty="0">
                <a:solidFill>
                  <a:srgbClr val="44546A"/>
                </a:solidFill>
                <a:effectLst/>
                <a:latin typeface="Franklin Gothic Book" panose="020B0503020102020204" pitchFamily="34" charset="0"/>
                <a:ea typeface="+mn-ea"/>
                <a:cs typeface="+mn-cs"/>
              </a:rPr>
              <a:t>Converting categorical data into numerical by splitting categorise into separate columns.</a:t>
            </a:r>
          </a:p>
          <a:p>
            <a:pPr algn="l"/>
            <a:endParaRPr lang="en-GB" sz="1800" b="1" dirty="0">
              <a:solidFill>
                <a:srgbClr val="00B0F0"/>
              </a:solidFill>
              <a:effectLst/>
            </a:endParaRPr>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7503666-E08F-F9FF-79A2-F7546E64687C}"/>
              </a:ext>
            </a:extLst>
          </p:cNvPr>
          <p:cNvPicPr>
            <a:picLocks noChangeAspect="1"/>
          </p:cNvPicPr>
          <p:nvPr/>
        </p:nvPicPr>
        <p:blipFill>
          <a:blip r:embed="rId3"/>
          <a:stretch>
            <a:fillRect/>
          </a:stretch>
        </p:blipFill>
        <p:spPr>
          <a:xfrm>
            <a:off x="723900" y="3345271"/>
            <a:ext cx="10744200" cy="2072303"/>
          </a:xfrm>
          <a:prstGeom prst="rect">
            <a:avLst/>
          </a:prstGeom>
        </p:spPr>
      </p:pic>
    </p:spTree>
    <p:extLst>
      <p:ext uri="{BB962C8B-B14F-4D97-AF65-F5344CB8AC3E}">
        <p14:creationId xmlns:p14="http://schemas.microsoft.com/office/powerpoint/2010/main" val="1523727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Machine learning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5734941" cy="756004"/>
          </a:xfrm>
        </p:spPr>
        <p:txBody>
          <a:bodyPr anchor="t">
            <a:normAutofit/>
          </a:bodyPr>
          <a:lstStyle/>
          <a:p>
            <a:r>
              <a:rPr lang="en-US" sz="1800" b="1" dirty="0">
                <a:solidFill>
                  <a:srgbClr val="00B0F0"/>
                </a:solidFill>
                <a:effectLst/>
              </a:rPr>
              <a:t>Logistic Regression Model</a:t>
            </a:r>
          </a:p>
        </p:txBody>
      </p:sp>
      <p:sp>
        <p:nvSpPr>
          <p:cNvPr id="18" name="Content Placeholder 4">
            <a:extLst>
              <a:ext uri="{FF2B5EF4-FFF2-40B4-BE49-F238E27FC236}">
                <a16:creationId xmlns:a16="http://schemas.microsoft.com/office/drawing/2014/main" id="{64562062-3DF0-878A-2040-95761AA57C8F}"/>
              </a:ext>
            </a:extLst>
          </p:cNvPr>
          <p:cNvSpPr txBox="1">
            <a:spLocks/>
          </p:cNvSpPr>
          <p:nvPr/>
        </p:nvSpPr>
        <p:spPr>
          <a:xfrm>
            <a:off x="772814" y="2167050"/>
            <a:ext cx="7024986" cy="3183882"/>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l" rtl="0" eaLnBrk="1" latinLnBrk="0" hangingPunct="1">
              <a:lnSpc>
                <a:spcPct val="170000"/>
              </a:lnSpc>
              <a:spcBef>
                <a:spcPts val="336"/>
              </a:spcBef>
              <a:spcAft>
                <a:spcPts val="600"/>
              </a:spcAft>
              <a:buClr>
                <a:schemeClr val="accent1"/>
              </a:buClr>
              <a:buSzPct val="92000"/>
              <a:buNone/>
            </a:pPr>
            <a:r>
              <a:rPr lang="en-GB" sz="1600" dirty="0">
                <a:solidFill>
                  <a:srgbClr val="44546A"/>
                </a:solidFill>
                <a:latin typeface="Franklin Gothic Book" panose="020B0503020102020204" pitchFamily="34" charset="0"/>
              </a:rPr>
              <a:t>Model Features and Parameters: </a:t>
            </a: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r>
              <a:rPr lang="en-GB" sz="1600" dirty="0">
                <a:solidFill>
                  <a:srgbClr val="44546A"/>
                </a:solidFill>
                <a:latin typeface="Franklin Gothic Book" panose="020B0503020102020204" pitchFamily="34" charset="0"/>
              </a:rPr>
              <a:t>Model = Logistic Regression()</a:t>
            </a: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r>
              <a:rPr lang="en-GB" sz="1600" dirty="0">
                <a:solidFill>
                  <a:srgbClr val="44546A"/>
                </a:solidFill>
                <a:latin typeface="Franklin Gothic Book" panose="020B0503020102020204" pitchFamily="34" charset="0"/>
              </a:rPr>
              <a:t>Solver = </a:t>
            </a:r>
            <a:r>
              <a:rPr lang="en-GB" sz="1600" dirty="0" err="1">
                <a:solidFill>
                  <a:srgbClr val="44546A"/>
                </a:solidFill>
                <a:latin typeface="Franklin Gothic Book" panose="020B0503020102020204" pitchFamily="34" charset="0"/>
              </a:rPr>
              <a:t>liblinear</a:t>
            </a:r>
            <a:endParaRPr lang="en-GB" sz="1600" dirty="0">
              <a:solidFill>
                <a:srgbClr val="44546A"/>
              </a:solidFill>
              <a:latin typeface="Franklin Gothic Book" panose="020B0503020102020204" pitchFamily="34" charset="0"/>
            </a:endParaRPr>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F6FF6C3-CA00-9A6E-4891-C4A55A85EBF4}"/>
              </a:ext>
            </a:extLst>
          </p:cNvPr>
          <p:cNvPicPr>
            <a:picLocks noChangeAspect="1"/>
          </p:cNvPicPr>
          <p:nvPr/>
        </p:nvPicPr>
        <p:blipFill>
          <a:blip r:embed="rId3"/>
          <a:stretch>
            <a:fillRect/>
          </a:stretch>
        </p:blipFill>
        <p:spPr>
          <a:xfrm>
            <a:off x="5684336" y="3139780"/>
            <a:ext cx="5734850" cy="1238423"/>
          </a:xfrm>
          <a:prstGeom prst="rect">
            <a:avLst/>
          </a:prstGeom>
        </p:spPr>
      </p:pic>
    </p:spTree>
    <p:extLst>
      <p:ext uri="{BB962C8B-B14F-4D97-AF65-F5344CB8AC3E}">
        <p14:creationId xmlns:p14="http://schemas.microsoft.com/office/powerpoint/2010/main" val="1280836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Machine learning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5734941" cy="3183882"/>
          </a:xfrm>
        </p:spPr>
        <p:txBody>
          <a:bodyPr anchor="t">
            <a:normAutofit lnSpcReduction="10000"/>
          </a:bodyPr>
          <a:lstStyle/>
          <a:p>
            <a:r>
              <a:rPr lang="en-US" sz="1800" b="1" dirty="0">
                <a:solidFill>
                  <a:srgbClr val="00B0F0"/>
                </a:solidFill>
                <a:effectLst/>
              </a:rPr>
              <a:t>Logistic Regression with penalty = L1</a:t>
            </a:r>
          </a:p>
          <a:p>
            <a:pPr marL="0" indent="0" algn="l" rtl="0" eaLnBrk="1" latinLnBrk="0" hangingPunct="1">
              <a:lnSpc>
                <a:spcPct val="170000"/>
              </a:lnSpc>
              <a:spcBef>
                <a:spcPts val="336"/>
              </a:spcBef>
              <a:spcAft>
                <a:spcPts val="600"/>
              </a:spcAft>
              <a:buClr>
                <a:schemeClr val="accent1"/>
              </a:buClr>
              <a:buSzPct val="92000"/>
              <a:buNone/>
            </a:pPr>
            <a:endParaRPr lang="en-GB" sz="1600" dirty="0">
              <a:solidFill>
                <a:srgbClr val="44546A"/>
              </a:solidFill>
              <a:latin typeface="Franklin Gothic Book" panose="020B0503020102020204" pitchFamily="34" charset="0"/>
            </a:endParaRPr>
          </a:p>
          <a:p>
            <a:pPr marL="0" indent="0" algn="l" rtl="0" eaLnBrk="1" latinLnBrk="0" hangingPunct="1">
              <a:lnSpc>
                <a:spcPct val="170000"/>
              </a:lnSpc>
              <a:spcBef>
                <a:spcPts val="336"/>
              </a:spcBef>
              <a:spcAft>
                <a:spcPts val="600"/>
              </a:spcAft>
              <a:buClr>
                <a:schemeClr val="accent1"/>
              </a:buClr>
              <a:buSzPct val="92000"/>
              <a:buNone/>
            </a:pPr>
            <a:r>
              <a:rPr lang="en-GB" sz="1600" dirty="0">
                <a:solidFill>
                  <a:srgbClr val="44546A"/>
                </a:solidFill>
                <a:latin typeface="Franklin Gothic Book" panose="020B0503020102020204" pitchFamily="34" charset="0"/>
              </a:rPr>
              <a:t>Model Features and Parameters: </a:t>
            </a: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r>
              <a:rPr lang="en-GB" sz="1600" dirty="0">
                <a:solidFill>
                  <a:srgbClr val="44546A"/>
                </a:solidFill>
                <a:latin typeface="Franklin Gothic Book" panose="020B0503020102020204" pitchFamily="34" charset="0"/>
              </a:rPr>
              <a:t>Model = Logistic </a:t>
            </a:r>
            <a:r>
              <a:rPr lang="en-GB" sz="1600" dirty="0" err="1">
                <a:solidFill>
                  <a:srgbClr val="44546A"/>
                </a:solidFill>
                <a:latin typeface="Franklin Gothic Book" panose="020B0503020102020204" pitchFamily="34" charset="0"/>
              </a:rPr>
              <a:t>RegressionCV</a:t>
            </a:r>
            <a:r>
              <a:rPr lang="en-GB" sz="1600" dirty="0">
                <a:solidFill>
                  <a:srgbClr val="44546A"/>
                </a:solidFill>
                <a:latin typeface="Franklin Gothic Book" panose="020B0503020102020204" pitchFamily="34" charset="0"/>
              </a:rPr>
              <a:t>()</a:t>
            </a: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r>
              <a:rPr lang="en-GB" sz="1600" dirty="0">
                <a:solidFill>
                  <a:srgbClr val="44546A"/>
                </a:solidFill>
                <a:latin typeface="Franklin Gothic Book" panose="020B0503020102020204" pitchFamily="34" charset="0"/>
              </a:rPr>
              <a:t>Cs = 10</a:t>
            </a: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r>
              <a:rPr lang="en-GB" sz="1600" dirty="0">
                <a:solidFill>
                  <a:srgbClr val="44546A"/>
                </a:solidFill>
                <a:latin typeface="Franklin Gothic Book" panose="020B0503020102020204" pitchFamily="34" charset="0"/>
              </a:rPr>
              <a:t>cv: 4</a:t>
            </a: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r>
              <a:rPr lang="en-GB" sz="1600" dirty="0">
                <a:solidFill>
                  <a:srgbClr val="44546A"/>
                </a:solidFill>
                <a:latin typeface="Franklin Gothic Book" panose="020B0503020102020204" pitchFamily="34" charset="0"/>
              </a:rPr>
              <a:t>penalty = l1</a:t>
            </a: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r>
              <a:rPr lang="en-GB" sz="1600" dirty="0">
                <a:solidFill>
                  <a:srgbClr val="44546A"/>
                </a:solidFill>
                <a:latin typeface="Franklin Gothic Book" panose="020B0503020102020204" pitchFamily="34" charset="0"/>
              </a:rPr>
              <a:t>solver = </a:t>
            </a:r>
            <a:r>
              <a:rPr lang="en-GB" sz="1600" dirty="0" err="1">
                <a:solidFill>
                  <a:srgbClr val="44546A"/>
                </a:solidFill>
                <a:latin typeface="Franklin Gothic Book" panose="020B0503020102020204" pitchFamily="34" charset="0"/>
              </a:rPr>
              <a:t>liblinear</a:t>
            </a:r>
            <a:endParaRPr lang="en-GB" sz="1600" dirty="0">
              <a:solidFill>
                <a:srgbClr val="44546A"/>
              </a:solidFill>
              <a:latin typeface="Franklin Gothic Book" panose="020B0503020102020204" pitchFamily="34" charset="0"/>
            </a:endParaRP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800" dirty="0">
              <a:solidFill>
                <a:srgbClr val="44546A"/>
              </a:solidFill>
              <a:latin typeface="Franklin Gothic Book" panose="020B0503020102020204" pitchFamily="34" charset="0"/>
            </a:endParaRPr>
          </a:p>
          <a:p>
            <a:endParaRPr lang="en-US" sz="1800" b="1" dirty="0">
              <a:solidFill>
                <a:srgbClr val="00B0F0"/>
              </a:solidFill>
              <a:effectLst/>
            </a:endParaRPr>
          </a:p>
        </p:txBody>
      </p:sp>
      <p:sp>
        <p:nvSpPr>
          <p:cNvPr id="18" name="Content Placeholder 4">
            <a:extLst>
              <a:ext uri="{FF2B5EF4-FFF2-40B4-BE49-F238E27FC236}">
                <a16:creationId xmlns:a16="http://schemas.microsoft.com/office/drawing/2014/main" id="{64562062-3DF0-878A-2040-95761AA57C8F}"/>
              </a:ext>
            </a:extLst>
          </p:cNvPr>
          <p:cNvSpPr txBox="1">
            <a:spLocks/>
          </p:cNvSpPr>
          <p:nvPr/>
        </p:nvSpPr>
        <p:spPr>
          <a:xfrm>
            <a:off x="772814" y="2167050"/>
            <a:ext cx="7024986" cy="3183882"/>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600" dirty="0">
              <a:solidFill>
                <a:srgbClr val="44546A"/>
              </a:solidFill>
              <a:latin typeface="Franklin Gothic Book" panose="020B0503020102020204" pitchFamily="34" charset="0"/>
            </a:endParaRPr>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C38EF09-A9A2-B418-4A39-1C12ECADB3CB}"/>
              </a:ext>
            </a:extLst>
          </p:cNvPr>
          <p:cNvPicPr>
            <a:picLocks noChangeAspect="1"/>
          </p:cNvPicPr>
          <p:nvPr/>
        </p:nvPicPr>
        <p:blipFill>
          <a:blip r:embed="rId3"/>
          <a:stretch>
            <a:fillRect/>
          </a:stretch>
        </p:blipFill>
        <p:spPr>
          <a:xfrm>
            <a:off x="5768071" y="3158832"/>
            <a:ext cx="5363323" cy="1200318"/>
          </a:xfrm>
          <a:prstGeom prst="rect">
            <a:avLst/>
          </a:prstGeom>
        </p:spPr>
      </p:pic>
    </p:spTree>
    <p:extLst>
      <p:ext uri="{BB962C8B-B14F-4D97-AF65-F5344CB8AC3E}">
        <p14:creationId xmlns:p14="http://schemas.microsoft.com/office/powerpoint/2010/main" val="426741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Machine learning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5734941" cy="3753204"/>
          </a:xfrm>
        </p:spPr>
        <p:txBody>
          <a:bodyPr anchor="t">
            <a:normAutofit/>
          </a:bodyPr>
          <a:lstStyle/>
          <a:p>
            <a:r>
              <a:rPr lang="en-US" sz="1800" b="1" dirty="0">
                <a:solidFill>
                  <a:srgbClr val="00B0F0"/>
                </a:solidFill>
                <a:effectLst/>
              </a:rPr>
              <a:t>Logistic Regression with penalty = L2</a:t>
            </a:r>
          </a:p>
          <a:p>
            <a:pPr marL="0" indent="0" algn="l" rtl="0" eaLnBrk="1" latinLnBrk="0" hangingPunct="1">
              <a:lnSpc>
                <a:spcPct val="170000"/>
              </a:lnSpc>
              <a:spcBef>
                <a:spcPts val="336"/>
              </a:spcBef>
              <a:spcAft>
                <a:spcPts val="600"/>
              </a:spcAft>
              <a:buClr>
                <a:schemeClr val="accent1"/>
              </a:buClr>
              <a:buSzPct val="92000"/>
              <a:buNone/>
            </a:pPr>
            <a:endParaRPr lang="en-GB" sz="1600" dirty="0">
              <a:solidFill>
                <a:srgbClr val="44546A"/>
              </a:solidFill>
              <a:latin typeface="Franklin Gothic Book" panose="020B0503020102020204" pitchFamily="34" charset="0"/>
            </a:endParaRPr>
          </a:p>
          <a:p>
            <a:pPr marL="0" indent="0" algn="l" rtl="0" eaLnBrk="1" latinLnBrk="0" hangingPunct="1">
              <a:lnSpc>
                <a:spcPct val="170000"/>
              </a:lnSpc>
              <a:spcBef>
                <a:spcPts val="336"/>
              </a:spcBef>
              <a:spcAft>
                <a:spcPts val="600"/>
              </a:spcAft>
              <a:buClr>
                <a:schemeClr val="accent1"/>
              </a:buClr>
              <a:buSzPct val="92000"/>
              <a:buNone/>
            </a:pPr>
            <a:r>
              <a:rPr lang="en-GB" sz="1600" dirty="0">
                <a:solidFill>
                  <a:srgbClr val="44546A"/>
                </a:solidFill>
                <a:latin typeface="Franklin Gothic Book" panose="020B0503020102020204" pitchFamily="34" charset="0"/>
              </a:rPr>
              <a:t>Model Features and Parameters: </a:t>
            </a: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r>
              <a:rPr lang="en-GB" sz="1600" dirty="0">
                <a:solidFill>
                  <a:srgbClr val="44546A"/>
                </a:solidFill>
                <a:latin typeface="Franklin Gothic Book" panose="020B0503020102020204" pitchFamily="34" charset="0"/>
              </a:rPr>
              <a:t>Model = Logistic </a:t>
            </a:r>
            <a:r>
              <a:rPr lang="en-GB" sz="1600" dirty="0" err="1">
                <a:solidFill>
                  <a:srgbClr val="44546A"/>
                </a:solidFill>
                <a:latin typeface="Franklin Gothic Book" panose="020B0503020102020204" pitchFamily="34" charset="0"/>
              </a:rPr>
              <a:t>RegressionCV</a:t>
            </a:r>
            <a:r>
              <a:rPr lang="en-GB" sz="1600" dirty="0">
                <a:solidFill>
                  <a:srgbClr val="44546A"/>
                </a:solidFill>
                <a:latin typeface="Franklin Gothic Book" panose="020B0503020102020204" pitchFamily="34" charset="0"/>
              </a:rPr>
              <a:t>()</a:t>
            </a: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r>
              <a:rPr lang="en-GB" sz="1600" dirty="0">
                <a:solidFill>
                  <a:srgbClr val="44546A"/>
                </a:solidFill>
                <a:latin typeface="Franklin Gothic Book" panose="020B0503020102020204" pitchFamily="34" charset="0"/>
              </a:rPr>
              <a:t>Cs = 10</a:t>
            </a: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r>
              <a:rPr lang="en-GB" sz="1600" dirty="0">
                <a:solidFill>
                  <a:srgbClr val="44546A"/>
                </a:solidFill>
                <a:latin typeface="Franklin Gothic Book" panose="020B0503020102020204" pitchFamily="34" charset="0"/>
              </a:rPr>
              <a:t>cv: 4</a:t>
            </a: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r>
              <a:rPr lang="en-GB" sz="1600" dirty="0">
                <a:solidFill>
                  <a:srgbClr val="44546A"/>
                </a:solidFill>
                <a:latin typeface="Franklin Gothic Book" panose="020B0503020102020204" pitchFamily="34" charset="0"/>
              </a:rPr>
              <a:t>penalty = l2</a:t>
            </a: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r>
              <a:rPr lang="en-GB" sz="1600" dirty="0">
                <a:solidFill>
                  <a:srgbClr val="44546A"/>
                </a:solidFill>
                <a:latin typeface="Franklin Gothic Book" panose="020B0503020102020204" pitchFamily="34" charset="0"/>
              </a:rPr>
              <a:t>solver = </a:t>
            </a:r>
            <a:r>
              <a:rPr lang="en-GB" sz="1600" dirty="0" err="1">
                <a:solidFill>
                  <a:srgbClr val="44546A"/>
                </a:solidFill>
                <a:latin typeface="Franklin Gothic Book" panose="020B0503020102020204" pitchFamily="34" charset="0"/>
              </a:rPr>
              <a:t>liblinear</a:t>
            </a:r>
            <a:endParaRPr lang="en-GB" sz="1600" dirty="0">
              <a:solidFill>
                <a:srgbClr val="44546A"/>
              </a:solidFill>
              <a:latin typeface="Franklin Gothic Book" panose="020B0503020102020204" pitchFamily="34" charset="0"/>
            </a:endParaRP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800" dirty="0">
              <a:solidFill>
                <a:srgbClr val="44546A"/>
              </a:solidFill>
              <a:latin typeface="Franklin Gothic Book" panose="020B0503020102020204" pitchFamily="34" charset="0"/>
            </a:endParaRPr>
          </a:p>
          <a:p>
            <a:endParaRPr lang="en-US" sz="1800" b="1" dirty="0">
              <a:solidFill>
                <a:srgbClr val="00B0F0"/>
              </a:solidFill>
              <a:effectLst/>
            </a:endParaRPr>
          </a:p>
        </p:txBody>
      </p:sp>
      <p:sp>
        <p:nvSpPr>
          <p:cNvPr id="18" name="Content Placeholder 4">
            <a:extLst>
              <a:ext uri="{FF2B5EF4-FFF2-40B4-BE49-F238E27FC236}">
                <a16:creationId xmlns:a16="http://schemas.microsoft.com/office/drawing/2014/main" id="{64562062-3DF0-878A-2040-95761AA57C8F}"/>
              </a:ext>
            </a:extLst>
          </p:cNvPr>
          <p:cNvSpPr txBox="1">
            <a:spLocks/>
          </p:cNvSpPr>
          <p:nvPr/>
        </p:nvSpPr>
        <p:spPr>
          <a:xfrm>
            <a:off x="772814" y="2167050"/>
            <a:ext cx="7024986" cy="3183882"/>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600" dirty="0">
              <a:solidFill>
                <a:srgbClr val="44546A"/>
              </a:solidFill>
              <a:latin typeface="Franklin Gothic Book" panose="020B0503020102020204" pitchFamily="34" charset="0"/>
            </a:endParaRPr>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4751A1B-5117-F76C-692A-B0BA7784CD46}"/>
              </a:ext>
            </a:extLst>
          </p:cNvPr>
          <p:cNvPicPr>
            <a:picLocks noChangeAspect="1"/>
          </p:cNvPicPr>
          <p:nvPr/>
        </p:nvPicPr>
        <p:blipFill>
          <a:blip r:embed="rId3"/>
          <a:stretch>
            <a:fillRect/>
          </a:stretch>
        </p:blipFill>
        <p:spPr>
          <a:xfrm>
            <a:off x="5897716" y="3135016"/>
            <a:ext cx="5391902" cy="1247949"/>
          </a:xfrm>
          <a:prstGeom prst="rect">
            <a:avLst/>
          </a:prstGeom>
        </p:spPr>
      </p:pic>
    </p:spTree>
    <p:extLst>
      <p:ext uri="{BB962C8B-B14F-4D97-AF65-F5344CB8AC3E}">
        <p14:creationId xmlns:p14="http://schemas.microsoft.com/office/powerpoint/2010/main" val="1634711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Main objective</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2112264"/>
            <a:ext cx="10400075" cy="3634486"/>
          </a:xfrm>
        </p:spPr>
        <p:txBody>
          <a:bodyPr>
            <a:normAutofit/>
          </a:bodyPr>
          <a:lstStyle/>
          <a:p>
            <a:r>
              <a:rPr lang="en-GB" sz="1600" dirty="0"/>
              <a:t>This analysis' primary goal is to predict the occurrence of cardiac muscle disease using various classification techniques</a:t>
            </a:r>
          </a:p>
          <a:p>
            <a:r>
              <a:rPr lang="en-GB" sz="1600" dirty="0"/>
              <a:t>This investigation tries train-test-split and cross-validation to get an idea of how these two strategies can influence model selection in different ways.</a:t>
            </a:r>
          </a:p>
          <a:p>
            <a:r>
              <a:rPr lang="en-GB" sz="1600" dirty="0"/>
              <a:t>Show the correlation between the features and the target predicted value and the most feature with impact on it.</a:t>
            </a:r>
          </a:p>
        </p:txBody>
      </p:sp>
      <p:pic>
        <p:nvPicPr>
          <p:cNvPr id="7" name="Picture 2" descr="IBM MEA (@IBMMEA) / Twitter">
            <a:extLst>
              <a:ext uri="{FF2B5EF4-FFF2-40B4-BE49-F238E27FC236}">
                <a16:creationId xmlns:a16="http://schemas.microsoft.com/office/drawing/2014/main" id="{4AF143D6-D8A5-3587-9C17-73184E4F04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Machine learning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5734941" cy="564626"/>
          </a:xfrm>
        </p:spPr>
        <p:txBody>
          <a:bodyPr anchor="t">
            <a:normAutofit/>
          </a:bodyPr>
          <a:lstStyle/>
          <a:p>
            <a:r>
              <a:rPr lang="en-US" sz="1800" b="1" dirty="0">
                <a:solidFill>
                  <a:srgbClr val="00B0F0"/>
                </a:solidFill>
                <a:effectLst/>
              </a:rPr>
              <a:t>Logistic Regression models comparison</a:t>
            </a:r>
          </a:p>
          <a:p>
            <a:pPr marL="0" indent="0" algn="l" rtl="0" eaLnBrk="1" latinLnBrk="0" hangingPunct="1">
              <a:lnSpc>
                <a:spcPct val="170000"/>
              </a:lnSpc>
              <a:spcBef>
                <a:spcPts val="336"/>
              </a:spcBef>
              <a:spcAft>
                <a:spcPts val="600"/>
              </a:spcAft>
              <a:buClr>
                <a:schemeClr val="accent1"/>
              </a:buClr>
              <a:buSzPct val="92000"/>
              <a:buNone/>
            </a:pPr>
            <a:endParaRPr lang="en-GB" sz="1600" dirty="0">
              <a:solidFill>
                <a:srgbClr val="44546A"/>
              </a:solidFill>
              <a:latin typeface="Franklin Gothic Book" panose="020B0503020102020204" pitchFamily="34" charset="0"/>
            </a:endParaRP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800" dirty="0">
              <a:solidFill>
                <a:srgbClr val="44546A"/>
              </a:solidFill>
              <a:latin typeface="Franklin Gothic Book" panose="020B0503020102020204" pitchFamily="34" charset="0"/>
            </a:endParaRPr>
          </a:p>
          <a:p>
            <a:endParaRPr lang="en-US" sz="1800" b="1" dirty="0">
              <a:solidFill>
                <a:srgbClr val="00B0F0"/>
              </a:solidFill>
              <a:effectLst/>
            </a:endParaRPr>
          </a:p>
        </p:txBody>
      </p:sp>
      <p:sp>
        <p:nvSpPr>
          <p:cNvPr id="18" name="Content Placeholder 4">
            <a:extLst>
              <a:ext uri="{FF2B5EF4-FFF2-40B4-BE49-F238E27FC236}">
                <a16:creationId xmlns:a16="http://schemas.microsoft.com/office/drawing/2014/main" id="{64562062-3DF0-878A-2040-95761AA57C8F}"/>
              </a:ext>
            </a:extLst>
          </p:cNvPr>
          <p:cNvSpPr txBox="1">
            <a:spLocks/>
          </p:cNvSpPr>
          <p:nvPr/>
        </p:nvSpPr>
        <p:spPr>
          <a:xfrm>
            <a:off x="772814" y="2167050"/>
            <a:ext cx="7024986" cy="3183882"/>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600" dirty="0">
              <a:solidFill>
                <a:srgbClr val="44546A"/>
              </a:solidFill>
              <a:latin typeface="Franklin Gothic Book" panose="020B0503020102020204" pitchFamily="34" charset="0"/>
            </a:endParaRPr>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8F5E6B2-CEC8-CD98-BFEB-2D5934AB3CEA}"/>
              </a:ext>
            </a:extLst>
          </p:cNvPr>
          <p:cNvPicPr>
            <a:picLocks noChangeAspect="1"/>
          </p:cNvPicPr>
          <p:nvPr/>
        </p:nvPicPr>
        <p:blipFill>
          <a:blip r:embed="rId3"/>
          <a:stretch>
            <a:fillRect/>
          </a:stretch>
        </p:blipFill>
        <p:spPr>
          <a:xfrm>
            <a:off x="2384689" y="2444303"/>
            <a:ext cx="7422621" cy="2372111"/>
          </a:xfrm>
          <a:prstGeom prst="rect">
            <a:avLst/>
          </a:prstGeom>
        </p:spPr>
      </p:pic>
      <p:sp>
        <p:nvSpPr>
          <p:cNvPr id="9" name="Content Placeholder 4">
            <a:extLst>
              <a:ext uri="{FF2B5EF4-FFF2-40B4-BE49-F238E27FC236}">
                <a16:creationId xmlns:a16="http://schemas.microsoft.com/office/drawing/2014/main" id="{D2545532-3183-1C50-CD2B-8DED720678FF}"/>
              </a:ext>
            </a:extLst>
          </p:cNvPr>
          <p:cNvSpPr txBox="1">
            <a:spLocks/>
          </p:cNvSpPr>
          <p:nvPr/>
        </p:nvSpPr>
        <p:spPr>
          <a:xfrm>
            <a:off x="2199151" y="4967125"/>
            <a:ext cx="8233964" cy="1611475"/>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l" rtl="0" eaLnBrk="1" latinLnBrk="0" hangingPunct="1">
              <a:lnSpc>
                <a:spcPct val="110000"/>
              </a:lnSpc>
              <a:spcBef>
                <a:spcPts val="360"/>
              </a:spcBef>
              <a:spcAft>
                <a:spcPts val="600"/>
              </a:spcAft>
              <a:buClr>
                <a:schemeClr val="accent1"/>
              </a:buClr>
              <a:buSzPct val="92000"/>
              <a:buNone/>
            </a:pPr>
            <a:r>
              <a:rPr lang="en-US" sz="1600" kern="1200" dirty="0">
                <a:solidFill>
                  <a:srgbClr val="404040"/>
                </a:solidFill>
                <a:effectLst/>
                <a:latin typeface="Franklin Gothic Book" panose="020B0503020102020204" pitchFamily="34" charset="0"/>
                <a:ea typeface="+mn-ea"/>
                <a:cs typeface="+mn-cs"/>
              </a:rPr>
              <a:t>The best model in terms of prediction performance is Logistic Regression with penalty = 2</a:t>
            </a:r>
            <a:endParaRPr lang="en-GB" sz="1600" dirty="0">
              <a:effectLst/>
            </a:endParaRPr>
          </a:p>
          <a:p>
            <a:pPr>
              <a:spcBef>
                <a:spcPts val="360"/>
              </a:spcBef>
              <a:buFont typeface="Arial" panose="020B0604020202020204" pitchFamily="34" charset="0"/>
              <a:buChar char="•"/>
            </a:pPr>
            <a:r>
              <a:rPr lang="en-US" sz="1600" kern="1200" dirty="0">
                <a:solidFill>
                  <a:srgbClr val="404040"/>
                </a:solidFill>
                <a:effectLst/>
                <a:latin typeface="Franklin Gothic Book" panose="020B0503020102020204" pitchFamily="34" charset="0"/>
                <a:ea typeface="+mn-ea"/>
                <a:cs typeface="+mn-cs"/>
              </a:rPr>
              <a:t>Accuracy : 80%  			Precision : 80%</a:t>
            </a:r>
            <a:endParaRPr lang="en-GB" sz="1600" dirty="0">
              <a:effectLst/>
            </a:endParaRPr>
          </a:p>
          <a:p>
            <a:pPr>
              <a:spcBef>
                <a:spcPts val="360"/>
              </a:spcBef>
              <a:buFont typeface="Arial" panose="020B0604020202020204" pitchFamily="34" charset="0"/>
              <a:buChar char="•"/>
            </a:pPr>
            <a:r>
              <a:rPr lang="en-US" sz="1600" kern="1200" dirty="0">
                <a:solidFill>
                  <a:srgbClr val="404040"/>
                </a:solidFill>
                <a:effectLst/>
                <a:latin typeface="Franklin Gothic Book" panose="020B0503020102020204" pitchFamily="34" charset="0"/>
                <a:ea typeface="+mn-ea"/>
                <a:cs typeface="+mn-cs"/>
              </a:rPr>
              <a:t>Recall : 80% 			F1-score : 80%</a:t>
            </a:r>
            <a:endParaRPr lang="en-GB" sz="1600" dirty="0">
              <a:effectLst/>
            </a:endParaRPr>
          </a:p>
          <a:p>
            <a:pPr algn="l" rtl="0" eaLnBrk="1" latinLnBrk="0" hangingPunct="1">
              <a:lnSpc>
                <a:spcPct val="110000"/>
              </a:lnSpc>
              <a:spcBef>
                <a:spcPts val="360"/>
              </a:spcBef>
              <a:spcAft>
                <a:spcPts val="600"/>
              </a:spcAft>
              <a:buFont typeface="Arial" panose="020B0604020202020204" pitchFamily="34" charset="0"/>
              <a:buChar char="•"/>
            </a:pPr>
            <a:r>
              <a:rPr lang="en-US" sz="1600" kern="1200" dirty="0">
                <a:solidFill>
                  <a:srgbClr val="404040"/>
                </a:solidFill>
                <a:effectLst/>
                <a:latin typeface="Franklin Gothic Book" panose="020B0503020102020204" pitchFamily="34" charset="0"/>
                <a:ea typeface="+mn-ea"/>
                <a:cs typeface="+mn-cs"/>
              </a:rPr>
              <a:t>Support : 91%</a:t>
            </a:r>
            <a:endParaRPr lang="en-GB" sz="1600" dirty="0">
              <a:effectLst/>
            </a:endParaRPr>
          </a:p>
        </p:txBody>
      </p:sp>
    </p:spTree>
    <p:extLst>
      <p:ext uri="{BB962C8B-B14F-4D97-AF65-F5344CB8AC3E}">
        <p14:creationId xmlns:p14="http://schemas.microsoft.com/office/powerpoint/2010/main" val="599428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Machine learning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5734941" cy="3753204"/>
          </a:xfrm>
        </p:spPr>
        <p:txBody>
          <a:bodyPr anchor="t">
            <a:normAutofit/>
          </a:bodyPr>
          <a:lstStyle/>
          <a:p>
            <a:r>
              <a:rPr lang="en-US" sz="1800" b="1" dirty="0">
                <a:solidFill>
                  <a:srgbClr val="00B0F0"/>
                </a:solidFill>
                <a:effectLst/>
              </a:rPr>
              <a:t>K-Nearest Neighbors </a:t>
            </a:r>
          </a:p>
          <a:p>
            <a:pPr marL="0" indent="0" algn="l" rtl="0" eaLnBrk="1" latinLnBrk="0" hangingPunct="1">
              <a:lnSpc>
                <a:spcPct val="170000"/>
              </a:lnSpc>
              <a:spcBef>
                <a:spcPts val="336"/>
              </a:spcBef>
              <a:spcAft>
                <a:spcPts val="600"/>
              </a:spcAft>
              <a:buClr>
                <a:schemeClr val="accent1"/>
              </a:buClr>
              <a:buSzPct val="92000"/>
              <a:buNone/>
            </a:pPr>
            <a:endParaRPr lang="en-GB" sz="1600" dirty="0">
              <a:solidFill>
                <a:srgbClr val="44546A"/>
              </a:solidFill>
              <a:latin typeface="Franklin Gothic Book" panose="020B0503020102020204" pitchFamily="34" charset="0"/>
            </a:endParaRPr>
          </a:p>
          <a:p>
            <a:pPr marL="0" indent="0" algn="l" rtl="0" eaLnBrk="1" latinLnBrk="0" hangingPunct="1">
              <a:lnSpc>
                <a:spcPct val="170000"/>
              </a:lnSpc>
              <a:spcBef>
                <a:spcPts val="336"/>
              </a:spcBef>
              <a:spcAft>
                <a:spcPts val="600"/>
              </a:spcAft>
              <a:buClr>
                <a:schemeClr val="accent1"/>
              </a:buClr>
              <a:buSzPct val="92000"/>
              <a:buNone/>
            </a:pPr>
            <a:r>
              <a:rPr lang="en-GB" sz="1600" dirty="0">
                <a:solidFill>
                  <a:srgbClr val="44546A"/>
                </a:solidFill>
                <a:latin typeface="Franklin Gothic Book" panose="020B0503020102020204" pitchFamily="34" charset="0"/>
              </a:rPr>
              <a:t>Model Features and Parameters: </a:t>
            </a: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r>
              <a:rPr lang="en-GB" sz="1600" dirty="0">
                <a:solidFill>
                  <a:srgbClr val="44546A"/>
                </a:solidFill>
                <a:latin typeface="Franklin Gothic Book" panose="020B0503020102020204" pitchFamily="34" charset="0"/>
              </a:rPr>
              <a:t>Model = </a:t>
            </a:r>
            <a:r>
              <a:rPr lang="en-GB" sz="1600" dirty="0" err="1">
                <a:solidFill>
                  <a:srgbClr val="44546A"/>
                </a:solidFill>
                <a:latin typeface="Franklin Gothic Book" panose="020B0503020102020204" pitchFamily="34" charset="0"/>
              </a:rPr>
              <a:t>KNeighborsClassifier</a:t>
            </a:r>
            <a:r>
              <a:rPr lang="en-GB" sz="1600" dirty="0">
                <a:solidFill>
                  <a:srgbClr val="44546A"/>
                </a:solidFill>
                <a:latin typeface="Franklin Gothic Book" panose="020B0503020102020204" pitchFamily="34" charset="0"/>
              </a:rPr>
              <a:t>()</a:t>
            </a: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r>
              <a:rPr lang="en-GB" sz="1600" dirty="0" err="1">
                <a:solidFill>
                  <a:srgbClr val="44546A"/>
                </a:solidFill>
                <a:latin typeface="Franklin Gothic Book" panose="020B0503020102020204" pitchFamily="34" charset="0"/>
              </a:rPr>
              <a:t>n_neighbors</a:t>
            </a:r>
            <a:r>
              <a:rPr lang="en-GB" sz="1600" dirty="0">
                <a:solidFill>
                  <a:srgbClr val="44546A"/>
                </a:solidFill>
                <a:latin typeface="Franklin Gothic Book" panose="020B0503020102020204" pitchFamily="34" charset="0"/>
              </a:rPr>
              <a:t>=25</a:t>
            </a: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r>
              <a:rPr lang="en-GB" sz="1600" dirty="0">
                <a:solidFill>
                  <a:srgbClr val="44546A"/>
                </a:solidFill>
                <a:latin typeface="Franklin Gothic Book" panose="020B0503020102020204" pitchFamily="34" charset="0"/>
              </a:rPr>
              <a:t>weights=distance</a:t>
            </a:r>
            <a:endParaRPr lang="en-GB" sz="1800" dirty="0">
              <a:solidFill>
                <a:srgbClr val="44546A"/>
              </a:solidFill>
              <a:latin typeface="Franklin Gothic Book" panose="020B0503020102020204" pitchFamily="34" charset="0"/>
            </a:endParaRPr>
          </a:p>
          <a:p>
            <a:endParaRPr lang="en-US" sz="1800" b="1" dirty="0">
              <a:solidFill>
                <a:srgbClr val="00B0F0"/>
              </a:solidFill>
              <a:effectLst/>
            </a:endParaRPr>
          </a:p>
        </p:txBody>
      </p:sp>
      <p:sp>
        <p:nvSpPr>
          <p:cNvPr id="18" name="Content Placeholder 4">
            <a:extLst>
              <a:ext uri="{FF2B5EF4-FFF2-40B4-BE49-F238E27FC236}">
                <a16:creationId xmlns:a16="http://schemas.microsoft.com/office/drawing/2014/main" id="{64562062-3DF0-878A-2040-95761AA57C8F}"/>
              </a:ext>
            </a:extLst>
          </p:cNvPr>
          <p:cNvSpPr txBox="1">
            <a:spLocks/>
          </p:cNvSpPr>
          <p:nvPr/>
        </p:nvSpPr>
        <p:spPr>
          <a:xfrm>
            <a:off x="772814" y="2167050"/>
            <a:ext cx="7024986" cy="3183882"/>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600" dirty="0">
              <a:solidFill>
                <a:srgbClr val="44546A"/>
              </a:solidFill>
              <a:latin typeface="Franklin Gothic Book" panose="020B0503020102020204" pitchFamily="34" charset="0"/>
            </a:endParaRPr>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9E0BC52-5A94-E676-B6CE-EA21DC8AEF84}"/>
              </a:ext>
            </a:extLst>
          </p:cNvPr>
          <p:cNvPicPr>
            <a:picLocks noChangeAspect="1"/>
          </p:cNvPicPr>
          <p:nvPr/>
        </p:nvPicPr>
        <p:blipFill>
          <a:blip r:embed="rId3"/>
          <a:stretch>
            <a:fillRect/>
          </a:stretch>
        </p:blipFill>
        <p:spPr>
          <a:xfrm>
            <a:off x="6161747" y="2028736"/>
            <a:ext cx="5449060" cy="1276528"/>
          </a:xfrm>
          <a:prstGeom prst="rect">
            <a:avLst/>
          </a:prstGeom>
        </p:spPr>
      </p:pic>
      <p:pic>
        <p:nvPicPr>
          <p:cNvPr id="10" name="Picture 9">
            <a:extLst>
              <a:ext uri="{FF2B5EF4-FFF2-40B4-BE49-F238E27FC236}">
                <a16:creationId xmlns:a16="http://schemas.microsoft.com/office/drawing/2014/main" id="{E5F71D83-E11A-BBE0-BAEF-8862CCF590A2}"/>
              </a:ext>
            </a:extLst>
          </p:cNvPr>
          <p:cNvPicPr>
            <a:picLocks noChangeAspect="1"/>
          </p:cNvPicPr>
          <p:nvPr/>
        </p:nvPicPr>
        <p:blipFill>
          <a:blip r:embed="rId4"/>
          <a:stretch>
            <a:fillRect/>
          </a:stretch>
        </p:blipFill>
        <p:spPr>
          <a:xfrm>
            <a:off x="7328939" y="3552737"/>
            <a:ext cx="3114675" cy="2705100"/>
          </a:xfrm>
          <a:prstGeom prst="rect">
            <a:avLst/>
          </a:prstGeom>
        </p:spPr>
      </p:pic>
    </p:spTree>
    <p:extLst>
      <p:ext uri="{BB962C8B-B14F-4D97-AF65-F5344CB8AC3E}">
        <p14:creationId xmlns:p14="http://schemas.microsoft.com/office/powerpoint/2010/main" val="3444216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Machine learning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5734941" cy="3753204"/>
          </a:xfrm>
        </p:spPr>
        <p:txBody>
          <a:bodyPr anchor="t">
            <a:normAutofit/>
          </a:bodyPr>
          <a:lstStyle/>
          <a:p>
            <a:r>
              <a:rPr lang="en-US" sz="1800" b="1" dirty="0">
                <a:solidFill>
                  <a:srgbClr val="00B0F0"/>
                </a:solidFill>
                <a:effectLst/>
              </a:rPr>
              <a:t>Support Vector Machine </a:t>
            </a:r>
            <a:endParaRPr lang="en-GB" sz="1600" dirty="0">
              <a:solidFill>
                <a:srgbClr val="44546A"/>
              </a:solidFill>
              <a:latin typeface="Franklin Gothic Book" panose="020B0503020102020204" pitchFamily="34" charset="0"/>
            </a:endParaRPr>
          </a:p>
          <a:p>
            <a:pPr marL="0" indent="0" algn="l" rtl="0" eaLnBrk="1" latinLnBrk="0" hangingPunct="1">
              <a:lnSpc>
                <a:spcPct val="170000"/>
              </a:lnSpc>
              <a:spcBef>
                <a:spcPts val="336"/>
              </a:spcBef>
              <a:spcAft>
                <a:spcPts val="600"/>
              </a:spcAft>
              <a:buClr>
                <a:schemeClr val="accent1"/>
              </a:buClr>
              <a:buSzPct val="92000"/>
              <a:buNone/>
            </a:pPr>
            <a:r>
              <a:rPr lang="en-GB" sz="1600" dirty="0">
                <a:solidFill>
                  <a:srgbClr val="44546A"/>
                </a:solidFill>
                <a:latin typeface="Franklin Gothic Book" panose="020B0503020102020204" pitchFamily="34" charset="0"/>
              </a:rPr>
              <a:t>Model Features and Parameters: </a:t>
            </a: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r>
              <a:rPr lang="en-GB" sz="1600" dirty="0">
                <a:solidFill>
                  <a:srgbClr val="44546A"/>
                </a:solidFill>
                <a:latin typeface="Franklin Gothic Book" panose="020B0503020102020204" pitchFamily="34" charset="0"/>
              </a:rPr>
              <a:t>Model = svc()</a:t>
            </a:r>
            <a:endParaRPr lang="en-US" sz="1800" b="1" dirty="0">
              <a:solidFill>
                <a:srgbClr val="00B0F0"/>
              </a:solidFill>
              <a:latin typeface="Franklin Gothic Book" panose="020B0503020102020204" pitchFamily="34" charset="0"/>
            </a:endParaRP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r>
              <a:rPr lang="en-US" sz="1600" dirty="0">
                <a:latin typeface="Franklin Gothic Book" panose="020B0503020102020204" pitchFamily="34" charset="0"/>
              </a:rPr>
              <a:t>Kernel: </a:t>
            </a:r>
            <a:r>
              <a:rPr lang="en-US" sz="1600" dirty="0" err="1">
                <a:latin typeface="Franklin Gothic Book" panose="020B0503020102020204" pitchFamily="34" charset="0"/>
              </a:rPr>
              <a:t>rbf</a:t>
            </a:r>
            <a:endParaRPr lang="en-GB" sz="1400" dirty="0">
              <a:latin typeface="Franklin Gothic Book" panose="020B0503020102020204" pitchFamily="34" charset="0"/>
            </a:endParaRPr>
          </a:p>
        </p:txBody>
      </p:sp>
      <p:sp>
        <p:nvSpPr>
          <p:cNvPr id="18" name="Content Placeholder 4">
            <a:extLst>
              <a:ext uri="{FF2B5EF4-FFF2-40B4-BE49-F238E27FC236}">
                <a16:creationId xmlns:a16="http://schemas.microsoft.com/office/drawing/2014/main" id="{64562062-3DF0-878A-2040-95761AA57C8F}"/>
              </a:ext>
            </a:extLst>
          </p:cNvPr>
          <p:cNvSpPr txBox="1">
            <a:spLocks/>
          </p:cNvSpPr>
          <p:nvPr/>
        </p:nvSpPr>
        <p:spPr>
          <a:xfrm>
            <a:off x="772814" y="2167050"/>
            <a:ext cx="7024986" cy="3183882"/>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600" dirty="0">
              <a:solidFill>
                <a:srgbClr val="44546A"/>
              </a:solidFill>
              <a:latin typeface="Franklin Gothic Book" panose="020B0503020102020204" pitchFamily="34" charset="0"/>
            </a:endParaRPr>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4FF16E3-ACB4-37F3-61BE-CE7BBECEB8F4}"/>
              </a:ext>
            </a:extLst>
          </p:cNvPr>
          <p:cNvPicPr>
            <a:picLocks noChangeAspect="1"/>
          </p:cNvPicPr>
          <p:nvPr/>
        </p:nvPicPr>
        <p:blipFill>
          <a:blip r:embed="rId3"/>
          <a:stretch>
            <a:fillRect/>
          </a:stretch>
        </p:blipFill>
        <p:spPr>
          <a:xfrm>
            <a:off x="6096000" y="2155397"/>
            <a:ext cx="5391902" cy="1257475"/>
          </a:xfrm>
          <a:prstGeom prst="rect">
            <a:avLst/>
          </a:prstGeom>
        </p:spPr>
      </p:pic>
      <p:pic>
        <p:nvPicPr>
          <p:cNvPr id="9" name="Picture 8">
            <a:extLst>
              <a:ext uri="{FF2B5EF4-FFF2-40B4-BE49-F238E27FC236}">
                <a16:creationId xmlns:a16="http://schemas.microsoft.com/office/drawing/2014/main" id="{DB7E6EC0-CC8A-4EB7-8993-E9A9F780D817}"/>
              </a:ext>
            </a:extLst>
          </p:cNvPr>
          <p:cNvPicPr>
            <a:picLocks noChangeAspect="1"/>
          </p:cNvPicPr>
          <p:nvPr/>
        </p:nvPicPr>
        <p:blipFill>
          <a:blip r:embed="rId4"/>
          <a:stretch>
            <a:fillRect/>
          </a:stretch>
        </p:blipFill>
        <p:spPr>
          <a:xfrm>
            <a:off x="7234613" y="3564869"/>
            <a:ext cx="3114675" cy="2705100"/>
          </a:xfrm>
          <a:prstGeom prst="rect">
            <a:avLst/>
          </a:prstGeom>
        </p:spPr>
      </p:pic>
    </p:spTree>
    <p:extLst>
      <p:ext uri="{BB962C8B-B14F-4D97-AF65-F5344CB8AC3E}">
        <p14:creationId xmlns:p14="http://schemas.microsoft.com/office/powerpoint/2010/main" val="1164719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Machine learning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5734941" cy="3753204"/>
          </a:xfrm>
        </p:spPr>
        <p:txBody>
          <a:bodyPr anchor="t">
            <a:normAutofit/>
          </a:bodyPr>
          <a:lstStyle/>
          <a:p>
            <a:r>
              <a:rPr lang="en-US" sz="1800" b="1" dirty="0" err="1">
                <a:solidFill>
                  <a:srgbClr val="00B0F0"/>
                </a:solidFill>
                <a:effectLst/>
              </a:rPr>
              <a:t>XGBoost</a:t>
            </a:r>
            <a:endParaRPr lang="en-US" sz="1800" b="1" dirty="0">
              <a:solidFill>
                <a:srgbClr val="00B0F0"/>
              </a:solidFill>
              <a:effectLst/>
            </a:endParaRPr>
          </a:p>
          <a:p>
            <a:pPr marL="0" indent="0">
              <a:buNone/>
            </a:pPr>
            <a:endParaRPr lang="en-US" sz="1800" b="1" dirty="0">
              <a:solidFill>
                <a:srgbClr val="00B0F0"/>
              </a:solidFill>
              <a:effectLst/>
            </a:endParaRPr>
          </a:p>
          <a:p>
            <a:pPr>
              <a:buFont typeface="Arial" panose="020B0604020202020204" pitchFamily="34" charset="0"/>
              <a:buChar char="•"/>
            </a:pPr>
            <a:r>
              <a:rPr lang="en-GB" sz="1600" dirty="0">
                <a:solidFill>
                  <a:srgbClr val="44546A"/>
                </a:solidFill>
                <a:latin typeface="Franklin Gothic Book" panose="020B0503020102020204" pitchFamily="34" charset="0"/>
              </a:rPr>
              <a:t>Model Features and Parameters: </a:t>
            </a:r>
          </a:p>
          <a:p>
            <a:pPr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r>
              <a:rPr lang="en-GB" sz="1600" dirty="0">
                <a:solidFill>
                  <a:srgbClr val="44546A"/>
                </a:solidFill>
                <a:latin typeface="Franklin Gothic Book" panose="020B0503020102020204" pitchFamily="34" charset="0"/>
              </a:rPr>
              <a:t>Model = </a:t>
            </a:r>
            <a:r>
              <a:rPr lang="en-GB" sz="1600" dirty="0" err="1">
                <a:solidFill>
                  <a:srgbClr val="44546A"/>
                </a:solidFill>
                <a:latin typeface="Franklin Gothic Book" panose="020B0503020102020204" pitchFamily="34" charset="0"/>
              </a:rPr>
              <a:t>xgb.XGBClassifer</a:t>
            </a:r>
            <a:r>
              <a:rPr lang="en-GB" sz="1600" dirty="0">
                <a:solidFill>
                  <a:srgbClr val="44546A"/>
                </a:solidFill>
                <a:latin typeface="Franklin Gothic Book" panose="020B0503020102020204" pitchFamily="34" charset="0"/>
              </a:rPr>
              <a:t>()</a:t>
            </a:r>
            <a:endParaRPr lang="en-US" sz="1800" b="1" dirty="0">
              <a:solidFill>
                <a:srgbClr val="00B0F0"/>
              </a:solidFill>
              <a:latin typeface="Franklin Gothic Book" panose="020B0503020102020204" pitchFamily="34" charset="0"/>
            </a:endParaRPr>
          </a:p>
          <a:p>
            <a:pPr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r>
              <a:rPr lang="en-US" sz="1600" dirty="0">
                <a:latin typeface="Franklin Gothic Book" panose="020B0503020102020204" pitchFamily="34" charset="0"/>
              </a:rPr>
              <a:t>Objective = binary</a:t>
            </a:r>
            <a:r>
              <a:rPr lang="en-GB" sz="1400" dirty="0">
                <a:latin typeface="Franklin Gothic Book" panose="020B0503020102020204" pitchFamily="34" charset="0"/>
              </a:rPr>
              <a:t>:logistic</a:t>
            </a:r>
            <a:endParaRPr lang="en-US" sz="1600" dirty="0">
              <a:latin typeface="Franklin Gothic Book" panose="020B0503020102020204" pitchFamily="34" charset="0"/>
            </a:endParaRPr>
          </a:p>
        </p:txBody>
      </p:sp>
      <p:sp>
        <p:nvSpPr>
          <p:cNvPr id="18" name="Content Placeholder 4">
            <a:extLst>
              <a:ext uri="{FF2B5EF4-FFF2-40B4-BE49-F238E27FC236}">
                <a16:creationId xmlns:a16="http://schemas.microsoft.com/office/drawing/2014/main" id="{64562062-3DF0-878A-2040-95761AA57C8F}"/>
              </a:ext>
            </a:extLst>
          </p:cNvPr>
          <p:cNvSpPr txBox="1">
            <a:spLocks/>
          </p:cNvSpPr>
          <p:nvPr/>
        </p:nvSpPr>
        <p:spPr>
          <a:xfrm>
            <a:off x="772814" y="2167050"/>
            <a:ext cx="7024986" cy="3183882"/>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600" dirty="0">
              <a:solidFill>
                <a:srgbClr val="44546A"/>
              </a:solidFill>
              <a:latin typeface="Franklin Gothic Book" panose="020B0503020102020204" pitchFamily="34" charset="0"/>
            </a:endParaRPr>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A5592C2-5805-50E1-F353-77183CB89358}"/>
              </a:ext>
            </a:extLst>
          </p:cNvPr>
          <p:cNvPicPr>
            <a:picLocks noChangeAspect="1"/>
          </p:cNvPicPr>
          <p:nvPr/>
        </p:nvPicPr>
        <p:blipFill>
          <a:blip r:embed="rId3"/>
          <a:stretch>
            <a:fillRect/>
          </a:stretch>
        </p:blipFill>
        <p:spPr>
          <a:xfrm>
            <a:off x="6314168" y="2167050"/>
            <a:ext cx="5296639" cy="1324160"/>
          </a:xfrm>
          <a:prstGeom prst="rect">
            <a:avLst/>
          </a:prstGeom>
        </p:spPr>
      </p:pic>
      <p:pic>
        <p:nvPicPr>
          <p:cNvPr id="8" name="Picture 7">
            <a:extLst>
              <a:ext uri="{FF2B5EF4-FFF2-40B4-BE49-F238E27FC236}">
                <a16:creationId xmlns:a16="http://schemas.microsoft.com/office/drawing/2014/main" id="{D8121158-625E-D08C-3428-4550CC43A532}"/>
              </a:ext>
            </a:extLst>
          </p:cNvPr>
          <p:cNvPicPr>
            <a:picLocks noChangeAspect="1"/>
          </p:cNvPicPr>
          <p:nvPr/>
        </p:nvPicPr>
        <p:blipFill>
          <a:blip r:embed="rId4"/>
          <a:stretch>
            <a:fillRect/>
          </a:stretch>
        </p:blipFill>
        <p:spPr>
          <a:xfrm>
            <a:off x="7405149" y="3755731"/>
            <a:ext cx="3114675" cy="2705100"/>
          </a:xfrm>
          <a:prstGeom prst="rect">
            <a:avLst/>
          </a:prstGeom>
        </p:spPr>
      </p:pic>
    </p:spTree>
    <p:extLst>
      <p:ext uri="{BB962C8B-B14F-4D97-AF65-F5344CB8AC3E}">
        <p14:creationId xmlns:p14="http://schemas.microsoft.com/office/powerpoint/2010/main" val="289110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Machine learning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8"/>
            <a:ext cx="5734941" cy="3888671"/>
          </a:xfrm>
        </p:spPr>
        <p:txBody>
          <a:bodyPr anchor="t">
            <a:normAutofit fontScale="85000" lnSpcReduction="10000"/>
          </a:bodyPr>
          <a:lstStyle/>
          <a:p>
            <a:r>
              <a:rPr lang="en-US" sz="1800" b="1" dirty="0">
                <a:solidFill>
                  <a:srgbClr val="00B0F0"/>
                </a:solidFill>
                <a:effectLst/>
              </a:rPr>
              <a:t>Models Comparison</a:t>
            </a:r>
          </a:p>
          <a:p>
            <a:endParaRPr lang="en-US" sz="1800" b="1" dirty="0">
              <a:solidFill>
                <a:srgbClr val="00B0F0"/>
              </a:solidFill>
            </a:endParaRPr>
          </a:p>
          <a:p>
            <a:pPr marL="0" indent="0" algn="l" rtl="0" eaLnBrk="1" latinLnBrk="0" hangingPunct="1">
              <a:lnSpc>
                <a:spcPct val="170000"/>
              </a:lnSpc>
              <a:spcBef>
                <a:spcPts val="336"/>
              </a:spcBef>
              <a:spcAft>
                <a:spcPts val="600"/>
              </a:spcAft>
              <a:buClr>
                <a:schemeClr val="accent1"/>
              </a:buClr>
              <a:buSzPct val="92000"/>
              <a:buNone/>
            </a:pPr>
            <a:r>
              <a:rPr lang="en-GB" sz="1800" dirty="0">
                <a:solidFill>
                  <a:srgbClr val="44546A"/>
                </a:solidFill>
                <a:latin typeface="Franklin Gothic Book" panose="020B0503020102020204" pitchFamily="34" charset="0"/>
              </a:rPr>
              <a:t>As shown in the previous analysis, all  models gave very good predictions and these results are very close, but in the end to choose the best model of dataset that has the best results.</a:t>
            </a:r>
          </a:p>
          <a:p>
            <a:pPr marL="0" indent="0" algn="l" rtl="0" eaLnBrk="1" latinLnBrk="0" hangingPunct="1">
              <a:lnSpc>
                <a:spcPct val="170000"/>
              </a:lnSpc>
              <a:spcBef>
                <a:spcPts val="336"/>
              </a:spcBef>
              <a:spcAft>
                <a:spcPts val="600"/>
              </a:spcAft>
              <a:buClr>
                <a:schemeClr val="accent1"/>
              </a:buClr>
              <a:buSzPct val="92000"/>
              <a:buNone/>
            </a:pPr>
            <a:r>
              <a:rPr lang="en-GB" sz="1800" dirty="0">
                <a:solidFill>
                  <a:srgbClr val="44546A"/>
                </a:solidFill>
                <a:latin typeface="Franklin Gothic Book" panose="020B0503020102020204" pitchFamily="34" charset="0"/>
              </a:rPr>
              <a:t>Here is the order according to the best four models:</a:t>
            </a:r>
          </a:p>
          <a:p>
            <a:pPr marL="342900" indent="-342900">
              <a:buFont typeface="+mj-lt"/>
              <a:buAutoNum type="arabicPeriod"/>
            </a:pPr>
            <a:r>
              <a:rPr lang="en-US" sz="1600" dirty="0"/>
              <a:t>KNN</a:t>
            </a:r>
          </a:p>
          <a:p>
            <a:pPr marL="342900" indent="-342900">
              <a:buFont typeface="+mj-lt"/>
              <a:buAutoNum type="arabicPeriod"/>
            </a:pPr>
            <a:r>
              <a:rPr lang="en-US" sz="1600" dirty="0" err="1"/>
              <a:t>XGBoost</a:t>
            </a:r>
            <a:r>
              <a:rPr lang="en-US" sz="1600" dirty="0"/>
              <a:t> </a:t>
            </a:r>
          </a:p>
          <a:p>
            <a:pPr marL="342900" indent="-342900">
              <a:buFont typeface="+mj-lt"/>
              <a:buAutoNum type="arabicPeriod"/>
            </a:pPr>
            <a:r>
              <a:rPr lang="en-US" sz="1600" dirty="0"/>
              <a:t>Logistic Regression with L2</a:t>
            </a:r>
          </a:p>
          <a:p>
            <a:pPr marL="342900" indent="-342900">
              <a:buFont typeface="+mj-lt"/>
              <a:buAutoNum type="arabicPeriod"/>
            </a:pPr>
            <a:r>
              <a:rPr lang="en-US" sz="1600" dirty="0"/>
              <a:t>Support Vector Machine </a:t>
            </a:r>
          </a:p>
          <a:p>
            <a:endParaRPr lang="en-GB" sz="1800" b="1" dirty="0">
              <a:solidFill>
                <a:srgbClr val="00B0F0"/>
              </a:solidFill>
              <a:effectLst/>
            </a:endParaRPr>
          </a:p>
        </p:txBody>
      </p:sp>
      <p:sp>
        <p:nvSpPr>
          <p:cNvPr id="18" name="Content Placeholder 4">
            <a:extLst>
              <a:ext uri="{FF2B5EF4-FFF2-40B4-BE49-F238E27FC236}">
                <a16:creationId xmlns:a16="http://schemas.microsoft.com/office/drawing/2014/main" id="{64562062-3DF0-878A-2040-95761AA57C8F}"/>
              </a:ext>
            </a:extLst>
          </p:cNvPr>
          <p:cNvSpPr txBox="1">
            <a:spLocks/>
          </p:cNvSpPr>
          <p:nvPr/>
        </p:nvSpPr>
        <p:spPr>
          <a:xfrm>
            <a:off x="772814" y="2167051"/>
            <a:ext cx="5543319" cy="3183882"/>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l" rtl="0" eaLnBrk="1" latinLnBrk="0" hangingPunct="1">
              <a:lnSpc>
                <a:spcPct val="170000"/>
              </a:lnSpc>
              <a:spcBef>
                <a:spcPts val="336"/>
              </a:spcBef>
              <a:spcAft>
                <a:spcPts val="600"/>
              </a:spcAft>
              <a:buClr>
                <a:schemeClr val="accent1"/>
              </a:buClr>
              <a:buSzPct val="92000"/>
              <a:buNone/>
            </a:pPr>
            <a:endParaRPr lang="en-US" sz="1600" dirty="0"/>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F71AEE3-3E35-7345-B17A-3A0751796E1F}"/>
              </a:ext>
            </a:extLst>
          </p:cNvPr>
          <p:cNvPicPr>
            <a:picLocks noChangeAspect="1"/>
          </p:cNvPicPr>
          <p:nvPr/>
        </p:nvPicPr>
        <p:blipFill>
          <a:blip r:embed="rId3"/>
          <a:stretch>
            <a:fillRect/>
          </a:stretch>
        </p:blipFill>
        <p:spPr>
          <a:xfrm>
            <a:off x="6507755" y="3154070"/>
            <a:ext cx="4763165" cy="1209844"/>
          </a:xfrm>
          <a:prstGeom prst="rect">
            <a:avLst/>
          </a:prstGeom>
        </p:spPr>
      </p:pic>
    </p:spTree>
    <p:extLst>
      <p:ext uri="{BB962C8B-B14F-4D97-AF65-F5344CB8AC3E}">
        <p14:creationId xmlns:p14="http://schemas.microsoft.com/office/powerpoint/2010/main" val="3844084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Analysis Next Steps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8"/>
            <a:ext cx="10687941" cy="3152071"/>
          </a:xfrm>
        </p:spPr>
        <p:txBody>
          <a:bodyPr anchor="t">
            <a:normAutofit/>
          </a:bodyPr>
          <a:lstStyle/>
          <a:p>
            <a:r>
              <a:rPr lang="en-GB" sz="1800" b="1" dirty="0">
                <a:solidFill>
                  <a:srgbClr val="00B0F0"/>
                </a:solidFill>
                <a:effectLst/>
              </a:rPr>
              <a:t>Models Flaws and Strength and further suggestions</a:t>
            </a:r>
          </a:p>
          <a:p>
            <a:pPr>
              <a:buFont typeface="Arial" panose="020B0604020202020204" pitchFamily="34" charset="0"/>
              <a:buChar char="•"/>
            </a:pPr>
            <a:r>
              <a:rPr lang="en-GB" sz="1800" dirty="0">
                <a:solidFill>
                  <a:srgbClr val="44546A"/>
                </a:solidFill>
                <a:latin typeface="Franklin Gothic Book" panose="020B0503020102020204" pitchFamily="34" charset="0"/>
              </a:rPr>
              <a:t>From a simplicity point of view, logistic regression yields high predictive results and at the same time is the simplest and fastest model in terms of parameters and training, but looking at other models like KNN, it provides the best results. </a:t>
            </a:r>
          </a:p>
          <a:p>
            <a:pPr>
              <a:buFont typeface="Arial" panose="020B0604020202020204" pitchFamily="34" charset="0"/>
              <a:buChar char="•"/>
            </a:pPr>
            <a:r>
              <a:rPr lang="en-GB" sz="1800" dirty="0">
                <a:solidFill>
                  <a:srgbClr val="44546A"/>
                </a:solidFill>
                <a:latin typeface="Franklin Gothic Book" panose="020B0503020102020204" pitchFamily="34" charset="0"/>
              </a:rPr>
              <a:t>However, it is time consuming from the perspective of the prediction process, as the distances between all the points in the dataset must be calculated to classify the individual points. </a:t>
            </a:r>
            <a:r>
              <a:rPr lang="en-GB" sz="1800" dirty="0" err="1">
                <a:solidFill>
                  <a:srgbClr val="44546A"/>
                </a:solidFill>
                <a:latin typeface="Franklin Gothic Book" panose="020B0503020102020204" pitchFamily="34" charset="0"/>
              </a:rPr>
              <a:t>XGBoost</a:t>
            </a:r>
            <a:r>
              <a:rPr lang="en-GB" sz="1800" dirty="0">
                <a:solidFill>
                  <a:srgbClr val="44546A"/>
                </a:solidFill>
                <a:latin typeface="Franklin Gothic Book" panose="020B0503020102020204" pitchFamily="34" charset="0"/>
              </a:rPr>
              <a:t> also performed very well, but unlike KNN, it uses a grid search technique to find the best parameters, which takes a long time in the training process. So, in the end, if you have a larger dataset, there is a trade-off. The performance of such models is high, but the training process is time consuming.</a:t>
            </a:r>
          </a:p>
          <a:p>
            <a:endParaRPr lang="en-GB" sz="1800" b="1" dirty="0">
              <a:solidFill>
                <a:srgbClr val="00B0F0"/>
              </a:solidFill>
              <a:effectLst/>
            </a:endParaRPr>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319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About the disease</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2112264"/>
            <a:ext cx="10400075" cy="3634486"/>
          </a:xfrm>
        </p:spPr>
        <p:txBody>
          <a:bodyPr>
            <a:normAutofit/>
          </a:bodyPr>
          <a:lstStyle/>
          <a:p>
            <a:r>
              <a:rPr lang="en-GB" sz="1600" dirty="0"/>
              <a:t>Predicting and diagnosing heart disease is one of the biggest challenges in the medical industry because it depends on several factors such as the patient's physical examination and various symptoms and signs. Heart disease is considered  one of the most deadly diseases in the world for the human body because the heart is unable to transport the  amount of blood needed to perform the normal functions of the human body to other body organs. increase. </a:t>
            </a:r>
          </a:p>
        </p:txBody>
      </p:sp>
      <p:pic>
        <p:nvPicPr>
          <p:cNvPr id="6" name="Picture 2" descr="IBM MEA (@IBMMEA) / Twitter">
            <a:extLst>
              <a:ext uri="{FF2B5EF4-FFF2-40B4-BE49-F238E27FC236}">
                <a16:creationId xmlns:a16="http://schemas.microsoft.com/office/drawing/2014/main" id="{2356B0B2-E9E4-E675-A40E-29157C2B08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625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About the data</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2112264"/>
            <a:ext cx="10400075" cy="3634486"/>
          </a:xfrm>
        </p:spPr>
        <p:txBody>
          <a:bodyPr>
            <a:normAutofit/>
          </a:bodyPr>
          <a:lstStyle/>
          <a:p>
            <a:r>
              <a:rPr lang="en-GB" sz="1600" dirty="0"/>
              <a:t>The dataset used in this analysis is a dedicated to the diagnoses of heart disease to different patients</a:t>
            </a:r>
          </a:p>
          <a:p>
            <a:r>
              <a:rPr lang="en-GB" sz="1600" dirty="0"/>
              <a:t>There are several factors that affect heart disease. Heart disease can be predicted based on a variety of symptoms such as age, gender, and heart rate, reducing mortality in  heart disease patients. This report uses machine learning algorithms and the Python language to do this. .</a:t>
            </a:r>
          </a:p>
          <a:p>
            <a:r>
              <a:rPr lang="en-GB" sz="1600" dirty="0"/>
              <a:t>This data set has 303 records and 14 variables.</a:t>
            </a:r>
          </a:p>
        </p:txBody>
      </p:sp>
      <p:pic>
        <p:nvPicPr>
          <p:cNvPr id="6" name="Picture 2" descr="IBM MEA (@IBMMEA) / Twitter">
            <a:extLst>
              <a:ext uri="{FF2B5EF4-FFF2-40B4-BE49-F238E27FC236}">
                <a16:creationId xmlns:a16="http://schemas.microsoft.com/office/drawing/2014/main" id="{2356B0B2-E9E4-E675-A40E-29157C2B08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72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Data exploration</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2112264"/>
            <a:ext cx="5049141" cy="389396"/>
          </a:xfrm>
        </p:spPr>
        <p:txBody>
          <a:bodyPr>
            <a:normAutofit/>
          </a:bodyPr>
          <a:lstStyle/>
          <a:p>
            <a:pPr algn="l"/>
            <a:r>
              <a:rPr lang="en-US" sz="1800" b="1" dirty="0">
                <a:solidFill>
                  <a:srgbClr val="00B0F0"/>
                </a:solidFill>
                <a:effectLst/>
              </a:rPr>
              <a:t>Features</a:t>
            </a:r>
            <a:r>
              <a:rPr lang="en-US" sz="1800" b="1" dirty="0">
                <a:solidFill>
                  <a:srgbClr val="0068FF"/>
                </a:solidFill>
                <a:effectLst/>
              </a:rPr>
              <a:t>: </a:t>
            </a:r>
          </a:p>
        </p:txBody>
      </p:sp>
      <p:pic>
        <p:nvPicPr>
          <p:cNvPr id="9" name="Picture 2" descr="IBM MEA (@IBMMEA) / Twitter">
            <a:extLst>
              <a:ext uri="{FF2B5EF4-FFF2-40B4-BE49-F238E27FC236}">
                <a16:creationId xmlns:a16="http://schemas.microsoft.com/office/drawing/2014/main" id="{D559543B-0DCA-9F24-46A2-D84F80D8FA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AB224B7-CF22-1154-7CBD-D04445F7990B}"/>
              </a:ext>
            </a:extLst>
          </p:cNvPr>
          <p:cNvPicPr>
            <a:picLocks noChangeAspect="1"/>
          </p:cNvPicPr>
          <p:nvPr/>
        </p:nvPicPr>
        <p:blipFill>
          <a:blip r:embed="rId3"/>
          <a:stretch>
            <a:fillRect/>
          </a:stretch>
        </p:blipFill>
        <p:spPr>
          <a:xfrm>
            <a:off x="807949" y="2608256"/>
            <a:ext cx="10802858" cy="1476581"/>
          </a:xfrm>
          <a:prstGeom prst="rect">
            <a:avLst/>
          </a:prstGeom>
        </p:spPr>
      </p:pic>
      <p:sp>
        <p:nvSpPr>
          <p:cNvPr id="8" name="Content Placeholder 4">
            <a:extLst>
              <a:ext uri="{FF2B5EF4-FFF2-40B4-BE49-F238E27FC236}">
                <a16:creationId xmlns:a16="http://schemas.microsoft.com/office/drawing/2014/main" id="{3DA0F8D7-B141-9BF2-DC95-BDFF60B32BE3}"/>
              </a:ext>
            </a:extLst>
          </p:cNvPr>
          <p:cNvSpPr txBox="1">
            <a:spLocks/>
          </p:cNvSpPr>
          <p:nvPr/>
        </p:nvSpPr>
        <p:spPr>
          <a:xfrm>
            <a:off x="581192" y="4356341"/>
            <a:ext cx="4932112" cy="2268745"/>
          </a:xfrm>
          <a:prstGeom prst="rect">
            <a:avLst/>
          </a:prstGeom>
        </p:spPr>
        <p:txBody>
          <a:bodyPr vert="horz" lIns="91440" tIns="45720" rIns="91440" bIns="45720" rtlCol="0" anchor="ctr">
            <a:normAutofit fontScale="850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endParaRPr lang="en-GB" sz="1800" i="0" kern="1200" dirty="0">
              <a:solidFill>
                <a:srgbClr val="44546A"/>
              </a:solidFill>
              <a:effectLst/>
              <a:latin typeface="Franklin Gothic Book" panose="020B0503020102020204" pitchFamily="34" charset="0"/>
              <a:ea typeface="+mn-ea"/>
              <a:cs typeface="+mn-cs"/>
            </a:endParaRPr>
          </a:p>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r>
              <a:rPr lang="en-GB" sz="1800" b="1" i="0" kern="1200" dirty="0">
                <a:solidFill>
                  <a:srgbClr val="44546A"/>
                </a:solidFill>
                <a:effectLst/>
                <a:latin typeface="Franklin Gothic Book" panose="020B0503020102020204" pitchFamily="34" charset="0"/>
                <a:ea typeface="+mn-ea"/>
                <a:cs typeface="+mn-cs"/>
              </a:rPr>
              <a:t>age: </a:t>
            </a:r>
            <a:r>
              <a:rPr lang="en-GB" sz="1800" i="0" kern="1200" dirty="0">
                <a:solidFill>
                  <a:srgbClr val="44546A"/>
                </a:solidFill>
                <a:effectLst/>
                <a:latin typeface="Franklin Gothic Book" panose="020B0503020102020204" pitchFamily="34" charset="0"/>
                <a:ea typeface="+mn-ea"/>
                <a:cs typeface="+mn-cs"/>
              </a:rPr>
              <a:t>patient</a:t>
            </a:r>
            <a:r>
              <a:rPr lang="en-GB" sz="1800" b="1" i="0" kern="1200" dirty="0">
                <a:solidFill>
                  <a:srgbClr val="44546A"/>
                </a:solidFill>
                <a:effectLst/>
                <a:latin typeface="Franklin Gothic Book" panose="020B0503020102020204" pitchFamily="34" charset="0"/>
                <a:ea typeface="+mn-ea"/>
                <a:cs typeface="+mn-cs"/>
              </a:rPr>
              <a:t> </a:t>
            </a:r>
            <a:r>
              <a:rPr lang="en-GB" sz="1800" i="0" kern="1200" dirty="0">
                <a:solidFill>
                  <a:srgbClr val="44546A"/>
                </a:solidFill>
                <a:effectLst/>
                <a:latin typeface="Franklin Gothic Book" panose="020B0503020102020204" pitchFamily="34" charset="0"/>
                <a:ea typeface="+mn-ea"/>
                <a:cs typeface="+mn-cs"/>
              </a:rPr>
              <a:t>age in years</a:t>
            </a:r>
          </a:p>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r>
              <a:rPr lang="en-GB" sz="1800" b="1" i="0" kern="1200" dirty="0">
                <a:solidFill>
                  <a:srgbClr val="44546A"/>
                </a:solidFill>
                <a:effectLst/>
                <a:latin typeface="Franklin Gothic Book" panose="020B0503020102020204" pitchFamily="34" charset="0"/>
                <a:ea typeface="+mn-ea"/>
                <a:cs typeface="+mn-cs"/>
              </a:rPr>
              <a:t>sex</a:t>
            </a:r>
            <a:r>
              <a:rPr lang="en-GB" sz="1800" i="0" kern="1200" dirty="0">
                <a:solidFill>
                  <a:srgbClr val="44546A"/>
                </a:solidFill>
                <a:effectLst/>
                <a:latin typeface="Franklin Gothic Book" panose="020B0503020102020204" pitchFamily="34" charset="0"/>
                <a:ea typeface="+mn-ea"/>
                <a:cs typeface="+mn-cs"/>
              </a:rPr>
              <a:t>: patient</a:t>
            </a:r>
            <a:r>
              <a:rPr lang="en-GB" sz="1800" dirty="0">
                <a:solidFill>
                  <a:srgbClr val="44546A"/>
                </a:solidFill>
                <a:latin typeface="Franklin Gothic Book" panose="020B0503020102020204" pitchFamily="34" charset="0"/>
              </a:rPr>
              <a:t> </a:t>
            </a:r>
            <a:r>
              <a:rPr lang="en-GB" sz="1800" i="0" kern="1200" dirty="0">
                <a:solidFill>
                  <a:srgbClr val="44546A"/>
                </a:solidFill>
                <a:effectLst/>
                <a:latin typeface="Franklin Gothic Book" panose="020B0503020102020204" pitchFamily="34" charset="0"/>
                <a:ea typeface="+mn-ea"/>
                <a:cs typeface="+mn-cs"/>
              </a:rPr>
              <a:t>sex </a:t>
            </a:r>
            <a:r>
              <a:rPr lang="en-GB" sz="1400" i="0" kern="1200" dirty="0">
                <a:solidFill>
                  <a:srgbClr val="44546A"/>
                </a:solidFill>
                <a:effectLst/>
                <a:latin typeface="Franklin Gothic Book" panose="020B0503020102020204" pitchFamily="34" charset="0"/>
                <a:ea typeface="+mn-ea"/>
                <a:cs typeface="+mn-cs"/>
              </a:rPr>
              <a:t>(1 = male, 0 = female)</a:t>
            </a:r>
          </a:p>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r>
              <a:rPr lang="en-GB" sz="1800" b="1" i="0" kern="1200" dirty="0">
                <a:solidFill>
                  <a:srgbClr val="44546A"/>
                </a:solidFill>
                <a:effectLst/>
                <a:latin typeface="Franklin Gothic Book" panose="020B0503020102020204" pitchFamily="34" charset="0"/>
                <a:ea typeface="+mn-ea"/>
                <a:cs typeface="+mn-cs"/>
              </a:rPr>
              <a:t>cp: chest pain type:</a:t>
            </a:r>
            <a:br>
              <a:rPr lang="en-GB" sz="1800" i="0" kern="1200" dirty="0">
                <a:solidFill>
                  <a:srgbClr val="44546A"/>
                </a:solidFill>
                <a:effectLst/>
                <a:latin typeface="Franklin Gothic Book" panose="020B0503020102020204" pitchFamily="34" charset="0"/>
                <a:ea typeface="+mn-ea"/>
                <a:cs typeface="+mn-cs"/>
              </a:rPr>
            </a:br>
            <a:r>
              <a:rPr lang="en-GB" sz="1800" i="0" kern="1200" dirty="0">
                <a:solidFill>
                  <a:srgbClr val="44546A"/>
                </a:solidFill>
                <a:effectLst/>
                <a:latin typeface="Franklin Gothic Book" panose="020B0503020102020204" pitchFamily="34" charset="0"/>
                <a:ea typeface="+mn-ea"/>
                <a:cs typeface="+mn-cs"/>
              </a:rPr>
              <a:t>				Value 0: asymptomatic</a:t>
            </a:r>
            <a:br>
              <a:rPr lang="en-GB" sz="1800" i="0" kern="1200" dirty="0">
                <a:solidFill>
                  <a:srgbClr val="44546A"/>
                </a:solidFill>
                <a:effectLst/>
                <a:latin typeface="Franklin Gothic Book" panose="020B0503020102020204" pitchFamily="34" charset="0"/>
                <a:ea typeface="+mn-ea"/>
                <a:cs typeface="+mn-cs"/>
              </a:rPr>
            </a:br>
            <a:r>
              <a:rPr lang="en-GB" sz="1800" i="0" kern="1200" dirty="0">
                <a:solidFill>
                  <a:srgbClr val="44546A"/>
                </a:solidFill>
                <a:effectLst/>
                <a:latin typeface="Franklin Gothic Book" panose="020B0503020102020204" pitchFamily="34" charset="0"/>
                <a:ea typeface="+mn-ea"/>
                <a:cs typeface="+mn-cs"/>
              </a:rPr>
              <a:t>				Value 1: atypical angina</a:t>
            </a:r>
            <a:br>
              <a:rPr lang="en-GB" sz="1800" i="0" kern="1200" dirty="0">
                <a:solidFill>
                  <a:srgbClr val="44546A"/>
                </a:solidFill>
                <a:effectLst/>
                <a:latin typeface="Franklin Gothic Book" panose="020B0503020102020204" pitchFamily="34" charset="0"/>
                <a:ea typeface="+mn-ea"/>
                <a:cs typeface="+mn-cs"/>
              </a:rPr>
            </a:br>
            <a:r>
              <a:rPr lang="en-GB" sz="1800" i="0" kern="1200" dirty="0">
                <a:solidFill>
                  <a:srgbClr val="44546A"/>
                </a:solidFill>
                <a:effectLst/>
                <a:latin typeface="Franklin Gothic Book" panose="020B0503020102020204" pitchFamily="34" charset="0"/>
                <a:ea typeface="+mn-ea"/>
                <a:cs typeface="+mn-cs"/>
              </a:rPr>
              <a:t>				Value 2: non-anginal pain</a:t>
            </a:r>
            <a:br>
              <a:rPr lang="en-GB" sz="1800" i="0" kern="1200" dirty="0">
                <a:solidFill>
                  <a:srgbClr val="44546A"/>
                </a:solidFill>
                <a:effectLst/>
                <a:latin typeface="Franklin Gothic Book" panose="020B0503020102020204" pitchFamily="34" charset="0"/>
                <a:ea typeface="+mn-ea"/>
                <a:cs typeface="+mn-cs"/>
              </a:rPr>
            </a:br>
            <a:r>
              <a:rPr lang="en-GB" sz="1800" i="0" kern="1200" dirty="0">
                <a:solidFill>
                  <a:srgbClr val="44546A"/>
                </a:solidFill>
                <a:effectLst/>
                <a:latin typeface="Franklin Gothic Book" panose="020B0503020102020204" pitchFamily="34" charset="0"/>
                <a:ea typeface="+mn-ea"/>
                <a:cs typeface="+mn-cs"/>
              </a:rPr>
              <a:t>				Value 3: typical angina</a:t>
            </a:r>
          </a:p>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endParaRPr lang="en-GB" sz="1800" i="0" kern="1200" dirty="0">
              <a:solidFill>
                <a:srgbClr val="44546A"/>
              </a:solidFill>
              <a:effectLst/>
              <a:latin typeface="Franklin Gothic Book" panose="020B0503020102020204" pitchFamily="34" charset="0"/>
              <a:ea typeface="+mn-ea"/>
              <a:cs typeface="+mn-cs"/>
            </a:endParaRPr>
          </a:p>
        </p:txBody>
      </p:sp>
      <p:sp>
        <p:nvSpPr>
          <p:cNvPr id="12" name="Content Placeholder 4">
            <a:extLst>
              <a:ext uri="{FF2B5EF4-FFF2-40B4-BE49-F238E27FC236}">
                <a16:creationId xmlns:a16="http://schemas.microsoft.com/office/drawing/2014/main" id="{A6838ED6-2D9C-CD5C-516A-532303BD64BC}"/>
              </a:ext>
            </a:extLst>
          </p:cNvPr>
          <p:cNvSpPr txBox="1">
            <a:spLocks/>
          </p:cNvSpPr>
          <p:nvPr/>
        </p:nvSpPr>
        <p:spPr>
          <a:xfrm>
            <a:off x="6209378" y="4122173"/>
            <a:ext cx="4986563" cy="2268745"/>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r>
              <a:rPr lang="en-GB" sz="1500" b="1" i="0" kern="1200" dirty="0" err="1">
                <a:solidFill>
                  <a:srgbClr val="44546A"/>
                </a:solidFill>
                <a:effectLst/>
                <a:latin typeface="Franklin Gothic Book" panose="020B0503020102020204" pitchFamily="34" charset="0"/>
                <a:ea typeface="+mn-ea"/>
                <a:cs typeface="+mn-cs"/>
              </a:rPr>
              <a:t>trestbps</a:t>
            </a:r>
            <a:r>
              <a:rPr lang="en-GB" sz="1500" i="0" kern="1200" dirty="0">
                <a:solidFill>
                  <a:srgbClr val="44546A"/>
                </a:solidFill>
                <a:effectLst/>
                <a:latin typeface="Franklin Gothic Book" panose="020B0503020102020204" pitchFamily="34" charset="0"/>
                <a:ea typeface="+mn-ea"/>
                <a:cs typeface="+mn-cs"/>
              </a:rPr>
              <a:t>: resting blood pressure (mm Hg on admission to the hospital).</a:t>
            </a:r>
          </a:p>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r>
              <a:rPr lang="en-GB" sz="1500" b="1" i="0" kern="1200" dirty="0" err="1">
                <a:solidFill>
                  <a:srgbClr val="44546A"/>
                </a:solidFill>
                <a:effectLst/>
                <a:latin typeface="Franklin Gothic Book" panose="020B0503020102020204" pitchFamily="34" charset="0"/>
                <a:ea typeface="+mn-ea"/>
                <a:cs typeface="+mn-cs"/>
              </a:rPr>
              <a:t>chol</a:t>
            </a:r>
            <a:r>
              <a:rPr lang="en-GB" sz="1500" i="0" kern="1200" dirty="0">
                <a:solidFill>
                  <a:srgbClr val="44546A"/>
                </a:solidFill>
                <a:effectLst/>
                <a:latin typeface="Franklin Gothic Book" panose="020B0503020102020204" pitchFamily="34" charset="0"/>
                <a:ea typeface="+mn-ea"/>
                <a:cs typeface="+mn-cs"/>
              </a:rPr>
              <a:t>: cholesterol measurement in mg/dl.</a:t>
            </a:r>
          </a:p>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r>
              <a:rPr lang="en-GB" sz="1500" b="1" i="0" kern="1200" dirty="0" err="1">
                <a:solidFill>
                  <a:srgbClr val="44546A"/>
                </a:solidFill>
                <a:effectLst/>
                <a:latin typeface="Franklin Gothic Book" panose="020B0503020102020204" pitchFamily="34" charset="0"/>
                <a:ea typeface="+mn-ea"/>
                <a:cs typeface="+mn-cs"/>
              </a:rPr>
              <a:t>fbs</a:t>
            </a:r>
            <a:r>
              <a:rPr lang="en-GB" sz="1500" i="0" kern="1200" dirty="0">
                <a:solidFill>
                  <a:srgbClr val="44546A"/>
                </a:solidFill>
                <a:effectLst/>
                <a:latin typeface="Franklin Gothic Book" panose="020B0503020102020204" pitchFamily="34" charset="0"/>
                <a:ea typeface="+mn-ea"/>
                <a:cs typeface="+mn-cs"/>
              </a:rPr>
              <a:t>: fasting blood sugar (&gt; 120 mg/dl) </a:t>
            </a:r>
            <a:r>
              <a:rPr lang="en-GB" sz="1200" i="0" kern="1200" dirty="0">
                <a:solidFill>
                  <a:srgbClr val="44546A"/>
                </a:solidFill>
                <a:effectLst/>
                <a:latin typeface="Franklin Gothic Book" panose="020B0503020102020204" pitchFamily="34" charset="0"/>
                <a:ea typeface="+mn-ea"/>
                <a:cs typeface="+mn-cs"/>
              </a:rPr>
              <a:t>(1 = true; 0 = false).</a:t>
            </a:r>
            <a:endParaRPr lang="en-GB" sz="1500" i="0" kern="1200" dirty="0">
              <a:solidFill>
                <a:srgbClr val="44546A"/>
              </a:solidFill>
              <a:effectLst/>
              <a:latin typeface="Franklin Gothic Book" panose="020B0503020102020204" pitchFamily="34" charset="0"/>
              <a:ea typeface="+mn-ea"/>
              <a:cs typeface="+mn-cs"/>
            </a:endParaRPr>
          </a:p>
        </p:txBody>
      </p:sp>
    </p:spTree>
    <p:extLst>
      <p:ext uri="{BB962C8B-B14F-4D97-AF65-F5344CB8AC3E}">
        <p14:creationId xmlns:p14="http://schemas.microsoft.com/office/powerpoint/2010/main" val="2699765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Data exploration</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2112264"/>
            <a:ext cx="5049141" cy="389396"/>
          </a:xfrm>
        </p:spPr>
        <p:txBody>
          <a:bodyPr>
            <a:normAutofit/>
          </a:bodyPr>
          <a:lstStyle/>
          <a:p>
            <a:pPr algn="l"/>
            <a:r>
              <a:rPr lang="en-US" sz="1800" b="1" dirty="0">
                <a:solidFill>
                  <a:srgbClr val="00B0F0"/>
                </a:solidFill>
                <a:effectLst/>
              </a:rPr>
              <a:t>Features</a:t>
            </a:r>
            <a:r>
              <a:rPr lang="en-US" sz="1800" b="1" dirty="0">
                <a:solidFill>
                  <a:srgbClr val="0068FF"/>
                </a:solidFill>
                <a:effectLst/>
              </a:rPr>
              <a:t>: </a:t>
            </a:r>
          </a:p>
        </p:txBody>
      </p:sp>
      <p:pic>
        <p:nvPicPr>
          <p:cNvPr id="9" name="Picture 2" descr="IBM MEA (@IBMMEA) / Twitter">
            <a:extLst>
              <a:ext uri="{FF2B5EF4-FFF2-40B4-BE49-F238E27FC236}">
                <a16:creationId xmlns:a16="http://schemas.microsoft.com/office/drawing/2014/main" id="{D559543B-0DCA-9F24-46A2-D84F80D8FA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4">
            <a:extLst>
              <a:ext uri="{FF2B5EF4-FFF2-40B4-BE49-F238E27FC236}">
                <a16:creationId xmlns:a16="http://schemas.microsoft.com/office/drawing/2014/main" id="{3DA0F8D7-B141-9BF2-DC95-BDFF60B32BE3}"/>
              </a:ext>
            </a:extLst>
          </p:cNvPr>
          <p:cNvSpPr txBox="1">
            <a:spLocks/>
          </p:cNvSpPr>
          <p:nvPr/>
        </p:nvSpPr>
        <p:spPr>
          <a:xfrm>
            <a:off x="581191" y="2798474"/>
            <a:ext cx="5401431" cy="335737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r>
              <a:rPr lang="en-GB" sz="1500" b="1" i="0" kern="1200" dirty="0" err="1">
                <a:solidFill>
                  <a:srgbClr val="44546A"/>
                </a:solidFill>
                <a:effectLst/>
                <a:latin typeface="Franklin Gothic Book" panose="020B0503020102020204" pitchFamily="34" charset="0"/>
                <a:ea typeface="+mn-ea"/>
                <a:cs typeface="+mn-cs"/>
              </a:rPr>
              <a:t>restecg</a:t>
            </a:r>
            <a:r>
              <a:rPr lang="en-GB" sz="1500" i="0" kern="1200" dirty="0">
                <a:solidFill>
                  <a:srgbClr val="44546A"/>
                </a:solidFill>
                <a:effectLst/>
                <a:latin typeface="Franklin Gothic Book" panose="020B0503020102020204" pitchFamily="34" charset="0"/>
                <a:ea typeface="+mn-ea"/>
                <a:cs typeface="+mn-cs"/>
              </a:rPr>
              <a:t>: resting electrocardiographic results</a:t>
            </a:r>
          </a:p>
          <a:p>
            <a:pPr marL="0" indent="0" algn="l" rtl="0" eaLnBrk="1" latinLnBrk="0" hangingPunct="1">
              <a:lnSpc>
                <a:spcPct val="110000"/>
              </a:lnSpc>
              <a:spcBef>
                <a:spcPts val="384"/>
              </a:spcBef>
              <a:spcAft>
                <a:spcPts val="600"/>
              </a:spcAft>
              <a:buClr>
                <a:schemeClr val="accent1"/>
              </a:buClr>
              <a:buSzPct val="92000"/>
              <a:buNone/>
            </a:pPr>
            <a:r>
              <a:rPr lang="en-GB" sz="1500" i="0" kern="1200" dirty="0">
                <a:solidFill>
                  <a:srgbClr val="44546A"/>
                </a:solidFill>
                <a:effectLst/>
                <a:latin typeface="Franklin Gothic Book" panose="020B0503020102020204" pitchFamily="34" charset="0"/>
                <a:ea typeface="+mn-ea"/>
                <a:cs typeface="+mn-cs"/>
              </a:rPr>
              <a:t>	</a:t>
            </a:r>
            <a:r>
              <a:rPr lang="en-GB" sz="1400" i="0" kern="1200" dirty="0">
                <a:solidFill>
                  <a:srgbClr val="44546A"/>
                </a:solidFill>
                <a:effectLst/>
                <a:latin typeface="Franklin Gothic Book" panose="020B0503020102020204" pitchFamily="34" charset="0"/>
                <a:ea typeface="+mn-ea"/>
                <a:cs typeface="+mn-cs"/>
              </a:rPr>
              <a:t>Value 0: showing probable or definite left ventricular 			     	     hypertrophy by Estes’ criteria</a:t>
            </a:r>
            <a:br>
              <a:rPr lang="en-GB" sz="1400" i="0" kern="1200" dirty="0">
                <a:solidFill>
                  <a:srgbClr val="44546A"/>
                </a:solidFill>
                <a:effectLst/>
                <a:latin typeface="Franklin Gothic Book" panose="020B0503020102020204" pitchFamily="34" charset="0"/>
                <a:ea typeface="+mn-ea"/>
                <a:cs typeface="+mn-cs"/>
              </a:rPr>
            </a:br>
            <a:r>
              <a:rPr lang="en-GB" sz="1400" i="0" kern="1200" dirty="0">
                <a:solidFill>
                  <a:srgbClr val="44546A"/>
                </a:solidFill>
                <a:effectLst/>
                <a:latin typeface="Franklin Gothic Book" panose="020B0503020102020204" pitchFamily="34" charset="0"/>
                <a:ea typeface="+mn-ea"/>
                <a:cs typeface="+mn-cs"/>
              </a:rPr>
              <a:t>	Value 1: normal</a:t>
            </a:r>
            <a:br>
              <a:rPr lang="en-GB" sz="1400" i="0" kern="1200" dirty="0">
                <a:solidFill>
                  <a:srgbClr val="44546A"/>
                </a:solidFill>
                <a:effectLst/>
                <a:latin typeface="Franklin Gothic Book" panose="020B0503020102020204" pitchFamily="34" charset="0"/>
                <a:ea typeface="+mn-ea"/>
                <a:cs typeface="+mn-cs"/>
              </a:rPr>
            </a:br>
            <a:r>
              <a:rPr lang="en-GB" sz="1400" i="0" kern="1200" dirty="0">
                <a:solidFill>
                  <a:srgbClr val="44546A"/>
                </a:solidFill>
                <a:effectLst/>
                <a:latin typeface="Franklin Gothic Book" panose="020B0503020102020204" pitchFamily="34" charset="0"/>
                <a:ea typeface="+mn-ea"/>
                <a:cs typeface="+mn-cs"/>
              </a:rPr>
              <a:t>	Value 2: having ST-T wave abnormality (T wave inversions 			    and/or ST elevation or depression of &gt; 0.05 mV).</a:t>
            </a:r>
          </a:p>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r>
              <a:rPr lang="en-GB" sz="1500" b="1" i="0" kern="1200" dirty="0" err="1">
                <a:solidFill>
                  <a:srgbClr val="44546A"/>
                </a:solidFill>
                <a:effectLst/>
                <a:latin typeface="Franklin Gothic Book" panose="020B0503020102020204" pitchFamily="34" charset="0"/>
                <a:ea typeface="+mn-ea"/>
                <a:cs typeface="+mn-cs"/>
              </a:rPr>
              <a:t>thalach</a:t>
            </a:r>
            <a:r>
              <a:rPr lang="en-GB" sz="1500" i="0" kern="1200" dirty="0">
                <a:solidFill>
                  <a:srgbClr val="44546A"/>
                </a:solidFill>
                <a:effectLst/>
                <a:latin typeface="Franklin Gothic Book" panose="020B0503020102020204" pitchFamily="34" charset="0"/>
                <a:ea typeface="+mn-ea"/>
                <a:cs typeface="+mn-cs"/>
              </a:rPr>
              <a:t>: maximum heart rate achieved.</a:t>
            </a:r>
          </a:p>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r>
              <a:rPr lang="en-GB" sz="1500" b="1" i="0" kern="1200" dirty="0" err="1">
                <a:solidFill>
                  <a:srgbClr val="44546A"/>
                </a:solidFill>
                <a:effectLst/>
                <a:latin typeface="Franklin Gothic Book" panose="020B0503020102020204" pitchFamily="34" charset="0"/>
                <a:ea typeface="+mn-ea"/>
                <a:cs typeface="+mn-cs"/>
              </a:rPr>
              <a:t>exang</a:t>
            </a:r>
            <a:r>
              <a:rPr lang="en-GB" sz="1500" i="0" kern="1200" dirty="0">
                <a:solidFill>
                  <a:srgbClr val="44546A"/>
                </a:solidFill>
                <a:effectLst/>
                <a:latin typeface="Franklin Gothic Book" panose="020B0503020102020204" pitchFamily="34" charset="0"/>
                <a:ea typeface="+mn-ea"/>
                <a:cs typeface="+mn-cs"/>
              </a:rPr>
              <a:t>: Exercise induced angina (1 = yes; 0 = no)</a:t>
            </a:r>
          </a:p>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r>
              <a:rPr lang="en-GB" sz="1500" b="1" i="0" kern="1200" dirty="0" err="1">
                <a:solidFill>
                  <a:srgbClr val="44546A"/>
                </a:solidFill>
                <a:effectLst/>
                <a:latin typeface="Franklin Gothic Book" panose="020B0503020102020204" pitchFamily="34" charset="0"/>
                <a:ea typeface="+mn-ea"/>
                <a:cs typeface="+mn-cs"/>
              </a:rPr>
              <a:t>oldpeak</a:t>
            </a:r>
            <a:r>
              <a:rPr lang="en-GB" sz="1500" i="0" kern="1200" dirty="0">
                <a:solidFill>
                  <a:srgbClr val="44546A"/>
                </a:solidFill>
                <a:effectLst/>
                <a:latin typeface="Franklin Gothic Book" panose="020B0503020102020204" pitchFamily="34" charset="0"/>
                <a:ea typeface="+mn-ea"/>
                <a:cs typeface="+mn-cs"/>
              </a:rPr>
              <a:t>: ST depression induced by exercise relative to rest (‘ST’ relates to positions on the ECG plot)</a:t>
            </a:r>
          </a:p>
        </p:txBody>
      </p:sp>
      <p:sp>
        <p:nvSpPr>
          <p:cNvPr id="12" name="Content Placeholder 4">
            <a:extLst>
              <a:ext uri="{FF2B5EF4-FFF2-40B4-BE49-F238E27FC236}">
                <a16:creationId xmlns:a16="http://schemas.microsoft.com/office/drawing/2014/main" id="{A6838ED6-2D9C-CD5C-516A-532303BD64BC}"/>
              </a:ext>
            </a:extLst>
          </p:cNvPr>
          <p:cNvSpPr txBox="1">
            <a:spLocks/>
          </p:cNvSpPr>
          <p:nvPr/>
        </p:nvSpPr>
        <p:spPr>
          <a:xfrm>
            <a:off x="6209378" y="2445159"/>
            <a:ext cx="4986563" cy="3625441"/>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r>
              <a:rPr lang="en-GB" sz="1500" b="1" i="0" kern="1200" dirty="0">
                <a:solidFill>
                  <a:srgbClr val="44546A"/>
                </a:solidFill>
                <a:effectLst/>
                <a:latin typeface="Franklin Gothic Book" panose="020B0503020102020204" pitchFamily="34" charset="0"/>
                <a:ea typeface="+mn-ea"/>
                <a:cs typeface="+mn-cs"/>
              </a:rPr>
              <a:t>slope</a:t>
            </a:r>
            <a:r>
              <a:rPr lang="en-GB" sz="1500" i="0" kern="1200" dirty="0">
                <a:solidFill>
                  <a:srgbClr val="44546A"/>
                </a:solidFill>
                <a:effectLst/>
                <a:latin typeface="Franklin Gothic Book" panose="020B0503020102020204" pitchFamily="34" charset="0"/>
                <a:ea typeface="+mn-ea"/>
                <a:cs typeface="+mn-cs"/>
              </a:rPr>
              <a:t>: the slope of the peak exercise ST segment  	  </a:t>
            </a:r>
            <a:r>
              <a:rPr lang="en-GB" sz="1200" i="0" kern="1200" dirty="0">
                <a:solidFill>
                  <a:srgbClr val="44546A"/>
                </a:solidFill>
                <a:effectLst/>
                <a:latin typeface="Franklin Gothic Book" panose="020B0503020102020204" pitchFamily="34" charset="0"/>
                <a:ea typeface="+mn-ea"/>
                <a:cs typeface="+mn-cs"/>
              </a:rPr>
              <a:t>(0: upsloping, 1: flat,  2: </a:t>
            </a:r>
            <a:r>
              <a:rPr lang="en-GB" sz="1200" i="0" kern="1200" dirty="0" err="1">
                <a:solidFill>
                  <a:srgbClr val="44546A"/>
                </a:solidFill>
                <a:effectLst/>
                <a:latin typeface="Franklin Gothic Book" panose="020B0503020102020204" pitchFamily="34" charset="0"/>
                <a:ea typeface="+mn-ea"/>
                <a:cs typeface="+mn-cs"/>
              </a:rPr>
              <a:t>downsloping</a:t>
            </a:r>
            <a:r>
              <a:rPr lang="en-GB" sz="1200" i="0" kern="1200" dirty="0">
                <a:solidFill>
                  <a:srgbClr val="44546A"/>
                </a:solidFill>
                <a:effectLst/>
                <a:latin typeface="Franklin Gothic Book" panose="020B0503020102020204" pitchFamily="34" charset="0"/>
                <a:ea typeface="+mn-ea"/>
                <a:cs typeface="+mn-cs"/>
              </a:rPr>
              <a:t>)</a:t>
            </a:r>
          </a:p>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r>
              <a:rPr lang="en-GB" sz="1500" b="1" i="0" kern="1200" dirty="0">
                <a:solidFill>
                  <a:srgbClr val="44546A"/>
                </a:solidFill>
                <a:effectLst/>
                <a:latin typeface="Franklin Gothic Book" panose="020B0503020102020204" pitchFamily="34" charset="0"/>
                <a:ea typeface="+mn-ea"/>
                <a:cs typeface="+mn-cs"/>
              </a:rPr>
              <a:t>ca</a:t>
            </a:r>
            <a:r>
              <a:rPr lang="en-GB" sz="1500" i="0" kern="1200" dirty="0">
                <a:solidFill>
                  <a:srgbClr val="44546A"/>
                </a:solidFill>
                <a:effectLst/>
                <a:latin typeface="Franklin Gothic Book" panose="020B0503020102020204" pitchFamily="34" charset="0"/>
                <a:ea typeface="+mn-ea"/>
                <a:cs typeface="+mn-cs"/>
              </a:rPr>
              <a:t>: The number of major vessels (0–3)</a:t>
            </a:r>
          </a:p>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r>
              <a:rPr lang="en-GB" sz="1500" b="1" i="0" kern="1200" dirty="0" err="1">
                <a:solidFill>
                  <a:srgbClr val="44546A"/>
                </a:solidFill>
                <a:effectLst/>
                <a:latin typeface="Franklin Gothic Book" panose="020B0503020102020204" pitchFamily="34" charset="0"/>
                <a:ea typeface="+mn-ea"/>
                <a:cs typeface="+mn-cs"/>
              </a:rPr>
              <a:t>thal</a:t>
            </a:r>
            <a:r>
              <a:rPr lang="en-GB" sz="1500" i="0" kern="1200" dirty="0">
                <a:solidFill>
                  <a:srgbClr val="44546A"/>
                </a:solidFill>
                <a:effectLst/>
                <a:latin typeface="Franklin Gothic Book" panose="020B0503020102020204" pitchFamily="34" charset="0"/>
                <a:ea typeface="+mn-ea"/>
                <a:cs typeface="+mn-cs"/>
              </a:rPr>
              <a:t>: A blood disorder called thalassemia </a:t>
            </a:r>
          </a:p>
          <a:p>
            <a:pPr marL="0" indent="0" algn="l" rtl="0" eaLnBrk="1" latinLnBrk="0" hangingPunct="1">
              <a:lnSpc>
                <a:spcPct val="110000"/>
              </a:lnSpc>
              <a:spcBef>
                <a:spcPts val="384"/>
              </a:spcBef>
              <a:spcAft>
                <a:spcPts val="600"/>
              </a:spcAft>
              <a:buClr>
                <a:schemeClr val="accent1"/>
              </a:buClr>
              <a:buSzPct val="92000"/>
              <a:buNone/>
            </a:pPr>
            <a:r>
              <a:rPr lang="en-GB" sz="1200" i="0" kern="1200" dirty="0">
                <a:solidFill>
                  <a:srgbClr val="44546A"/>
                </a:solidFill>
                <a:effectLst/>
                <a:latin typeface="Franklin Gothic Book" panose="020B0503020102020204" pitchFamily="34" charset="0"/>
                <a:ea typeface="+mn-ea"/>
                <a:cs typeface="+mn-cs"/>
              </a:rPr>
              <a:t>	Value 0: NULL (dropped from the dataset previously</a:t>
            </a:r>
            <a:br>
              <a:rPr lang="en-GB" sz="1200" i="0" kern="1200" dirty="0">
                <a:solidFill>
                  <a:srgbClr val="44546A"/>
                </a:solidFill>
                <a:effectLst/>
                <a:latin typeface="Franklin Gothic Book" panose="020B0503020102020204" pitchFamily="34" charset="0"/>
                <a:ea typeface="+mn-ea"/>
                <a:cs typeface="+mn-cs"/>
              </a:rPr>
            </a:br>
            <a:r>
              <a:rPr lang="en-GB" sz="1200" i="0" kern="1200" dirty="0">
                <a:solidFill>
                  <a:srgbClr val="44546A"/>
                </a:solidFill>
                <a:effectLst/>
                <a:latin typeface="Franklin Gothic Book" panose="020B0503020102020204" pitchFamily="34" charset="0"/>
                <a:ea typeface="+mn-ea"/>
                <a:cs typeface="+mn-cs"/>
              </a:rPr>
              <a:t>	Value 1: fixed defect (no blood flow in some part of the heart)</a:t>
            </a:r>
            <a:br>
              <a:rPr lang="en-GB" sz="1200" i="0" kern="1200" dirty="0">
                <a:solidFill>
                  <a:srgbClr val="44546A"/>
                </a:solidFill>
                <a:effectLst/>
                <a:latin typeface="Franklin Gothic Book" panose="020B0503020102020204" pitchFamily="34" charset="0"/>
                <a:ea typeface="+mn-ea"/>
                <a:cs typeface="+mn-cs"/>
              </a:rPr>
            </a:br>
            <a:r>
              <a:rPr lang="en-GB" sz="1200" i="0" kern="1200" dirty="0">
                <a:solidFill>
                  <a:srgbClr val="44546A"/>
                </a:solidFill>
                <a:effectLst/>
                <a:latin typeface="Franklin Gothic Book" panose="020B0503020102020204" pitchFamily="34" charset="0"/>
                <a:ea typeface="+mn-ea"/>
                <a:cs typeface="+mn-cs"/>
              </a:rPr>
              <a:t>	Value 2: normal blood flow</a:t>
            </a:r>
            <a:br>
              <a:rPr lang="en-GB" sz="1200" i="0" kern="1200" dirty="0">
                <a:solidFill>
                  <a:srgbClr val="44546A"/>
                </a:solidFill>
                <a:effectLst/>
                <a:latin typeface="Franklin Gothic Book" panose="020B0503020102020204" pitchFamily="34" charset="0"/>
                <a:ea typeface="+mn-ea"/>
                <a:cs typeface="+mn-cs"/>
              </a:rPr>
            </a:br>
            <a:r>
              <a:rPr lang="en-GB" sz="1200" i="0" kern="1200" dirty="0">
                <a:solidFill>
                  <a:srgbClr val="44546A"/>
                </a:solidFill>
                <a:effectLst/>
                <a:latin typeface="Franklin Gothic Book" panose="020B0503020102020204" pitchFamily="34" charset="0"/>
                <a:ea typeface="+mn-ea"/>
                <a:cs typeface="+mn-cs"/>
              </a:rPr>
              <a:t>	Value 3: reversible defect (a blood flow is observed but it is not 		               normal)</a:t>
            </a:r>
          </a:p>
          <a:p>
            <a:pPr marL="283464" indent="-283464" algn="l" rtl="0" eaLnBrk="1" latinLnBrk="0" hangingPunct="1">
              <a:lnSpc>
                <a:spcPct val="110000"/>
              </a:lnSpc>
              <a:spcBef>
                <a:spcPts val="384"/>
              </a:spcBef>
              <a:spcAft>
                <a:spcPts val="600"/>
              </a:spcAft>
              <a:buClr>
                <a:schemeClr val="accent1"/>
              </a:buClr>
              <a:buSzPct val="92000"/>
              <a:buFont typeface="Arial" panose="020B0604020202020204" pitchFamily="34" charset="0"/>
              <a:buChar char="•"/>
            </a:pPr>
            <a:r>
              <a:rPr lang="en-GB" sz="1500" b="1" i="0" kern="1200" dirty="0">
                <a:solidFill>
                  <a:srgbClr val="44546A"/>
                </a:solidFill>
                <a:effectLst/>
                <a:latin typeface="Franklin Gothic Book" panose="020B0503020102020204" pitchFamily="34" charset="0"/>
                <a:ea typeface="+mn-ea"/>
                <a:cs typeface="+mn-cs"/>
              </a:rPr>
              <a:t>target</a:t>
            </a:r>
            <a:r>
              <a:rPr lang="en-GB" sz="1500" i="0" kern="1200" dirty="0">
                <a:solidFill>
                  <a:srgbClr val="44546A"/>
                </a:solidFill>
                <a:effectLst/>
                <a:latin typeface="Franklin Gothic Book" panose="020B0503020102020204" pitchFamily="34" charset="0"/>
                <a:ea typeface="+mn-ea"/>
                <a:cs typeface="+mn-cs"/>
              </a:rPr>
              <a:t>: Heart disease </a:t>
            </a:r>
            <a:r>
              <a:rPr lang="en-GB" sz="1200" i="0" kern="1200" dirty="0">
                <a:solidFill>
                  <a:srgbClr val="44546A"/>
                </a:solidFill>
                <a:effectLst/>
                <a:latin typeface="Franklin Gothic Book" panose="020B0503020102020204" pitchFamily="34" charset="0"/>
                <a:ea typeface="+mn-ea"/>
                <a:cs typeface="+mn-cs"/>
              </a:rPr>
              <a:t>(0 = no, 1= yes)</a:t>
            </a:r>
            <a:endParaRPr lang="en-GB" sz="1500" i="0" kern="1200" dirty="0">
              <a:solidFill>
                <a:srgbClr val="44546A"/>
              </a:solidFill>
              <a:effectLst/>
              <a:latin typeface="Franklin Gothic Book" panose="020B0503020102020204" pitchFamily="34" charset="0"/>
              <a:ea typeface="+mn-ea"/>
              <a:cs typeface="+mn-cs"/>
            </a:endParaRPr>
          </a:p>
        </p:txBody>
      </p:sp>
    </p:spTree>
    <p:extLst>
      <p:ext uri="{BB962C8B-B14F-4D97-AF65-F5344CB8AC3E}">
        <p14:creationId xmlns:p14="http://schemas.microsoft.com/office/powerpoint/2010/main" val="2696945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Data exploration</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5049141" cy="910336"/>
          </a:xfrm>
        </p:spPr>
        <p:txBody>
          <a:bodyPr anchor="t">
            <a:normAutofit/>
          </a:bodyPr>
          <a:lstStyle/>
          <a:p>
            <a:pPr algn="l"/>
            <a:r>
              <a:rPr lang="en-US" sz="1800" b="1" dirty="0">
                <a:solidFill>
                  <a:srgbClr val="00B0F0"/>
                </a:solidFill>
                <a:effectLst/>
              </a:rPr>
              <a:t>Description</a:t>
            </a:r>
            <a:r>
              <a:rPr lang="en-US" sz="1800" b="1" dirty="0">
                <a:solidFill>
                  <a:srgbClr val="0068FF"/>
                </a:solidFill>
                <a:effectLst/>
              </a:rPr>
              <a:t>: </a:t>
            </a:r>
          </a:p>
          <a:p>
            <a:pPr algn="l"/>
            <a:endParaRPr lang="en-US" sz="1600" b="1" i="0" dirty="0">
              <a:solidFill>
                <a:srgbClr val="0068FF"/>
              </a:solidFill>
              <a:effectLst/>
            </a:endParaRPr>
          </a:p>
        </p:txBody>
      </p:sp>
      <p:sp>
        <p:nvSpPr>
          <p:cNvPr id="3" name="Rectangle: Single Corner Rounded 2">
            <a:extLst>
              <a:ext uri="{FF2B5EF4-FFF2-40B4-BE49-F238E27FC236}">
                <a16:creationId xmlns:a16="http://schemas.microsoft.com/office/drawing/2014/main" id="{1F874F6B-32A2-6FC2-9A4D-44847655D36C}"/>
              </a:ext>
            </a:extLst>
          </p:cNvPr>
          <p:cNvSpPr/>
          <p:nvPr/>
        </p:nvSpPr>
        <p:spPr>
          <a:xfrm>
            <a:off x="674326" y="2573571"/>
            <a:ext cx="1464733" cy="296333"/>
          </a:xfrm>
          <a:prstGeom prst="round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Mean</a:t>
            </a:r>
            <a:endParaRPr lang="en-GB" b="1" dirty="0"/>
          </a:p>
        </p:txBody>
      </p:sp>
      <p:sp>
        <p:nvSpPr>
          <p:cNvPr id="6" name="Rectangle: Single Corner Rounded 5">
            <a:extLst>
              <a:ext uri="{FF2B5EF4-FFF2-40B4-BE49-F238E27FC236}">
                <a16:creationId xmlns:a16="http://schemas.microsoft.com/office/drawing/2014/main" id="{64AE3714-3176-E4A6-C483-9647CAAE68D6}"/>
              </a:ext>
            </a:extLst>
          </p:cNvPr>
          <p:cNvSpPr/>
          <p:nvPr/>
        </p:nvSpPr>
        <p:spPr>
          <a:xfrm>
            <a:off x="6346993" y="2573571"/>
            <a:ext cx="1464733" cy="296333"/>
          </a:xfrm>
          <a:prstGeom prst="round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t>Max</a:t>
            </a:r>
            <a:endParaRPr lang="en-GB" b="1" dirty="0"/>
          </a:p>
        </p:txBody>
      </p:sp>
      <p:sp>
        <p:nvSpPr>
          <p:cNvPr id="7" name="Rectangle: Single Corner Rounded 6">
            <a:extLst>
              <a:ext uri="{FF2B5EF4-FFF2-40B4-BE49-F238E27FC236}">
                <a16:creationId xmlns:a16="http://schemas.microsoft.com/office/drawing/2014/main" id="{10410179-1EFB-9A0F-D3F2-C23E62277F2B}"/>
              </a:ext>
            </a:extLst>
          </p:cNvPr>
          <p:cNvSpPr/>
          <p:nvPr/>
        </p:nvSpPr>
        <p:spPr>
          <a:xfrm>
            <a:off x="9478433" y="2573571"/>
            <a:ext cx="1464733" cy="296333"/>
          </a:xfrm>
          <a:prstGeom prst="round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t>Min</a:t>
            </a:r>
            <a:endParaRPr lang="en-GB" b="1" dirty="0"/>
          </a:p>
        </p:txBody>
      </p:sp>
      <p:sp>
        <p:nvSpPr>
          <p:cNvPr id="9" name="TextBox 8">
            <a:extLst>
              <a:ext uri="{FF2B5EF4-FFF2-40B4-BE49-F238E27FC236}">
                <a16:creationId xmlns:a16="http://schemas.microsoft.com/office/drawing/2014/main" id="{C9987550-3F04-0223-267F-14542AA11494}"/>
              </a:ext>
            </a:extLst>
          </p:cNvPr>
          <p:cNvSpPr txBox="1"/>
          <p:nvPr/>
        </p:nvSpPr>
        <p:spPr>
          <a:xfrm>
            <a:off x="600855" y="3090041"/>
            <a:ext cx="1948838" cy="3662541"/>
          </a:xfrm>
          <a:prstGeom prst="rect">
            <a:avLst/>
          </a:prstGeom>
          <a:noFill/>
        </p:spPr>
        <p:txBody>
          <a:bodyPr wrap="square">
            <a:spAutoFit/>
          </a:bodyPr>
          <a:lstStyle/>
          <a:p>
            <a:pPr algn="l"/>
            <a:r>
              <a:rPr lang="en-US" sz="1600" dirty="0"/>
              <a:t>age: 54</a:t>
            </a:r>
          </a:p>
          <a:p>
            <a:pPr algn="l"/>
            <a:r>
              <a:rPr lang="en-US" sz="1600" dirty="0"/>
              <a:t>sex: 0.68</a:t>
            </a:r>
          </a:p>
          <a:p>
            <a:pPr algn="l"/>
            <a:r>
              <a:rPr lang="en-US" sz="1600" dirty="0"/>
              <a:t>cp: 1</a:t>
            </a:r>
          </a:p>
          <a:p>
            <a:pPr algn="l"/>
            <a:r>
              <a:rPr lang="en-US" sz="1600" dirty="0"/>
              <a:t>trestbps:131</a:t>
            </a:r>
          </a:p>
          <a:p>
            <a:pPr algn="l"/>
            <a:r>
              <a:rPr lang="en-US" sz="1600" dirty="0" err="1"/>
              <a:t>chol</a:t>
            </a:r>
            <a:r>
              <a:rPr lang="en-US" sz="1600" dirty="0"/>
              <a:t>: 246</a:t>
            </a:r>
          </a:p>
          <a:p>
            <a:pPr algn="l"/>
            <a:r>
              <a:rPr lang="en-US" sz="1600" dirty="0"/>
              <a:t>fbs:0.15</a:t>
            </a:r>
          </a:p>
          <a:p>
            <a:pPr algn="l"/>
            <a:r>
              <a:rPr lang="en-US" sz="1600" dirty="0"/>
              <a:t>restecg: 0.53</a:t>
            </a:r>
          </a:p>
          <a:p>
            <a:pPr algn="l"/>
            <a:r>
              <a:rPr lang="en-US" sz="1600" dirty="0" err="1"/>
              <a:t>thalach</a:t>
            </a:r>
            <a:r>
              <a:rPr lang="en-US" sz="1600" dirty="0"/>
              <a:t>: 149</a:t>
            </a:r>
          </a:p>
          <a:p>
            <a:pPr algn="l"/>
            <a:r>
              <a:rPr lang="en-US" sz="1600" dirty="0" err="1"/>
              <a:t>exang</a:t>
            </a:r>
            <a:r>
              <a:rPr lang="en-US" sz="1600" dirty="0"/>
              <a:t>: 0.33</a:t>
            </a:r>
          </a:p>
          <a:p>
            <a:pPr algn="l"/>
            <a:r>
              <a:rPr lang="en-US" sz="1600" dirty="0"/>
              <a:t>oldpeak:1</a:t>
            </a:r>
          </a:p>
          <a:p>
            <a:pPr algn="l"/>
            <a:r>
              <a:rPr lang="en-US" sz="1600" dirty="0"/>
              <a:t>slope: 1.40</a:t>
            </a:r>
          </a:p>
          <a:p>
            <a:pPr algn="l"/>
            <a:r>
              <a:rPr lang="en-US" sz="1600" dirty="0"/>
              <a:t>ca:0.73</a:t>
            </a:r>
          </a:p>
          <a:p>
            <a:pPr algn="l"/>
            <a:r>
              <a:rPr lang="en-US" sz="1600" dirty="0" err="1"/>
              <a:t>thal</a:t>
            </a:r>
            <a:r>
              <a:rPr lang="en-US" sz="1600" dirty="0"/>
              <a:t>: 2</a:t>
            </a:r>
          </a:p>
          <a:p>
            <a:pPr algn="l"/>
            <a:r>
              <a:rPr lang="en-US" sz="1600" dirty="0"/>
              <a:t>target: 0.5</a:t>
            </a:r>
          </a:p>
        </p:txBody>
      </p:sp>
      <p:sp>
        <p:nvSpPr>
          <p:cNvPr id="10" name="TextBox 9">
            <a:extLst>
              <a:ext uri="{FF2B5EF4-FFF2-40B4-BE49-F238E27FC236}">
                <a16:creationId xmlns:a16="http://schemas.microsoft.com/office/drawing/2014/main" id="{A961EEB2-447D-AA81-D33A-48554DBCF0C8}"/>
              </a:ext>
            </a:extLst>
          </p:cNvPr>
          <p:cNvSpPr txBox="1"/>
          <p:nvPr/>
        </p:nvSpPr>
        <p:spPr>
          <a:xfrm>
            <a:off x="6346993" y="3079637"/>
            <a:ext cx="2290234" cy="35394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age: 77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sex: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cp: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Franklin Gothic Book" panose="020B0502020104020203"/>
                <a:ea typeface="+mn-ea"/>
                <a:cs typeface="+mn-cs"/>
              </a:rPr>
              <a:t>trestbps</a:t>
            </a: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 200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Franklin Gothic Book" panose="020B0502020104020203"/>
                <a:ea typeface="+mn-ea"/>
                <a:cs typeface="+mn-cs"/>
              </a:rPr>
              <a:t>chol</a:t>
            </a: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 564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Franklin Gothic Book" panose="020B0502020104020203"/>
                <a:ea typeface="+mn-ea"/>
                <a:cs typeface="+mn-cs"/>
              </a:rPr>
              <a:t>fbs</a:t>
            </a: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restecg: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Franklin Gothic Book" panose="020B0502020104020203"/>
                <a:ea typeface="+mn-ea"/>
                <a:cs typeface="+mn-cs"/>
              </a:rPr>
              <a:t>thalach</a:t>
            </a: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 202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Franklin Gothic Book" panose="020B0502020104020203"/>
                <a:ea typeface="+mn-ea"/>
                <a:cs typeface="+mn-cs"/>
              </a:rPr>
              <a:t>exang</a:t>
            </a: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Franklin Gothic Book" panose="020B0502020104020203"/>
                <a:ea typeface="+mn-ea"/>
                <a:cs typeface="+mn-cs"/>
              </a:rPr>
              <a:t>oldpeak</a:t>
            </a: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slope: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ca: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Franklin Gothic Book" panose="020B0502020104020203"/>
                <a:ea typeface="+mn-ea"/>
                <a:cs typeface="+mn-cs"/>
              </a:rPr>
              <a:t>thal</a:t>
            </a: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target: 1</a:t>
            </a:r>
          </a:p>
        </p:txBody>
      </p:sp>
      <p:sp>
        <p:nvSpPr>
          <p:cNvPr id="11" name="TextBox 10">
            <a:extLst>
              <a:ext uri="{FF2B5EF4-FFF2-40B4-BE49-F238E27FC236}">
                <a16:creationId xmlns:a16="http://schemas.microsoft.com/office/drawing/2014/main" id="{4FFD299B-6A49-242D-9F41-95EE45339EF1}"/>
              </a:ext>
            </a:extLst>
          </p:cNvPr>
          <p:cNvSpPr txBox="1"/>
          <p:nvPr/>
        </p:nvSpPr>
        <p:spPr>
          <a:xfrm>
            <a:off x="9478433" y="3079639"/>
            <a:ext cx="2290234" cy="35394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age: 29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sex: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cp: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Franklin Gothic Book" panose="020B0502020104020203"/>
                <a:ea typeface="+mn-ea"/>
                <a:cs typeface="+mn-cs"/>
              </a:rPr>
              <a:t>trestbps</a:t>
            </a: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 94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Franklin Gothic Book" panose="020B0502020104020203"/>
                <a:ea typeface="+mn-ea"/>
                <a:cs typeface="+mn-cs"/>
              </a:rPr>
              <a:t>chol</a:t>
            </a: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 126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Franklin Gothic Book" panose="020B0502020104020203"/>
                <a:ea typeface="+mn-ea"/>
                <a:cs typeface="+mn-cs"/>
              </a:rPr>
              <a:t>fbs</a:t>
            </a: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restecg: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Franklin Gothic Book" panose="020B0502020104020203"/>
                <a:ea typeface="+mn-ea"/>
                <a:cs typeface="+mn-cs"/>
              </a:rPr>
              <a:t>thalach</a:t>
            </a: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 71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Franklin Gothic Book" panose="020B0502020104020203"/>
                <a:ea typeface="+mn-ea"/>
                <a:cs typeface="+mn-cs"/>
              </a:rPr>
              <a:t>exang</a:t>
            </a: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Franklin Gothic Book" panose="020B0502020104020203"/>
                <a:ea typeface="+mn-ea"/>
                <a:cs typeface="+mn-cs"/>
              </a:rPr>
              <a:t>oldpeak</a:t>
            </a: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 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slope: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ca: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Franklin Gothic Book" panose="020B0502020104020203"/>
                <a:ea typeface="+mn-ea"/>
                <a:cs typeface="+mn-cs"/>
              </a:rPr>
              <a:t>thal</a:t>
            </a: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target: 0</a:t>
            </a:r>
          </a:p>
        </p:txBody>
      </p:sp>
      <p:sp>
        <p:nvSpPr>
          <p:cNvPr id="14" name="Rectangle: Single Corner Rounded 13">
            <a:extLst>
              <a:ext uri="{FF2B5EF4-FFF2-40B4-BE49-F238E27FC236}">
                <a16:creationId xmlns:a16="http://schemas.microsoft.com/office/drawing/2014/main" id="{2E2B0A14-A072-3242-D0A0-3F39B14EF041}"/>
              </a:ext>
            </a:extLst>
          </p:cNvPr>
          <p:cNvSpPr/>
          <p:nvPr/>
        </p:nvSpPr>
        <p:spPr>
          <a:xfrm>
            <a:off x="3615877" y="2573571"/>
            <a:ext cx="1464733" cy="296333"/>
          </a:xfrm>
          <a:prstGeom prst="round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t>Std</a:t>
            </a:r>
            <a:endParaRPr lang="en-GB" b="1" dirty="0"/>
          </a:p>
        </p:txBody>
      </p:sp>
      <p:sp>
        <p:nvSpPr>
          <p:cNvPr id="15" name="TextBox 14">
            <a:extLst>
              <a:ext uri="{FF2B5EF4-FFF2-40B4-BE49-F238E27FC236}">
                <a16:creationId xmlns:a16="http://schemas.microsoft.com/office/drawing/2014/main" id="{11A8CA2D-B5D2-77AF-135A-4FB4B1237637}"/>
              </a:ext>
            </a:extLst>
          </p:cNvPr>
          <p:cNvSpPr txBox="1"/>
          <p:nvPr/>
        </p:nvSpPr>
        <p:spPr>
          <a:xfrm>
            <a:off x="3615877" y="3079639"/>
            <a:ext cx="2290234" cy="35394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age: 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sex: 0.68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cp: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Franklin Gothic Book" panose="020B0502020104020203"/>
                <a:ea typeface="+mn-ea"/>
                <a:cs typeface="+mn-cs"/>
              </a:rPr>
              <a:t>trestbps</a:t>
            </a: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 17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Franklin Gothic Book" panose="020B0502020104020203"/>
                <a:ea typeface="+mn-ea"/>
                <a:cs typeface="+mn-cs"/>
              </a:rPr>
              <a:t>chol</a:t>
            </a: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 51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Franklin Gothic Book" panose="020B0502020104020203"/>
                <a:ea typeface="+mn-ea"/>
                <a:cs typeface="+mn-cs"/>
              </a:rPr>
              <a:t>fbs</a:t>
            </a: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 0.36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restecg: 0.53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Franklin Gothic Book" panose="020B0502020104020203"/>
                <a:ea typeface="+mn-ea"/>
                <a:cs typeface="+mn-cs"/>
              </a:rPr>
              <a:t>thalach</a:t>
            </a: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 22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Franklin Gothic Book" panose="020B0502020104020203"/>
                <a:ea typeface="+mn-ea"/>
                <a:cs typeface="+mn-cs"/>
              </a:rPr>
              <a:t>exang</a:t>
            </a: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 0.47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oldpeak:1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slope: 0.62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ca:1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Franklin Gothic Book" panose="020B0502020104020203"/>
                <a:ea typeface="+mn-ea"/>
                <a:cs typeface="+mn-cs"/>
              </a:rPr>
              <a:t>thal</a:t>
            </a: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 0.61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B0502020104020203"/>
                <a:ea typeface="+mn-ea"/>
                <a:cs typeface="+mn-cs"/>
              </a:rPr>
              <a:t>target: 0.5</a:t>
            </a:r>
          </a:p>
        </p:txBody>
      </p:sp>
      <p:pic>
        <p:nvPicPr>
          <p:cNvPr id="17" name="Picture 2" descr="IBM MEA (@IBMMEA) / Twitter">
            <a:extLst>
              <a:ext uri="{FF2B5EF4-FFF2-40B4-BE49-F238E27FC236}">
                <a16:creationId xmlns:a16="http://schemas.microsoft.com/office/drawing/2014/main" id="{5DD7E320-9E94-7FDC-EB52-3E41213F8C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275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Data exploration</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5049141" cy="910336"/>
          </a:xfrm>
        </p:spPr>
        <p:txBody>
          <a:bodyPr anchor="t">
            <a:normAutofit/>
          </a:bodyPr>
          <a:lstStyle/>
          <a:p>
            <a:pPr algn="l"/>
            <a:r>
              <a:rPr lang="en-US" sz="1800" b="1" dirty="0">
                <a:solidFill>
                  <a:srgbClr val="00B0F0"/>
                </a:solidFill>
                <a:effectLst/>
              </a:rPr>
              <a:t>Description</a:t>
            </a:r>
            <a:r>
              <a:rPr lang="en-US" sz="1800" b="1" dirty="0">
                <a:solidFill>
                  <a:srgbClr val="0068FF"/>
                </a:solidFill>
                <a:effectLst/>
              </a:rPr>
              <a:t>: </a:t>
            </a:r>
          </a:p>
          <a:p>
            <a:pPr algn="l"/>
            <a:endParaRPr lang="en-US" sz="1600" b="1" i="0" dirty="0">
              <a:solidFill>
                <a:srgbClr val="0068FF"/>
              </a:solidFill>
              <a:effectLst/>
            </a:endParaRPr>
          </a:p>
        </p:txBody>
      </p:sp>
      <p:pic>
        <p:nvPicPr>
          <p:cNvPr id="17" name="Picture 2" descr="IBM MEA (@IBMMEA) / Twitter">
            <a:extLst>
              <a:ext uri="{FF2B5EF4-FFF2-40B4-BE49-F238E27FC236}">
                <a16:creationId xmlns:a16="http://schemas.microsoft.com/office/drawing/2014/main" id="{5DD7E320-9E94-7FDC-EB52-3E41213F8C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6E9BDAD-D135-51DD-3592-761F252CFB2F}"/>
              </a:ext>
            </a:extLst>
          </p:cNvPr>
          <p:cNvPicPr>
            <a:picLocks noChangeAspect="1"/>
          </p:cNvPicPr>
          <p:nvPr/>
        </p:nvPicPr>
        <p:blipFill>
          <a:blip r:embed="rId3"/>
          <a:stretch>
            <a:fillRect/>
          </a:stretch>
        </p:blipFill>
        <p:spPr>
          <a:xfrm>
            <a:off x="703160" y="3108003"/>
            <a:ext cx="10907647" cy="1991003"/>
          </a:xfrm>
          <a:prstGeom prst="rect">
            <a:avLst/>
          </a:prstGeom>
        </p:spPr>
      </p:pic>
    </p:spTree>
    <p:extLst>
      <p:ext uri="{BB962C8B-B14F-4D97-AF65-F5344CB8AC3E}">
        <p14:creationId xmlns:p14="http://schemas.microsoft.com/office/powerpoint/2010/main" val="1018712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Data exploration</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5049141" cy="2076804"/>
          </a:xfrm>
        </p:spPr>
        <p:txBody>
          <a:bodyPr anchor="t">
            <a:normAutofit/>
          </a:bodyPr>
          <a:lstStyle/>
          <a:p>
            <a:pPr algn="l"/>
            <a:r>
              <a:rPr lang="en-US" sz="1800" b="1" dirty="0">
                <a:solidFill>
                  <a:srgbClr val="00B0F0"/>
                </a:solidFill>
                <a:effectLst/>
              </a:rPr>
              <a:t>Data Types &amp; Null Values </a:t>
            </a:r>
          </a:p>
          <a:p>
            <a:pPr marL="285750" indent="-285750" algn="l">
              <a:buFont typeface="Arial" panose="020B0604020202020204" pitchFamily="34" charset="0"/>
              <a:buChar char="•"/>
            </a:pPr>
            <a:r>
              <a:rPr lang="en-US" sz="1600" i="0" dirty="0">
                <a:solidFill>
                  <a:srgbClr val="44546A"/>
                </a:solidFill>
                <a:effectLst/>
              </a:rPr>
              <a:t>Our Data Types are the following</a:t>
            </a:r>
          </a:p>
          <a:p>
            <a:pPr marL="285750" indent="-285750" algn="l">
              <a:buFont typeface="Arial" panose="020B0604020202020204" pitchFamily="34" charset="0"/>
              <a:buChar char="•"/>
            </a:pPr>
            <a:r>
              <a:rPr lang="en-US" sz="1600" dirty="0">
                <a:solidFill>
                  <a:srgbClr val="44546A"/>
                </a:solidFill>
              </a:rPr>
              <a:t>Our data doesn’t have any missing values as it is already a small dataset so I guess it was already cleaned before.</a:t>
            </a:r>
            <a:endParaRPr lang="en-US" sz="1600" i="0" dirty="0">
              <a:effectLst/>
            </a:endParaRPr>
          </a:p>
        </p:txBody>
      </p:sp>
      <p:pic>
        <p:nvPicPr>
          <p:cNvPr id="4" name="Picture 3">
            <a:extLst>
              <a:ext uri="{FF2B5EF4-FFF2-40B4-BE49-F238E27FC236}">
                <a16:creationId xmlns:a16="http://schemas.microsoft.com/office/drawing/2014/main" id="{DF5A658C-B173-1B16-3B86-D64EB3AF6B55}"/>
              </a:ext>
            </a:extLst>
          </p:cNvPr>
          <p:cNvPicPr>
            <a:picLocks noChangeAspect="1"/>
          </p:cNvPicPr>
          <p:nvPr/>
        </p:nvPicPr>
        <p:blipFill>
          <a:blip r:embed="rId2"/>
          <a:stretch>
            <a:fillRect/>
          </a:stretch>
        </p:blipFill>
        <p:spPr>
          <a:xfrm>
            <a:off x="9511642" y="2051867"/>
            <a:ext cx="1838582" cy="3448531"/>
          </a:xfrm>
          <a:prstGeom prst="rect">
            <a:avLst/>
          </a:prstGeom>
        </p:spPr>
      </p:pic>
      <p:pic>
        <p:nvPicPr>
          <p:cNvPr id="7" name="Picture 6">
            <a:extLst>
              <a:ext uri="{FF2B5EF4-FFF2-40B4-BE49-F238E27FC236}">
                <a16:creationId xmlns:a16="http://schemas.microsoft.com/office/drawing/2014/main" id="{D7D747C1-C9BA-68E0-B97E-92CE4429D80C}"/>
              </a:ext>
            </a:extLst>
          </p:cNvPr>
          <p:cNvPicPr>
            <a:picLocks noChangeAspect="1"/>
          </p:cNvPicPr>
          <p:nvPr/>
        </p:nvPicPr>
        <p:blipFill>
          <a:blip r:embed="rId3"/>
          <a:stretch>
            <a:fillRect/>
          </a:stretch>
        </p:blipFill>
        <p:spPr>
          <a:xfrm>
            <a:off x="7206075" y="2051867"/>
            <a:ext cx="1657581" cy="3448531"/>
          </a:xfrm>
          <a:prstGeom prst="rect">
            <a:avLst/>
          </a:prstGeom>
        </p:spPr>
      </p:pic>
    </p:spTree>
    <p:extLst>
      <p:ext uri="{BB962C8B-B14F-4D97-AF65-F5344CB8AC3E}">
        <p14:creationId xmlns:p14="http://schemas.microsoft.com/office/powerpoint/2010/main" val="427851568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{C8E0FB35-7D8A-40D7-ADBA-2331C5028934}tf33552983_win32</Template>
  <TotalTime>295</TotalTime>
  <Words>1642</Words>
  <Application>Microsoft Office PowerPoint</Application>
  <PresentationFormat>Widescreen</PresentationFormat>
  <Paragraphs>202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Franklin Gothic Book</vt:lpstr>
      <vt:lpstr>Franklin Gothic Demi</vt:lpstr>
      <vt:lpstr>Wingdings 2</vt:lpstr>
      <vt:lpstr>DividendVTI</vt:lpstr>
      <vt:lpstr>IBM Professional certificate: Supervised Learning - Classification</vt:lpstr>
      <vt:lpstr>Main objective</vt:lpstr>
      <vt:lpstr>About the disease</vt:lpstr>
      <vt:lpstr>About the data</vt:lpstr>
      <vt:lpstr>Data exploration</vt:lpstr>
      <vt:lpstr>Data exploration</vt:lpstr>
      <vt:lpstr>Data exploration</vt:lpstr>
      <vt:lpstr>Data exploration</vt:lpstr>
      <vt:lpstr>Data exploration</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Machine learning analysis</vt:lpstr>
      <vt:lpstr>Machine learning analysis</vt:lpstr>
      <vt:lpstr>Machine learning analysis</vt:lpstr>
      <vt:lpstr>Machine learning analysis</vt:lpstr>
      <vt:lpstr>Machine learning analysis</vt:lpstr>
      <vt:lpstr>Machine learning analysis</vt:lpstr>
      <vt:lpstr>Machine learning analysis</vt:lpstr>
      <vt:lpstr>Machine learning analysis</vt:lpstr>
      <vt:lpstr>Analysis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Professional certificate: Supervised Learning - Regression</dc:title>
  <dc:creator>Ibrahim Mohamed</dc:creator>
  <cp:lastModifiedBy>Ibrahim Mohamed</cp:lastModifiedBy>
  <cp:revision>5</cp:revision>
  <dcterms:created xsi:type="dcterms:W3CDTF">2022-07-28T00:20:22Z</dcterms:created>
  <dcterms:modified xsi:type="dcterms:W3CDTF">2022-07-29T14:15:59Z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