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61" r:id="rId3"/>
    <p:sldId id="258" r:id="rId4"/>
    <p:sldId id="257" r:id="rId5"/>
    <p:sldId id="260" r:id="rId6"/>
    <p:sldId id="259" r:id="rId7"/>
    <p:sldId id="262" r:id="rId8"/>
  </p:sldIdLst>
  <p:sldSz cx="9144000" cy="5143500" type="screen16x9"/>
  <p:notesSz cx="6858000" cy="9144000"/>
  <p:embeddedFontLst>
    <p:embeddedFont>
      <p:font typeface="Google Sans" panose="020B050303050204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3"/>
  </p:normalViewPr>
  <p:slideViewPr>
    <p:cSldViewPr snapToGrid="0">
      <p:cViewPr varScale="1">
        <p:scale>
          <a:sx n="126" d="100"/>
          <a:sy n="126" d="100"/>
        </p:scale>
        <p:origin x="70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b06e27f4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b06e27f4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069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b06e27f4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b06e27f4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dirty="0">
                <a:solidFill>
                  <a:srgbClr val="1967D2"/>
                </a:solidFill>
                <a:latin typeface="Google Sans"/>
                <a:ea typeface="Google Sans"/>
                <a:cs typeface="Google Sans"/>
                <a:sym typeface="Google Sans"/>
              </a:rPr>
              <a:t>Rachel</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50"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16-26</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dirty="0">
                <a:solidFill>
                  <a:schemeClr val="dk1"/>
                </a:solidFill>
                <a:latin typeface="Google Sans"/>
                <a:ea typeface="Google Sans"/>
                <a:cs typeface="Google Sans"/>
                <a:sym typeface="Google Sans"/>
              </a:rPr>
              <a:t>High School </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Denver, Colorado</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1 Brother, 2 Sisters</a:t>
            </a:r>
          </a:p>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Student</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“Everyday is a challenge, but somehow someway I manage to make it through”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p>
          <a:p>
            <a:pPr marL="285750" indent="-285750">
              <a:buFont typeface="Arial" panose="020B0604020202020204" pitchFamily="34" charset="0"/>
              <a:buChar char="•"/>
            </a:pPr>
            <a:r>
              <a:rPr lang="en-US" dirty="0"/>
              <a:t>Graduate high school and attend a four year college </a:t>
            </a:r>
          </a:p>
          <a:p>
            <a:pPr marL="285750" indent="-285750">
              <a:buFont typeface="Arial" panose="020B0604020202020204" pitchFamily="34" charset="0"/>
              <a:buChar char="•"/>
            </a:pPr>
            <a:r>
              <a:rPr lang="en-US" dirty="0"/>
              <a:t>Get help for anxiety and depression </a:t>
            </a:r>
          </a:p>
          <a:p>
            <a:pPr marL="0" marR="0" lvl="0" indent="0" algn="l" rtl="0">
              <a:lnSpc>
                <a:spcPct val="100000"/>
              </a:lnSpc>
              <a:spcBef>
                <a:spcPts val="0"/>
              </a:spcBef>
              <a:spcAft>
                <a:spcPts val="0"/>
              </a:spcAft>
              <a:buClr>
                <a:srgbClr val="000000"/>
              </a:buClr>
              <a:buSzPts val="1900"/>
              <a:buFont typeface="Arial"/>
              <a:buNone/>
            </a:pPr>
            <a:endParaRPr sz="18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285750" indent="-285750">
              <a:buFont typeface="Arial" panose="020B0604020202020204" pitchFamily="34" charset="0"/>
              <a:buChar char="•"/>
            </a:pPr>
            <a:r>
              <a:rPr lang="en-US" sz="1200" dirty="0"/>
              <a:t>Not sure where to go to get mental health resources</a:t>
            </a:r>
          </a:p>
          <a:p>
            <a:pPr marL="285750" indent="-285750">
              <a:buFont typeface="Arial" panose="020B0604020202020204" pitchFamily="34" charset="0"/>
              <a:buChar char="•"/>
            </a:pPr>
            <a:r>
              <a:rPr lang="en-US" sz="1200" dirty="0"/>
              <a:t>Not sure what mental health resources are or what mental health looks like </a:t>
            </a:r>
          </a:p>
          <a:p>
            <a:pPr marL="285750" indent="-285750">
              <a:buFont typeface="Arial" panose="020B0604020202020204" pitchFamily="34" charset="0"/>
              <a:buChar char="•"/>
            </a:pPr>
            <a:r>
              <a:rPr lang="en-US" sz="1200" dirty="0"/>
              <a:t>Afraid to ask for help of fear of being stigmatized</a:t>
            </a:r>
          </a:p>
          <a:p>
            <a:pPr marL="0" marR="0" lvl="0" indent="0" algn="l" rtl="0">
              <a:lnSpc>
                <a:spcPct val="100000"/>
              </a:lnSpc>
              <a:spcBef>
                <a:spcPts val="0"/>
              </a:spcBef>
              <a:spcAft>
                <a:spcPts val="0"/>
              </a:spcAft>
              <a:buClr>
                <a:srgbClr val="000000"/>
              </a:buClr>
              <a:buSzPts val="1400"/>
              <a:buFont typeface="Arial"/>
              <a:buNone/>
            </a:pPr>
            <a:endParaRPr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4"/>
            <a:ext cx="5197800" cy="1595725"/>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dirty="0">
                <a:solidFill>
                  <a:srgbClr val="000000"/>
                </a:solidFill>
                <a:latin typeface="Google Sans"/>
                <a:ea typeface="Google Sans"/>
                <a:cs typeface="Google Sans"/>
                <a:sym typeface="Google Sans"/>
              </a:rPr>
              <a:t>Rachel is a 18 year old t</a:t>
            </a:r>
            <a:r>
              <a:rPr lang="en-US" sz="1400" i="0" u="none" strike="noStrike" cap="none" dirty="0">
                <a:solidFill>
                  <a:srgbClr val="000000"/>
                </a:solidFill>
                <a:latin typeface="Google Sans"/>
                <a:ea typeface="Google Sans"/>
                <a:cs typeface="Google Sans"/>
                <a:sym typeface="Google Sans"/>
              </a:rPr>
              <a:t>ha</a:t>
            </a:r>
            <a:r>
              <a:rPr lang="en" sz="1400" i="0" u="none" strike="noStrike" cap="none" dirty="0">
                <a:solidFill>
                  <a:srgbClr val="000000"/>
                </a:solidFill>
                <a:latin typeface="Google Sans"/>
                <a:ea typeface="Google Sans"/>
                <a:cs typeface="Google Sans"/>
                <a:sym typeface="Google Sans"/>
              </a:rPr>
              <a:t>t just finished high school and </a:t>
            </a:r>
            <a:r>
              <a:rPr lang="en" dirty="0">
                <a:latin typeface="Google Sans"/>
                <a:ea typeface="Google Sans"/>
                <a:cs typeface="Google Sans"/>
                <a:sym typeface="Google Sans"/>
              </a:rPr>
              <a:t>will be soon going off to college. She has episodes of anxiety frequently because of bullying and trauma she has experienced as a teenager. This </a:t>
            </a:r>
            <a:r>
              <a:rPr lang="en-US" dirty="0">
                <a:latin typeface="Google Sans"/>
                <a:ea typeface="Google Sans"/>
                <a:cs typeface="Google Sans"/>
                <a:sym typeface="Google Sans"/>
              </a:rPr>
              <a:t>ma</a:t>
            </a:r>
            <a:r>
              <a:rPr lang="en" dirty="0">
                <a:latin typeface="Google Sans"/>
                <a:ea typeface="Google Sans"/>
                <a:cs typeface="Google Sans"/>
                <a:sym typeface="Google Sans"/>
              </a:rPr>
              <a:t>kes her daily life challenging as she tries to mask these things so people don’t notice. </a:t>
            </a:r>
            <a:endParaRPr sz="1400" i="0" u="none" strike="noStrike" cap="none" dirty="0">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i="1">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3" name="Picture 2">
            <a:extLst>
              <a:ext uri="{FF2B5EF4-FFF2-40B4-BE49-F238E27FC236}">
                <a16:creationId xmlns:a16="http://schemas.microsoft.com/office/drawing/2014/main" id="{DA95DF7A-D585-4547-8A6B-116DA0ABE711}"/>
              </a:ext>
            </a:extLst>
          </p:cNvPr>
          <p:cNvPicPr>
            <a:picLocks noChangeAspect="1"/>
          </p:cNvPicPr>
          <p:nvPr/>
        </p:nvPicPr>
        <p:blipFill>
          <a:blip r:embed="rId3"/>
          <a:stretch>
            <a:fillRect/>
          </a:stretch>
        </p:blipFill>
        <p:spPr>
          <a:xfrm>
            <a:off x="451450" y="461326"/>
            <a:ext cx="2758200" cy="2758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DDD0-E970-C64A-9573-0332618A2BE7}"/>
              </a:ext>
            </a:extLst>
          </p:cNvPr>
          <p:cNvSpPr>
            <a:spLocks noGrp="1"/>
          </p:cNvSpPr>
          <p:nvPr>
            <p:ph type="title"/>
          </p:nvPr>
        </p:nvSpPr>
        <p:spPr/>
        <p:txBody>
          <a:bodyPr/>
          <a:lstStyle/>
          <a:p>
            <a:r>
              <a:rPr lang="en-US" dirty="0"/>
              <a:t>USER STORY </a:t>
            </a:r>
          </a:p>
        </p:txBody>
      </p:sp>
      <p:sp>
        <p:nvSpPr>
          <p:cNvPr id="3" name="TextBox 2">
            <a:extLst>
              <a:ext uri="{FF2B5EF4-FFF2-40B4-BE49-F238E27FC236}">
                <a16:creationId xmlns:a16="http://schemas.microsoft.com/office/drawing/2014/main" id="{741C5EB8-A52B-D84E-8FC2-E97E8C80FCE1}"/>
              </a:ext>
            </a:extLst>
          </p:cNvPr>
          <p:cNvSpPr txBox="1"/>
          <p:nvPr/>
        </p:nvSpPr>
        <p:spPr>
          <a:xfrm>
            <a:off x="3108960" y="2992650"/>
            <a:ext cx="3241040" cy="1169551"/>
          </a:xfrm>
          <a:prstGeom prst="rect">
            <a:avLst/>
          </a:prstGeom>
          <a:noFill/>
        </p:spPr>
        <p:txBody>
          <a:bodyPr wrap="square" rtlCol="0">
            <a:spAutoFit/>
          </a:bodyPr>
          <a:lstStyle/>
          <a:p>
            <a:r>
              <a:rPr lang="en-US" dirty="0"/>
              <a:t>As a student that struggles with mental health, I want to have access to resources so that I can get rid of my anxiety and depression. </a:t>
            </a:r>
          </a:p>
          <a:p>
            <a:endParaRPr lang="en-US" dirty="0"/>
          </a:p>
        </p:txBody>
      </p:sp>
    </p:spTree>
    <p:extLst>
      <p:ext uri="{BB962C8B-B14F-4D97-AF65-F5344CB8AC3E}">
        <p14:creationId xmlns:p14="http://schemas.microsoft.com/office/powerpoint/2010/main" val="237420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p:nvPr/>
        </p:nvSpPr>
        <p:spPr>
          <a:xfrm>
            <a:off x="171175" y="119650"/>
            <a:ext cx="1785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Google Sans"/>
                <a:ea typeface="Google Sans"/>
                <a:cs typeface="Google Sans"/>
                <a:sym typeface="Google Sans"/>
              </a:rPr>
              <a:t>Persona: Rachel</a:t>
            </a:r>
            <a:endParaRPr sz="1600" b="1" dirty="0">
              <a:latin typeface="Google Sans"/>
              <a:ea typeface="Google Sans"/>
              <a:cs typeface="Google Sans"/>
              <a:sym typeface="Google Sans"/>
            </a:endParaRPr>
          </a:p>
        </p:txBody>
      </p:sp>
      <p:sp>
        <p:nvSpPr>
          <p:cNvPr id="188" name="Google Shape;188;p33"/>
          <p:cNvSpPr txBox="1"/>
          <p:nvPr/>
        </p:nvSpPr>
        <p:spPr>
          <a:xfrm>
            <a:off x="171664" y="407900"/>
            <a:ext cx="8487600" cy="27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300"/>
              </a:spcAft>
              <a:buNone/>
            </a:pPr>
            <a:r>
              <a:rPr lang="en" sz="1100" dirty="0">
                <a:solidFill>
                  <a:srgbClr val="434343"/>
                </a:solidFill>
                <a:latin typeface="Google Sans"/>
                <a:ea typeface="Google Sans"/>
                <a:cs typeface="Google Sans"/>
                <a:sym typeface="Google Sans"/>
              </a:rPr>
              <a:t>Goal: Find mental health resources </a:t>
            </a:r>
            <a:endParaRPr sz="1600" b="1" dirty="0">
              <a:latin typeface="Google Sans"/>
              <a:ea typeface="Google Sans"/>
              <a:cs typeface="Google Sans"/>
              <a:sym typeface="Google Sans"/>
            </a:endParaRPr>
          </a:p>
        </p:txBody>
      </p:sp>
      <p:graphicFrame>
        <p:nvGraphicFramePr>
          <p:cNvPr id="189" name="Google Shape;189;p33"/>
          <p:cNvGraphicFramePr/>
          <p:nvPr>
            <p:extLst>
              <p:ext uri="{D42A27DB-BD31-4B8C-83A1-F6EECF244321}">
                <p14:modId xmlns:p14="http://schemas.microsoft.com/office/powerpoint/2010/main" val="617166647"/>
              </p:ext>
            </p:extLst>
          </p:nvPr>
        </p:nvGraphicFramePr>
        <p:xfrm>
          <a:off x="226350" y="848300"/>
          <a:ext cx="8582100" cy="4849680"/>
        </p:xfrm>
        <a:graphic>
          <a:graphicData uri="http://schemas.openxmlformats.org/drawingml/2006/table">
            <a:tbl>
              <a:tblPr>
                <a:noFill/>
              </a:tblPr>
              <a:tblGrid>
                <a:gridCol w="1430350">
                  <a:extLst>
                    <a:ext uri="{9D8B030D-6E8A-4147-A177-3AD203B41FA5}">
                      <a16:colId xmlns:a16="http://schemas.microsoft.com/office/drawing/2014/main" val="20000"/>
                    </a:ext>
                  </a:extLst>
                </a:gridCol>
                <a:gridCol w="1430350">
                  <a:extLst>
                    <a:ext uri="{9D8B030D-6E8A-4147-A177-3AD203B41FA5}">
                      <a16:colId xmlns:a16="http://schemas.microsoft.com/office/drawing/2014/main" val="20001"/>
                    </a:ext>
                  </a:extLst>
                </a:gridCol>
                <a:gridCol w="1430350">
                  <a:extLst>
                    <a:ext uri="{9D8B030D-6E8A-4147-A177-3AD203B41FA5}">
                      <a16:colId xmlns:a16="http://schemas.microsoft.com/office/drawing/2014/main" val="20002"/>
                    </a:ext>
                  </a:extLst>
                </a:gridCol>
                <a:gridCol w="1410775">
                  <a:extLst>
                    <a:ext uri="{9D8B030D-6E8A-4147-A177-3AD203B41FA5}">
                      <a16:colId xmlns:a16="http://schemas.microsoft.com/office/drawing/2014/main" val="20003"/>
                    </a:ext>
                  </a:extLst>
                </a:gridCol>
                <a:gridCol w="1449925">
                  <a:extLst>
                    <a:ext uri="{9D8B030D-6E8A-4147-A177-3AD203B41FA5}">
                      <a16:colId xmlns:a16="http://schemas.microsoft.com/office/drawing/2014/main" val="20004"/>
                    </a:ext>
                  </a:extLst>
                </a:gridCol>
                <a:gridCol w="1430350">
                  <a:extLst>
                    <a:ext uri="{9D8B030D-6E8A-4147-A177-3AD203B41FA5}">
                      <a16:colId xmlns:a16="http://schemas.microsoft.com/office/drawing/2014/main" val="20005"/>
                    </a:ext>
                  </a:extLst>
                </a:gridCol>
              </a:tblGrid>
              <a:tr h="713900">
                <a:tc>
                  <a:txBody>
                    <a:bodyPr/>
                    <a:lstStyle/>
                    <a:p>
                      <a:pPr marL="0" lvl="0" indent="0" algn="ctr" rtl="0">
                        <a:spcBef>
                          <a:spcPts val="0"/>
                        </a:spcBef>
                        <a:spcAft>
                          <a:spcPts val="0"/>
                        </a:spcAft>
                        <a:buNone/>
                      </a:pPr>
                      <a:r>
                        <a:rPr lang="en" sz="1100" b="1">
                          <a:latin typeface="Google Sans"/>
                          <a:ea typeface="Google Sans"/>
                          <a:cs typeface="Google Sans"/>
                          <a:sym typeface="Google Sans"/>
                        </a:rPr>
                        <a:t>ACTION</a:t>
                      </a:r>
                      <a:endParaRPr sz="1100" b="1">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 sz="1100" b="1" dirty="0">
                          <a:latin typeface="Google Sans"/>
                          <a:ea typeface="Google Sans"/>
                          <a:cs typeface="Google Sans"/>
                          <a:sym typeface="Google Sans"/>
                        </a:rPr>
                        <a:t>Search for app in the app store</a:t>
                      </a:r>
                      <a:endParaRPr sz="1100" dirty="0"/>
                    </a:p>
                  </a:txBody>
                  <a:tcPr marL="91425" marR="91425" marT="91425" marB="91425" anchor="ctr">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en" sz="1100" b="1" dirty="0">
                          <a:latin typeface="Google Sans"/>
                          <a:sym typeface="Google Sans"/>
                        </a:rPr>
                        <a:t>Use current location</a:t>
                      </a:r>
                      <a:endParaRPr sz="1100" dirty="0"/>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en" sz="1100" b="1" dirty="0">
                          <a:latin typeface="Google Sans"/>
                          <a:ea typeface="Google Sans"/>
                          <a:cs typeface="Google Sans"/>
                          <a:sym typeface="Google Sans"/>
                        </a:rPr>
                        <a:t>User picks a resource</a:t>
                      </a:r>
                      <a:endParaRPr sz="1100"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endParaRPr sz="1100"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endParaRPr sz="1100"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extLst>
                  <a:ext uri="{0D108BD9-81ED-4DB2-BD59-A6C34878D82A}">
                    <a16:rowId xmlns:a16="http://schemas.microsoft.com/office/drawing/2014/main" val="10000"/>
                  </a:ext>
                </a:extLst>
              </a:tr>
              <a:tr h="1315700">
                <a:tc>
                  <a:txBody>
                    <a:bodyPr/>
                    <a:lstStyle/>
                    <a:p>
                      <a:pPr marL="177800" lvl="0" indent="-114300" algn="ctr" rtl="0">
                        <a:spcBef>
                          <a:spcPts val="0"/>
                        </a:spcBef>
                        <a:spcAft>
                          <a:spcPts val="0"/>
                        </a:spcAft>
                        <a:buNone/>
                      </a:pPr>
                      <a:r>
                        <a:rPr lang="en" sz="1100" b="1">
                          <a:latin typeface="Google Sans"/>
                          <a:ea typeface="Google Sans"/>
                          <a:cs typeface="Google Sans"/>
                          <a:sym typeface="Google Sans"/>
                        </a:rPr>
                        <a:t>TASK LIST</a:t>
                      </a:r>
                      <a:endParaRPr sz="1100" b="1">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Tasks</a:t>
                      </a: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A. User goes to the app store</a:t>
                      </a:r>
                      <a:endParaRPr sz="1100" dirty="0">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B. Downloads the app and opens it</a:t>
                      </a: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Tasks</a:t>
                      </a: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A. User allows the app to use their current location or city and state to show locations of resources</a:t>
                      </a: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p>
                      <a:pPr marL="0" lvl="0" indent="0" algn="l" rtl="0">
                        <a:spcBef>
                          <a:spcPts val="0"/>
                        </a:spcBef>
                        <a:spcAft>
                          <a:spcPts val="0"/>
                        </a:spcAft>
                        <a:buNone/>
                      </a:pP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Tasks</a:t>
                      </a: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A. User is presented with resources they can choose from </a:t>
                      </a:r>
                      <a:endParaRPr sz="1100" dirty="0">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B. User picks a location to go seek the help they need</a:t>
                      </a: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p>
                      <a:pPr marL="0" lvl="0" indent="0" algn="l" rtl="0">
                        <a:spcBef>
                          <a:spcPts val="0"/>
                        </a:spcBef>
                        <a:spcAft>
                          <a:spcPts val="0"/>
                        </a:spcAft>
                        <a:buNone/>
                      </a:pP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100" dirty="0">
                        <a:latin typeface="Google Sans"/>
                        <a:ea typeface="Google Sans"/>
                        <a:cs typeface="Google Sans"/>
                        <a:sym typeface="Google Sans"/>
                      </a:endParaRPr>
                    </a:p>
                    <a:p>
                      <a:pPr marL="0" lvl="0" indent="0" algn="l" rtl="0">
                        <a:spcBef>
                          <a:spcPts val="0"/>
                        </a:spcBef>
                        <a:spcAft>
                          <a:spcPts val="0"/>
                        </a:spcAft>
                        <a:buNone/>
                      </a:pP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996400">
                <a:tc>
                  <a:txBody>
                    <a:bodyPr/>
                    <a:lstStyle/>
                    <a:p>
                      <a:pPr marL="0" lvl="0" indent="0" algn="ctr" rtl="0">
                        <a:spcBef>
                          <a:spcPts val="0"/>
                        </a:spcBef>
                        <a:spcAft>
                          <a:spcPts val="0"/>
                        </a:spcAft>
                        <a:buNone/>
                      </a:pPr>
                      <a:r>
                        <a:rPr lang="en" sz="1100" b="1">
                          <a:latin typeface="Google Sans"/>
                          <a:ea typeface="Google Sans"/>
                          <a:cs typeface="Google Sans"/>
                          <a:sym typeface="Google Sans"/>
                        </a:rPr>
                        <a:t>FEELING ADJECTIVE</a:t>
                      </a:r>
                      <a:endParaRPr sz="1100" b="1">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User emotions </a:t>
                      </a:r>
                      <a:endParaRPr sz="110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100" dirty="0">
                          <a:latin typeface="Google Sans"/>
                          <a:ea typeface="Google Sans"/>
                          <a:cs typeface="Google Sans"/>
                          <a:sym typeface="Google Sans"/>
                        </a:rPr>
                        <a:t>Neutral </a:t>
                      </a:r>
                      <a:endParaRPr sz="1100" dirty="0">
                        <a:latin typeface="Google Sans"/>
                        <a:ea typeface="Google Sans"/>
                        <a:cs typeface="Google Sans"/>
                        <a:sym typeface="Google Sans"/>
                      </a:endParaRPr>
                    </a:p>
                    <a:p>
                      <a:pPr marL="0" lvl="0" indent="0" algn="l" rtl="0">
                        <a:spcBef>
                          <a:spcPts val="0"/>
                        </a:spcBef>
                        <a:spcAft>
                          <a:spcPts val="0"/>
                        </a:spcAft>
                        <a:buNone/>
                      </a:pP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100" dirty="0">
                          <a:latin typeface="Google Sans"/>
                          <a:ea typeface="Google Sans"/>
                          <a:cs typeface="Google Sans"/>
                          <a:sym typeface="Google Sans"/>
                        </a:rPr>
                        <a:t>Happy, but curious </a:t>
                      </a:r>
                      <a:endParaRPr sz="1100" dirty="0">
                        <a:latin typeface="Google Sans"/>
                        <a:ea typeface="Google Sans"/>
                        <a:cs typeface="Google Sans"/>
                        <a:sym typeface="Google Sans"/>
                      </a:endParaRPr>
                    </a:p>
                    <a:p>
                      <a:pPr marL="0" lvl="0" indent="0" algn="l" rtl="0">
                        <a:spcBef>
                          <a:spcPts val="0"/>
                        </a:spcBef>
                        <a:spcAft>
                          <a:spcPts val="0"/>
                        </a:spcAft>
                        <a:buNone/>
                      </a:pPr>
                      <a:endParaRPr sz="14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4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4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1050550">
                <a:tc>
                  <a:txBody>
                    <a:bodyPr/>
                    <a:lstStyle/>
                    <a:p>
                      <a:pPr marL="0" lvl="0" indent="0" algn="ctr" rtl="0">
                        <a:spcBef>
                          <a:spcPts val="0"/>
                        </a:spcBef>
                        <a:spcAft>
                          <a:spcPts val="0"/>
                        </a:spcAft>
                        <a:buNone/>
                      </a:pPr>
                      <a:r>
                        <a:rPr lang="en" sz="1100" b="1">
                          <a:latin typeface="Google Sans"/>
                          <a:ea typeface="Google Sans"/>
                          <a:cs typeface="Google Sans"/>
                          <a:sym typeface="Google Sans"/>
                        </a:rPr>
                        <a:t>IMPROVEMENT OPPORTUNITIES</a:t>
                      </a:r>
                      <a:endParaRPr sz="1100" b="1">
                        <a:latin typeface="Google Sans"/>
                        <a:ea typeface="Google Sans"/>
                        <a:cs typeface="Google Sans"/>
                        <a:sym typeface="Google Sans"/>
                      </a:endParaRPr>
                    </a:p>
                  </a:txBody>
                  <a:tcPr marL="114300"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100" dirty="0">
                          <a:latin typeface="Google Sans"/>
                          <a:ea typeface="Google Sans"/>
                          <a:cs typeface="Google Sans"/>
                          <a:sym typeface="Google Sans"/>
                        </a:rPr>
                        <a:t>The app should have a unique title and logo so it is easy to find in the app store. </a:t>
                      </a:r>
                      <a:endParaRPr sz="1100" dirty="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100" dirty="0">
                          <a:latin typeface="Google Sans"/>
                          <a:ea typeface="Google Sans"/>
                          <a:cs typeface="Google Sans"/>
                          <a:sym typeface="Google Sans"/>
                        </a:rPr>
                        <a:t>App should explain why it needs to use their current location</a:t>
                      </a:r>
                      <a:endParaRPr sz="1100" dirty="0">
                        <a:latin typeface="Google Sans"/>
                        <a:ea typeface="Google Sans"/>
                        <a:cs typeface="Google Sans"/>
                        <a:sym typeface="Google Sans"/>
                      </a:endParaRPr>
                    </a:p>
                    <a:p>
                      <a:pPr marL="0" lvl="0" indent="0" algn="l" rtl="0">
                        <a:spcBef>
                          <a:spcPts val="0"/>
                        </a:spcBef>
                        <a:spcAft>
                          <a:spcPts val="0"/>
                        </a:spcAft>
                        <a:buNone/>
                      </a:pP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100" dirty="0">
                          <a:latin typeface="Google Sans"/>
                          <a:ea typeface="Google Sans"/>
                          <a:cs typeface="Google Sans"/>
                          <a:sym typeface="Google Sans"/>
                        </a:rPr>
                        <a:t>Show what locations offer what resources for each mental health need. </a:t>
                      </a:r>
                      <a:endParaRPr lang="en-US" sz="14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4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4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dirty="0">
                <a:solidFill>
                  <a:srgbClr val="1967D2"/>
                </a:solidFill>
                <a:latin typeface="Google Sans"/>
                <a:ea typeface="Google Sans"/>
                <a:cs typeface="Google Sans"/>
                <a:sym typeface="Google Sans"/>
              </a:rPr>
              <a:t>Name: Dominic</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50"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24-30</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a:solidFill>
                  <a:schemeClr val="dk1"/>
                </a:solidFill>
                <a:latin typeface="Google Sans"/>
                <a:ea typeface="Google Sans"/>
                <a:cs typeface="Google Sans"/>
                <a:sym typeface="Google Sans"/>
              </a:rPr>
              <a:t>Community College</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New Orleans, LA</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1 Sister, 1 dog</a:t>
            </a:r>
          </a:p>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Welder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“My main goal is to provide for my family to make sure </a:t>
            </a:r>
            <a:r>
              <a:rPr lang="en-US" sz="1800" i="1" u="none" strike="noStrike" cap="none" dirty="0">
                <a:solidFill>
                  <a:srgbClr val="000000"/>
                </a:solidFill>
                <a:latin typeface="Google Sans"/>
                <a:ea typeface="Google Sans"/>
                <a:cs typeface="Google Sans"/>
                <a:sym typeface="Google Sans"/>
              </a:rPr>
              <a:t>th</a:t>
            </a:r>
            <a:r>
              <a:rPr lang="en" sz="1800" i="1" u="none" strike="noStrike" cap="none" dirty="0">
                <a:solidFill>
                  <a:srgbClr val="000000"/>
                </a:solidFill>
                <a:latin typeface="Google Sans"/>
                <a:ea typeface="Google Sans"/>
                <a:cs typeface="Google Sans"/>
                <a:sym typeface="Google Sans"/>
              </a:rPr>
              <a:t>ey have everything they need”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285750" indent="-285750">
              <a:buFont typeface="Arial" panose="020B0604020202020204" pitchFamily="34" charset="0"/>
              <a:buChar char="•"/>
            </a:pPr>
            <a:r>
              <a:rPr lang="en-US" dirty="0"/>
              <a:t>Obtain a promotion to become a journeyman welder</a:t>
            </a:r>
          </a:p>
          <a:p>
            <a:pPr marL="285750" indent="-285750">
              <a:buFont typeface="Arial" panose="020B0604020202020204" pitchFamily="34" charset="0"/>
              <a:buChar char="•"/>
            </a:pPr>
            <a:r>
              <a:rPr lang="en-US" dirty="0"/>
              <a:t>Get help with mental health </a:t>
            </a:r>
          </a:p>
          <a:p>
            <a:pPr marL="285750" indent="-285750">
              <a:buFont typeface="Arial" panose="020B0604020202020204" pitchFamily="34" charset="0"/>
              <a:buChar char="•"/>
            </a:pPr>
            <a:r>
              <a:rPr lang="en-US" dirty="0"/>
              <a:t>Start a family </a:t>
            </a: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285750" indent="-285750">
              <a:buFont typeface="Arial" panose="020B0604020202020204" pitchFamily="34" charset="0"/>
              <a:buChar char="•"/>
            </a:pPr>
            <a:r>
              <a:rPr lang="en-US" sz="1200" dirty="0"/>
              <a:t>Not sure where to go to get mental health resources</a:t>
            </a:r>
          </a:p>
          <a:p>
            <a:pPr marL="285750" indent="-285750">
              <a:buFont typeface="Arial" panose="020B0604020202020204" pitchFamily="34" charset="0"/>
              <a:buChar char="•"/>
            </a:pPr>
            <a:r>
              <a:rPr lang="en-US" sz="1200" dirty="0"/>
              <a:t>Not sure what mental health resources are or what mental health looks like </a:t>
            </a:r>
          </a:p>
          <a:p>
            <a:pPr marL="285750" indent="-285750">
              <a:buFont typeface="Arial" panose="020B0604020202020204" pitchFamily="34" charset="0"/>
              <a:buChar char="•"/>
            </a:pPr>
            <a:r>
              <a:rPr lang="en-US" sz="1200" dirty="0"/>
              <a:t>Afraid to ask for help of fear of being stigmatized</a:t>
            </a: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4"/>
            <a:ext cx="5197800" cy="1501745"/>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Dominic is a 25 year old welder that recently moved back to New orleans. He </a:t>
            </a:r>
            <a:r>
              <a:rPr lang="en-US" dirty="0">
                <a:latin typeface="Google Sans"/>
                <a:ea typeface="Google Sans"/>
                <a:cs typeface="Google Sans"/>
                <a:sym typeface="Google Sans"/>
              </a:rPr>
              <a:t>has a lot on his plate as he is taking care of his immediate family while working full time. He wants to become a journeyman welder and work his way up in the ranks. With all of this going on, Dominic struggles with his mental health and has episodes of depression and anxiety from past traumas. </a:t>
            </a:r>
            <a:endParaRPr sz="1400" i="0" u="none" strike="noStrike" cap="none" dirty="0">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i="1">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3" name="Picture 2">
            <a:extLst>
              <a:ext uri="{FF2B5EF4-FFF2-40B4-BE49-F238E27FC236}">
                <a16:creationId xmlns:a16="http://schemas.microsoft.com/office/drawing/2014/main" id="{7F20323D-8711-204F-8D2E-5D821A9A696F}"/>
              </a:ext>
            </a:extLst>
          </p:cNvPr>
          <p:cNvPicPr>
            <a:picLocks noChangeAspect="1"/>
          </p:cNvPicPr>
          <p:nvPr/>
        </p:nvPicPr>
        <p:blipFill>
          <a:blip r:embed="rId3"/>
          <a:stretch>
            <a:fillRect/>
          </a:stretch>
        </p:blipFill>
        <p:spPr>
          <a:xfrm>
            <a:off x="451374" y="461325"/>
            <a:ext cx="2758199" cy="2758200"/>
          </a:xfrm>
          <a:prstGeom prst="rect">
            <a:avLst/>
          </a:prstGeom>
        </p:spPr>
      </p:pic>
    </p:spTree>
    <p:extLst>
      <p:ext uri="{BB962C8B-B14F-4D97-AF65-F5344CB8AC3E}">
        <p14:creationId xmlns:p14="http://schemas.microsoft.com/office/powerpoint/2010/main" val="57016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3242-C2EA-1742-AA3B-4666AFBA168E}"/>
              </a:ext>
            </a:extLst>
          </p:cNvPr>
          <p:cNvSpPr>
            <a:spLocks noGrp="1"/>
          </p:cNvSpPr>
          <p:nvPr>
            <p:ph type="title"/>
          </p:nvPr>
        </p:nvSpPr>
        <p:spPr/>
        <p:txBody>
          <a:bodyPr/>
          <a:lstStyle/>
          <a:p>
            <a:r>
              <a:rPr lang="en-US" dirty="0"/>
              <a:t>USER STORY </a:t>
            </a:r>
          </a:p>
        </p:txBody>
      </p:sp>
      <p:sp>
        <p:nvSpPr>
          <p:cNvPr id="3" name="TextBox 2">
            <a:extLst>
              <a:ext uri="{FF2B5EF4-FFF2-40B4-BE49-F238E27FC236}">
                <a16:creationId xmlns:a16="http://schemas.microsoft.com/office/drawing/2014/main" id="{19AA3409-8DDE-1D41-B63C-E17C5B34CE0C}"/>
              </a:ext>
            </a:extLst>
          </p:cNvPr>
          <p:cNvSpPr txBox="1"/>
          <p:nvPr/>
        </p:nvSpPr>
        <p:spPr>
          <a:xfrm>
            <a:off x="2093597" y="3098800"/>
            <a:ext cx="4956806" cy="954107"/>
          </a:xfrm>
          <a:prstGeom prst="rect">
            <a:avLst/>
          </a:prstGeom>
          <a:noFill/>
        </p:spPr>
        <p:txBody>
          <a:bodyPr wrap="none" rtlCol="0">
            <a:spAutoFit/>
          </a:bodyPr>
          <a:lstStyle/>
          <a:p>
            <a:r>
              <a:rPr lang="en-US" dirty="0"/>
              <a:t>As a full time worker and care giver for my family, </a:t>
            </a:r>
          </a:p>
          <a:p>
            <a:r>
              <a:rPr lang="en-US" dirty="0"/>
              <a:t>I want to find a way to focus on my mental health</a:t>
            </a:r>
          </a:p>
          <a:p>
            <a:r>
              <a:rPr lang="en-US" dirty="0"/>
              <a:t> so that I can be happier and make my mental health better. </a:t>
            </a:r>
          </a:p>
          <a:p>
            <a:endParaRPr lang="en-US" dirty="0"/>
          </a:p>
        </p:txBody>
      </p:sp>
    </p:spTree>
    <p:extLst>
      <p:ext uri="{BB962C8B-B14F-4D97-AF65-F5344CB8AC3E}">
        <p14:creationId xmlns:p14="http://schemas.microsoft.com/office/powerpoint/2010/main" val="330404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p:nvPr/>
        </p:nvSpPr>
        <p:spPr>
          <a:xfrm>
            <a:off x="171174" y="119650"/>
            <a:ext cx="2216425"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Google Sans"/>
                <a:ea typeface="Google Sans"/>
                <a:cs typeface="Google Sans"/>
                <a:sym typeface="Google Sans"/>
              </a:rPr>
              <a:t>Persona: Dominic</a:t>
            </a:r>
            <a:endParaRPr sz="1600" b="1" dirty="0">
              <a:latin typeface="Google Sans"/>
              <a:ea typeface="Google Sans"/>
              <a:cs typeface="Google Sans"/>
              <a:sym typeface="Google Sans"/>
            </a:endParaRPr>
          </a:p>
        </p:txBody>
      </p:sp>
      <p:sp>
        <p:nvSpPr>
          <p:cNvPr id="188" name="Google Shape;188;p33"/>
          <p:cNvSpPr txBox="1"/>
          <p:nvPr/>
        </p:nvSpPr>
        <p:spPr>
          <a:xfrm>
            <a:off x="171664" y="407900"/>
            <a:ext cx="8487600" cy="27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300"/>
              </a:spcAft>
              <a:buNone/>
            </a:pPr>
            <a:r>
              <a:rPr lang="en" sz="1100" dirty="0">
                <a:solidFill>
                  <a:srgbClr val="434343"/>
                </a:solidFill>
                <a:latin typeface="Google Sans"/>
                <a:ea typeface="Google Sans"/>
                <a:cs typeface="Google Sans"/>
                <a:sym typeface="Google Sans"/>
              </a:rPr>
              <a:t>Goal: Find mental health resources </a:t>
            </a:r>
            <a:endParaRPr sz="1600" b="1" dirty="0">
              <a:latin typeface="Google Sans"/>
              <a:ea typeface="Google Sans"/>
              <a:cs typeface="Google Sans"/>
              <a:sym typeface="Google Sans"/>
            </a:endParaRPr>
          </a:p>
        </p:txBody>
      </p:sp>
      <p:graphicFrame>
        <p:nvGraphicFramePr>
          <p:cNvPr id="189" name="Google Shape;189;p33"/>
          <p:cNvGraphicFramePr/>
          <p:nvPr>
            <p:extLst>
              <p:ext uri="{D42A27DB-BD31-4B8C-83A1-F6EECF244321}">
                <p14:modId xmlns:p14="http://schemas.microsoft.com/office/powerpoint/2010/main" val="1367663790"/>
              </p:ext>
            </p:extLst>
          </p:nvPr>
        </p:nvGraphicFramePr>
        <p:xfrm>
          <a:off x="226350" y="848300"/>
          <a:ext cx="8582100" cy="4910816"/>
        </p:xfrm>
        <a:graphic>
          <a:graphicData uri="http://schemas.openxmlformats.org/drawingml/2006/table">
            <a:tbl>
              <a:tblPr>
                <a:noFill/>
              </a:tblPr>
              <a:tblGrid>
                <a:gridCol w="1430350">
                  <a:extLst>
                    <a:ext uri="{9D8B030D-6E8A-4147-A177-3AD203B41FA5}">
                      <a16:colId xmlns:a16="http://schemas.microsoft.com/office/drawing/2014/main" val="20000"/>
                    </a:ext>
                  </a:extLst>
                </a:gridCol>
                <a:gridCol w="1430350">
                  <a:extLst>
                    <a:ext uri="{9D8B030D-6E8A-4147-A177-3AD203B41FA5}">
                      <a16:colId xmlns:a16="http://schemas.microsoft.com/office/drawing/2014/main" val="20001"/>
                    </a:ext>
                  </a:extLst>
                </a:gridCol>
                <a:gridCol w="1430350">
                  <a:extLst>
                    <a:ext uri="{9D8B030D-6E8A-4147-A177-3AD203B41FA5}">
                      <a16:colId xmlns:a16="http://schemas.microsoft.com/office/drawing/2014/main" val="20002"/>
                    </a:ext>
                  </a:extLst>
                </a:gridCol>
                <a:gridCol w="1410775">
                  <a:extLst>
                    <a:ext uri="{9D8B030D-6E8A-4147-A177-3AD203B41FA5}">
                      <a16:colId xmlns:a16="http://schemas.microsoft.com/office/drawing/2014/main" val="20003"/>
                    </a:ext>
                  </a:extLst>
                </a:gridCol>
                <a:gridCol w="1449925">
                  <a:extLst>
                    <a:ext uri="{9D8B030D-6E8A-4147-A177-3AD203B41FA5}">
                      <a16:colId xmlns:a16="http://schemas.microsoft.com/office/drawing/2014/main" val="20004"/>
                    </a:ext>
                  </a:extLst>
                </a:gridCol>
                <a:gridCol w="1430350">
                  <a:extLst>
                    <a:ext uri="{9D8B030D-6E8A-4147-A177-3AD203B41FA5}">
                      <a16:colId xmlns:a16="http://schemas.microsoft.com/office/drawing/2014/main" val="20005"/>
                    </a:ext>
                  </a:extLst>
                </a:gridCol>
              </a:tblGrid>
              <a:tr h="713900">
                <a:tc>
                  <a:txBody>
                    <a:bodyPr/>
                    <a:lstStyle/>
                    <a:p>
                      <a:pPr marL="0" lvl="0" indent="0" algn="ctr" rtl="0">
                        <a:spcBef>
                          <a:spcPts val="0"/>
                        </a:spcBef>
                        <a:spcAft>
                          <a:spcPts val="0"/>
                        </a:spcAft>
                        <a:buNone/>
                      </a:pPr>
                      <a:r>
                        <a:rPr lang="en" sz="1100" b="1">
                          <a:latin typeface="Google Sans"/>
                          <a:ea typeface="Google Sans"/>
                          <a:cs typeface="Google Sans"/>
                          <a:sym typeface="Google Sans"/>
                        </a:rPr>
                        <a:t>ACTION</a:t>
                      </a:r>
                      <a:endParaRPr sz="1100" b="1">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US" sz="1100" dirty="0"/>
                        <a:t>Use search engine to find website</a:t>
                      </a:r>
                      <a:endParaRPr sz="1100" dirty="0"/>
                    </a:p>
                  </a:txBody>
                  <a:tcPr marL="91425" marR="91425" marT="91425" marB="91425" anchor="ctr">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en-US" sz="1100" dirty="0"/>
                        <a:t>Make a account</a:t>
                      </a:r>
                      <a:endParaRPr sz="1100" dirty="0"/>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en" sz="1100" b="1" dirty="0">
                          <a:latin typeface="Google Sans"/>
                          <a:ea typeface="Google Sans"/>
                          <a:cs typeface="Google Sans"/>
                          <a:sym typeface="Google Sans"/>
                        </a:rPr>
                        <a:t>Answer questions from the app</a:t>
                      </a:r>
                      <a:endParaRPr sz="1100"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r>
                        <a:rPr lang="en" sz="1100" b="1" dirty="0">
                          <a:latin typeface="Google Sans"/>
                          <a:ea typeface="Google Sans"/>
                          <a:cs typeface="Google Sans"/>
                          <a:sym typeface="Google Sans"/>
                        </a:rPr>
                        <a:t>App provides resources user can choose from</a:t>
                      </a:r>
                      <a:endParaRPr sz="1100"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tc>
                  <a:txBody>
                    <a:bodyPr/>
                    <a:lstStyle/>
                    <a:p>
                      <a:pPr marL="0" lvl="0" indent="0" algn="ctr" rtl="0">
                        <a:lnSpc>
                          <a:spcPct val="115000"/>
                        </a:lnSpc>
                        <a:spcBef>
                          <a:spcPts val="0"/>
                        </a:spcBef>
                        <a:spcAft>
                          <a:spcPts val="0"/>
                        </a:spcAft>
                        <a:buNone/>
                      </a:pPr>
                      <a:endParaRPr sz="1100"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D2E3FC"/>
                    </a:solidFill>
                  </a:tcPr>
                </a:tc>
                <a:extLst>
                  <a:ext uri="{0D108BD9-81ED-4DB2-BD59-A6C34878D82A}">
                    <a16:rowId xmlns:a16="http://schemas.microsoft.com/office/drawing/2014/main" val="10000"/>
                  </a:ext>
                </a:extLst>
              </a:tr>
              <a:tr h="1315700">
                <a:tc>
                  <a:txBody>
                    <a:bodyPr/>
                    <a:lstStyle/>
                    <a:p>
                      <a:pPr marL="177800" lvl="0" indent="-114300" algn="ctr" rtl="0">
                        <a:spcBef>
                          <a:spcPts val="0"/>
                        </a:spcBef>
                        <a:spcAft>
                          <a:spcPts val="0"/>
                        </a:spcAft>
                        <a:buNone/>
                      </a:pPr>
                      <a:r>
                        <a:rPr lang="en" sz="1100" b="1">
                          <a:latin typeface="Google Sans"/>
                          <a:ea typeface="Google Sans"/>
                          <a:cs typeface="Google Sans"/>
                          <a:sym typeface="Google Sans"/>
                        </a:rPr>
                        <a:t>TASK LIST</a:t>
                      </a:r>
                      <a:endParaRPr sz="1100" b="1">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Tasks</a:t>
                      </a: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A. Open a search engine and find the website</a:t>
                      </a:r>
                      <a:endParaRPr sz="1100" dirty="0">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B. Click on the website and open it</a:t>
                      </a: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Tasks</a:t>
                      </a: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A. Make an account with basic contact info</a:t>
                      </a: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p>
                      <a:pPr marL="0" lvl="0" indent="0" algn="l" rtl="0">
                        <a:spcBef>
                          <a:spcPts val="0"/>
                        </a:spcBef>
                        <a:spcAft>
                          <a:spcPts val="0"/>
                        </a:spcAft>
                        <a:buNone/>
                      </a:pP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Tasks</a:t>
                      </a: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A. The app will ask basic questions to see what resources the user needs</a:t>
                      </a:r>
                      <a:endParaRPr sz="1100" dirty="0">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B. </a:t>
                      </a:r>
                      <a:r>
                        <a:rPr lang="en-US" sz="1100" dirty="0">
                          <a:latin typeface="Google Sans"/>
                          <a:ea typeface="Google Sans"/>
                          <a:cs typeface="Google Sans"/>
                          <a:sym typeface="Google Sans"/>
                        </a:rPr>
                        <a:t>U</a:t>
                      </a:r>
                      <a:r>
                        <a:rPr lang="en" sz="1100" dirty="0">
                          <a:latin typeface="Google Sans"/>
                          <a:ea typeface="Google Sans"/>
                          <a:cs typeface="Google Sans"/>
                          <a:sym typeface="Google Sans"/>
                        </a:rPr>
                        <a:t>ser will answer these questions </a:t>
                      </a:r>
                      <a:endParaRPr sz="1100" dirty="0">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C.</a:t>
                      </a:r>
                      <a:endParaRPr sz="1100" dirty="0">
                        <a:latin typeface="Google Sans"/>
                        <a:ea typeface="Google Sans"/>
                        <a:cs typeface="Google Sans"/>
                        <a:sym typeface="Google Sans"/>
                      </a:endParaRPr>
                    </a:p>
                    <a:p>
                      <a:pPr marL="0" lvl="0" indent="0" algn="l" rtl="0">
                        <a:spcBef>
                          <a:spcPts val="0"/>
                        </a:spcBef>
                        <a:spcAft>
                          <a:spcPts val="0"/>
                        </a:spcAft>
                        <a:buNone/>
                      </a:pP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Tasks</a:t>
                      </a: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A. User sees resources</a:t>
                      </a:r>
                      <a:endParaRPr sz="1100" dirty="0">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B. Chooses resource they need</a:t>
                      </a:r>
                      <a:endParaRPr sz="1100" dirty="0">
                        <a:latin typeface="Google Sans"/>
                        <a:ea typeface="Google Sans"/>
                        <a:cs typeface="Google Sans"/>
                        <a:sym typeface="Google Sans"/>
                      </a:endParaRPr>
                    </a:p>
                    <a:p>
                      <a:pPr marL="0" lvl="0" indent="0" algn="l" rtl="0">
                        <a:spcBef>
                          <a:spcPts val="0"/>
                        </a:spcBef>
                        <a:spcAft>
                          <a:spcPts val="0"/>
                        </a:spcAft>
                        <a:buNone/>
                      </a:pPr>
                      <a:endParaRPr sz="1100" dirty="0">
                        <a:latin typeface="Google Sans"/>
                        <a:ea typeface="Google Sans"/>
                        <a:cs typeface="Google Sans"/>
                        <a:sym typeface="Google Sans"/>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100" dirty="0">
                        <a:latin typeface="Google Sans"/>
                        <a:ea typeface="Google Sans"/>
                        <a:cs typeface="Google Sans"/>
                        <a:sym typeface="Google Sans"/>
                      </a:endParaRPr>
                    </a:p>
                    <a:p>
                      <a:pPr marL="0" lvl="0" indent="0" algn="l" rtl="0">
                        <a:spcBef>
                          <a:spcPts val="0"/>
                        </a:spcBef>
                        <a:spcAft>
                          <a:spcPts val="0"/>
                        </a:spcAft>
                        <a:buNone/>
                      </a:pP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996400">
                <a:tc>
                  <a:txBody>
                    <a:bodyPr/>
                    <a:lstStyle/>
                    <a:p>
                      <a:pPr marL="0" lvl="0" indent="0" algn="ctr" rtl="0">
                        <a:spcBef>
                          <a:spcPts val="0"/>
                        </a:spcBef>
                        <a:spcAft>
                          <a:spcPts val="0"/>
                        </a:spcAft>
                        <a:buNone/>
                      </a:pPr>
                      <a:r>
                        <a:rPr lang="en" sz="1100" b="1">
                          <a:latin typeface="Google Sans"/>
                          <a:ea typeface="Google Sans"/>
                          <a:cs typeface="Google Sans"/>
                          <a:sym typeface="Google Sans"/>
                        </a:rPr>
                        <a:t>FEELING ADJECTIVE</a:t>
                      </a:r>
                      <a:endParaRPr sz="1100" b="1">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Neutral </a:t>
                      </a:r>
                      <a:endParaRPr sz="1100" dirty="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dirty="0"/>
                        <a:t>Curious as to why he needs to make an account</a:t>
                      </a: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400" dirty="0"/>
                        <a:t>Anxious </a:t>
                      </a:r>
                      <a:endParaRPr sz="14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Happy </a:t>
                      </a:r>
                      <a:endParaRPr sz="1100" dirty="0">
                        <a:latin typeface="Google Sans"/>
                        <a:ea typeface="Google Sans"/>
                        <a:cs typeface="Google Sans"/>
                        <a:sym typeface="Google Sans"/>
                      </a:endParaRPr>
                    </a:p>
                    <a:p>
                      <a:pPr marL="0" lvl="0" indent="0" algn="l" rtl="0">
                        <a:spcBef>
                          <a:spcPts val="0"/>
                        </a:spcBef>
                        <a:spcAft>
                          <a:spcPts val="0"/>
                        </a:spcAft>
                        <a:buNone/>
                      </a:pPr>
                      <a:endParaRPr sz="14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4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1050550">
                <a:tc>
                  <a:txBody>
                    <a:bodyPr/>
                    <a:lstStyle/>
                    <a:p>
                      <a:pPr marL="0" lvl="0" indent="0" algn="ctr" rtl="0">
                        <a:spcBef>
                          <a:spcPts val="0"/>
                        </a:spcBef>
                        <a:spcAft>
                          <a:spcPts val="0"/>
                        </a:spcAft>
                        <a:buNone/>
                      </a:pPr>
                      <a:r>
                        <a:rPr lang="en" sz="1100" b="1">
                          <a:latin typeface="Google Sans"/>
                          <a:ea typeface="Google Sans"/>
                          <a:cs typeface="Google Sans"/>
                          <a:sym typeface="Google Sans"/>
                        </a:rPr>
                        <a:t>IMPROVEMENT OPPORTUNITIES</a:t>
                      </a:r>
                      <a:endParaRPr sz="1100" b="1">
                        <a:latin typeface="Google Sans"/>
                        <a:ea typeface="Google Sans"/>
                        <a:cs typeface="Google Sans"/>
                        <a:sym typeface="Google Sans"/>
                      </a:endParaRPr>
                    </a:p>
                  </a:txBody>
                  <a:tcPr marL="114300"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100" dirty="0">
                          <a:latin typeface="Google Sans"/>
                          <a:ea typeface="Google Sans"/>
                          <a:cs typeface="Google Sans"/>
                          <a:sym typeface="Google Sans"/>
                        </a:rPr>
                        <a:t>Have a simple URL and key words so that it is easy to find. </a:t>
                      </a:r>
                      <a:endParaRPr sz="1100" dirty="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dirty="0"/>
                        <a:t>Make this feature optional </a:t>
                      </a:r>
                      <a:endParaRPr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4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400" dirty="0"/>
                        <a:t>Offer locations as well</a:t>
                      </a:r>
                      <a:endParaRPr sz="14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endParaRPr sz="1400" dirty="0"/>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45AF77-7F0A-5149-A5C4-68489CEE227A}"/>
              </a:ext>
            </a:extLst>
          </p:cNvPr>
          <p:cNvSpPr txBox="1"/>
          <p:nvPr/>
        </p:nvSpPr>
        <p:spPr>
          <a:xfrm>
            <a:off x="3412067" y="1899920"/>
            <a:ext cx="2319866" cy="307777"/>
          </a:xfrm>
          <a:prstGeom prst="rect">
            <a:avLst/>
          </a:prstGeom>
          <a:noFill/>
        </p:spPr>
        <p:txBody>
          <a:bodyPr wrap="none" rtlCol="0">
            <a:spAutoFit/>
          </a:bodyPr>
          <a:lstStyle/>
          <a:p>
            <a:r>
              <a:rPr lang="en-US" dirty="0"/>
              <a:t>PROBLEM STATEMENTS</a:t>
            </a:r>
          </a:p>
        </p:txBody>
      </p:sp>
      <p:sp>
        <p:nvSpPr>
          <p:cNvPr id="3" name="TextBox 2">
            <a:extLst>
              <a:ext uri="{FF2B5EF4-FFF2-40B4-BE49-F238E27FC236}">
                <a16:creationId xmlns:a16="http://schemas.microsoft.com/office/drawing/2014/main" id="{81FDCE12-9D29-0345-A4B0-5AC745A64749}"/>
              </a:ext>
            </a:extLst>
          </p:cNvPr>
          <p:cNvSpPr txBox="1"/>
          <p:nvPr/>
        </p:nvSpPr>
        <p:spPr>
          <a:xfrm>
            <a:off x="793561" y="2296160"/>
            <a:ext cx="7556877" cy="2246769"/>
          </a:xfrm>
          <a:prstGeom prst="rect">
            <a:avLst/>
          </a:prstGeom>
          <a:noFill/>
        </p:spPr>
        <p:txBody>
          <a:bodyPr wrap="none" rtlCol="0">
            <a:spAutoFit/>
          </a:bodyPr>
          <a:lstStyle/>
          <a:p>
            <a:r>
              <a:rPr lang="en-US" b="1" dirty="0"/>
              <a:t>Problem Statement</a:t>
            </a:r>
            <a:endParaRPr lang="en-US" dirty="0"/>
          </a:p>
          <a:p>
            <a:br>
              <a:rPr lang="en-US" dirty="0"/>
            </a:br>
            <a:endParaRPr lang="en-US" dirty="0"/>
          </a:p>
          <a:p>
            <a:r>
              <a:rPr lang="en-US" dirty="0"/>
              <a:t>Rachel is a full time student with anxiety and depression who needs mental health resources </a:t>
            </a:r>
          </a:p>
          <a:p>
            <a:r>
              <a:rPr lang="en-US" dirty="0"/>
              <a:t>because she wants to be able to be herself. </a:t>
            </a:r>
          </a:p>
          <a:p>
            <a:br>
              <a:rPr lang="en-US" dirty="0"/>
            </a:br>
            <a:endParaRPr lang="en-US" dirty="0"/>
          </a:p>
          <a:p>
            <a:r>
              <a:rPr lang="en-US" dirty="0"/>
              <a:t>Dominic is a welder and caregiver who needs resources for his mental health because</a:t>
            </a:r>
          </a:p>
          <a:p>
            <a:r>
              <a:rPr lang="en-US" dirty="0"/>
              <a:t> he wants to combat  his anxiety and depression. </a:t>
            </a:r>
          </a:p>
          <a:p>
            <a:endParaRPr lang="en-US" dirty="0"/>
          </a:p>
        </p:txBody>
      </p:sp>
    </p:spTree>
    <p:extLst>
      <p:ext uri="{BB962C8B-B14F-4D97-AF65-F5344CB8AC3E}">
        <p14:creationId xmlns:p14="http://schemas.microsoft.com/office/powerpoint/2010/main" val="108780990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742</Words>
  <Application>Microsoft Macintosh PowerPoint</Application>
  <PresentationFormat>On-screen Show (16:9)</PresentationFormat>
  <Paragraphs>117</Paragraphs>
  <Slides>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Google Sans</vt:lpstr>
      <vt:lpstr>Arial</vt:lpstr>
      <vt:lpstr>Simple Light</vt:lpstr>
      <vt:lpstr>PowerPoint Presentation</vt:lpstr>
      <vt:lpstr>USER STORY </vt:lpstr>
      <vt:lpstr>PowerPoint Presentation</vt:lpstr>
      <vt:lpstr>PowerPoint Presentation</vt:lpstr>
      <vt:lpstr>USER STORY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Brian Thompson</cp:lastModifiedBy>
  <cp:revision>12</cp:revision>
  <dcterms:modified xsi:type="dcterms:W3CDTF">2022-01-03T17:34:29Z</dcterms:modified>
</cp:coreProperties>
</file>