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503030502040204" pitchFamily="3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37"/>
  </p:normalViewPr>
  <p:slideViewPr>
    <p:cSldViewPr snapToGrid="0">
      <p:cViewPr varScale="1">
        <p:scale>
          <a:sx n="133" d="100"/>
          <a:sy n="133" d="100"/>
        </p:scale>
        <p:origin x="50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214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a:solidFill>
                  <a:srgbClr val="1967D2"/>
                </a:solidFill>
                <a:latin typeface="Google Sans"/>
                <a:ea typeface="Google Sans"/>
                <a:cs typeface="Google Sans"/>
                <a:sym typeface="Google Sans"/>
              </a:rPr>
              <a:t>Name: </a:t>
            </a:r>
            <a:r>
              <a:rPr lang="en" sz="1900" b="1" dirty="0">
                <a:solidFill>
                  <a:srgbClr val="1967D2"/>
                </a:solidFill>
                <a:latin typeface="Google Sans"/>
                <a:ea typeface="Google Sans"/>
                <a:cs typeface="Google Sans"/>
                <a:sym typeface="Google Sans"/>
              </a:rPr>
              <a:t>Akira Wang</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1943525"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42</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300" dirty="0">
                <a:solidFill>
                  <a:schemeClr val="dk1"/>
                </a:solidFill>
                <a:latin typeface="Google Sans"/>
                <a:ea typeface="Google Sans"/>
                <a:cs typeface="Google Sans"/>
                <a:sym typeface="Google Sans"/>
              </a:rPr>
              <a:t>Masters in Accounting </a:t>
            </a:r>
            <a:r>
              <a:rPr lang="en-US" dirty="0">
                <a:solidFill>
                  <a:schemeClr val="dk1"/>
                </a:solidFill>
                <a:latin typeface="Google Sans"/>
                <a:ea typeface="Google Sans"/>
                <a:cs typeface="Google Sans"/>
                <a:sym typeface="Google Sans"/>
              </a:rPr>
              <a:t>San Diego, California</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Married, 2 Kids, 1 dog</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Senior Accountant at Accounting Firm </a:t>
            </a: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“I have a busy lifestyle and my family means everything to me. </a:t>
            </a:r>
            <a:r>
              <a:rPr lang="en" sz="1800" i="1" dirty="0">
                <a:latin typeface="Google Sans"/>
                <a:ea typeface="Google Sans"/>
                <a:cs typeface="Google Sans"/>
                <a:sym typeface="Google Sans"/>
              </a:rPr>
              <a:t>W</a:t>
            </a:r>
            <a:r>
              <a:rPr lang="en" sz="1800" i="1" u="none" strike="noStrike" cap="none" dirty="0">
                <a:solidFill>
                  <a:srgbClr val="000000"/>
                </a:solidFill>
                <a:latin typeface="Google Sans"/>
                <a:ea typeface="Google Sans"/>
                <a:cs typeface="Google Sans"/>
                <a:sym typeface="Google Sans"/>
              </a:rPr>
              <a:t>e enjoy going to the movies on the weekends, but getting tickets is a hassle now."</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p>
          <a:p>
            <a:pPr marL="285750" indent="-285750">
              <a:buSzPts val="1900"/>
              <a:buFont typeface="Arial" panose="020B0604020202020204" pitchFamily="34" charset="0"/>
              <a:buChar char="•"/>
            </a:pPr>
            <a:r>
              <a:rPr lang="en-US" sz="1000" i="0" u="none" strike="noStrike" cap="none" dirty="0">
                <a:solidFill>
                  <a:srgbClr val="000000"/>
                </a:solidFill>
                <a:latin typeface="Google Sans"/>
                <a:ea typeface="Google Sans"/>
                <a:cs typeface="Google Sans"/>
                <a:sym typeface="Google Sans"/>
              </a:rPr>
              <a:t>Earn a promotion to become a Senior Accountant II</a:t>
            </a:r>
          </a:p>
          <a:p>
            <a:pPr marL="285750" indent="-285750">
              <a:buSzPts val="1900"/>
              <a:buFont typeface="Arial" panose="020B0604020202020204" pitchFamily="34" charset="0"/>
              <a:buChar char="•"/>
            </a:pPr>
            <a:r>
              <a:rPr lang="en-US" sz="1000" dirty="0">
                <a:latin typeface="Google Sans"/>
                <a:ea typeface="Google Sans"/>
                <a:cs typeface="Google Sans"/>
                <a:sym typeface="Google Sans"/>
              </a:rPr>
              <a:t>File LLC to open on company and do private consultations </a:t>
            </a:r>
            <a:endParaRPr lang="en-US" sz="1000" i="0" u="none" strike="noStrike" cap="none" dirty="0">
              <a:solidFill>
                <a:srgbClr val="000000"/>
              </a:solidFill>
              <a:latin typeface="Google Sans"/>
              <a:ea typeface="Google Sans"/>
              <a:cs typeface="Google Sans"/>
              <a:sym typeface="Google Sans"/>
            </a:endParaRPr>
          </a:p>
          <a:p>
            <a:pPr marL="285750" indent="-285750">
              <a:buSzPts val="1900"/>
              <a:buFont typeface="Arial" panose="020B0604020202020204" pitchFamily="34" charset="0"/>
              <a:buChar char="•"/>
            </a:pPr>
            <a:r>
              <a:rPr lang="en-US" sz="1000" dirty="0">
                <a:latin typeface="Google Sans"/>
                <a:ea typeface="Google Sans"/>
                <a:cs typeface="Google Sans"/>
                <a:sym typeface="Google Sans"/>
              </a:rPr>
              <a:t>Continue to provide for her family and enjoy the experience of going to the movies. </a:t>
            </a: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dirty="0">
                <a:solidFill>
                  <a:srgbClr val="C5221F"/>
                </a:solidFill>
                <a:latin typeface="Google Sans"/>
                <a:ea typeface="Google Sans"/>
                <a:cs typeface="Google Sans"/>
                <a:sym typeface="Google Sans"/>
              </a:rPr>
              <a:t>Frustrations</a:t>
            </a:r>
            <a:r>
              <a:rPr lang="en" sz="1200" b="1" i="0" u="none" strike="noStrike" cap="none" dirty="0">
                <a:solidFill>
                  <a:schemeClr val="dk1"/>
                </a:solidFill>
                <a:latin typeface="Google Sans"/>
                <a:ea typeface="Google Sans"/>
                <a:cs typeface="Google Sans"/>
                <a:sym typeface="Google Sans"/>
              </a:rPr>
              <a:t> </a:t>
            </a:r>
            <a:endParaRPr sz="1200" b="1" i="0" u="none" strike="noStrike" cap="none" dirty="0">
              <a:solidFill>
                <a:schemeClr val="dk1"/>
              </a:solidFill>
              <a:latin typeface="Google Sans"/>
              <a:ea typeface="Google Sans"/>
              <a:cs typeface="Google Sans"/>
              <a:sym typeface="Google Sans"/>
            </a:endParaRPr>
          </a:p>
          <a:p>
            <a:pPr marL="285750" indent="-285750">
              <a:buFont typeface="Arial" panose="020B0604020202020204" pitchFamily="34" charset="0"/>
              <a:buChar char="•"/>
            </a:pPr>
            <a:r>
              <a:rPr lang="en-US" sz="1200" i="0" u="none" strike="noStrike" cap="none" dirty="0">
                <a:solidFill>
                  <a:srgbClr val="000000"/>
                </a:solidFill>
                <a:latin typeface="Google Sans"/>
                <a:ea typeface="Google Sans"/>
                <a:cs typeface="Google Sans"/>
                <a:sym typeface="Google Sans"/>
              </a:rPr>
              <a:t>”Every time I try to get tickets online for the movies it is difficult." I’m not sure which movies I can take my kids with me to, and where I can sit.” </a:t>
            </a:r>
          </a:p>
          <a:p>
            <a:pPr marL="285750" indent="-285750">
              <a:buFont typeface="Arial" panose="020B0604020202020204" pitchFamily="34" charset="0"/>
              <a:buChar char="•"/>
            </a:pPr>
            <a:r>
              <a:rPr lang="en-US" sz="1200" dirty="0">
                <a:latin typeface="Google Sans"/>
                <a:ea typeface="Google Sans"/>
                <a:cs typeface="Google Sans"/>
                <a:sym typeface="Google Sans"/>
              </a:rPr>
              <a:t>“I want to be able to choose the type of viewing experience as well.”</a:t>
            </a:r>
            <a:r>
              <a:rPr lang="en-US" sz="1200" i="0" u="none" strike="noStrike" cap="none" dirty="0">
                <a:solidFill>
                  <a:srgbClr val="000000"/>
                </a:solidFill>
                <a:latin typeface="Google Sans"/>
                <a:ea typeface="Google Sans"/>
                <a:cs typeface="Google Sans"/>
                <a:sym typeface="Google Sans"/>
              </a:rPr>
              <a:t>  </a:t>
            </a:r>
            <a:endParaRPr sz="12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4"/>
            <a:ext cx="5197800" cy="1595725"/>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i="0" u="none" strike="noStrike" cap="none" dirty="0">
                <a:solidFill>
                  <a:srgbClr val="000000"/>
                </a:solidFill>
                <a:latin typeface="Google Sans"/>
                <a:ea typeface="Google Sans"/>
                <a:cs typeface="Google Sans"/>
                <a:sym typeface="Google Sans"/>
              </a:rPr>
              <a:t>Akira is a Senior Accountant at her Accounting Firm in San Diego. Often times she spends long ours at the office to make sure that everything is going as it should, and always lending a helping hand. She wants more out of her career and is building a LLC to consult clients on the side with. Her family however is her top priority. </a:t>
            </a:r>
            <a:r>
              <a:rPr lang="en-US" sz="1000" dirty="0">
                <a:latin typeface="Google Sans"/>
                <a:ea typeface="Google Sans"/>
                <a:cs typeface="Google Sans"/>
                <a:sym typeface="Google Sans"/>
              </a:rPr>
              <a:t>Akira</a:t>
            </a:r>
            <a:r>
              <a:rPr lang="en-US" sz="1000" i="0" u="none" strike="noStrike" cap="none" dirty="0">
                <a:solidFill>
                  <a:srgbClr val="000000"/>
                </a:solidFill>
                <a:latin typeface="Google Sans"/>
                <a:ea typeface="Google Sans"/>
                <a:cs typeface="Google Sans"/>
                <a:sym typeface="Google Sans"/>
              </a:rPr>
              <a:t> has a 8 year old boy and a 6 year old girl that her and husband are raising. With her busy schedule, she wants to make sure that she can have a good experience with her kids at the movies but she always seems to run into problems at the mobile ticketing app. Most of the time she isn’t sure on where to go to get the tickets, what movies are age appropriate for her children, and what seats she will be able to select. </a:t>
            </a:r>
            <a:endParaRPr sz="10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4" name="Picture 3">
            <a:extLst>
              <a:ext uri="{FF2B5EF4-FFF2-40B4-BE49-F238E27FC236}">
                <a16:creationId xmlns:a16="http://schemas.microsoft.com/office/drawing/2014/main" id="{703F53B2-2FC1-9543-8CCC-556764FB84B1}"/>
              </a:ext>
            </a:extLst>
          </p:cNvPr>
          <p:cNvPicPr>
            <a:picLocks noChangeAspect="1"/>
          </p:cNvPicPr>
          <p:nvPr/>
        </p:nvPicPr>
        <p:blipFill>
          <a:blip r:embed="rId3"/>
          <a:stretch>
            <a:fillRect/>
          </a:stretch>
        </p:blipFill>
        <p:spPr>
          <a:xfrm>
            <a:off x="451450" y="461325"/>
            <a:ext cx="2758200" cy="2758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220278" y="3204960"/>
            <a:ext cx="2975144"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a:solidFill>
                  <a:srgbClr val="1967D2"/>
                </a:solidFill>
                <a:latin typeface="Google Sans"/>
                <a:ea typeface="Google Sans"/>
                <a:cs typeface="Google Sans"/>
                <a:sym typeface="Google Sans"/>
              </a:rPr>
              <a:t>Name: Amber Johnson</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123811" y="3623662"/>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529144" y="3621381"/>
            <a:ext cx="2286634"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17</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High School Senior Durham, North Carolina Relationship </a:t>
            </a:r>
          </a:p>
          <a:p>
            <a:pPr marL="0" marR="0" lvl="0" indent="0" algn="l" rtl="0">
              <a:lnSpc>
                <a:spcPct val="100000"/>
              </a:lnSpc>
              <a:spcBef>
                <a:spcPts val="0"/>
              </a:spcBef>
              <a:spcAft>
                <a:spcPts val="0"/>
              </a:spcAft>
              <a:buClr>
                <a:schemeClr val="dk1"/>
              </a:buClr>
              <a:buSzPts val="1100"/>
              <a:buFont typeface="Arial"/>
              <a:buNone/>
            </a:pPr>
            <a:r>
              <a:rPr lang="en-US" dirty="0">
                <a:latin typeface="Google Sans"/>
                <a:ea typeface="Google Sans"/>
                <a:cs typeface="Google Sans"/>
                <a:sym typeface="Google Sans"/>
              </a:rPr>
              <a:t>Student and Cashier at Best Buy </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“Going to see the latest movies </a:t>
            </a:r>
            <a:r>
              <a:rPr lang="en-US" sz="1800" i="1" dirty="0">
                <a:latin typeface="Google Sans"/>
                <a:ea typeface="Google Sans"/>
                <a:cs typeface="Google Sans"/>
                <a:sym typeface="Google Sans"/>
              </a:rPr>
              <a:t>is something that I love to do, but I just don’t seem to have time to go and it’s expensive.”</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p>
          <a:p>
            <a:pPr marL="285750" indent="-285750">
              <a:buFont typeface="Arial" panose="020B0604020202020204" pitchFamily="34" charset="0"/>
              <a:buChar char="•"/>
            </a:pPr>
            <a:r>
              <a:rPr lang="en-US" sz="1000" dirty="0">
                <a:latin typeface="Google Sans"/>
                <a:ea typeface="Google Sans"/>
                <a:cs typeface="Google Sans"/>
                <a:sym typeface="Google Sans"/>
              </a:rPr>
              <a:t>Finish Highschool and receive a scholarship for Track and Field to a 4 year university</a:t>
            </a:r>
          </a:p>
          <a:p>
            <a:pPr marL="285750" indent="-285750">
              <a:buFont typeface="Arial" panose="020B0604020202020204" pitchFamily="34" charset="0"/>
              <a:buChar char="•"/>
            </a:pPr>
            <a:r>
              <a:rPr lang="en-US" sz="1000" dirty="0">
                <a:latin typeface="Google Sans"/>
                <a:ea typeface="Google Sans"/>
                <a:cs typeface="Google Sans"/>
                <a:sym typeface="Google Sans"/>
              </a:rPr>
              <a:t>Save up as much money as I can while I am in school</a:t>
            </a:r>
          </a:p>
          <a:p>
            <a:pPr marL="285750" indent="-285750">
              <a:buFont typeface="Arial" panose="020B0604020202020204" pitchFamily="34" charset="0"/>
              <a:buChar char="•"/>
            </a:pPr>
            <a:r>
              <a:rPr lang="en-US" sz="1000" dirty="0">
                <a:latin typeface="Google Sans"/>
                <a:ea typeface="Google Sans"/>
                <a:cs typeface="Google Sans"/>
                <a:sym typeface="Google Sans"/>
              </a:rPr>
              <a:t>Find time to enjoy and reflect </a:t>
            </a:r>
          </a:p>
          <a:p>
            <a:pPr marL="285750" indent="-285750">
              <a:buFont typeface="Arial" panose="020B0604020202020204" pitchFamily="34" charset="0"/>
              <a:buChar char="•"/>
            </a:pPr>
            <a:r>
              <a:rPr lang="en-US" sz="1000" dirty="0">
                <a:latin typeface="Google Sans"/>
                <a:ea typeface="Google Sans"/>
                <a:cs typeface="Google Sans"/>
                <a:sym typeface="Google Sans"/>
              </a:rPr>
              <a:t>Enjoy my hobby as a movie enthusiast</a:t>
            </a:r>
          </a:p>
          <a:p>
            <a:pPr marL="285750" indent="-285750">
              <a:buFont typeface="Arial" panose="020B0604020202020204" pitchFamily="34" charset="0"/>
              <a:buChar char="•"/>
            </a:pPr>
            <a:endParaRPr lang="en-US" sz="1000" dirty="0">
              <a:latin typeface="Google Sans"/>
              <a:ea typeface="Google Sans"/>
              <a:cs typeface="Google Sans"/>
              <a:sym typeface="Google Sans"/>
            </a:endParaRPr>
          </a:p>
          <a:p>
            <a:endParaRPr lang="en-US" sz="1000" dirty="0">
              <a:latin typeface="Google Sans"/>
              <a:ea typeface="Google Sans"/>
              <a:cs typeface="Google Sans"/>
              <a:sym typeface="Google Sans"/>
            </a:endParaRPr>
          </a:p>
          <a:p>
            <a:pPr marL="285750" indent="-285750">
              <a:buFont typeface="Arial" panose="020B0604020202020204" pitchFamily="34" charset="0"/>
              <a:buChar char="•"/>
            </a:pPr>
            <a:endParaRPr sz="10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p>
          <a:p>
            <a:pPr marL="285750" marR="0" lvl="0" indent="-285750" algn="l" rtl="0">
              <a:lnSpc>
                <a:spcPct val="100000"/>
              </a:lnSpc>
              <a:spcBef>
                <a:spcPts val="0"/>
              </a:spcBef>
              <a:spcAft>
                <a:spcPts val="0"/>
              </a:spcAft>
              <a:buClr>
                <a:schemeClr val="dk1"/>
              </a:buClr>
              <a:buSzPts val="1100"/>
              <a:buFont typeface="Arial" panose="020B0604020202020204" pitchFamily="34" charset="0"/>
              <a:buChar char="•"/>
            </a:pPr>
            <a:r>
              <a:rPr lang="en-US" sz="1000" i="0" u="none" strike="noStrike" cap="none" dirty="0">
                <a:solidFill>
                  <a:schemeClr val="dk1"/>
                </a:solidFill>
                <a:latin typeface="Google Sans"/>
                <a:ea typeface="Google Sans"/>
                <a:cs typeface="Google Sans"/>
                <a:sym typeface="Google Sans"/>
              </a:rPr>
              <a:t>“The movies that I want to see are never at the times I can go see them.” </a:t>
            </a:r>
          </a:p>
          <a:p>
            <a:pPr marL="285750" marR="0" lvl="0" indent="-285750" algn="l" rtl="0">
              <a:lnSpc>
                <a:spcPct val="100000"/>
              </a:lnSpc>
              <a:spcBef>
                <a:spcPts val="0"/>
              </a:spcBef>
              <a:spcAft>
                <a:spcPts val="0"/>
              </a:spcAft>
              <a:buClr>
                <a:schemeClr val="dk1"/>
              </a:buClr>
              <a:buSzPts val="1100"/>
              <a:buFont typeface="Arial" panose="020B0604020202020204" pitchFamily="34" charset="0"/>
              <a:buChar char="•"/>
            </a:pPr>
            <a:r>
              <a:rPr lang="en-US" sz="1000" dirty="0">
                <a:solidFill>
                  <a:schemeClr val="dk1"/>
                </a:solidFill>
                <a:latin typeface="Google Sans"/>
                <a:ea typeface="Google Sans"/>
                <a:cs typeface="Google Sans"/>
                <a:sym typeface="Google Sans"/>
              </a:rPr>
              <a:t>“The tickets for movies now are pricier than I would like.”</a:t>
            </a:r>
          </a:p>
          <a:p>
            <a:pPr marL="285750" marR="0" lvl="0" indent="-285750" algn="l" rtl="0">
              <a:lnSpc>
                <a:spcPct val="100000"/>
              </a:lnSpc>
              <a:spcBef>
                <a:spcPts val="0"/>
              </a:spcBef>
              <a:spcAft>
                <a:spcPts val="0"/>
              </a:spcAft>
              <a:buClr>
                <a:schemeClr val="dk1"/>
              </a:buClr>
              <a:buSzPts val="1100"/>
              <a:buFont typeface="Arial" panose="020B0604020202020204" pitchFamily="34" charset="0"/>
              <a:buChar char="•"/>
            </a:pPr>
            <a:r>
              <a:rPr lang="en-US" sz="1000" dirty="0">
                <a:solidFill>
                  <a:schemeClr val="dk1"/>
                </a:solidFill>
                <a:latin typeface="Google Sans"/>
                <a:ea typeface="Google Sans"/>
                <a:cs typeface="Google Sans"/>
                <a:sym typeface="Google Sans"/>
              </a:rPr>
              <a:t>”Some movies I want to see now but I know I’m not old enough” </a:t>
            </a:r>
          </a:p>
          <a:p>
            <a:pPr marL="285750" marR="0" lvl="0" indent="-285750" algn="l" rtl="0">
              <a:lnSpc>
                <a:spcPct val="100000"/>
              </a:lnSpc>
              <a:spcBef>
                <a:spcPts val="0"/>
              </a:spcBef>
              <a:spcAft>
                <a:spcPts val="0"/>
              </a:spcAft>
              <a:buClr>
                <a:schemeClr val="dk1"/>
              </a:buClr>
              <a:buSzPts val="1100"/>
              <a:buFont typeface="Arial" panose="020B0604020202020204" pitchFamily="34" charset="0"/>
              <a:buChar char="•"/>
            </a:pPr>
            <a:r>
              <a:rPr lang="en-US" sz="1000" i="0" u="none" strike="noStrike" cap="none" dirty="0">
                <a:solidFill>
                  <a:schemeClr val="dk1"/>
                </a:solidFill>
                <a:latin typeface="Google Sans"/>
                <a:ea typeface="Google Sans"/>
                <a:cs typeface="Google Sans"/>
                <a:sym typeface="Google Sans"/>
              </a:rPr>
              <a:t>“Due to the pandemic, I’m not sure which theaters are still open.” </a:t>
            </a:r>
          </a:p>
          <a:p>
            <a:pPr marL="285750" marR="0" lvl="0" indent="-285750" algn="l" rtl="0">
              <a:lnSpc>
                <a:spcPct val="100000"/>
              </a:lnSpc>
              <a:spcBef>
                <a:spcPts val="0"/>
              </a:spcBef>
              <a:spcAft>
                <a:spcPts val="0"/>
              </a:spcAft>
              <a:buClr>
                <a:schemeClr val="dk1"/>
              </a:buClr>
              <a:buSzPts val="1100"/>
              <a:buFont typeface="Arial" panose="020B0604020202020204" pitchFamily="34" charset="0"/>
              <a:buChar char="•"/>
            </a:pPr>
            <a:endParaRPr sz="1800" b="1" i="0" u="none" strike="noStrike" cap="none" dirty="0">
              <a:solidFill>
                <a:schemeClr val="dk1"/>
              </a:solidFill>
              <a:latin typeface="Google Sans"/>
              <a:ea typeface="Google Sans"/>
              <a:cs typeface="Google Sans"/>
              <a:sym typeface="Google Sans"/>
            </a:endParaRPr>
          </a:p>
        </p:txBody>
      </p:sp>
      <p:sp>
        <p:nvSpPr>
          <p:cNvPr id="61" name="Google Shape;61;p13"/>
          <p:cNvSpPr txBox="1"/>
          <p:nvPr/>
        </p:nvSpPr>
        <p:spPr>
          <a:xfrm>
            <a:off x="3651375" y="3547774"/>
            <a:ext cx="5197800" cy="1595725"/>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r>
              <a:rPr lang="en-US" sz="1100" i="0" u="none" strike="noStrike" cap="none" dirty="0">
                <a:solidFill>
                  <a:srgbClr val="000000"/>
                </a:solidFill>
                <a:latin typeface="Google Sans"/>
                <a:ea typeface="Google Sans"/>
                <a:cs typeface="Google Sans"/>
                <a:sym typeface="Google Sans"/>
              </a:rPr>
              <a:t>Amber enjoys spending time after school participating on her varsity Track and Field team. She aims to get a scholarship so that she can attend UNC-chapel Hill and stay close to her family. On the weekends Amber and her boyfriend enjoy going to the movies when she isn’t working. She currently  stays with her family in Durham. Amber is tech </a:t>
            </a:r>
            <a:r>
              <a:rPr lang="en-US" sz="1100" i="0" u="none" strike="noStrike" cap="none" dirty="0" err="1">
                <a:solidFill>
                  <a:srgbClr val="000000"/>
                </a:solidFill>
                <a:latin typeface="Google Sans"/>
                <a:ea typeface="Google Sans"/>
                <a:cs typeface="Google Sans"/>
                <a:sym typeface="Google Sans"/>
              </a:rPr>
              <a:t>savy</a:t>
            </a:r>
            <a:r>
              <a:rPr lang="en-US" sz="1100" i="0" u="none" strike="noStrike" cap="none" dirty="0">
                <a:solidFill>
                  <a:srgbClr val="000000"/>
                </a:solidFill>
                <a:latin typeface="Google Sans"/>
                <a:ea typeface="Google Sans"/>
                <a:cs typeface="Google Sans"/>
                <a:sym typeface="Google Sans"/>
              </a:rPr>
              <a:t> and enjoys getting them in advanced versu</a:t>
            </a:r>
            <a:r>
              <a:rPr lang="en-US" sz="1100" dirty="0">
                <a:latin typeface="Google Sans"/>
                <a:ea typeface="Google Sans"/>
                <a:cs typeface="Google Sans"/>
                <a:sym typeface="Google Sans"/>
              </a:rPr>
              <a:t>s getting them at the theatre. </a:t>
            </a:r>
            <a:r>
              <a:rPr lang="en-US" sz="1100" i="0" u="none" strike="noStrike" cap="none" dirty="0">
                <a:solidFill>
                  <a:srgbClr val="000000"/>
                </a:solidFill>
                <a:latin typeface="Google Sans"/>
                <a:ea typeface="Google Sans"/>
                <a:cs typeface="Google Sans"/>
                <a:sym typeface="Google Sans"/>
              </a:rPr>
              <a:t> However, when she tries to get tickets she wish there were more options and choices to accommodate the showings of the movies, what movie theatres are open, and other components </a:t>
            </a:r>
            <a:r>
              <a:rPr lang="en-US" sz="1100" i="0" u="none" strike="noStrike" cap="none">
                <a:solidFill>
                  <a:srgbClr val="000000"/>
                </a:solidFill>
                <a:latin typeface="Google Sans"/>
                <a:ea typeface="Google Sans"/>
                <a:cs typeface="Google Sans"/>
                <a:sym typeface="Google Sans"/>
              </a:rPr>
              <a:t>as well. </a:t>
            </a:r>
            <a:endParaRPr lang="en-US" sz="11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3" name="Picture 2">
            <a:extLst>
              <a:ext uri="{FF2B5EF4-FFF2-40B4-BE49-F238E27FC236}">
                <a16:creationId xmlns:a16="http://schemas.microsoft.com/office/drawing/2014/main" id="{B3D89D1E-3208-CE4C-B951-9DFEE50CA0E4}"/>
              </a:ext>
            </a:extLst>
          </p:cNvPr>
          <p:cNvPicPr>
            <a:picLocks noChangeAspect="1"/>
          </p:cNvPicPr>
          <p:nvPr/>
        </p:nvPicPr>
        <p:blipFill>
          <a:blip r:embed="rId3"/>
          <a:stretch>
            <a:fillRect/>
          </a:stretch>
        </p:blipFill>
        <p:spPr>
          <a:xfrm>
            <a:off x="451450" y="461325"/>
            <a:ext cx="2758200" cy="2758199"/>
          </a:xfrm>
          <a:prstGeom prst="rect">
            <a:avLst/>
          </a:prstGeom>
        </p:spPr>
      </p:pic>
    </p:spTree>
    <p:extLst>
      <p:ext uri="{BB962C8B-B14F-4D97-AF65-F5344CB8AC3E}">
        <p14:creationId xmlns:p14="http://schemas.microsoft.com/office/powerpoint/2010/main" val="15784919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ffee House Personas " id="{66455D48-C144-6C4E-A2B7-18609A3BB763}" vid="{3229D7CF-1139-8040-8E39-6A10D9BF861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 Light</Template>
  <TotalTime>2231</TotalTime>
  <Words>605</Words>
  <Application>Microsoft Macintosh PowerPoint</Application>
  <PresentationFormat>On-screen Show (16:9)</PresentationFormat>
  <Paragraphs>43</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Google Sans</vt:lpstr>
      <vt:lpstr>Arial</vt:lpstr>
      <vt:lpstr>Simple Light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cp:revision>
  <dcterms:created xsi:type="dcterms:W3CDTF">2021-12-07T01:16:08Z</dcterms:created>
  <dcterms:modified xsi:type="dcterms:W3CDTF">2021-12-08T14:28:02Z</dcterms:modified>
</cp:coreProperties>
</file>