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89" r:id="rId5"/>
    <p:sldId id="287" r:id="rId6"/>
    <p:sldId id="260" r:id="rId7"/>
    <p:sldId id="261" r:id="rId8"/>
    <p:sldId id="266" r:id="rId9"/>
    <p:sldId id="263" r:id="rId10"/>
    <p:sldId id="264" r:id="rId11"/>
    <p:sldId id="290" r:id="rId12"/>
    <p:sldId id="259" r:id="rId13"/>
    <p:sldId id="262" r:id="rId14"/>
    <p:sldId id="278" r:id="rId15"/>
    <p:sldId id="282" r:id="rId16"/>
    <p:sldId id="279" r:id="rId17"/>
    <p:sldId id="280" r:id="rId18"/>
    <p:sldId id="291" r:id="rId19"/>
    <p:sldId id="292" r:id="rId20"/>
    <p:sldId id="293" r:id="rId21"/>
    <p:sldId id="281" r:id="rId22"/>
    <p:sldId id="271" r:id="rId23"/>
    <p:sldId id="267" r:id="rId24"/>
    <p:sldId id="268" r:id="rId25"/>
    <p:sldId id="283" r:id="rId26"/>
    <p:sldId id="270" r:id="rId27"/>
    <p:sldId id="269" r:id="rId28"/>
    <p:sldId id="272" r:id="rId29"/>
    <p:sldId id="275" r:id="rId30"/>
    <p:sldId id="276" r:id="rId31"/>
    <p:sldId id="277" r:id="rId32"/>
    <p:sldId id="284" r:id="rId33"/>
    <p:sldId id="286" r:id="rId34"/>
    <p:sldId id="273" r:id="rId35"/>
    <p:sldId id="285" r:id="rId36"/>
    <p:sldId id="288" r:id="rId3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0745" autoAdjust="0"/>
  </p:normalViewPr>
  <p:slideViewPr>
    <p:cSldViewPr>
      <p:cViewPr>
        <p:scale>
          <a:sx n="60" d="100"/>
          <a:sy n="60" d="100"/>
        </p:scale>
        <p:origin x="-229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E0AA4B3-3A98-4ED1-B469-5A41681A4FC5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6DEB4E5-0CA2-4F88-97E6-A13DE89571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83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gum/TadpoleForDBTools/blob/master/targetProject/docs/engine%20argument%20options.t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올챙이가 무엇인지 </a:t>
            </a:r>
            <a:r>
              <a:rPr lang="ko-KR" altLang="en-US" dirty="0" err="1" smtClean="0"/>
              <a:t>살펴보구요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프러덕을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하기위해서는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알아야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기반 구조와 동작방식을 알아보도록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올챙이 각 부분을 살펴 보면서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 요소를 살펴보고 마치도록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10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개발자 마다 사용하는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가 틀린 상황에서 동일한 개발</a:t>
            </a:r>
            <a:r>
              <a:rPr lang="ko-KR" altLang="en-US" baseline="0" dirty="0" smtClean="0"/>
              <a:t> 환경 구성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관리와 배포 테스트와 관련이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52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올챙이는 사용자 데이터를 </a:t>
            </a:r>
            <a:r>
              <a:rPr lang="en-US" altLang="ko-KR" dirty="0" err="1" smtClean="0"/>
              <a:t>sqlite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cubrid</a:t>
            </a:r>
            <a:r>
              <a:rPr lang="ko-KR" altLang="en-US" baseline="0" dirty="0" smtClean="0"/>
              <a:t>에 저장해서 사용합니다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user_group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 그룹</a:t>
            </a:r>
          </a:p>
          <a:p>
            <a:pPr>
              <a:buNone/>
            </a:pPr>
            <a:r>
              <a:rPr lang="en-US" altLang="ko-KR" dirty="0" smtClean="0"/>
              <a:t>users : </a:t>
            </a:r>
            <a:r>
              <a:rPr lang="ko-KR" altLang="en-US" dirty="0" smtClean="0"/>
              <a:t>유저 목록</a:t>
            </a:r>
          </a:p>
          <a:p>
            <a:pPr>
              <a:buNone/>
            </a:pPr>
            <a:r>
              <a:rPr lang="en-US" altLang="ko-KR" dirty="0" err="1" smtClean="0"/>
              <a:t>user_db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ext_account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어카운트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user_db_resource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디비의</a:t>
            </a:r>
            <a:r>
              <a:rPr lang="ko-KR" altLang="en-US" dirty="0" smtClean="0"/>
              <a:t> 리소스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user_db_resource_data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리소스의 디테일 데이터</a:t>
            </a:r>
          </a:p>
          <a:p>
            <a:pPr>
              <a:buNone/>
            </a:pPr>
            <a:r>
              <a:rPr lang="en-US" altLang="ko-KR" dirty="0" err="1" smtClean="0"/>
              <a:t>user_info_data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프러퍼런스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쿼리한도 값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지금부터는 실제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개발요소를 살펴보고 올챙이가 어떻게 개발하고 있는지 살펴보도록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62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com.hangum.db.browser.rap.Application#createUI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Sesseion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com.hangum.db.browser.rap.ApplicationWorkbenchAdvisor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올챙이 홈 페이지 오픈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com.hangum.db.browser.rap.ApplicationWorkbenchWindowAdvisor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디비에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테이블이 없다면 테이블 및 기초 유저 생성 후에 로그인 다이얼로그 오픈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정상이라면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com.hangum.db.browser.rap.Perspective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정의된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View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Explorer view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오픈합니다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view(com.hangum.db.browser.rap.core.viewers.connections.ManagerViewer)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오픈될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#init()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사용자에게 초기 할당된 디비 리스트를 등록하고 초기 작업을 마무리합니다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시작시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아규먼트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설명은 다음을 참고합니다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https://github.com/hangum/TadpoleForDBTools/blob/master/targetProject/docs/engine%20argument%20options.txt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Extension</a:t>
            </a:r>
            <a:r>
              <a:rPr lang="ko-KR" altLang="en-US" dirty="0" smtClean="0"/>
              <a:t>이라는 확장을 통해 개발하게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33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-&gt;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의 개발사상을 파악하고 개발하면 재미 있습니다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모르면 일단 멈추세요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필요로 하는 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 많은 사람들이 개발했을 거에요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버그질라에</a:t>
            </a:r>
            <a:r>
              <a:rPr lang="ko-KR" altLang="en-US" dirty="0" smtClean="0"/>
              <a:t> 묻고 나눠요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커뮤니티와 친하게 지내세요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기술들을 파악하고 토의하고 </a:t>
            </a:r>
            <a:r>
              <a:rPr lang="ko-KR" altLang="en-US" dirty="0" err="1" smtClean="0"/>
              <a:t>논의할수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함께해요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아는 것처럼 무료입니다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파운데이션에 기증하는 한국 업체는 부끄럽게도 </a:t>
            </a:r>
            <a:r>
              <a:rPr lang="ko-KR" altLang="en-US" baseline="0" dirty="0" err="1" smtClean="0"/>
              <a:t>에트리</a:t>
            </a:r>
            <a:r>
              <a:rPr lang="ko-KR" altLang="en-US" baseline="0" dirty="0" smtClean="0"/>
              <a:t> 하나 </a:t>
            </a:r>
            <a:r>
              <a:rPr lang="ko-KR" altLang="en-US" baseline="0" dirty="0" err="1" smtClean="0"/>
              <a:t>찾을수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자바 개발자들이 대부분 사용하는 툴인데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한편으로는 부끄럽기 까지 </a:t>
            </a:r>
            <a:r>
              <a:rPr lang="ko-KR" altLang="en-US" baseline="0" dirty="0" err="1" smtClean="0"/>
              <a:t>하더라구요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한국의 많은 업체들이 도와주셨으면 좋겠습니다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올챙이 많은 관심 </a:t>
            </a:r>
            <a:r>
              <a:rPr lang="ko-KR" altLang="en-US" baseline="0" dirty="0" err="1" smtClean="0"/>
              <a:t>부탁드립니다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41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부터 개발해오고  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그림에서 보는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브라우저에서 </a:t>
            </a:r>
            <a:r>
              <a:rPr lang="en-US" altLang="ko-KR" dirty="0" smtClean="0"/>
              <a:t>RDB,</a:t>
            </a:r>
            <a:r>
              <a:rPr lang="en-US" altLang="ko-KR" baseline="0" dirty="0" smtClean="0"/>
              <a:t> NOSQL</a:t>
            </a:r>
            <a:r>
              <a:rPr lang="ko-KR" altLang="en-US" baseline="0" dirty="0" smtClean="0"/>
              <a:t>을 접속하고 관리하는 솔루션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541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C:\Users\hangum\Documents\Tech\Study\rdb-demo-0707.avi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91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기능으로는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63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기본 뼈대는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</a:t>
            </a:r>
            <a:r>
              <a:rPr lang="ko-KR" altLang="en-US" dirty="0" smtClean="0"/>
              <a:t> 런타임이라고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osgi</a:t>
            </a:r>
            <a:r>
              <a:rPr lang="ko-KR" altLang="en-US" baseline="0" dirty="0" err="1" smtClean="0"/>
              <a:t>기반위에서</a:t>
            </a:r>
            <a:r>
              <a:rPr lang="ko-KR" altLang="en-US" baseline="0" dirty="0" smtClean="0"/>
              <a:t> 동작합니다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 리소스를 저장하는 워크스페이스가 존재하구요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개발자들은 보통 소스 관리하지요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팀이라고 보이는 부분은 </a:t>
            </a:r>
            <a:r>
              <a:rPr lang="en-US" altLang="ko-KR" dirty="0" err="1" smtClean="0"/>
              <a:t>cvs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svn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err="1" smtClean="0"/>
              <a:t>처럼의</a:t>
            </a:r>
            <a:r>
              <a:rPr lang="ko-KR" altLang="en-US" baseline="0" dirty="0" smtClean="0"/>
              <a:t> 형상관리를 도와주고요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Help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도움말이구요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적인 요소로 워크벤치라는 전체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 부분을 </a:t>
            </a:r>
            <a:r>
              <a:rPr lang="en-US" altLang="ko-KR" baseline="0" dirty="0" err="1" smtClean="0"/>
              <a:t>swt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jface</a:t>
            </a:r>
            <a:r>
              <a:rPr lang="ko-KR" altLang="en-US" baseline="0" dirty="0" smtClean="0"/>
              <a:t> 부분이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부분을 표현합니다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기본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자바를 개발하는 분들은 </a:t>
            </a:r>
            <a:r>
              <a:rPr lang="en-US" altLang="ko-KR" baseline="0" dirty="0" smtClean="0"/>
              <a:t>JDT</a:t>
            </a:r>
            <a:r>
              <a:rPr lang="ko-KR" altLang="en-US" baseline="0" dirty="0" smtClean="0"/>
              <a:t>라는 자바 개발 툴을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개발하는 분들은 </a:t>
            </a:r>
            <a:r>
              <a:rPr lang="en-US" altLang="ko-KR" baseline="0" dirty="0" smtClean="0"/>
              <a:t>CDT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개발 툴은 추가하여 사용하게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플렛폼을</a:t>
            </a:r>
            <a:r>
              <a:rPr lang="ko-KR" altLang="en-US" baseline="0" dirty="0" smtClean="0"/>
              <a:t> 유저가 원하는 부분만 제사용해서 독립 </a:t>
            </a:r>
            <a:r>
              <a:rPr lang="ko-KR" altLang="en-US" baseline="0" dirty="0" err="1" smtClean="0"/>
              <a:t>프러덕을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있는데 이것은 </a:t>
            </a:r>
            <a:r>
              <a:rPr lang="en-US" altLang="ko-KR" baseline="0" dirty="0" smtClean="0"/>
              <a:t>Eclipse Rich client platform</a:t>
            </a:r>
            <a:r>
              <a:rPr lang="ko-KR" altLang="en-US" baseline="0" dirty="0" smtClean="0"/>
              <a:t>이라고 부르고요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클래식은 </a:t>
            </a:r>
            <a:r>
              <a:rPr lang="ko-KR" altLang="en-US" baseline="0" dirty="0" err="1" smtClean="0"/>
              <a:t>이클립스가</a:t>
            </a:r>
            <a:r>
              <a:rPr lang="ko-KR" altLang="en-US" baseline="0" dirty="0" smtClean="0"/>
              <a:t> 첫 번째로 발표한 </a:t>
            </a:r>
            <a:r>
              <a:rPr lang="en-US" altLang="ko-KR" baseline="0" dirty="0" smtClean="0"/>
              <a:t>RCP APPLICATION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올챙이가 사용하는 </a:t>
            </a:r>
            <a:r>
              <a:rPr lang="en-US" altLang="ko-KR" baseline="0" dirty="0" smtClean="0"/>
              <a:t>rap</a:t>
            </a:r>
            <a:r>
              <a:rPr lang="ko-KR" altLang="en-US" baseline="0" dirty="0" smtClean="0"/>
              <a:t>도 이것과 같은 형태입니다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Rcp</a:t>
            </a:r>
            <a:r>
              <a:rPr lang="ko-KR" altLang="en-US" baseline="0" dirty="0" smtClean="0"/>
              <a:t>는 위의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사용가</a:t>
            </a:r>
            <a:r>
              <a:rPr lang="ko-KR" altLang="en-US" baseline="0" dirty="0" smtClean="0"/>
              <a:t> 비즈니스 컴포넌트를 붙이는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325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개발을 </a:t>
            </a:r>
            <a:r>
              <a:rPr lang="ko-KR" altLang="en-US" dirty="0" err="1" smtClean="0"/>
              <a:t>알기위해서는</a:t>
            </a:r>
            <a:r>
              <a:rPr lang="ko-KR" altLang="en-US" dirty="0" smtClean="0"/>
              <a:t> 각 요소 컴포넌트를 </a:t>
            </a:r>
            <a:r>
              <a:rPr lang="ko-KR" altLang="en-US" dirty="0" err="1" smtClean="0"/>
              <a:t>아는것</a:t>
            </a:r>
            <a:r>
              <a:rPr lang="ko-KR" altLang="en-US" dirty="0" smtClean="0"/>
              <a:t> 또한 중요합니다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요소의 이름이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서 그대로 사용하고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이클립스를</a:t>
            </a:r>
            <a:r>
              <a:rPr lang="ko-KR" altLang="en-US" baseline="0" dirty="0" smtClean="0"/>
              <a:t> 아는 것이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개발하는데 지대한 도움을 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워크벤치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퍼스팩티브</a:t>
            </a:r>
            <a:endParaRPr lang="en-US" altLang="ko-KR" baseline="0" dirty="0" smtClean="0"/>
          </a:p>
          <a:p>
            <a:r>
              <a:rPr lang="ko-KR" altLang="en-US" baseline="0" dirty="0" smtClean="0"/>
              <a:t>메뉴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툴바</a:t>
            </a:r>
            <a:endParaRPr lang="en-US" altLang="ko-KR" baseline="0" dirty="0" smtClean="0"/>
          </a:p>
          <a:p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– </a:t>
            </a:r>
            <a:r>
              <a:rPr lang="ko-KR" altLang="en-US" baseline="0" dirty="0" err="1" smtClean="0"/>
              <a:t>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에디트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320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ko-KR" altLang="en-US" dirty="0" smtClean="0"/>
              <a:t>자바는 보통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시작하는 하나의 단독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하나의 단독 프로그램이 아니라 </a:t>
            </a:r>
            <a:r>
              <a:rPr lang="ko-KR" altLang="en-US" dirty="0" err="1" smtClean="0"/>
              <a:t>플러그인이</a:t>
            </a:r>
            <a:r>
              <a:rPr lang="ko-KR" altLang="en-US" baseline="0" dirty="0" smtClean="0"/>
              <a:t> 단독 프로그램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수백 개의 </a:t>
            </a:r>
            <a:r>
              <a:rPr lang="ko-KR" altLang="en-US" baseline="0" dirty="0" err="1" smtClean="0"/>
              <a:t>플러그인이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서로 서비스를 주고 받으며 동작합니다</a:t>
            </a:r>
            <a:r>
              <a:rPr lang="en-US" altLang="ko-KR" dirty="0" smtClean="0"/>
              <a:t>.</a:t>
            </a:r>
          </a:p>
          <a:p>
            <a:pPr defTabSz="963412"/>
            <a:r>
              <a:rPr lang="en-US" altLang="ko-KR" dirty="0" smtClean="0"/>
              <a:t>(</a:t>
            </a:r>
            <a:r>
              <a:rPr lang="ko-KR" altLang="en-US" dirty="0" smtClean="0"/>
              <a:t>그래서 마이크로 </a:t>
            </a:r>
            <a:r>
              <a:rPr lang="ko-KR" altLang="en-US" dirty="0" err="1" smtClean="0"/>
              <a:t>커널로</a:t>
            </a:r>
            <a:r>
              <a:rPr lang="ko-KR" altLang="en-US" dirty="0" smtClean="0"/>
              <a:t> 부르기도 합니다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올챙이의 경우 </a:t>
            </a:r>
            <a:r>
              <a:rPr lang="en-US" altLang="ko-KR" dirty="0" smtClean="0"/>
              <a:t>62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동작합니다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이크립스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4.2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주노는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608</a:t>
            </a:r>
            <a:r>
              <a:rPr lang="ko-KR" altLang="en-US" baseline="0" dirty="0" smtClean="0"/>
              <a:t>개의 번들로 동작합니다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플러그인 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tadpole-standalone.ini – </a:t>
            </a:r>
            <a:r>
              <a:rPr lang="ko-KR" altLang="en-US" dirty="0" smtClean="0"/>
              <a:t>시스템에 관한 설정</a:t>
            </a:r>
            <a:r>
              <a:rPr lang="en-US" altLang="ko-KR" dirty="0" smtClean="0"/>
              <a:t>(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플러그인 </a:t>
            </a:r>
            <a:r>
              <a:rPr lang="ko-KR" altLang="en-US" baseline="0" dirty="0" err="1" smtClean="0"/>
              <a:t>로더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메모리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시스템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옵션 설정 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Configuration/</a:t>
            </a:r>
            <a:r>
              <a:rPr lang="en-US" altLang="ko-KR" baseline="0" dirty="0" smtClean="0">
                <a:effectLst/>
              </a:rPr>
              <a:t>config.ini</a:t>
            </a:r>
            <a:r>
              <a:rPr lang="en-US" altLang="ko-KR" baseline="0" dirty="0" smtClean="0"/>
              <a:t> –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환경 설정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스플레쉬</a:t>
            </a:r>
            <a:r>
              <a:rPr lang="ko-KR" altLang="en-US" baseline="0" dirty="0" smtClean="0"/>
              <a:t> 윈도우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워크스페이스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번들 리스트 설정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업데이터</a:t>
            </a:r>
            <a:r>
              <a:rPr lang="ko-KR" altLang="en-US" baseline="0" dirty="0" smtClean="0"/>
              <a:t> 환경 설정 등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009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0B8A1C-2B93-4306-B084-61D49BE94AB7}" type="datetimeFigureOut">
              <a:rPr lang="ko-KR" altLang="en-US" smtClean="0"/>
              <a:pPr/>
              <a:t>2012-09-18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zs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u7P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XNthDhxW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700" dirty="0" smtClean="0"/>
              <a:t>올챙이로 살펴보는 </a:t>
            </a:r>
            <a:r>
              <a:rPr lang="en-US" altLang="ko-KR" sz="3700" dirty="0" smtClean="0"/>
              <a:t>Eclipse</a:t>
            </a:r>
            <a:r>
              <a:rPr lang="ko-KR" altLang="en-US" sz="3700" dirty="0" smtClean="0"/>
              <a:t>개발</a:t>
            </a:r>
            <a:endParaRPr lang="ko-KR" altLang="en-US" sz="3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Open </a:t>
            </a:r>
            <a:r>
              <a:rPr lang="en-US" altLang="ko-KR" dirty="0" err="1" smtClean="0"/>
              <a:t>Technet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V0.5, </a:t>
                      </a:r>
                      <a:r>
                        <a:rPr lang="en-US" altLang="ko-KR" dirty="0" smtClean="0"/>
                        <a:t>12/09/06)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hangum\Pictures\tadpole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264" y="1556792"/>
            <a:ext cx="1184498" cy="2195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SWT/</a:t>
            </a:r>
            <a:r>
              <a:rPr lang="en-US" altLang="ko-KR" dirty="0" err="1" smtClean="0"/>
              <a:t>JFace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5306" y="3687111"/>
            <a:ext cx="2449494" cy="176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868" y="1956057"/>
            <a:ext cx="2658116" cy="1907124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225" y="3806395"/>
            <a:ext cx="2583522" cy="1662957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5047" y="4568562"/>
            <a:ext cx="2787821" cy="1801580"/>
          </a:xfrm>
          <a:prstGeom prst="rect">
            <a:avLst/>
          </a:prstGeom>
          <a:noFill/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SWT?(Standard Widget Toolkit)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년도 발표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소스코드의 변경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상업적 이용 모두 무료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최적화 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library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marR="0" lvl="2" indent="-256032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Windows, Linux, Unix, Mac OS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시스템 생성 대체 텍스트: '&#10;config.inix&#10;…·l&#10;ㅣ11111·1.1.0·11111&quot;&#10;Thisc。nfiqura℃i。n&#10;30&#10;됴0&#10;6O&#10;70&#10;9O&#10;90&#10;1&#10;1길&#10;수Tue&#10;0591&#10;Aug1416:50=OZKST&#10;WaSWritten&#10;2012&#10;I·.'.0&#10;by:&#10;。rq.eclipse.equin。x.ln℃elnal.fralnew。rkadlnln.e汀uin。x.Equin。x펴乙。nf그qFlleParser&#10;.bundles.lefelence':file':conl.hanquln·db.bro찾ser.rap1.0·0.201208141643.力aro쌜｀:stal℃＇refelence\:file':c。m.&#10;.e·rap.rwt.osqi1.5·()·20120612一l괼58.jar이＼:start'referenc이닙fileX:醱q.ec11p8e.rap.rwt.8upp1eㅍLerltal.flledialoq&#10;4eclipse.appllcati。rl＝醵g.ec1ip8e.ui.1de·wㅇrkberlch&#10;sosgi.bundles.defaul℃5℃al℃Level=4&#10;'。sqi.fraluew。rk=fileX:pluqinsZarq.eclipse.。sqi3·8·()·v2O12O529一1548.jar&#10;7eclipse.prㅇduc仁＝c。m.hanquln·db.blowser.lap.pl。duct&#10;hanqun'.db.b&#10;1.5.0.20120&#10;1 ^' 3&#10;閃g1.fr机ew。끼r.extensior18=referenceX:file\:org.eclipse.eqUinㅇx.servletbrldqe.extensionbundle1.2·100·vZ()120522一2()49·力ar&#10;eclipse.pZ.data·area·Ocanfiq■dlrZ·.林α&#10;eclipse.pZ·prafile=prㅇfile&#10;8 9 0 ·&#10;1 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42" y="3458336"/>
            <a:ext cx="801564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startup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tadpole-standalone.exe</a:t>
            </a:r>
          </a:p>
          <a:p>
            <a:r>
              <a:rPr lang="en-US" altLang="ko-KR" dirty="0" smtClean="0"/>
              <a:t>tadpole-standalone.ini</a:t>
            </a:r>
          </a:p>
          <a:p>
            <a:pPr lvl="2"/>
            <a:r>
              <a:rPr lang="en-US" altLang="ko-KR" dirty="0" smtClean="0"/>
              <a:t>configuration/config.ini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5" y="4118016"/>
            <a:ext cx="7868369" cy="107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스템 생성 대체 텍스트: tadPOle-standalone.inix&#10;이.......l.0.........z.0.........s.0.........'.0....I....s.0....l....6.0.........v.0.....&#10;1一StarLUp&#10;ZpluqlnsZorg·ecllpse.e汀uinㅇx.launcher1.3·()·v20120308一1358.jar&#10;3－一lalㅍIcher.library&#10;4pluqinsZorg.eclipse●e汀uinㅇx.launcher.win32·win32·x861.1.20()·v20llO908一1331&#10;5一5乙andalㅇne&#10;6一debuqloq&#10;7一V끄노args&#10;8一Dorg.ㅇ891.servlce.http.por℃．10081&#10;9一Decllpse.lqnore쟈m＝℃rue&#10;IOeeD。591.nㅇShutdㅇvn＝仁rue&#10;11一Declipse.regls乙ry.Mul乙ILan甲그age＝℃rue&#10;12一Dorg.ecllpse.je℃℃y.server.Re汀ues℃·maxFolmKeys=8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383" y="1657017"/>
            <a:ext cx="37456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98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Plug-in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PDE(Plug-in Development Environment)</a:t>
            </a:r>
            <a:endParaRPr lang="ko-KR" altLang="en-US" dirty="0"/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819900" cy="561975"/>
          </a:xfrm>
          <a:prstGeom prst="rect">
            <a:avLst/>
          </a:prstGeom>
          <a:noFill/>
        </p:spPr>
      </p:pic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941168"/>
            <a:ext cx="1755195" cy="720080"/>
          </a:xfrm>
          <a:prstGeom prst="rect">
            <a:avLst/>
          </a:prstGeom>
          <a:noFill/>
        </p:spPr>
      </p:pic>
      <p:pic>
        <p:nvPicPr>
          <p:cNvPr id="205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284984"/>
            <a:ext cx="2895600" cy="1266825"/>
          </a:xfrm>
          <a:prstGeom prst="rect">
            <a:avLst/>
          </a:prstGeom>
          <a:noFill/>
        </p:spPr>
      </p:pic>
      <p:pic>
        <p:nvPicPr>
          <p:cNvPr id="2056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653136"/>
            <a:ext cx="1409700" cy="504825"/>
          </a:xfrm>
          <a:prstGeom prst="rect">
            <a:avLst/>
          </a:prstGeom>
          <a:noFill/>
        </p:spPr>
      </p:pic>
      <p:pic>
        <p:nvPicPr>
          <p:cNvPr id="2060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284984"/>
            <a:ext cx="2208578" cy="1477293"/>
          </a:xfrm>
          <a:prstGeom prst="rect">
            <a:avLst/>
          </a:prstGeom>
          <a:noFill/>
        </p:spPr>
      </p:pic>
      <p:pic>
        <p:nvPicPr>
          <p:cNvPr id="2062" name="Picture 1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9" y="4193656"/>
            <a:ext cx="1944216" cy="657225"/>
          </a:xfrm>
          <a:prstGeom prst="rect">
            <a:avLst/>
          </a:prstGeom>
          <a:noFill/>
        </p:spPr>
      </p:pic>
      <p:pic>
        <p:nvPicPr>
          <p:cNvPr id="2064" name="Picture 1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3284984"/>
            <a:ext cx="1952625" cy="819150"/>
          </a:xfrm>
          <a:prstGeom prst="rect">
            <a:avLst/>
          </a:prstGeom>
          <a:noFill/>
        </p:spPr>
      </p:pic>
      <p:pic>
        <p:nvPicPr>
          <p:cNvPr id="2066" name="Picture 1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4653136"/>
            <a:ext cx="1368152" cy="816227"/>
          </a:xfrm>
          <a:prstGeom prst="rect">
            <a:avLst/>
          </a:prstGeom>
          <a:noFill/>
        </p:spPr>
      </p:pic>
      <p:pic>
        <p:nvPicPr>
          <p:cNvPr id="2068" name="Picture 20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5733256"/>
            <a:ext cx="1981200" cy="685800"/>
          </a:xfrm>
          <a:prstGeom prst="rect">
            <a:avLst/>
          </a:prstGeom>
          <a:noFill/>
        </p:spPr>
      </p:pic>
      <p:pic>
        <p:nvPicPr>
          <p:cNvPr id="2070" name="Picture 2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97047" y="6309320"/>
            <a:ext cx="1807401" cy="144016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6865" y="6093296"/>
            <a:ext cx="1095375" cy="371475"/>
          </a:xfrm>
          <a:prstGeom prst="rect">
            <a:avLst/>
          </a:prstGeom>
          <a:noFill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38560" y="5373216"/>
            <a:ext cx="850308" cy="864096"/>
          </a:xfrm>
          <a:prstGeom prst="rect">
            <a:avLst/>
          </a:prstGeom>
          <a:noFill/>
        </p:spPr>
      </p:pic>
      <p:pic>
        <p:nvPicPr>
          <p:cNvPr id="2048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27721" y="5571768"/>
            <a:ext cx="1080120" cy="484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list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12776"/>
          <a:ext cx="5832648" cy="49933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4296"/>
                <a:gridCol w="3168352"/>
              </a:tblGrid>
              <a:tr h="35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Plug-in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프로젝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시작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Standalond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623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Connection Manager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/>
                        <a:t>Object Explorer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RDB  </a:t>
                      </a:r>
                      <a:r>
                        <a:rPr lang="ko-KR" altLang="en-US" sz="120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com.hangum.db.browser.start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워크 벤치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com.hangum.db.commons.libs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라이브러리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관리 및  </a:t>
                      </a:r>
                      <a:r>
                        <a:rPr lang="en-US" altLang="ko-KR" sz="1200" baseline="0" dirty="0" smtClean="0"/>
                        <a:t>Engine DB </a:t>
                      </a:r>
                      <a:r>
                        <a:rPr lang="ko-KR" altLang="en-US" sz="1200" baseline="0" dirty="0" smtClean="0"/>
                        <a:t>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com.hangum.db.rap.commons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com.hangum.sql.parser2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Parser(Formatting)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com.hangum.tadpole.build.war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WAR </a:t>
                      </a:r>
                      <a:r>
                        <a:rPr lang="ko-KR" altLang="en-US" sz="1200" dirty="0" smtClean="0"/>
                        <a:t>파일 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com.hangum.tadpole.erd.core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com.hangum.tadpole.manager.core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EMF </a:t>
                      </a:r>
                      <a:r>
                        <a:rPr lang="ko-KR" altLang="en-US" sz="1200" baseline="0" dirty="0" smtClean="0"/>
                        <a:t>모델 정의</a:t>
                      </a:r>
                      <a:r>
                        <a:rPr lang="en-US" altLang="ko-KR" sz="1200" baseline="0" dirty="0" smtClean="0"/>
                        <a:t>(ERD</a:t>
                      </a:r>
                      <a:r>
                        <a:rPr lang="ko-KR" altLang="en-US" sz="1200" baseline="0" dirty="0" smtClean="0"/>
                        <a:t>의존적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com.hangum.tadpole.mongodb.core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MongoDB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329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targetProject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platform</a:t>
                      </a:r>
                      <a:endParaRPr lang="ko-KR" altLang="en-US" sz="1200" dirty="0"/>
                    </a:p>
                  </a:txBody>
                  <a:tcPr/>
                </a:tc>
              </a:tr>
              <a:tr h="435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com.hangum.tadpole.feature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err="1" smtClean="0"/>
                        <a:t>com.hangum.tadpole.feature.site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관리 및 </a:t>
                      </a:r>
                      <a:r>
                        <a:rPr lang="en-US" altLang="ko-KR" sz="1200" dirty="0" err="1" smtClean="0"/>
                        <a:t>buckminster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54553" y="4725144"/>
            <a:ext cx="299553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dependencies </a:t>
            </a:r>
            <a:endParaRPr lang="ko-KR" altLang="en-US" dirty="0"/>
          </a:p>
        </p:txBody>
      </p:sp>
      <p:pic>
        <p:nvPicPr>
          <p:cNvPr id="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06" y="1628800"/>
            <a:ext cx="8089566" cy="2376264"/>
          </a:xfrm>
          <a:prstGeom prst="rect">
            <a:avLst/>
          </a:prstGeom>
          <a:noFill/>
        </p:spPr>
      </p:pic>
      <p:pic>
        <p:nvPicPr>
          <p:cNvPr id="5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3474" y="4221088"/>
            <a:ext cx="2872972" cy="2160240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158" y="4293096"/>
            <a:ext cx="4588268" cy="2011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412776"/>
            <a:ext cx="7499176" cy="12703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개발하기 전에 제일 먼저 해야 할 일</a:t>
            </a:r>
            <a:endParaRPr lang="en-US" altLang="ko-KR" dirty="0" smtClean="0"/>
          </a:p>
          <a:p>
            <a:r>
              <a:rPr lang="ko-KR" altLang="en-US" dirty="0" smtClean="0"/>
              <a:t>공통 라이브러리 정의</a:t>
            </a:r>
            <a:endParaRPr lang="ko-KR" altLang="en-US" dirty="0"/>
          </a:p>
        </p:txBody>
      </p:sp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6936208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Overview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796" y="1527863"/>
            <a:ext cx="2424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>
            <a:endCxn id="6" idx="2"/>
          </p:cNvCxnSpPr>
          <p:nvPr/>
        </p:nvCxnSpPr>
        <p:spPr>
          <a:xfrm flipV="1">
            <a:off x="7596336" y="3688103"/>
            <a:ext cx="11798" cy="8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5124" idx="2"/>
          </p:cNvCxnSpPr>
          <p:nvPr/>
        </p:nvCxnSpPr>
        <p:spPr>
          <a:xfrm flipH="1" flipV="1">
            <a:off x="5362736" y="3645024"/>
            <a:ext cx="1585528" cy="102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122" idx="2"/>
          </p:cNvCxnSpPr>
          <p:nvPr/>
        </p:nvCxnSpPr>
        <p:spPr>
          <a:xfrm flipH="1" flipV="1">
            <a:off x="3189692" y="3645024"/>
            <a:ext cx="2708098" cy="123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180" y="4111947"/>
            <a:ext cx="2936764" cy="2485405"/>
          </a:xfrm>
          <a:prstGeom prst="rect">
            <a:avLst/>
          </a:prstGeom>
          <a:noFill/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71800" y="62721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Cubrid.xml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71800" y="59673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71800" y="5644480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71800" y="5356448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SQLite.xml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71800" y="5068416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MSSQL.xml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437112"/>
            <a:ext cx="4045695" cy="1693168"/>
          </a:xfrm>
          <a:prstGeom prst="rect">
            <a:avLst/>
          </a:prstGeom>
          <a:noFill/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771800" y="4780384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Postgre.xml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416" y="1556792"/>
            <a:ext cx="2188552" cy="2088232"/>
          </a:xfrm>
          <a:prstGeom prst="rect">
            <a:avLst/>
          </a:prstGeom>
          <a:noFill/>
        </p:spPr>
      </p:pic>
      <p:pic>
        <p:nvPicPr>
          <p:cNvPr id="512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556792"/>
            <a:ext cx="172548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Engine DB</a:t>
            </a:r>
            <a:endParaRPr lang="ko-KR" altLang="en-US" dirty="0"/>
          </a:p>
        </p:txBody>
      </p:sp>
      <p:pic>
        <p:nvPicPr>
          <p:cNvPr id="4097" name="Picture 1" descr="C:\Users\hangum\Pictures\menual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552728" cy="4978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 개발</a:t>
            </a:r>
            <a:endParaRPr lang="ko-KR" altLang="en-US" dirty="0"/>
          </a:p>
        </p:txBody>
      </p:sp>
      <p:pic>
        <p:nvPicPr>
          <p:cNvPr id="4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3458096" cy="3269071"/>
          </a:xfrm>
          <a:prstGeom prst="rect">
            <a:avLst/>
          </a:prstGeom>
          <a:noFill/>
        </p:spPr>
      </p:pic>
      <p:pic>
        <p:nvPicPr>
          <p:cNvPr id="5" name="Picture 2" descr="C:\Users\hangum\Pictures\tadpole-e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420888"/>
            <a:ext cx="3317974" cy="336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16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sz="3000" dirty="0" smtClean="0"/>
              <a:t>Eclipse Plug-in </a:t>
            </a:r>
            <a:r>
              <a:rPr lang="ko-KR" altLang="en-US" sz="3000" dirty="0" smtClean="0"/>
              <a:t>개발은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28662" y="1357298"/>
            <a:ext cx="7772400" cy="20002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확장과 기증을 통해 개발합니다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Dependencies : </a:t>
            </a:r>
            <a:r>
              <a:rPr lang="ko-KR" altLang="en-US" dirty="0" smtClean="0"/>
              <a:t>다른 플러그인 참조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Extensions : </a:t>
            </a:r>
            <a:r>
              <a:rPr lang="ko-KR" altLang="en-US" sz="2200" dirty="0" smtClean="0"/>
              <a:t>다른 </a:t>
            </a:r>
            <a:r>
              <a:rPr lang="en-US" altLang="ko-KR" sz="2200" dirty="0" smtClean="0"/>
              <a:t>plugin</a:t>
            </a:r>
            <a:r>
              <a:rPr lang="ko-KR" altLang="en-US" sz="2200" dirty="0" smtClean="0"/>
              <a:t>의 기능을 사용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Extension Point : </a:t>
            </a:r>
            <a:r>
              <a:rPr lang="ko-KR" altLang="en-US" sz="2200" dirty="0" smtClean="0"/>
              <a:t>자신을 어떻게 확장해야 하는지 정의</a:t>
            </a:r>
            <a:endParaRPr lang="en-US" altLang="ko-KR" sz="2200" dirty="0" smtClean="0"/>
          </a:p>
          <a:p>
            <a:endParaRPr lang="en-US" altLang="ko-KR" dirty="0" smtClean="0"/>
          </a:p>
        </p:txBody>
      </p:sp>
      <p:pic>
        <p:nvPicPr>
          <p:cNvPr id="3074" name="Picture 2" descr="시스템 생성 대체 텍스트: 툽c。m.hangum.&quot;mPle·c。re楓…&#10;놂DePendencieS&#10;RequiredPlug－祐 1az&#10;SPecifythelistofPlug-insrequiredfortheoPerationofthis&#10;Plug-in.&#10;org.ecliPse.ui&#10;。rg.ecliPse.core·runtime&#10;離離&#10;Re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4249" y="3717032"/>
            <a:ext cx="3074206" cy="1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시스템 생성 대체 텍스트: 톱com·hangum·＂mp'e.core枕닌&#10;옇bcterlsi。ns&#10;A∥bdensions&#10;1az冊曰&#10;Define鹹ension'forthi'Plug-ininthefo∥。wingseCtiorl·&#10;縡Pefiltertext&#10;。嚥org.ec'iPse.ui.c。mmands&#10;卜供。rg.ediPse.ui.han비ers&#10;b七＝org.ecliPse.ui.bindings&#10;치一org.ecliPse.ui.menus&#10;」&#10;기累。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0473" y="3949572"/>
            <a:ext cx="2785298" cy="17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시스템 생성 대체 텍스트: 知c。m·hangum·samp'e.c。de.ex,d枕l&#10;com.hangum.samPle.e,ct.Point&#10;General!nf。『mati。n&#10;Thissectiondescribesgeneralinformationaboutthisschema.&#10;Plug-inro: 國皿櫛皿n沮笏巨以죠乙&#10;円intID: com.hangum.samPle.c。de&#10;pointName:com.hangum.samPle．鹹．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2681" y="4462431"/>
            <a:ext cx="35337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44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Tadpole for DB Tools?</a:t>
            </a:r>
          </a:p>
          <a:p>
            <a:r>
              <a:rPr lang="en-US" altLang="ko-KR" dirty="0" smtClean="0"/>
              <a:t>Eclipse Overview</a:t>
            </a:r>
          </a:p>
          <a:p>
            <a:r>
              <a:rPr lang="en-US" altLang="ko-KR" dirty="0" smtClean="0"/>
              <a:t>Eclipse Infrastructure</a:t>
            </a:r>
          </a:p>
          <a:p>
            <a:r>
              <a:rPr lang="en-US" altLang="ko-KR" dirty="0" smtClean="0"/>
              <a:t>Plug-in Structure</a:t>
            </a:r>
          </a:p>
          <a:p>
            <a:r>
              <a:rPr lang="en-US" altLang="ko-KR" dirty="0" smtClean="0"/>
              <a:t>Tadpole for DB Tools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pic>
        <p:nvPicPr>
          <p:cNvPr id="5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00289"/>
            <a:ext cx="3458096" cy="3269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올챙이 초기 </a:t>
            </a:r>
            <a:r>
              <a:rPr lang="en-US" altLang="ko-KR" dirty="0" smtClean="0"/>
              <a:t>page open.</a:t>
            </a:r>
          </a:p>
          <a:p>
            <a:r>
              <a:rPr lang="ko-KR" altLang="en-US" dirty="0" smtClean="0"/>
              <a:t>초기 </a:t>
            </a:r>
            <a:r>
              <a:rPr lang="en-US" altLang="ko-KR" dirty="0" smtClean="0"/>
              <a:t>UI(Connection Manager, Object Explorer)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테이블이 없다면 초기 테이블 생성</a:t>
            </a:r>
            <a:endParaRPr lang="en-US" altLang="ko-KR" dirty="0" smtClean="0"/>
          </a:p>
          <a:p>
            <a:r>
              <a:rPr lang="ko-KR" altLang="en-US" dirty="0" smtClean="0"/>
              <a:t>로그인 다이얼로그 오픈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 시작 </a:t>
            </a:r>
            <a:r>
              <a:rPr lang="en-US" altLang="ko-KR" dirty="0" smtClean="0"/>
              <a:t>Argument(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://goo.gl/rzspT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Preference</a:t>
            </a:r>
            <a:endParaRPr lang="ko-KR" altLang="en-US" dirty="0"/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610" y="260648"/>
            <a:ext cx="3492862" cy="2773437"/>
          </a:xfrm>
          <a:prstGeom prst="rect">
            <a:avLst/>
          </a:prstGeom>
          <a:noFill/>
        </p:spPr>
      </p:pic>
      <p:pic>
        <p:nvPicPr>
          <p:cNvPr id="307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16832"/>
            <a:ext cx="6209322" cy="2232248"/>
          </a:xfrm>
          <a:prstGeom prst="rect">
            <a:avLst/>
          </a:prstGeom>
          <a:noFill/>
        </p:spPr>
      </p:pic>
      <p:pic>
        <p:nvPicPr>
          <p:cNvPr id="307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165" y="3645024"/>
            <a:ext cx="5363307" cy="284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Commands and Action</a:t>
            </a:r>
            <a:endParaRPr lang="ko-KR" altLang="en-US" dirty="0"/>
          </a:p>
        </p:txBody>
      </p:sp>
      <p:pic>
        <p:nvPicPr>
          <p:cNvPr id="1331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340768"/>
            <a:ext cx="4476750" cy="2571750"/>
          </a:xfrm>
          <a:prstGeom prst="rect">
            <a:avLst/>
          </a:prstGeom>
          <a:noFill/>
        </p:spPr>
      </p:pic>
      <p:pic>
        <p:nvPicPr>
          <p:cNvPr id="1331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5602382" cy="3528392"/>
          </a:xfrm>
          <a:prstGeom prst="rect">
            <a:avLst/>
          </a:prstGeom>
          <a:noFill/>
        </p:spPr>
      </p:pic>
      <p:pic>
        <p:nvPicPr>
          <p:cNvPr id="1331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81128"/>
            <a:ext cx="4058016" cy="2125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Viewer(Object Explorer)</a:t>
            </a:r>
            <a:endParaRPr lang="ko-KR" altLang="en-US" dirty="0"/>
          </a:p>
        </p:txBody>
      </p:sp>
      <p:pic>
        <p:nvPicPr>
          <p:cNvPr id="174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946" y="1345968"/>
            <a:ext cx="2351534" cy="4963352"/>
          </a:xfrm>
          <a:prstGeom prst="rect">
            <a:avLst/>
          </a:prstGeom>
          <a:noFill/>
        </p:spPr>
      </p:pic>
      <p:pic>
        <p:nvPicPr>
          <p:cNvPr id="174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79699"/>
            <a:ext cx="5832648" cy="2557413"/>
          </a:xfrm>
          <a:prstGeom prst="rect">
            <a:avLst/>
          </a:prstGeom>
          <a:noFill/>
        </p:spPr>
      </p:pic>
      <p:pic>
        <p:nvPicPr>
          <p:cNvPr id="1741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4530903"/>
            <a:ext cx="5832648" cy="177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Editor(SQL Editor)</a:t>
            </a:r>
            <a:endParaRPr lang="ko-KR" altLang="en-US" dirty="0"/>
          </a:p>
        </p:txBody>
      </p:sp>
      <p:pic>
        <p:nvPicPr>
          <p:cNvPr id="1638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77616"/>
            <a:ext cx="5688632" cy="2607568"/>
          </a:xfrm>
          <a:prstGeom prst="rect">
            <a:avLst/>
          </a:prstGeom>
          <a:noFill/>
        </p:spPr>
      </p:pic>
      <p:pic>
        <p:nvPicPr>
          <p:cNvPr id="1639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25144"/>
            <a:ext cx="4824536" cy="1871138"/>
          </a:xfrm>
          <a:prstGeom prst="rect">
            <a:avLst/>
          </a:prstGeom>
          <a:noFill/>
        </p:spPr>
      </p:pic>
      <p:pic>
        <p:nvPicPr>
          <p:cNvPr id="16392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200946"/>
            <a:ext cx="3505200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8640"/>
            <a:ext cx="2952328" cy="337604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Perspective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(Viewer, Editor)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pic>
        <p:nvPicPr>
          <p:cNvPr id="430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90328"/>
            <a:ext cx="7850907" cy="2979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EMF</a:t>
            </a:r>
            <a:r>
              <a:rPr lang="en-US" altLang="ko-KR" sz="3000" dirty="0" smtClean="0"/>
              <a:t>(Eclipse Modeling Framework)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96472"/>
            <a:ext cx="7772400" cy="4572000"/>
          </a:xfrm>
        </p:spPr>
        <p:txBody>
          <a:bodyPr/>
          <a:lstStyle/>
          <a:p>
            <a:r>
              <a:rPr lang="en-US" altLang="ko-KR" dirty="0" smtClean="0"/>
              <a:t>Model to Java, Test code generation</a:t>
            </a:r>
            <a:endParaRPr lang="ko-KR" altLang="en-US" dirty="0"/>
          </a:p>
        </p:txBody>
      </p:sp>
      <p:pic>
        <p:nvPicPr>
          <p:cNvPr id="1434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591" y="2348880"/>
            <a:ext cx="4162425" cy="2362200"/>
          </a:xfrm>
          <a:prstGeom prst="rect">
            <a:avLst/>
          </a:prstGeom>
          <a:noFill/>
        </p:spPr>
      </p:pic>
      <p:pic>
        <p:nvPicPr>
          <p:cNvPr id="14343" name="Picture 7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658879"/>
            <a:ext cx="5422127" cy="2989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GEF(ERD)</a:t>
            </a:r>
            <a:endParaRPr lang="ko-KR" altLang="en-US" dirty="0"/>
          </a:p>
        </p:txBody>
      </p:sp>
      <p:pic>
        <p:nvPicPr>
          <p:cNvPr id="1536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5508065" cy="3133477"/>
          </a:xfrm>
          <a:prstGeom prst="rect">
            <a:avLst/>
          </a:prstGeom>
          <a:noFill/>
        </p:spPr>
      </p:pic>
      <p:pic>
        <p:nvPicPr>
          <p:cNvPr id="5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355" y="295523"/>
            <a:ext cx="2880320" cy="3485843"/>
          </a:xfrm>
          <a:prstGeom prst="rect">
            <a:avLst/>
          </a:prstGeom>
          <a:noFill/>
        </p:spPr>
      </p:pic>
      <p:pic>
        <p:nvPicPr>
          <p:cNvPr id="1536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4203" y="4327971"/>
            <a:ext cx="4258277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Themes(CSS)</a:t>
            </a:r>
            <a:endParaRPr lang="ko-KR" altLang="en-US" dirty="0"/>
          </a:p>
        </p:txBody>
      </p:sp>
      <p:pic>
        <p:nvPicPr>
          <p:cNvPr id="1229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4680520" cy="1718591"/>
          </a:xfrm>
          <a:prstGeom prst="rect">
            <a:avLst/>
          </a:prstGeom>
          <a:noFill/>
        </p:spPr>
      </p:pic>
      <p:pic>
        <p:nvPicPr>
          <p:cNvPr id="1229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920470" cy="2016224"/>
          </a:xfrm>
          <a:prstGeom prst="rect">
            <a:avLst/>
          </a:prstGeom>
          <a:noFill/>
        </p:spPr>
      </p:pic>
      <p:pic>
        <p:nvPicPr>
          <p:cNvPr id="1229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12776"/>
            <a:ext cx="2614445" cy="2047456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941168"/>
            <a:ext cx="4429156" cy="164307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894796" y="5620770"/>
            <a:ext cx="2062077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6093296"/>
            <a:ext cx="1585323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5157192"/>
            <a:ext cx="3857625" cy="895350"/>
          </a:xfrm>
          <a:prstGeom prst="rect">
            <a:avLst/>
          </a:prstGeom>
          <a:noFill/>
        </p:spPr>
      </p:pic>
      <p:pic>
        <p:nvPicPr>
          <p:cNvPr id="11" name="Picture 5" descr="C:\Users\hangum\Pictures\제목_~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3371" y="6165304"/>
            <a:ext cx="5429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922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5486400" cy="3486150"/>
          </a:xfrm>
          <a:prstGeom prst="rect">
            <a:avLst/>
          </a:prstGeom>
          <a:noFill/>
        </p:spPr>
      </p:pic>
      <p:pic>
        <p:nvPicPr>
          <p:cNvPr id="922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4067175" cy="1028700"/>
          </a:xfrm>
          <a:prstGeom prst="rect">
            <a:avLst/>
          </a:prstGeom>
          <a:noFill/>
        </p:spPr>
      </p:pic>
      <p:pic>
        <p:nvPicPr>
          <p:cNvPr id="921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976" y="1124744"/>
            <a:ext cx="4681512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부터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웹 브라우저에서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개발 및 관리 솔루션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 : 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CUBRID,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MSSQL, Oracle,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NoSQL</a:t>
            </a:r>
            <a:r>
              <a:rPr lang="en-US" altLang="ko-KR" dirty="0" smtClean="0"/>
              <a:t> :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Main page</a:t>
            </a:r>
          </a:p>
          <a:p>
            <a:pPr lvl="1"/>
            <a:r>
              <a:rPr lang="en-US" altLang="ko-KR" sz="2200" dirty="0" smtClean="0">
                <a:hlinkClick r:id="rId3"/>
              </a:rPr>
              <a:t>http://goo.gl/eu7PQ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0.0.8 </a:t>
            </a:r>
            <a:r>
              <a:rPr lang="en-US" altLang="ko-KR" dirty="0" smtClean="0"/>
              <a:t>SR4 </a:t>
            </a:r>
            <a:r>
              <a:rPr lang="ko-KR" altLang="en-US" dirty="0" smtClean="0"/>
              <a:t>배포 중</a:t>
            </a:r>
            <a:endParaRPr lang="en-US" altLang="ko-KR" dirty="0" smtClean="0"/>
          </a:p>
        </p:txBody>
      </p:sp>
      <p:pic>
        <p:nvPicPr>
          <p:cNvPr id="7" name="Picture 3" descr="C:\Users\hangum\Downloads\TadpoleForDBToolsAr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5762" y="198019"/>
            <a:ext cx="2642624" cy="1944215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Picture 2" descr="C:\Users\hangum\Pictures\tadpole-e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505" y="3140968"/>
            <a:ext cx="3317974" cy="3361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로그인 정보</a:t>
            </a:r>
            <a:endParaRPr lang="en-US" altLang="ko-KR" dirty="0" smtClean="0"/>
          </a:p>
          <a:p>
            <a:r>
              <a:rPr lang="ko-KR" altLang="en-US" dirty="0" smtClean="0"/>
              <a:t>사용자 기초 정보</a:t>
            </a:r>
            <a:endParaRPr lang="ko-KR" altLang="en-US" dirty="0"/>
          </a:p>
        </p:txBody>
      </p:sp>
      <p:pic>
        <p:nvPicPr>
          <p:cNvPr id="819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8960"/>
            <a:ext cx="527685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Push(</a:t>
            </a:r>
            <a:r>
              <a:rPr lang="en-US" altLang="ko-KR" dirty="0" err="1" smtClean="0"/>
              <a:t>UICallback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21777"/>
            <a:ext cx="6264696" cy="1791199"/>
          </a:xfrm>
          <a:prstGeom prst="rect">
            <a:avLst/>
          </a:prstGeom>
          <a:noFill/>
        </p:spPr>
      </p:pic>
      <p:pic>
        <p:nvPicPr>
          <p:cNvPr id="717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45820"/>
            <a:ext cx="4557315" cy="3816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제품의 구조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업데이트</a:t>
            </a:r>
            <a:endParaRPr lang="ko-KR" altLang="en-US" dirty="0"/>
          </a:p>
        </p:txBody>
      </p:sp>
      <p:pic>
        <p:nvPicPr>
          <p:cNvPr id="440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4114800" cy="204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4608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0648"/>
            <a:ext cx="4124325" cy="2705100"/>
          </a:xfrm>
          <a:prstGeom prst="rect">
            <a:avLst/>
          </a:prstGeom>
          <a:noFill/>
        </p:spPr>
      </p:pic>
      <p:pic>
        <p:nvPicPr>
          <p:cNvPr id="46088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6480720" cy="3988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Product(Standalone)</a:t>
            </a:r>
            <a:endParaRPr lang="ko-KR" altLang="en-US" dirty="0"/>
          </a:p>
        </p:txBody>
      </p:sp>
      <p:pic>
        <p:nvPicPr>
          <p:cNvPr id="11268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329" y="4221088"/>
            <a:ext cx="3884409" cy="2448272"/>
          </a:xfrm>
          <a:prstGeom prst="rect">
            <a:avLst/>
          </a:prstGeom>
          <a:noFill/>
        </p:spPr>
      </p:pic>
      <p:pic>
        <p:nvPicPr>
          <p:cNvPr id="1126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4647667" cy="2915651"/>
          </a:xfrm>
          <a:prstGeom prst="rect">
            <a:avLst/>
          </a:prstGeom>
          <a:noFill/>
        </p:spPr>
      </p:pic>
      <p:pic>
        <p:nvPicPr>
          <p:cNvPr id="1127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272927"/>
            <a:ext cx="5686425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102713"/>
            <a:ext cx="4032449" cy="23982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Product(WAR)</a:t>
            </a:r>
            <a:endParaRPr lang="ko-KR" altLang="en-US" dirty="0"/>
          </a:p>
        </p:txBody>
      </p:sp>
      <p:pic>
        <p:nvPicPr>
          <p:cNvPr id="4506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6991350" cy="3676650"/>
          </a:xfrm>
          <a:prstGeom prst="rect">
            <a:avLst/>
          </a:prstGeom>
          <a:noFill/>
        </p:spPr>
      </p:pic>
      <p:pic>
        <p:nvPicPr>
          <p:cNvPr id="4506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9" y="1331995"/>
            <a:ext cx="4104456" cy="152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모르면 일단 멈추세요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함께해요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471" y="3789041"/>
            <a:ext cx="3527283" cy="2359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26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www.youtube.com/watch?v=cXNthDhxWgs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77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 앞으로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482445"/>
              </p:ext>
            </p:extLst>
          </p:nvPr>
        </p:nvGraphicFramePr>
        <p:xfrm>
          <a:off x="1475656" y="1457961"/>
          <a:ext cx="7056784" cy="54563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056784"/>
              </a:tblGrid>
              <a:tr h="338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앞으로</a:t>
                      </a:r>
                      <a:endParaRPr lang="ko-KR" altLang="en-US" dirty="0"/>
                    </a:p>
                  </a:txBody>
                  <a:tcPr/>
                </a:tc>
              </a:tr>
              <a:tr h="338090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en-US" altLang="ko-KR" kern="1200" dirty="0" smtClean="0"/>
                        <a:t> </a:t>
                      </a:r>
                      <a:r>
                        <a:rPr lang="en-US" altLang="ko-KR" dirty="0" smtClean="0"/>
                        <a:t>0.0.9 version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b="1" baseline="0" dirty="0" smtClean="0"/>
                        <a:t>          </a:t>
                      </a:r>
                      <a:r>
                        <a:rPr lang="ko-KR" altLang="en-US" sz="1500" b="1" baseline="0" dirty="0" smtClean="0"/>
                        <a:t>상용버전 고민</a:t>
                      </a:r>
                      <a:r>
                        <a:rPr lang="en-US" altLang="ko-KR" sz="1500" b="1" baseline="0" dirty="0" smtClean="0"/>
                        <a:t>(?)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dirty="0" smtClean="0"/>
                        <a:t>                      </a:t>
                      </a:r>
                      <a:r>
                        <a:rPr lang="ko-KR" altLang="en-US" sz="1500" b="1" dirty="0" smtClean="0"/>
                        <a:t>사용자 </a:t>
                      </a:r>
                      <a:r>
                        <a:rPr lang="ko-KR" altLang="en-US" sz="1500" b="1" baseline="0" dirty="0" smtClean="0"/>
                        <a:t> 관리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dirty="0" smtClean="0"/>
                        <a:t>                      DML </a:t>
                      </a:r>
                      <a:r>
                        <a:rPr lang="ko-KR" altLang="en-US" sz="1500" b="1" baseline="0" dirty="0" smtClean="0"/>
                        <a:t>실행 권한관리</a:t>
                      </a:r>
                      <a:r>
                        <a:rPr lang="en-US" altLang="ko-KR" sz="1500" b="1" baseline="0" dirty="0" smtClean="0"/>
                        <a:t/>
                      </a:r>
                      <a:br>
                        <a:rPr lang="en-US" altLang="ko-KR" sz="1500" b="1" baseline="0" dirty="0" smtClean="0"/>
                      </a:br>
                      <a:r>
                        <a:rPr lang="en-US" altLang="ko-KR" sz="1500" b="1" baseline="0" dirty="0" smtClean="0"/>
                        <a:t>                      </a:t>
                      </a:r>
                      <a:r>
                        <a:rPr lang="ko-KR" altLang="en-US" sz="1500" b="1" baseline="0" dirty="0" smtClean="0"/>
                        <a:t>사용자 쿼리 통계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smtClean="0"/>
                        <a:t>                      </a:t>
                      </a:r>
                      <a:r>
                        <a:rPr lang="ko-KR" altLang="en-US" sz="1500" b="1" baseline="0" smtClean="0"/>
                        <a:t>보고서 </a:t>
                      </a:r>
                      <a:endParaRPr lang="en-US" altLang="ko-KR" sz="1500" b="1" dirty="0" smtClean="0"/>
                    </a:p>
                    <a:p>
                      <a:pPr lvl="1"/>
                      <a:r>
                        <a:rPr lang="en-US" altLang="ko-KR" sz="1500" b="1" dirty="0" smtClean="0"/>
                        <a:t>RDB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DB to DB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ERD </a:t>
                      </a:r>
                      <a:r>
                        <a:rPr lang="ko-KR" altLang="en-US" sz="1500" dirty="0" smtClean="0"/>
                        <a:t>새롭게 구현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en-US" altLang="ko-KR" sz="1500" dirty="0" err="1" smtClean="0"/>
                        <a:t>PostgreSQL</a:t>
                      </a:r>
                      <a:r>
                        <a:rPr lang="en-US" altLang="ko-KR" sz="1500" dirty="0" smtClean="0"/>
                        <a:t>, DB2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 </a:t>
                      </a:r>
                      <a:endParaRPr lang="en-US" altLang="ko-KR" sz="1500" dirty="0" smtClean="0"/>
                    </a:p>
                    <a:p>
                      <a:pPr lvl="1"/>
                      <a:r>
                        <a:rPr lang="en-US" altLang="ko-KR" sz="1500" b="1" dirty="0" err="1" smtClean="0"/>
                        <a:t>NoSQL</a:t>
                      </a:r>
                      <a:endParaRPr lang="en-US" altLang="ko-KR" sz="1500" b="1" dirty="0" smtClean="0"/>
                    </a:p>
                    <a:p>
                      <a:pPr lvl="2"/>
                      <a:r>
                        <a:rPr lang="en-US" altLang="ko-KR" sz="1500" dirty="0" smtClean="0"/>
                        <a:t>RDB to </a:t>
                      </a:r>
                      <a:r>
                        <a:rPr lang="en-US" altLang="ko-KR" sz="1500" dirty="0" err="1" smtClean="0"/>
                        <a:t>NoSQL</a:t>
                      </a:r>
                      <a:r>
                        <a:rPr lang="en-US" altLang="ko-KR" sz="1500" dirty="0" smtClean="0"/>
                        <a:t>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Apache Cassandra 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모델링 도구 개발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</a:t>
                      </a:r>
                      <a:r>
                        <a:rPr lang="ko-KR" altLang="en-US" dirty="0" smtClean="0"/>
                        <a:t> </a:t>
                      </a:r>
                      <a:endParaRPr kumimoji="0" lang="en-US" altLang="ko-KR" kern="1200" dirty="0" smtClean="0"/>
                    </a:p>
                  </a:txBody>
                  <a:tcPr/>
                </a:tc>
              </a:tr>
              <a:tr h="120437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dirty="0" smtClean="0"/>
                        <a:t>1.0.0 version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?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ko-KR" altLang="en-US" dirty="0" smtClean="0"/>
                        <a:t>         상용버전 출시</a:t>
                      </a:r>
                      <a:endParaRPr lang="en-US" altLang="ko-KR" baseline="0" dirty="0" smtClean="0">
                        <a:sym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시스템 생성 대체 텍스트: UserManager&#10;Marlager&#10;RefreshAddMㅇdify&#10;search-&#10;User/DBType&#10;MANAGER&#10;USER&#10;MySQL&#10;MONGODB&#10;SQUte&#10;SQUte&#10;email/DBName&#10;manager.tadp이e(Dgmai-.com&#10;fdgh@dfsdf.com&#10;sakila&#10;M。ngoDB-Test&#10;Chi『look--SQUte&#10;SQUteSamPIe&#10;Name/DBIrlfo&#10;tad[)oIesemanage「&#10;fdfgdf&#10;127.0.0.1:3306&#10;127.0.0.1:27017&#10;Appr。valDelete&#10;YES NO&#10;YES NO&#10;Createtlem&#10;2012-07-2509:4{&#10;OUp&#10;2012-07-2714:0E&#10;■■”ysQL&#10;TestersharedDB&#10;14.63.212.152:13306&#10;■■■&#10;''1''&#10;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2333" y="1340768"/>
            <a:ext cx="4762155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08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Platform Overview</a:t>
            </a:r>
            <a:endParaRPr lang="ko-KR" altLang="en-US" dirty="0"/>
          </a:p>
        </p:txBody>
      </p:sp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933056"/>
            <a:ext cx="3846166" cy="2592288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6540" y="1484784"/>
            <a:ext cx="4121524" cy="3147988"/>
          </a:xfrm>
          <a:prstGeom prst="rect">
            <a:avLst/>
          </a:prstGeom>
          <a:noFill/>
        </p:spPr>
      </p:pic>
      <p:pic>
        <p:nvPicPr>
          <p:cNvPr id="2969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303635"/>
            <a:ext cx="3021952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dirty="0" smtClean="0"/>
              <a:t>Eclipse Overview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5984" y="1357298"/>
          <a:ext cx="5929354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354"/>
              </a:tblGrid>
              <a:tr h="51435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 descr="C:\Users\hangum\Contacts\Pictures\workbench uder the  co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429" y="1432026"/>
            <a:ext cx="5716588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Infrastructure</a:t>
            </a:r>
            <a:endParaRPr lang="ko-KR" altLang="en-US" dirty="0"/>
          </a:p>
        </p:txBody>
      </p:sp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61975" y="1331932"/>
            <a:ext cx="7582612" cy="3897268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8802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Class</a:t>
                      </a:r>
                      <a:r>
                        <a:rPr lang="en-US" altLang="ko-KR" baseline="0" dirty="0" smtClean="0"/>
                        <a:t> Library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5794464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JVM(Java Virtual Machine)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Plug-in</a:t>
                      </a:r>
                      <a:r>
                        <a:rPr lang="en-US" altLang="ko-KR" baseline="0" dirty="0" smtClean="0"/>
                        <a:t> Loader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6226512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Plug-in Structure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268760"/>
            <a:ext cx="3456384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com.hangum.db.browser.rap.core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052" idx="1"/>
          </p:cNvCxnSpPr>
          <p:nvPr/>
        </p:nvCxnSpPr>
        <p:spPr>
          <a:xfrm>
            <a:off x="4729463" y="2187182"/>
            <a:ext cx="78180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054" idx="1"/>
            <a:endCxn id="2058" idx="3"/>
          </p:cNvCxnSpPr>
          <p:nvPr/>
        </p:nvCxnSpPr>
        <p:spPr>
          <a:xfrm rot="10800000" flipV="1">
            <a:off x="4801471" y="3165794"/>
            <a:ext cx="216024" cy="1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08266" y="2115174"/>
            <a:ext cx="7907361" cy="1629290"/>
            <a:chOff x="908266" y="2020507"/>
            <a:chExt cx="7907361" cy="1629290"/>
          </a:xfrm>
        </p:grpSpPr>
        <p:pic>
          <p:nvPicPr>
            <p:cNvPr id="2052" name="Picture 4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1264" y="2092515"/>
              <a:ext cx="3250647" cy="216024"/>
            </a:xfrm>
            <a:prstGeom prst="rect">
              <a:avLst/>
            </a:prstGeom>
            <a:noFill/>
          </p:spPr>
        </p:pic>
        <p:pic>
          <p:nvPicPr>
            <p:cNvPr id="2054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7495" y="2956611"/>
              <a:ext cx="3798132" cy="229033"/>
            </a:xfrm>
            <a:prstGeom prst="rect">
              <a:avLst/>
            </a:prstGeom>
            <a:noFill/>
          </p:spPr>
        </p:pic>
        <p:pic>
          <p:nvPicPr>
            <p:cNvPr id="2056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8266" y="2020507"/>
              <a:ext cx="3893205" cy="828675"/>
            </a:xfrm>
            <a:prstGeom prst="rect">
              <a:avLst/>
            </a:prstGeom>
            <a:noFill/>
          </p:spPr>
        </p:pic>
        <p:pic>
          <p:nvPicPr>
            <p:cNvPr id="2058" name="Picture 10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3039" y="2857709"/>
              <a:ext cx="3888432" cy="792088"/>
            </a:xfrm>
            <a:prstGeom prst="rect">
              <a:avLst/>
            </a:prstGeom>
            <a:noFill/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971600" y="5877272"/>
            <a:ext cx="2016224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src</a:t>
            </a:r>
            <a:endParaRPr lang="ko-KR" altLang="en-US" sz="15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71600" y="4111429"/>
            <a:ext cx="7763417" cy="1720123"/>
            <a:chOff x="971600" y="4687493"/>
            <a:chExt cx="7763417" cy="1720123"/>
          </a:xfrm>
        </p:grpSpPr>
        <p:pic>
          <p:nvPicPr>
            <p:cNvPr id="2060" name="Picture 1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71600" y="4687493"/>
              <a:ext cx="4824536" cy="1720123"/>
            </a:xfrm>
            <a:prstGeom prst="rect">
              <a:avLst/>
            </a:prstGeom>
            <a:noFill/>
          </p:spPr>
        </p:pic>
        <p:sp>
          <p:nvSpPr>
            <p:cNvPr id="27" name="톱니 모양의 오른쪽 화살표 26"/>
            <p:cNvSpPr/>
            <p:nvPr/>
          </p:nvSpPr>
          <p:spPr>
            <a:xfrm>
              <a:off x="5940152" y="5367232"/>
              <a:ext cx="360040" cy="36004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02" name="Picture 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0466" y="4687493"/>
              <a:ext cx="2294551" cy="1656184"/>
            </a:xfrm>
            <a:prstGeom prst="rect">
              <a:avLst/>
            </a:prstGeom>
            <a:noFill/>
          </p:spPr>
        </p:pic>
      </p:grpSp>
      <p:cxnSp>
        <p:nvCxnSpPr>
          <p:cNvPr id="20" name="직선 연결선 19"/>
          <p:cNvCxnSpPr/>
          <p:nvPr/>
        </p:nvCxnSpPr>
        <p:spPr>
          <a:xfrm>
            <a:off x="683568" y="1628800"/>
            <a:ext cx="0" cy="4896544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83568" y="1783104"/>
            <a:ext cx="2304256" cy="288032"/>
            <a:chOff x="683568" y="2043704"/>
            <a:chExt cx="2160240" cy="2880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71600" y="2043704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META-INF</a:t>
              </a:r>
              <a:endParaRPr lang="ko-KR" altLang="en-US" sz="15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3568" y="2169500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83568" y="3787965"/>
            <a:ext cx="2304256" cy="288032"/>
            <a:chOff x="683568" y="4095360"/>
            <a:chExt cx="2160240" cy="2880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71600" y="4095360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plugin.xml</a:t>
              </a:r>
              <a:endParaRPr lang="ko-KR" altLang="en-US" sz="15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83568" y="4293096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3568" y="6021288"/>
            <a:ext cx="288032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75568" y="6412860"/>
            <a:ext cx="2312256" cy="288032"/>
            <a:chOff x="683568" y="1727096"/>
            <a:chExt cx="2160240" cy="28803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727096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icons</a:t>
              </a:r>
              <a:endParaRPr lang="ko-KR" altLang="en-US" sz="15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83568" y="1844824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시스템 생성 대체 텍스트: 'L믈com.hangum.samPle.core&#10;)탭nRESystemLi腕arylJ糾aSE-1.6]&#10;7．소Plug-inDePendencies&#10;卜댜src&#10;&gt;2》icons&#10;'E》META-INF&#10;驪MAMFEsT.MF&#10;國build.Properties&#10;驪Plugin.xm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5352" y="240054"/>
            <a:ext cx="2200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3322</TotalTime>
  <Words>997</Words>
  <Application>Microsoft Office PowerPoint</Application>
  <PresentationFormat>화면 슬라이드 쇼(4:3)</PresentationFormat>
  <Paragraphs>237</Paragraphs>
  <Slides>36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메트로</vt:lpstr>
      <vt:lpstr>올챙이로 살펴보는 Eclipse개발</vt:lpstr>
      <vt:lpstr>목 차</vt:lpstr>
      <vt:lpstr>올챙이는?</vt:lpstr>
      <vt:lpstr>데모</vt:lpstr>
      <vt:lpstr>올챙이는 앞으로</vt:lpstr>
      <vt:lpstr>Eclipse Platform Overview</vt:lpstr>
      <vt:lpstr>Eclipse Overview</vt:lpstr>
      <vt:lpstr>Eclipse Infrastructure</vt:lpstr>
      <vt:lpstr>Plug-in Structure</vt:lpstr>
      <vt:lpstr>SWT/JFace</vt:lpstr>
      <vt:lpstr>Eclipse startup sequence</vt:lpstr>
      <vt:lpstr>Eclipse Plug-in 개발환경</vt:lpstr>
      <vt:lpstr>Tadpole Plug-in list</vt:lpstr>
      <vt:lpstr>Tadpole plug-in dependencies </vt:lpstr>
      <vt:lpstr>Target Platform</vt:lpstr>
      <vt:lpstr>Tadpole Overview</vt:lpstr>
      <vt:lpstr>Tadpole Engine DB</vt:lpstr>
      <vt:lpstr>올챙이 개발</vt:lpstr>
      <vt:lpstr>Eclipse Plug-in 개발은?</vt:lpstr>
      <vt:lpstr>Start?</vt:lpstr>
      <vt:lpstr>Preference</vt:lpstr>
      <vt:lpstr>Commands and Action</vt:lpstr>
      <vt:lpstr>Viewer(Object Explorer)</vt:lpstr>
      <vt:lpstr>Editor(SQL Editor)</vt:lpstr>
      <vt:lpstr>Perspective</vt:lpstr>
      <vt:lpstr>EMF(Eclipse Modeling Framework)</vt:lpstr>
      <vt:lpstr>GEF(ERD)</vt:lpstr>
      <vt:lpstr>Themes(CSS)</vt:lpstr>
      <vt:lpstr>File upload</vt:lpstr>
      <vt:lpstr>Session</vt:lpstr>
      <vt:lpstr>Server Push(UICallback)</vt:lpstr>
      <vt:lpstr>feature</vt:lpstr>
      <vt:lpstr>Test</vt:lpstr>
      <vt:lpstr>Product(Standalone)</vt:lpstr>
      <vt:lpstr>Product(WAR)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올챙이로 살펴보는 Eclipse개발</dc:title>
  <dc:creator>hangum</dc:creator>
  <cp:lastModifiedBy>hangum</cp:lastModifiedBy>
  <cp:revision>547</cp:revision>
  <dcterms:created xsi:type="dcterms:W3CDTF">2012-08-27T16:21:29Z</dcterms:created>
  <dcterms:modified xsi:type="dcterms:W3CDTF">2012-09-18T15:05:19Z</dcterms:modified>
</cp:coreProperties>
</file>