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66" r:id="rId2"/>
  </p:sldMasterIdLst>
  <p:notesMasterIdLst>
    <p:notesMasterId r:id="rId30"/>
  </p:notesMasterIdLst>
  <p:handoutMasterIdLst>
    <p:handoutMasterId r:id="rId31"/>
  </p:handoutMasterIdLst>
  <p:sldIdLst>
    <p:sldId id="445" r:id="rId3"/>
    <p:sldId id="374" r:id="rId4"/>
    <p:sldId id="569" r:id="rId5"/>
    <p:sldId id="570" r:id="rId6"/>
    <p:sldId id="571" r:id="rId7"/>
    <p:sldId id="583" r:id="rId8"/>
    <p:sldId id="587" r:id="rId9"/>
    <p:sldId id="572" r:id="rId10"/>
    <p:sldId id="573" r:id="rId11"/>
    <p:sldId id="588" r:id="rId12"/>
    <p:sldId id="584" r:id="rId13"/>
    <p:sldId id="589" r:id="rId14"/>
    <p:sldId id="590" r:id="rId15"/>
    <p:sldId id="604" r:id="rId16"/>
    <p:sldId id="605" r:id="rId17"/>
    <p:sldId id="606" r:id="rId18"/>
    <p:sldId id="607" r:id="rId19"/>
    <p:sldId id="608" r:id="rId20"/>
    <p:sldId id="609" r:id="rId21"/>
    <p:sldId id="610" r:id="rId22"/>
    <p:sldId id="611" r:id="rId23"/>
    <p:sldId id="612" r:id="rId24"/>
    <p:sldId id="613" r:id="rId25"/>
    <p:sldId id="614" r:id="rId26"/>
    <p:sldId id="615" r:id="rId27"/>
    <p:sldId id="616" r:id="rId28"/>
    <p:sldId id="567" r:id="rId29"/>
  </p:sldIdLst>
  <p:sldSz cx="9144000" cy="6858000" type="screen4x3"/>
  <p:notesSz cx="7065963" cy="10198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FF"/>
    <a:srgbClr val="FFFF00"/>
    <a:srgbClr val="FFCC00"/>
    <a:srgbClr val="B287D3"/>
    <a:srgbClr val="8AAFD3"/>
    <a:srgbClr val="5E9E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6" autoAdjust="0"/>
    <p:restoredTop sz="90123" autoAdjust="0"/>
  </p:normalViewPr>
  <p:slideViewPr>
    <p:cSldViewPr>
      <p:cViewPr varScale="1">
        <p:scale>
          <a:sx n="51" d="100"/>
          <a:sy n="51" d="100"/>
        </p:scale>
        <p:origin x="-4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920" y="-90"/>
      </p:cViewPr>
      <p:guideLst>
        <p:guide orient="horz" pos="3212"/>
        <p:guide pos="222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2088" y="0"/>
            <a:ext cx="30622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6925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2088" y="9686925"/>
            <a:ext cx="30622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ECEE01CA-F867-4C13-B2EA-BD4BDB45AAB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>
            <a:lvl1pPr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3675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>
            <a:lvl1pPr algn="r"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4250" y="765175"/>
            <a:ext cx="5099050" cy="3824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1388" y="4843463"/>
            <a:ext cx="5183187" cy="458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8513"/>
            <a:ext cx="3062288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b" anchorCtr="0" compatLnSpc="1">
            <a:prstTxWarp prst="textNoShape">
              <a:avLst/>
            </a:prstTxWarp>
          </a:bodyPr>
          <a:lstStyle>
            <a:lvl1pPr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3675" y="9688513"/>
            <a:ext cx="3062288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b" anchorCtr="0" compatLnSpc="1">
            <a:prstTxWarp prst="textNoShape">
              <a:avLst/>
            </a:prstTxWarp>
          </a:bodyPr>
          <a:lstStyle>
            <a:lvl1pPr algn="r"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00200A9F-15D0-4F32-B5B3-0E6D0B50E2B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E58A32-FE2E-4207-B393-CE19AA11C7A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Listado completo en http://formvalidation.io/validators/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00A9F-15D0-4F32-B5B3-0E6D0B50E2B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Listado completo en http://formvalidation.io/validators/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00A9F-15D0-4F32-B5B3-0E6D0B50E2B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Listado completo en http://formvalidation.io/validators/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00A9F-15D0-4F32-B5B3-0E6D0B50E2B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8FCFEF-199D-41DB-9434-30A6D31858C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8FCFEF-199D-41DB-9434-30A6D31858C2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00A9F-15D0-4F32-B5B3-0E6D0B50E2B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8FCFEF-199D-41DB-9434-30A6D31858C2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00A9F-15D0-4F32-B5B3-0E6D0B50E2B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8FCFEF-199D-41DB-9434-30A6D31858C2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00A9F-15D0-4F32-B5B3-0E6D0B50E2B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8FCFEF-199D-41DB-9434-30A6D31858C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Para cambiar</a:t>
            </a:r>
            <a:r>
              <a:rPr lang="es-AR" baseline="0" dirty="0" smtClean="0"/>
              <a:t> la carpeta dónde se cargarán las dependencias, hay que crear el archivo .</a:t>
            </a:r>
            <a:r>
              <a:rPr lang="es-AR" baseline="0" dirty="0" err="1" smtClean="0"/>
              <a:t>bowerrc</a:t>
            </a:r>
            <a:endParaRPr lang="es-AR" baseline="0" dirty="0" smtClean="0"/>
          </a:p>
          <a:p>
            <a:r>
              <a:rPr lang="es-AR" baseline="0" dirty="0" smtClean="0"/>
              <a:t>Dentro del mismo indicaremos dónde ubicar las dependencias. </a:t>
            </a:r>
          </a:p>
          <a:p>
            <a:r>
              <a:rPr lang="es-AR" baseline="0" dirty="0" smtClean="0"/>
              <a:t>Ejemplo: { “</a:t>
            </a:r>
            <a:r>
              <a:rPr lang="es-AR" baseline="0" dirty="0" err="1" smtClean="0"/>
              <a:t>directory</a:t>
            </a:r>
            <a:r>
              <a:rPr lang="es-AR" baseline="0" dirty="0" smtClean="0"/>
              <a:t>”: “</a:t>
            </a:r>
            <a:r>
              <a:rPr lang="es-AR" baseline="0" dirty="0" err="1" smtClean="0"/>
              <a:t>js</a:t>
            </a:r>
            <a:r>
              <a:rPr lang="es-AR" baseline="0" dirty="0" smtClean="0"/>
              <a:t>”}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00A9F-15D0-4F32-B5B3-0E6D0B50E2B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8FCFEF-199D-41DB-9434-30A6D31858C2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8FCFEF-199D-41DB-9434-30A6D31858C2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8FCFEF-199D-41DB-9434-30A6D31858C2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00A9F-15D0-4F32-B5B3-0E6D0B50E2B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8FCFEF-199D-41DB-9434-30A6D31858C2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00A9F-15D0-4F32-B5B3-0E6D0B50E2B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00A9F-15D0-4F32-B5B3-0E6D0B50E2B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8FCFEF-199D-41DB-9434-30A6D31858C2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smtClean="0"/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ítulo y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8388350" cy="6794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2247900"/>
            <a:ext cx="8388350" cy="6794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643313"/>
            <a:ext cx="86979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Maximiliano </a:t>
            </a:r>
            <a:r>
              <a:rPr lang="es-AR" dirty="0" err="1" smtClean="0"/>
              <a:t>Neiner</a:t>
            </a:r>
            <a:endParaRPr lang="es-AR" dirty="0" smtClean="0"/>
          </a:p>
        </p:txBody>
      </p:sp>
      <p:sp>
        <p:nvSpPr>
          <p:cNvPr id="960516" name="Rectangle 4"/>
          <p:cNvSpPr>
            <a:spLocks noChangeArrowheads="1"/>
          </p:cNvSpPr>
          <p:nvPr/>
        </p:nvSpPr>
        <p:spPr bwMode="auto">
          <a:xfrm>
            <a:off x="328613" y="320483"/>
            <a:ext cx="8588375" cy="27515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AR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Laboratorio III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ES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BOOTSTRAP VALIDATOR</a:t>
            </a:r>
            <a:endParaRPr lang="es-ES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endParaRPr lang="es-ES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E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</a:t>
            </a:r>
            <a:r>
              <a:rPr lang="es-ES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11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487488"/>
            <a:ext cx="8410575" cy="2643801"/>
          </a:xfrm>
        </p:spPr>
        <p:txBody>
          <a:bodyPr/>
          <a:lstStyle/>
          <a:p>
            <a:pPr eaLnBrk="1" hangingPunct="1">
              <a:defRPr/>
            </a:pPr>
            <a:r>
              <a:rPr lang="es-AR" sz="3600" dirty="0" err="1" smtClean="0"/>
              <a:t>Bootstrap</a:t>
            </a:r>
            <a:r>
              <a:rPr lang="es-AR" sz="3600" dirty="0" smtClean="0"/>
              <a:t> </a:t>
            </a:r>
            <a:r>
              <a:rPr lang="es-AR" sz="3600" dirty="0" err="1" smtClean="0"/>
              <a:t>Validator</a:t>
            </a:r>
            <a:endParaRPr lang="es-AR" sz="3600" dirty="0" smtClean="0"/>
          </a:p>
          <a:p>
            <a:pPr lvl="1" eaLnBrk="1" hangingPunct="1">
              <a:defRPr/>
            </a:pPr>
            <a:r>
              <a:rPr lang="es-ES_tradnl" dirty="0" smtClean="0"/>
              <a:t>Prehistoria</a:t>
            </a:r>
          </a:p>
          <a:p>
            <a:pPr lvl="1" eaLnBrk="1" hangingPunct="1">
              <a:defRPr/>
            </a:pPr>
            <a:r>
              <a:rPr lang="es-ES_tradnl" dirty="0" smtClean="0"/>
              <a:t>Características</a:t>
            </a:r>
          </a:p>
          <a:p>
            <a:pPr lvl="1" eaLnBrk="1" hangingPunct="1">
              <a:defRPr/>
            </a:pPr>
            <a:r>
              <a:rPr lang="es-ES_tradnl" dirty="0" smtClean="0">
                <a:solidFill>
                  <a:schemeClr val="accent1"/>
                </a:solidFill>
              </a:rPr>
              <a:t>Validadores</a:t>
            </a:r>
          </a:p>
          <a:p>
            <a:pPr eaLnBrk="1" hangingPunct="1">
              <a:defRPr/>
            </a:pPr>
            <a:r>
              <a:rPr lang="es-ES_tradnl" dirty="0" err="1" smtClean="0"/>
              <a:t>Bower</a:t>
            </a:r>
            <a:endParaRPr lang="es-ES_tradnl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Validadores </a:t>
            </a:r>
            <a:r>
              <a:rPr lang="es-AR" sz="3200" dirty="0" smtClean="0"/>
              <a:t>(</a:t>
            </a:r>
            <a:r>
              <a:rPr lang="es-AR" sz="3200" dirty="0" smtClean="0"/>
              <a:t>1/3)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5195268"/>
          </a:xfrm>
        </p:spPr>
        <p:txBody>
          <a:bodyPr/>
          <a:lstStyle/>
          <a:p>
            <a:r>
              <a:rPr lang="es-AR" sz="2800" dirty="0" smtClean="0"/>
              <a:t>Los validadores que utiliza </a:t>
            </a:r>
            <a:r>
              <a:rPr lang="es-AR" sz="2800" dirty="0" err="1" smtClean="0"/>
              <a:t>Bootstrap</a:t>
            </a:r>
            <a:r>
              <a:rPr lang="es-AR" sz="2800" dirty="0" smtClean="0"/>
              <a:t> </a:t>
            </a:r>
            <a:r>
              <a:rPr lang="es-AR" sz="2800" dirty="0" err="1" smtClean="0"/>
              <a:t>Validator</a:t>
            </a:r>
            <a:r>
              <a:rPr lang="es-AR" sz="2800" dirty="0" smtClean="0"/>
              <a:t> nos permitirán evaluar distintos tipos de valores de entrada y personalizar los mensajes de error.</a:t>
            </a:r>
          </a:p>
          <a:p>
            <a:endParaRPr lang="es-AR" sz="2800" dirty="0" smtClean="0"/>
          </a:p>
          <a:p>
            <a:r>
              <a:rPr lang="es-AR" sz="2800" dirty="0" smtClean="0"/>
              <a:t>Dichos validadores se podrán agregar a los campos a ser evaluados: </a:t>
            </a:r>
          </a:p>
          <a:p>
            <a:pPr lvl="1"/>
            <a:r>
              <a:rPr lang="es-AR" sz="2400" dirty="0" smtClean="0"/>
              <a:t>De manera estática, como atributos HTML en los distintos elementos.</a:t>
            </a:r>
          </a:p>
          <a:p>
            <a:pPr lvl="1"/>
            <a:r>
              <a:rPr lang="es-AR" sz="2400" dirty="0" smtClean="0"/>
              <a:t>Ó de manera dinámica, utilizando las bondades de </a:t>
            </a:r>
            <a:r>
              <a:rPr lang="es-AR" sz="2400" dirty="0" err="1" smtClean="0"/>
              <a:t>jQuery</a:t>
            </a:r>
            <a:r>
              <a:rPr lang="es-AR" sz="2400" dirty="0" smtClean="0"/>
              <a:t>.</a:t>
            </a:r>
          </a:p>
          <a:p>
            <a:endParaRPr lang="es-AR" sz="2800" dirty="0" smtClean="0"/>
          </a:p>
          <a:p>
            <a:r>
              <a:rPr lang="es-AR" sz="2800" dirty="0" smtClean="0"/>
              <a:t>A continuación se listarán los validadores más utilizados:</a:t>
            </a: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Validadores </a:t>
            </a:r>
            <a:r>
              <a:rPr lang="es-AR" sz="3200" dirty="0" smtClean="0"/>
              <a:t>(</a:t>
            </a:r>
            <a:r>
              <a:rPr lang="es-AR" sz="3200" dirty="0" smtClean="0"/>
              <a:t>2/3)</a:t>
            </a:r>
            <a:endParaRPr lang="es-AR" sz="3200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381000" y="1416050"/>
          <a:ext cx="8511480" cy="4988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0760"/>
                <a:gridCol w="6480720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NOMBRE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DESCRIPCION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between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Verifica si el valor está entre dos números</a:t>
                      </a:r>
                      <a:r>
                        <a:rPr lang="es-AR" baseline="0" dirty="0" smtClean="0"/>
                        <a:t> dados.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choice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Verifica si el número</a:t>
                      </a:r>
                      <a:r>
                        <a:rPr lang="es-AR" baseline="0" dirty="0" smtClean="0"/>
                        <a:t> de casillas chequeadas es mayor o menor al número dado.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color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Valida un color en diferentes</a:t>
                      </a:r>
                      <a:r>
                        <a:rPr lang="es-AR" baseline="0" dirty="0" smtClean="0"/>
                        <a:t> formatos.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creditCard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Valida un número de tarjeta de crédito.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date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Valida una fecha en diferentes</a:t>
                      </a:r>
                      <a:r>
                        <a:rPr lang="es-AR" baseline="0" dirty="0" smtClean="0"/>
                        <a:t> formatos.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different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Retorna true si el valor es diferente</a:t>
                      </a:r>
                      <a:r>
                        <a:rPr lang="es-AR" baseline="0" dirty="0" smtClean="0"/>
                        <a:t> al valor del campo.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digits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Retorna</a:t>
                      </a:r>
                      <a:r>
                        <a:rPr lang="es-AR" baseline="0" dirty="0" smtClean="0"/>
                        <a:t> true si el valor del campo contiene sólo dígitos.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emailAddress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Valida una dirección</a:t>
                      </a:r>
                      <a:r>
                        <a:rPr lang="es-AR" baseline="0" dirty="0" smtClean="0"/>
                        <a:t> de e-mail.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file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Valida archivos a ser subidos al servidor.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greaterThan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Retorna true</a:t>
                      </a:r>
                      <a:r>
                        <a:rPr lang="es-AR" baseline="0" dirty="0" smtClean="0"/>
                        <a:t> si el valor del campo es mayor o igual al número dado.</a:t>
                      </a:r>
                      <a:endParaRPr lang="es-A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identical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Verifica si el valor es el mismo al valor dado.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Validadores </a:t>
            </a:r>
            <a:r>
              <a:rPr lang="es-AR" sz="3200" dirty="0" smtClean="0"/>
              <a:t>(</a:t>
            </a:r>
            <a:r>
              <a:rPr lang="es-AR" sz="3200" dirty="0" smtClean="0"/>
              <a:t>3/3)</a:t>
            </a:r>
            <a:endParaRPr lang="es-AR" sz="3200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381000" y="1416050"/>
          <a:ext cx="8511480" cy="509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0760"/>
                <a:gridCol w="6480720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NOMBRE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DESCRIPCION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integer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Valida un número</a:t>
                      </a:r>
                      <a:r>
                        <a:rPr lang="es-AR" baseline="0" dirty="0" smtClean="0"/>
                        <a:t> entero.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ip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Valida</a:t>
                      </a:r>
                      <a:r>
                        <a:rPr lang="es-AR" baseline="0" dirty="0" smtClean="0"/>
                        <a:t> una dirección IP.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lessThan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Retorna true si el valor del campo es menor o igual al número</a:t>
                      </a:r>
                      <a:r>
                        <a:rPr lang="es-AR" baseline="0" dirty="0" smtClean="0"/>
                        <a:t> dado.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mac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Valida una dirección MAC.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notEmpty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Verifica si el valor no está</a:t>
                      </a:r>
                      <a:r>
                        <a:rPr lang="es-AR" baseline="0" dirty="0" smtClean="0"/>
                        <a:t> vacío.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numeric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Verifica que el valor sea</a:t>
                      </a:r>
                      <a:r>
                        <a:rPr lang="es-AR" baseline="0" dirty="0" smtClean="0"/>
                        <a:t> numérico.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phone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Valida un número</a:t>
                      </a:r>
                      <a:r>
                        <a:rPr lang="es-AR" baseline="0" dirty="0" smtClean="0"/>
                        <a:t> telefónico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regexp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Verifica si el valor coincide con la</a:t>
                      </a:r>
                      <a:r>
                        <a:rPr lang="es-AR" baseline="0" dirty="0" smtClean="0"/>
                        <a:t> expresión regular dada.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stringCase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Verifica si una</a:t>
                      </a:r>
                      <a:r>
                        <a:rPr lang="es-AR" baseline="0" dirty="0" smtClean="0"/>
                        <a:t> cadena está en </a:t>
                      </a:r>
                      <a:r>
                        <a:rPr lang="es-AR" baseline="0" dirty="0" err="1" smtClean="0"/>
                        <a:t>LowerCase</a:t>
                      </a:r>
                      <a:r>
                        <a:rPr lang="es-AR" baseline="0" dirty="0" smtClean="0"/>
                        <a:t> o </a:t>
                      </a:r>
                      <a:r>
                        <a:rPr lang="es-AR" baseline="0" dirty="0" err="1" smtClean="0"/>
                        <a:t>UpperCase</a:t>
                      </a:r>
                      <a:r>
                        <a:rPr lang="es-AR" baseline="0" dirty="0" smtClean="0"/>
                        <a:t>.</a:t>
                      </a:r>
                      <a:endParaRPr lang="es-A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stringLength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Valida la longitud de una cadena.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uri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Valida una dirección</a:t>
                      </a:r>
                      <a:r>
                        <a:rPr lang="es-AR" baseline="0" dirty="0" smtClean="0"/>
                        <a:t> URL.</a:t>
                      </a:r>
                      <a:endParaRPr lang="es-A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zipCode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Valida</a:t>
                      </a:r>
                      <a:r>
                        <a:rPr lang="es-AR" baseline="0" dirty="0" smtClean="0"/>
                        <a:t> una dirección de correo.</a:t>
                      </a:r>
                      <a:endParaRPr lang="es-AR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487488"/>
            <a:ext cx="8410575" cy="1172629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err="1" smtClean="0"/>
              <a:t>Bootstrap</a:t>
            </a:r>
            <a:r>
              <a:rPr lang="es-AR" dirty="0" smtClean="0"/>
              <a:t> </a:t>
            </a:r>
            <a:r>
              <a:rPr lang="es-AR" dirty="0" err="1" smtClean="0"/>
              <a:t>Validator</a:t>
            </a:r>
            <a:endParaRPr lang="es-AR" dirty="0" smtClean="0"/>
          </a:p>
          <a:p>
            <a:pPr eaLnBrk="1" hangingPunct="1">
              <a:defRPr/>
            </a:pPr>
            <a:r>
              <a:rPr lang="es-AR" sz="3600" dirty="0" err="1" smtClean="0"/>
              <a:t>Bower</a:t>
            </a:r>
            <a:endParaRPr lang="es-AR" sz="36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487488"/>
            <a:ext cx="8410575" cy="321011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err="1" smtClean="0"/>
              <a:t>Bootstrap</a:t>
            </a:r>
            <a:r>
              <a:rPr lang="es-AR" dirty="0" smtClean="0"/>
              <a:t> </a:t>
            </a:r>
            <a:r>
              <a:rPr lang="es-AR" dirty="0" err="1" smtClean="0"/>
              <a:t>Validator</a:t>
            </a:r>
            <a:endParaRPr lang="es-AR" dirty="0" smtClean="0"/>
          </a:p>
          <a:p>
            <a:pPr eaLnBrk="1" hangingPunct="1">
              <a:defRPr/>
            </a:pPr>
            <a:r>
              <a:rPr lang="es-AR" sz="3600" dirty="0" err="1" smtClean="0"/>
              <a:t>Bower</a:t>
            </a:r>
            <a:endParaRPr lang="es-AR" sz="3600" dirty="0" smtClean="0"/>
          </a:p>
          <a:p>
            <a:pPr lvl="1" eaLnBrk="1" hangingPunct="1">
              <a:defRPr/>
            </a:pPr>
            <a:r>
              <a:rPr lang="es-ES_tradnl" dirty="0" smtClean="0">
                <a:solidFill>
                  <a:schemeClr val="accent1"/>
                </a:solidFill>
              </a:rPr>
              <a:t>¿Qué es?</a:t>
            </a:r>
          </a:p>
          <a:p>
            <a:pPr lvl="1" eaLnBrk="1" hangingPunct="1">
              <a:defRPr/>
            </a:pPr>
            <a:r>
              <a:rPr lang="es-ES_tradnl" dirty="0" smtClean="0"/>
              <a:t>¿Por qué usarlo?</a:t>
            </a:r>
          </a:p>
          <a:p>
            <a:pPr lvl="1" eaLnBrk="1" hangingPunct="1">
              <a:defRPr/>
            </a:pPr>
            <a:r>
              <a:rPr lang="es-ES_tradnl" dirty="0" smtClean="0"/>
              <a:t>Instalación</a:t>
            </a:r>
          </a:p>
          <a:p>
            <a:pPr lvl="1" eaLnBrk="1" hangingPunct="1">
              <a:defRPr/>
            </a:pPr>
            <a:r>
              <a:rPr lang="es-ES_tradnl" dirty="0" smtClean="0"/>
              <a:t>Comandos típicos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¿Qué es </a:t>
            </a:r>
            <a:r>
              <a:rPr lang="es-AR" dirty="0" err="1" smtClean="0"/>
              <a:t>Bower</a:t>
            </a:r>
            <a:r>
              <a:rPr lang="es-AR" dirty="0" smtClean="0"/>
              <a:t>?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5349157"/>
          </a:xfrm>
        </p:spPr>
        <p:txBody>
          <a:bodyPr/>
          <a:lstStyle/>
          <a:p>
            <a:r>
              <a:rPr lang="es-ES" sz="2800" dirty="0" smtClean="0"/>
              <a:t>Es un sencillo programa que sirve para tener al día las dependencias de un proyecto Web, en lo que respecta al desarrollo </a:t>
            </a:r>
            <a:r>
              <a:rPr lang="es-ES" sz="2800" dirty="0" err="1" smtClean="0"/>
              <a:t>front-end</a:t>
            </a:r>
            <a:r>
              <a:rPr lang="es-ES" sz="2800" dirty="0" smtClean="0"/>
              <a:t>. </a:t>
            </a:r>
          </a:p>
          <a:p>
            <a:r>
              <a:rPr lang="es-ES" sz="2800" dirty="0" smtClean="0"/>
              <a:t>Se trata de un programa basado en </a:t>
            </a:r>
            <a:r>
              <a:rPr lang="es-ES" sz="2800" dirty="0" err="1" smtClean="0"/>
              <a:t>NodeJS</a:t>
            </a:r>
            <a:r>
              <a:rPr lang="es-ES" sz="2800" dirty="0" smtClean="0"/>
              <a:t> que se ejecuta desde la consola y que tiene un sencillo API de comandos útiles para realizar tareas de mantenimiento y administración de paquetes necesarios para construir un proyecto Web, concretamente la parte del lado del cliente.</a:t>
            </a:r>
          </a:p>
          <a:p>
            <a:r>
              <a:rPr lang="es-ES" sz="2800" dirty="0" smtClean="0"/>
              <a:t>Con </a:t>
            </a:r>
            <a:r>
              <a:rPr lang="es-ES" sz="2800" dirty="0" err="1" smtClean="0"/>
              <a:t>Bower</a:t>
            </a:r>
            <a:r>
              <a:rPr lang="es-ES" sz="2800" dirty="0" smtClean="0"/>
              <a:t> se puede descargar y actualizar todo tipo de librerías, </a:t>
            </a:r>
            <a:r>
              <a:rPr lang="es-ES" sz="2800" dirty="0" err="1" smtClean="0"/>
              <a:t>frameworks</a:t>
            </a:r>
            <a:r>
              <a:rPr lang="es-ES" sz="2800" dirty="0" smtClean="0"/>
              <a:t>, </a:t>
            </a:r>
            <a:r>
              <a:rPr lang="es-ES" sz="2800" dirty="0" err="1" smtClean="0"/>
              <a:t>plugins</a:t>
            </a:r>
            <a:r>
              <a:rPr lang="es-ES" sz="2800" dirty="0" smtClean="0"/>
              <a:t>, etc., pero sin tener que descargarlos y subirlos a mano nosotros mismos. </a:t>
            </a:r>
            <a:endParaRPr lang="es-ES" sz="2800" dirty="0"/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487488"/>
            <a:ext cx="8410575" cy="321011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err="1" smtClean="0"/>
              <a:t>Bootstrap</a:t>
            </a:r>
            <a:r>
              <a:rPr lang="es-AR" dirty="0" smtClean="0"/>
              <a:t> </a:t>
            </a:r>
            <a:r>
              <a:rPr lang="es-AR" dirty="0" err="1" smtClean="0"/>
              <a:t>Validator</a:t>
            </a:r>
            <a:endParaRPr lang="es-AR" dirty="0" smtClean="0"/>
          </a:p>
          <a:p>
            <a:pPr eaLnBrk="1" hangingPunct="1">
              <a:defRPr/>
            </a:pPr>
            <a:r>
              <a:rPr lang="es-AR" sz="3600" dirty="0" err="1" smtClean="0"/>
              <a:t>Bower</a:t>
            </a:r>
            <a:endParaRPr lang="es-AR" sz="3600" dirty="0" smtClean="0"/>
          </a:p>
          <a:p>
            <a:pPr lvl="1" eaLnBrk="1" hangingPunct="1">
              <a:defRPr/>
            </a:pPr>
            <a:r>
              <a:rPr lang="es-ES_tradnl" dirty="0" smtClean="0"/>
              <a:t>¿Qué es?</a:t>
            </a:r>
          </a:p>
          <a:p>
            <a:pPr lvl="1" eaLnBrk="1" hangingPunct="1">
              <a:defRPr/>
            </a:pPr>
            <a:r>
              <a:rPr lang="es-ES_tradnl" dirty="0" smtClean="0">
                <a:solidFill>
                  <a:schemeClr val="accent1"/>
                </a:solidFill>
              </a:rPr>
              <a:t>¿Por qué usarlo?</a:t>
            </a:r>
          </a:p>
          <a:p>
            <a:pPr lvl="1" eaLnBrk="1" hangingPunct="1">
              <a:defRPr/>
            </a:pPr>
            <a:r>
              <a:rPr lang="es-ES_tradnl" dirty="0" smtClean="0"/>
              <a:t>Instalación</a:t>
            </a:r>
          </a:p>
          <a:p>
            <a:pPr lvl="1" eaLnBrk="1" hangingPunct="1">
              <a:defRPr/>
            </a:pPr>
            <a:r>
              <a:rPr lang="es-ES_tradnl" dirty="0" smtClean="0"/>
              <a:t>Comandos típicos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¿Por qué usarlo?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4465838"/>
          </a:xfrm>
        </p:spPr>
        <p:txBody>
          <a:bodyPr/>
          <a:lstStyle/>
          <a:p>
            <a:r>
              <a:rPr lang="es-ES" sz="2800" dirty="0" smtClean="0"/>
              <a:t>Sin </a:t>
            </a:r>
            <a:r>
              <a:rPr lang="es-ES" sz="2800" dirty="0" err="1" smtClean="0"/>
              <a:t>Bower</a:t>
            </a:r>
            <a:r>
              <a:rPr lang="es-ES" sz="2800" dirty="0" smtClean="0"/>
              <a:t>, cuando se quiere instalar </a:t>
            </a:r>
            <a:r>
              <a:rPr lang="es-ES" sz="2800" dirty="0" err="1" smtClean="0"/>
              <a:t>jQuery</a:t>
            </a:r>
            <a:r>
              <a:rPr lang="es-ES" sz="2800" dirty="0" smtClean="0"/>
              <a:t> o </a:t>
            </a:r>
            <a:r>
              <a:rPr lang="es-ES" sz="2800" dirty="0" err="1" smtClean="0"/>
              <a:t>Bootstrap</a:t>
            </a:r>
            <a:r>
              <a:rPr lang="es-ES" sz="2800" dirty="0" smtClean="0"/>
              <a:t>, simplemente se dirige al sitio de esos paquetes, se los descarga y se los coloca a mano en una carpeta de nuestro proyecto, o bien se configuran rutas absolutas al CDN en las etiquetas SCRIPT o LINK, necesarias para incluir esos paquetes. </a:t>
            </a:r>
          </a:p>
          <a:p>
            <a:r>
              <a:rPr lang="es-ES" sz="2800" dirty="0" smtClean="0"/>
              <a:t>Con </a:t>
            </a:r>
            <a:r>
              <a:rPr lang="es-ES" sz="2800" dirty="0" err="1" smtClean="0"/>
              <a:t>Bower</a:t>
            </a:r>
            <a:r>
              <a:rPr lang="es-ES" sz="2800" dirty="0" smtClean="0"/>
              <a:t> ese trabajo, que no es pesado pero sí requiere de varios pasos (ir a un sitio web, descargar una librería, colocarla en una carpeta), se puede hacer con un sencillo comando de consola:</a:t>
            </a:r>
            <a:endParaRPr lang="es-ES" sz="2800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971600" y="5991670"/>
            <a:ext cx="7920880" cy="46166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bower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install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jquery</a:t>
            </a:r>
            <a:endParaRPr kumimoji="0" lang="es-A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487488"/>
            <a:ext cx="8410575" cy="321011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err="1" smtClean="0"/>
              <a:t>Bootstrap</a:t>
            </a:r>
            <a:r>
              <a:rPr lang="es-AR" dirty="0" smtClean="0"/>
              <a:t> </a:t>
            </a:r>
            <a:r>
              <a:rPr lang="es-AR" dirty="0" err="1" smtClean="0"/>
              <a:t>Validator</a:t>
            </a:r>
            <a:endParaRPr lang="es-AR" dirty="0" smtClean="0"/>
          </a:p>
          <a:p>
            <a:pPr eaLnBrk="1" hangingPunct="1">
              <a:defRPr/>
            </a:pPr>
            <a:r>
              <a:rPr lang="es-AR" sz="3600" dirty="0" err="1" smtClean="0"/>
              <a:t>Bower</a:t>
            </a:r>
            <a:endParaRPr lang="es-AR" sz="3600" dirty="0" smtClean="0"/>
          </a:p>
          <a:p>
            <a:pPr lvl="1" eaLnBrk="1" hangingPunct="1">
              <a:defRPr/>
            </a:pPr>
            <a:r>
              <a:rPr lang="es-ES_tradnl" dirty="0" smtClean="0"/>
              <a:t>¿Qué es?</a:t>
            </a:r>
          </a:p>
          <a:p>
            <a:pPr lvl="1" eaLnBrk="1" hangingPunct="1">
              <a:defRPr/>
            </a:pPr>
            <a:r>
              <a:rPr lang="es-ES_tradnl" dirty="0" smtClean="0"/>
              <a:t>¿Por qué usarlo?</a:t>
            </a:r>
          </a:p>
          <a:p>
            <a:pPr lvl="1" eaLnBrk="1" hangingPunct="1">
              <a:defRPr/>
            </a:pPr>
            <a:r>
              <a:rPr lang="es-ES_tradnl" dirty="0" smtClean="0">
                <a:solidFill>
                  <a:schemeClr val="accent1"/>
                </a:solidFill>
              </a:rPr>
              <a:t>Instalación</a:t>
            </a:r>
          </a:p>
          <a:p>
            <a:pPr lvl="1" eaLnBrk="1" hangingPunct="1">
              <a:defRPr/>
            </a:pPr>
            <a:r>
              <a:rPr lang="es-ES_tradnl" dirty="0" smtClean="0"/>
              <a:t>Comandos típicos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487488"/>
            <a:ext cx="8410575" cy="110184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err="1" smtClean="0"/>
              <a:t>Bootstrap</a:t>
            </a:r>
            <a:r>
              <a:rPr lang="es-AR" dirty="0" smtClean="0"/>
              <a:t> </a:t>
            </a:r>
            <a:r>
              <a:rPr lang="es-AR" dirty="0" err="1" smtClean="0"/>
              <a:t>Validator</a:t>
            </a:r>
            <a:endParaRPr lang="es-AR" dirty="0" smtClean="0"/>
          </a:p>
          <a:p>
            <a:pPr eaLnBrk="1" hangingPunct="1">
              <a:defRPr/>
            </a:pPr>
            <a:r>
              <a:rPr lang="es-AR" dirty="0" err="1" smtClean="0"/>
              <a:t>Bower</a:t>
            </a:r>
            <a:endParaRPr lang="es-AR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Instalación </a:t>
            </a:r>
            <a:r>
              <a:rPr lang="es-AR" sz="3200" dirty="0" smtClean="0"/>
              <a:t>(1/4)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4199611"/>
          </a:xfrm>
        </p:spPr>
        <p:txBody>
          <a:bodyPr/>
          <a:lstStyle/>
          <a:p>
            <a:r>
              <a:rPr lang="es-ES" sz="2800" dirty="0" smtClean="0"/>
              <a:t>La manera de instalar </a:t>
            </a:r>
            <a:r>
              <a:rPr lang="es-ES" sz="2800" dirty="0" err="1" smtClean="0"/>
              <a:t>Bower</a:t>
            </a:r>
            <a:r>
              <a:rPr lang="es-ES" sz="2800" dirty="0" smtClean="0"/>
              <a:t> es ejecutando el correspondiente comando de instalación, vía </a:t>
            </a:r>
            <a:r>
              <a:rPr lang="es-ES" sz="2800" b="1" i="1" dirty="0" err="1" smtClean="0"/>
              <a:t>npm</a:t>
            </a:r>
            <a:r>
              <a:rPr lang="es-ES" sz="2800" dirty="0" smtClean="0"/>
              <a:t>:</a:t>
            </a:r>
          </a:p>
          <a:p>
            <a:endParaRPr lang="es-ES" sz="2400" dirty="0" smtClean="0"/>
          </a:p>
          <a:p>
            <a:endParaRPr lang="es-ES" sz="1000" dirty="0" smtClean="0"/>
          </a:p>
          <a:p>
            <a:r>
              <a:rPr lang="es-ES" sz="2800" dirty="0" smtClean="0"/>
              <a:t>Una vez instalado, se debe de crear, en el directorio raíz del proyecto, el archivo </a:t>
            </a:r>
            <a:r>
              <a:rPr lang="es-ES" sz="2800" b="1" i="1" dirty="0" err="1" smtClean="0"/>
              <a:t>bower.json</a:t>
            </a:r>
            <a:r>
              <a:rPr lang="es-ES" sz="2800" dirty="0" smtClean="0"/>
              <a:t>.</a:t>
            </a:r>
          </a:p>
          <a:p>
            <a:pPr lvl="1"/>
            <a:r>
              <a:rPr lang="es-ES" sz="2400" dirty="0" smtClean="0"/>
              <a:t>Este archivo sirve para especificar de una manera formal todas las dependencias que tiene nuestro proyecto. </a:t>
            </a:r>
          </a:p>
          <a:p>
            <a:pPr lvl="1"/>
            <a:r>
              <a:rPr lang="es-ES" sz="2400" dirty="0" smtClean="0"/>
              <a:t>De esta manera, </a:t>
            </a:r>
            <a:r>
              <a:rPr lang="es-ES" sz="2400" dirty="0" err="1" smtClean="0"/>
              <a:t>Bower</a:t>
            </a:r>
            <a:r>
              <a:rPr lang="es-ES" sz="2400" dirty="0" smtClean="0"/>
              <a:t> instalará, actualizará (si es que se encuentran versiones nuevas), todas las dependencias de una sola vez. </a:t>
            </a:r>
          </a:p>
        </p:txBody>
      </p:sp>
      <p:sp>
        <p:nvSpPr>
          <p:cNvPr id="4" name="3 Rectángulo"/>
          <p:cNvSpPr/>
          <p:nvPr/>
        </p:nvSpPr>
        <p:spPr bwMode="auto">
          <a:xfrm>
            <a:off x="971600" y="2319262"/>
            <a:ext cx="7920880" cy="46166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npm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install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-g </a:t>
            </a: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bower</a:t>
            </a:r>
            <a:endParaRPr kumimoji="0" lang="es-A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4 Rectángulo"/>
          <p:cNvSpPr/>
          <p:nvPr/>
        </p:nvSpPr>
        <p:spPr bwMode="auto">
          <a:xfrm>
            <a:off x="971600" y="5733256"/>
            <a:ext cx="7920880" cy="46166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bower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init</a:t>
            </a:r>
            <a:endParaRPr kumimoji="0" lang="es-A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Instalación </a:t>
            </a:r>
            <a:r>
              <a:rPr lang="es-AR" sz="3200" dirty="0" smtClean="0"/>
              <a:t>(2/4)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2526846"/>
          </a:xfrm>
        </p:spPr>
        <p:txBody>
          <a:bodyPr/>
          <a:lstStyle/>
          <a:p>
            <a:r>
              <a:rPr lang="es-ES" sz="2800" dirty="0" smtClean="0"/>
              <a:t>Esto pondrá en marcha un script en el terminal, que recabará todas las informaciones necesarias para identificar nuestro proyecto. </a:t>
            </a:r>
          </a:p>
          <a:p>
            <a:r>
              <a:rPr lang="es-ES" sz="2800" dirty="0" smtClean="0"/>
              <a:t>Cuando el proceso finalice, se creará el archivo </a:t>
            </a:r>
            <a:r>
              <a:rPr lang="es-ES" sz="2800" b="1" i="1" dirty="0" err="1" smtClean="0"/>
              <a:t>bower.json</a:t>
            </a:r>
            <a:r>
              <a:rPr lang="es-ES" sz="2800" dirty="0" smtClean="0"/>
              <a:t>, en la misma carpeta donde se hizo el </a:t>
            </a:r>
            <a:r>
              <a:rPr lang="es-AR" sz="2800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" sz="2800" dirty="0" err="1" smtClean="0"/>
              <a:t>bower</a:t>
            </a:r>
            <a:r>
              <a:rPr lang="es-ES" sz="2800" dirty="0" smtClean="0"/>
              <a:t> </a:t>
            </a:r>
            <a:r>
              <a:rPr lang="es-ES" sz="2800" dirty="0" err="1" smtClean="0"/>
              <a:t>init</a:t>
            </a:r>
            <a:r>
              <a:rPr lang="es-AR" sz="2800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" sz="2800" dirty="0" smtClean="0"/>
              <a:t>. </a:t>
            </a:r>
          </a:p>
        </p:txBody>
      </p:sp>
      <p:sp>
        <p:nvSpPr>
          <p:cNvPr id="4" name="3 Rectángulo"/>
          <p:cNvSpPr/>
          <p:nvPr/>
        </p:nvSpPr>
        <p:spPr bwMode="auto">
          <a:xfrm>
            <a:off x="1115616" y="4063712"/>
            <a:ext cx="6984776" cy="267765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 "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name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" : "Test 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Bower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",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 "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authors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" : [ "Maxi", "Octavio" ],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 "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description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" : "Sólo una prueba",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 "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homepage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" : "index.html"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……..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}</a:t>
            </a:r>
            <a:endParaRPr kumimoji="0" lang="es-A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Instalación </a:t>
            </a:r>
            <a:r>
              <a:rPr lang="es-ES_tradnl" sz="3200" dirty="0" smtClean="0"/>
              <a:t>(3/4)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2526846"/>
          </a:xfrm>
        </p:spPr>
        <p:txBody>
          <a:bodyPr/>
          <a:lstStyle/>
          <a:p>
            <a:r>
              <a:rPr lang="es-ES" sz="2800" dirty="0" smtClean="0"/>
              <a:t>Ahora falta editarlo para indicar las dependencias que tendrá el proyecto Web.</a:t>
            </a:r>
          </a:p>
          <a:p>
            <a:r>
              <a:rPr lang="es-ES" sz="2800" dirty="0" smtClean="0"/>
              <a:t>Hay que colocar un nuevo campo: </a:t>
            </a:r>
            <a:r>
              <a:rPr lang="es-ES" sz="2800" dirty="0" smtClean="0"/>
              <a:t>"</a:t>
            </a:r>
            <a:r>
              <a:rPr lang="es-ES" sz="2800" b="1" i="1" dirty="0" err="1" smtClean="0"/>
              <a:t>dependencies</a:t>
            </a:r>
            <a:r>
              <a:rPr lang="es-ES" sz="2800" dirty="0" smtClean="0"/>
              <a:t>",  cuyo valor será un objeto que define los nombres de los paquetes que queremos como dependencias (junto con sus versiones).</a:t>
            </a:r>
            <a:endParaRPr lang="es-ES" sz="2800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1115616" y="4063712"/>
            <a:ext cx="6984776" cy="267765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………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"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dependencies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" : {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	 "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jquery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" : "~2.1.4",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	 "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bootstrap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" : "3.3.7"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}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}</a:t>
            </a:r>
            <a:endParaRPr kumimoji="0" lang="es-A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Instalación </a:t>
            </a:r>
            <a:r>
              <a:rPr lang="es-AR" sz="3200" dirty="0" smtClean="0"/>
              <a:t>(4/4)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4687437"/>
          </a:xfrm>
        </p:spPr>
        <p:txBody>
          <a:bodyPr/>
          <a:lstStyle/>
          <a:p>
            <a:r>
              <a:rPr lang="es-ES" sz="2800" dirty="0" smtClean="0"/>
              <a:t>El carácter </a:t>
            </a:r>
            <a:r>
              <a:rPr lang="es-AR" sz="2800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" sz="2800" b="1" i="1" dirty="0" smtClean="0"/>
              <a:t>~</a:t>
            </a:r>
            <a:r>
              <a:rPr lang="es-AR" sz="2800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" sz="2800" dirty="0" smtClean="0"/>
              <a:t> quiere decir que se acepta la actualización de la versión de esa dependencia. </a:t>
            </a:r>
          </a:p>
          <a:p>
            <a:pPr lvl="1"/>
            <a:r>
              <a:rPr lang="es-ES" sz="2400" dirty="0" smtClean="0"/>
              <a:t>Si se indica </a:t>
            </a:r>
            <a:r>
              <a:rPr lang="es-AR" sz="2400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" sz="2400" dirty="0" smtClean="0"/>
              <a:t>~1.2</a:t>
            </a:r>
            <a:r>
              <a:rPr lang="es-AR" sz="2400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" sz="2400" dirty="0" smtClean="0"/>
              <a:t>, se está diciendo que puede actualizar la versión de 1.2 a 1.3 cuando aparezca, pero nunca subiría a la 2.0. </a:t>
            </a:r>
          </a:p>
          <a:p>
            <a:pPr lvl="1"/>
            <a:r>
              <a:rPr lang="es-ES" sz="2400" dirty="0" smtClean="0"/>
              <a:t>Se pueden usar otros códigos para informar de las versiones como </a:t>
            </a:r>
            <a:r>
              <a:rPr lang="es-AR" sz="2400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" sz="2400" dirty="0" smtClean="0"/>
              <a:t>&gt;=2.3</a:t>
            </a:r>
            <a:r>
              <a:rPr lang="es-AR" sz="2400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" sz="2400" dirty="0" smtClean="0"/>
              <a:t>. </a:t>
            </a:r>
          </a:p>
          <a:p>
            <a:pPr lvl="1"/>
            <a:r>
              <a:rPr lang="es-ES" sz="2400" dirty="0" smtClean="0"/>
              <a:t>Estos códigos para indicar las versiones forman parte de una notación estándar que tienen otros gestores de paquetes.</a:t>
            </a:r>
          </a:p>
          <a:p>
            <a:r>
              <a:rPr lang="es-ES" sz="2800" dirty="0" smtClean="0"/>
              <a:t>Una vez generado el archivo </a:t>
            </a:r>
            <a:r>
              <a:rPr lang="es-ES" sz="2800" b="1" i="1" dirty="0" err="1" smtClean="0"/>
              <a:t>bower.json</a:t>
            </a:r>
            <a:r>
              <a:rPr lang="es-ES" sz="2800" dirty="0" smtClean="0"/>
              <a:t>, podemos instalar las dependencias gracias al comando: </a:t>
            </a:r>
            <a:endParaRPr lang="es-ES" sz="2800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971600" y="6165304"/>
            <a:ext cx="7920880" cy="46166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bower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install</a:t>
            </a:r>
            <a:endParaRPr kumimoji="0" lang="es-A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487488"/>
            <a:ext cx="8410575" cy="321011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err="1" smtClean="0"/>
              <a:t>Bootstrap</a:t>
            </a:r>
            <a:r>
              <a:rPr lang="es-AR" dirty="0" smtClean="0"/>
              <a:t> </a:t>
            </a:r>
            <a:r>
              <a:rPr lang="es-AR" dirty="0" err="1" smtClean="0"/>
              <a:t>Validator</a:t>
            </a:r>
            <a:endParaRPr lang="es-AR" dirty="0" smtClean="0"/>
          </a:p>
          <a:p>
            <a:pPr eaLnBrk="1" hangingPunct="1">
              <a:defRPr/>
            </a:pPr>
            <a:r>
              <a:rPr lang="es-AR" sz="3600" dirty="0" err="1" smtClean="0"/>
              <a:t>Bower</a:t>
            </a:r>
            <a:endParaRPr lang="es-AR" sz="3600" dirty="0" smtClean="0"/>
          </a:p>
          <a:p>
            <a:pPr lvl="1" eaLnBrk="1" hangingPunct="1">
              <a:defRPr/>
            </a:pPr>
            <a:r>
              <a:rPr lang="es-ES_tradnl" dirty="0" smtClean="0"/>
              <a:t>¿Qué es?</a:t>
            </a:r>
          </a:p>
          <a:p>
            <a:pPr lvl="1" eaLnBrk="1" hangingPunct="1">
              <a:defRPr/>
            </a:pPr>
            <a:r>
              <a:rPr lang="es-ES_tradnl" dirty="0" smtClean="0"/>
              <a:t>¿Por qué usarlo?</a:t>
            </a:r>
          </a:p>
          <a:p>
            <a:pPr lvl="1" eaLnBrk="1" hangingPunct="1">
              <a:defRPr/>
            </a:pPr>
            <a:r>
              <a:rPr lang="es-ES_tradnl" dirty="0" smtClean="0"/>
              <a:t>Instalación</a:t>
            </a:r>
          </a:p>
          <a:p>
            <a:pPr lvl="1" eaLnBrk="1" hangingPunct="1">
              <a:defRPr/>
            </a:pPr>
            <a:r>
              <a:rPr lang="es-ES_tradnl" dirty="0" smtClean="0">
                <a:solidFill>
                  <a:schemeClr val="accent1"/>
                </a:solidFill>
              </a:rPr>
              <a:t>Comandos típicos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Comandos </a:t>
            </a:r>
            <a:r>
              <a:rPr lang="es-AR" sz="3200" dirty="0" smtClean="0"/>
              <a:t>(1/2)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5127558"/>
          </a:xfrm>
        </p:spPr>
        <p:txBody>
          <a:bodyPr/>
          <a:lstStyle/>
          <a:p>
            <a:r>
              <a:rPr lang="es-ES" sz="2800" dirty="0" err="1" smtClean="0"/>
              <a:t>bower</a:t>
            </a:r>
            <a:r>
              <a:rPr lang="es-ES" sz="2800" dirty="0" smtClean="0"/>
              <a:t> </a:t>
            </a:r>
            <a:r>
              <a:rPr lang="es-ES" sz="2800" dirty="0" err="1" smtClean="0"/>
              <a:t>init</a:t>
            </a:r>
            <a:r>
              <a:rPr lang="es-ES" sz="2800" dirty="0" smtClean="0"/>
              <a:t> </a:t>
            </a:r>
          </a:p>
          <a:p>
            <a:pPr lvl="1"/>
            <a:r>
              <a:rPr lang="es-ES" sz="2400" dirty="0" smtClean="0"/>
              <a:t>Genera el archivo </a:t>
            </a:r>
            <a:r>
              <a:rPr lang="es-ES" sz="2400" dirty="0" err="1" smtClean="0"/>
              <a:t>bower.json</a:t>
            </a:r>
            <a:r>
              <a:rPr lang="es-ES" sz="2400" dirty="0" smtClean="0"/>
              <a:t> (en el que se definen las propiedades de un proyecto). </a:t>
            </a:r>
          </a:p>
          <a:p>
            <a:r>
              <a:rPr lang="es-ES" sz="2800" dirty="0" err="1" smtClean="0"/>
              <a:t>bower</a:t>
            </a:r>
            <a:r>
              <a:rPr lang="es-ES" sz="2800" dirty="0" smtClean="0"/>
              <a:t> </a:t>
            </a:r>
            <a:r>
              <a:rPr lang="es-ES" sz="2800" dirty="0" err="1" smtClean="0"/>
              <a:t>install</a:t>
            </a:r>
            <a:r>
              <a:rPr lang="es-ES" sz="2800" dirty="0" smtClean="0"/>
              <a:t> </a:t>
            </a:r>
          </a:p>
          <a:p>
            <a:pPr lvl="1"/>
            <a:r>
              <a:rPr lang="es-ES" sz="2400" dirty="0" err="1" smtClean="0"/>
              <a:t>Bower</a:t>
            </a:r>
            <a:r>
              <a:rPr lang="es-ES" sz="2400" dirty="0" smtClean="0"/>
              <a:t> leerá lo que haya en el archivo </a:t>
            </a:r>
            <a:r>
              <a:rPr lang="es-ES" sz="2400" dirty="0" err="1" smtClean="0"/>
              <a:t>bower.json</a:t>
            </a:r>
            <a:r>
              <a:rPr lang="es-ES" sz="2400" dirty="0" smtClean="0"/>
              <a:t>, instalando todas las dependencias que hayamos definido. Todos los componentes se colocarán en una carpeta específica llamada generalmente "</a:t>
            </a:r>
            <a:r>
              <a:rPr lang="es-ES" sz="2400" dirty="0" err="1" smtClean="0"/>
              <a:t>bower_components</a:t>
            </a:r>
            <a:r>
              <a:rPr lang="es-ES" sz="2400" dirty="0" smtClean="0"/>
              <a:t>". </a:t>
            </a:r>
            <a:endParaRPr lang="es-ES" dirty="0" smtClean="0"/>
          </a:p>
          <a:p>
            <a:r>
              <a:rPr lang="es-ES" sz="2800" dirty="0" err="1" smtClean="0"/>
              <a:t>bower</a:t>
            </a:r>
            <a:r>
              <a:rPr lang="es-ES" sz="2800" dirty="0" smtClean="0"/>
              <a:t> </a:t>
            </a:r>
            <a:r>
              <a:rPr lang="es-ES" sz="2800" dirty="0" err="1" smtClean="0"/>
              <a:t>install</a:t>
            </a:r>
            <a:r>
              <a:rPr lang="es-ES" sz="2800" dirty="0" smtClean="0"/>
              <a:t> NOMBRE_PAQUETE </a:t>
            </a:r>
          </a:p>
          <a:p>
            <a:pPr lvl="1"/>
            <a:r>
              <a:rPr lang="es-ES" sz="2400" dirty="0" smtClean="0"/>
              <a:t>Este comando sirve para instalar un paquete, sin necesidad de nombrarlo entre las dependencias definidas en el archivo </a:t>
            </a:r>
            <a:r>
              <a:rPr lang="es-ES" sz="2400" dirty="0" err="1" smtClean="0"/>
              <a:t>bower.json</a:t>
            </a:r>
            <a:r>
              <a:rPr lang="es-ES" sz="2400" dirty="0" smtClean="0"/>
              <a:t>. </a:t>
            </a:r>
            <a:br>
              <a:rPr lang="es-ES" sz="2400" dirty="0" smtClean="0"/>
            </a:br>
            <a:endParaRPr lang="es-AR" dirty="0"/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Comandos </a:t>
            </a:r>
            <a:r>
              <a:rPr lang="es-AR" sz="3200" dirty="0" smtClean="0"/>
              <a:t>(2/2)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5404556"/>
          </a:xfrm>
        </p:spPr>
        <p:txBody>
          <a:bodyPr/>
          <a:lstStyle/>
          <a:p>
            <a:r>
              <a:rPr lang="es-ES" sz="2800" dirty="0" err="1" smtClean="0"/>
              <a:t>bower</a:t>
            </a:r>
            <a:r>
              <a:rPr lang="es-ES" sz="2800" dirty="0" smtClean="0"/>
              <a:t> </a:t>
            </a:r>
            <a:r>
              <a:rPr lang="es-ES" sz="2800" dirty="0" err="1" smtClean="0"/>
              <a:t>install</a:t>
            </a:r>
            <a:r>
              <a:rPr lang="es-ES" sz="2800" dirty="0" smtClean="0"/>
              <a:t> NOMBRE_PAQUETE --</a:t>
            </a:r>
            <a:r>
              <a:rPr lang="es-ES" sz="2800" dirty="0" err="1" smtClean="0"/>
              <a:t>save</a:t>
            </a:r>
            <a:r>
              <a:rPr lang="es-ES" sz="2800" dirty="0" smtClean="0"/>
              <a:t> </a:t>
            </a:r>
          </a:p>
          <a:p>
            <a:pPr lvl="1"/>
            <a:r>
              <a:rPr lang="es-ES" sz="2400" dirty="0" smtClean="0"/>
              <a:t>Aparte de instalar un paquete en el directorio de componentes, guarda la dependencia en el archivo </a:t>
            </a:r>
            <a:r>
              <a:rPr lang="es-ES" sz="2400" dirty="0" err="1" smtClean="0"/>
              <a:t>bower.json</a:t>
            </a:r>
            <a:r>
              <a:rPr lang="es-ES" sz="2400" dirty="0" smtClean="0"/>
              <a:t>. </a:t>
            </a:r>
          </a:p>
          <a:p>
            <a:r>
              <a:rPr lang="es-ES" sz="2800" dirty="0" err="1" smtClean="0"/>
              <a:t>bower</a:t>
            </a:r>
            <a:r>
              <a:rPr lang="es-ES" sz="2800" dirty="0" smtClean="0"/>
              <a:t> </a:t>
            </a:r>
            <a:r>
              <a:rPr lang="es-ES" sz="2800" dirty="0" err="1" smtClean="0"/>
              <a:t>update</a:t>
            </a:r>
            <a:r>
              <a:rPr lang="es-ES" sz="2800" dirty="0" smtClean="0"/>
              <a:t> </a:t>
            </a:r>
          </a:p>
          <a:p>
            <a:pPr lvl="1"/>
            <a:r>
              <a:rPr lang="es-ES" sz="2400" dirty="0" smtClean="0"/>
              <a:t>Este comando ejecuta la actualización de los paquetes, conforme a lo indicado en el archivo </a:t>
            </a:r>
            <a:r>
              <a:rPr lang="es-ES" sz="2400" dirty="0" err="1" smtClean="0"/>
              <a:t>bower.json</a:t>
            </a:r>
            <a:r>
              <a:rPr lang="es-ES" sz="2400" dirty="0" smtClean="0"/>
              <a:t>, ya que somos nosotros como desarrolladores los que debemos informar el rango de versiones que permitimos se actualicen. </a:t>
            </a:r>
          </a:p>
          <a:p>
            <a:r>
              <a:rPr lang="es-ES" sz="2800" dirty="0" err="1" smtClean="0"/>
              <a:t>bower</a:t>
            </a:r>
            <a:r>
              <a:rPr lang="es-ES" sz="2800" dirty="0" smtClean="0"/>
              <a:t> </a:t>
            </a:r>
            <a:r>
              <a:rPr lang="es-ES" sz="2800" dirty="0" err="1" smtClean="0"/>
              <a:t>uninstall</a:t>
            </a:r>
            <a:r>
              <a:rPr lang="es-ES" sz="2800" dirty="0" smtClean="0"/>
              <a:t> NOMBRE_PAQUETE </a:t>
            </a:r>
          </a:p>
          <a:p>
            <a:pPr lvl="1"/>
            <a:r>
              <a:rPr lang="es-ES" sz="2400" dirty="0" smtClean="0"/>
              <a:t>Sirve para desinstalar un paquete completamente del directorio de componentes de </a:t>
            </a:r>
            <a:r>
              <a:rPr lang="es-ES" sz="2400" dirty="0" err="1" smtClean="0"/>
              <a:t>Bower</a:t>
            </a:r>
            <a:r>
              <a:rPr lang="es-ES" sz="2400" dirty="0" smtClean="0"/>
              <a:t>. Con la opción --</a:t>
            </a:r>
            <a:r>
              <a:rPr lang="es-ES" sz="2400" dirty="0" err="1" smtClean="0"/>
              <a:t>save</a:t>
            </a:r>
            <a:r>
              <a:rPr lang="es-ES" sz="2400" dirty="0" smtClean="0"/>
              <a:t> se quitará del archivo </a:t>
            </a:r>
            <a:r>
              <a:rPr lang="es-ES" sz="2400" dirty="0" err="1" smtClean="0"/>
              <a:t>bower.json</a:t>
            </a:r>
            <a:r>
              <a:rPr lang="es-ES" sz="2400" dirty="0" smtClean="0"/>
              <a:t>.</a:t>
            </a:r>
            <a:endParaRPr lang="es-AR" sz="2400" dirty="0" smtClean="0"/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/>
              <a:t>Ejercitación</a:t>
            </a:r>
          </a:p>
        </p:txBody>
      </p:sp>
      <p:pic>
        <p:nvPicPr>
          <p:cNvPr id="33795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487488"/>
            <a:ext cx="8410575" cy="1157240"/>
          </a:xfrm>
        </p:spPr>
        <p:txBody>
          <a:bodyPr/>
          <a:lstStyle/>
          <a:p>
            <a:pPr eaLnBrk="1" hangingPunct="1">
              <a:defRPr/>
            </a:pPr>
            <a:r>
              <a:rPr lang="es-AR" sz="3600" dirty="0" err="1" smtClean="0"/>
              <a:t>Bootstrap</a:t>
            </a:r>
            <a:r>
              <a:rPr lang="es-AR" sz="3600" dirty="0" smtClean="0"/>
              <a:t> </a:t>
            </a:r>
            <a:r>
              <a:rPr lang="es-AR" sz="3600" dirty="0" err="1" smtClean="0"/>
              <a:t>Validator</a:t>
            </a:r>
            <a:endParaRPr lang="es-AR" sz="3600" dirty="0" smtClean="0"/>
          </a:p>
          <a:p>
            <a:pPr eaLnBrk="1" hangingPunct="1">
              <a:defRPr/>
            </a:pPr>
            <a:r>
              <a:rPr lang="es-AR" dirty="0" err="1" smtClean="0"/>
              <a:t>Bower</a:t>
            </a:r>
            <a:endParaRPr lang="es-AR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487488"/>
            <a:ext cx="8410575" cy="2643801"/>
          </a:xfrm>
        </p:spPr>
        <p:txBody>
          <a:bodyPr/>
          <a:lstStyle/>
          <a:p>
            <a:pPr eaLnBrk="1" hangingPunct="1">
              <a:defRPr/>
            </a:pPr>
            <a:r>
              <a:rPr lang="es-AR" sz="3600" dirty="0" err="1" smtClean="0"/>
              <a:t>Bootstrap</a:t>
            </a:r>
            <a:r>
              <a:rPr lang="es-AR" sz="3600" dirty="0" smtClean="0"/>
              <a:t> </a:t>
            </a:r>
            <a:r>
              <a:rPr lang="es-AR" sz="3600" dirty="0" err="1" smtClean="0"/>
              <a:t>Validator</a:t>
            </a:r>
            <a:endParaRPr lang="es-AR" sz="3600" dirty="0" smtClean="0"/>
          </a:p>
          <a:p>
            <a:pPr lvl="1" eaLnBrk="1" hangingPunct="1">
              <a:defRPr/>
            </a:pPr>
            <a:r>
              <a:rPr lang="es-ES_tradnl" dirty="0" smtClean="0">
                <a:solidFill>
                  <a:schemeClr val="accent1"/>
                </a:solidFill>
              </a:rPr>
              <a:t>Prehistoria</a:t>
            </a:r>
          </a:p>
          <a:p>
            <a:pPr lvl="1" eaLnBrk="1" hangingPunct="1">
              <a:defRPr/>
            </a:pPr>
            <a:r>
              <a:rPr lang="es-ES_tradnl" dirty="0" smtClean="0"/>
              <a:t>Características</a:t>
            </a:r>
          </a:p>
          <a:p>
            <a:pPr lvl="1" eaLnBrk="1" hangingPunct="1">
              <a:defRPr/>
            </a:pPr>
            <a:r>
              <a:rPr lang="es-ES_tradnl" dirty="0" smtClean="0"/>
              <a:t>Validadores</a:t>
            </a:r>
          </a:p>
          <a:p>
            <a:pPr eaLnBrk="1" hangingPunct="1">
              <a:defRPr/>
            </a:pPr>
            <a:r>
              <a:rPr lang="es-ES_tradnl" dirty="0" err="1" smtClean="0"/>
              <a:t>Bower</a:t>
            </a:r>
            <a:endParaRPr lang="es-ES_tradnl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Prehistoria </a:t>
            </a:r>
            <a:r>
              <a:rPr lang="es-AR" sz="3200" dirty="0" smtClean="0"/>
              <a:t>(1/2)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5349157"/>
          </a:xfrm>
        </p:spPr>
        <p:txBody>
          <a:bodyPr/>
          <a:lstStyle/>
          <a:p>
            <a:r>
              <a:rPr lang="es-AR" sz="2800" dirty="0" smtClean="0"/>
              <a:t>Uno de los puntos más importantes en el desarrollo Web es la </a:t>
            </a:r>
            <a:r>
              <a:rPr lang="es-AR" sz="2800" b="1" dirty="0" smtClean="0"/>
              <a:t>validación de los formularios</a:t>
            </a:r>
            <a:r>
              <a:rPr lang="es-AR" sz="2800" dirty="0" smtClean="0"/>
              <a:t> y de los campos que los comprenden.</a:t>
            </a:r>
          </a:p>
          <a:p>
            <a:r>
              <a:rPr lang="es-AR" sz="2800" dirty="0" smtClean="0"/>
              <a:t>Estas validaciones del </a:t>
            </a:r>
            <a:r>
              <a:rPr lang="es-AR" sz="2800" b="1" i="1" dirty="0" smtClean="0"/>
              <a:t>lado del cliente</a:t>
            </a:r>
            <a:r>
              <a:rPr lang="es-AR" sz="2800" dirty="0" smtClean="0"/>
              <a:t> en el pasado eran realizadas mediante </a:t>
            </a:r>
            <a:r>
              <a:rPr lang="es-AR" sz="2800" b="1" dirty="0" smtClean="0"/>
              <a:t>JavaScript</a:t>
            </a:r>
            <a:r>
              <a:rPr lang="es-AR" sz="2800" dirty="0" smtClean="0"/>
              <a:t>, construyendo engorrosas funciones para validar unos pocos campos. </a:t>
            </a:r>
          </a:p>
          <a:p>
            <a:r>
              <a:rPr lang="es-AR" sz="2800" dirty="0" smtClean="0"/>
              <a:t>También se optaba por validar del </a:t>
            </a:r>
            <a:r>
              <a:rPr lang="es-AR" sz="2800" b="1" i="1" dirty="0" smtClean="0"/>
              <a:t>lado del servidor</a:t>
            </a:r>
            <a:r>
              <a:rPr lang="es-AR" sz="2800" dirty="0" smtClean="0"/>
              <a:t>, pero esto no le brindaba al usuario una experiencia amigable ya que primero había que procesar los datos y esperar la respuesta del servidor para verificar que todos nuestros datos estuviesen correctos.</a:t>
            </a:r>
            <a:endParaRPr lang="es-ES" sz="2800" dirty="0" smtClean="0"/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Prehistoria </a:t>
            </a:r>
            <a:r>
              <a:rPr lang="es-AR" sz="3200" dirty="0" smtClean="0"/>
              <a:t>(2/2)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5349157"/>
          </a:xfrm>
        </p:spPr>
        <p:txBody>
          <a:bodyPr/>
          <a:lstStyle/>
          <a:p>
            <a:r>
              <a:rPr lang="es-AR" sz="2800" dirty="0" smtClean="0"/>
              <a:t>Después de algún tiempo aparecieron los </a:t>
            </a:r>
            <a:r>
              <a:rPr lang="es-AR" sz="2800" i="1" dirty="0" err="1" smtClean="0"/>
              <a:t>frameworks</a:t>
            </a:r>
            <a:r>
              <a:rPr lang="es-AR" sz="2800" dirty="0" smtClean="0"/>
              <a:t> para facilitar las cosas, entre ellos, uno de los más famosos: </a:t>
            </a:r>
            <a:r>
              <a:rPr lang="es-AR" sz="2800" b="1" dirty="0" err="1" smtClean="0"/>
              <a:t>jQuery</a:t>
            </a:r>
            <a:r>
              <a:rPr lang="es-AR" sz="2800" dirty="0" smtClean="0"/>
              <a:t>, que consiguió dejar atrás todas las malas prácticas y darle al desarrollador una herramienta mucho más completa.</a:t>
            </a:r>
          </a:p>
          <a:p>
            <a:r>
              <a:rPr lang="es-AR" sz="2800" dirty="0" smtClean="0"/>
              <a:t>A pesar de que </a:t>
            </a:r>
            <a:r>
              <a:rPr lang="es-AR" sz="2800" b="1" dirty="0" err="1" smtClean="0"/>
              <a:t>jQuery</a:t>
            </a:r>
            <a:r>
              <a:rPr lang="es-AR" sz="2800" dirty="0" smtClean="0"/>
              <a:t> facilitaba muchas operaciones del lado del cliente, todavía no se había desarrollado algo que atacara de manera directa el tema de las validaciones</a:t>
            </a:r>
          </a:p>
          <a:p>
            <a:r>
              <a:rPr lang="es-AR" sz="2800" dirty="0" smtClean="0"/>
              <a:t>Es por ello que se crea </a:t>
            </a:r>
            <a:r>
              <a:rPr lang="es-AR" sz="2800" b="1" dirty="0" err="1" smtClean="0"/>
              <a:t>Bootstrap</a:t>
            </a:r>
            <a:r>
              <a:rPr lang="es-AR" sz="2800" b="1" dirty="0" smtClean="0"/>
              <a:t> </a:t>
            </a:r>
            <a:r>
              <a:rPr lang="es-AR" sz="2800" b="1" dirty="0" err="1" smtClean="0"/>
              <a:t>Validator</a:t>
            </a:r>
            <a:r>
              <a:rPr lang="es-AR" sz="2800" dirty="0" smtClean="0"/>
              <a:t>, un plugin que usa todas las bondades de </a:t>
            </a:r>
            <a:r>
              <a:rPr lang="es-AR" sz="2800" i="1" dirty="0" err="1" smtClean="0"/>
              <a:t>jQuery</a:t>
            </a:r>
            <a:r>
              <a:rPr lang="es-AR" sz="2800" dirty="0" smtClean="0"/>
              <a:t>, </a:t>
            </a:r>
            <a:r>
              <a:rPr lang="es-AR" sz="2800" i="1" dirty="0" smtClean="0"/>
              <a:t>HTML5,</a:t>
            </a:r>
            <a:r>
              <a:rPr lang="es-AR" sz="2800" dirty="0" smtClean="0"/>
              <a:t> </a:t>
            </a:r>
            <a:r>
              <a:rPr lang="es-AR" sz="2800" i="1" dirty="0" smtClean="0"/>
              <a:t>CSS3</a:t>
            </a:r>
            <a:r>
              <a:rPr lang="es-AR" sz="2800" dirty="0" smtClean="0"/>
              <a:t> y </a:t>
            </a:r>
            <a:r>
              <a:rPr lang="es-AR" sz="2800" b="1" i="1" dirty="0" err="1" smtClean="0"/>
              <a:t>Bootstrap</a:t>
            </a:r>
            <a:r>
              <a:rPr lang="es-AR" sz="2800" dirty="0" smtClean="0"/>
              <a:t>.</a:t>
            </a:r>
            <a:endParaRPr lang="es-ES" sz="2800" dirty="0" smtClean="0"/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487488"/>
            <a:ext cx="8410575" cy="2643801"/>
          </a:xfrm>
        </p:spPr>
        <p:txBody>
          <a:bodyPr/>
          <a:lstStyle/>
          <a:p>
            <a:pPr eaLnBrk="1" hangingPunct="1">
              <a:defRPr/>
            </a:pPr>
            <a:r>
              <a:rPr lang="es-AR" sz="3600" dirty="0" err="1" smtClean="0"/>
              <a:t>Bootstrap</a:t>
            </a:r>
            <a:r>
              <a:rPr lang="es-AR" sz="3600" dirty="0" smtClean="0"/>
              <a:t> </a:t>
            </a:r>
            <a:r>
              <a:rPr lang="es-AR" sz="3600" dirty="0" err="1" smtClean="0"/>
              <a:t>Validator</a:t>
            </a:r>
            <a:endParaRPr lang="es-AR" sz="3600" dirty="0" smtClean="0"/>
          </a:p>
          <a:p>
            <a:pPr lvl="1" eaLnBrk="1" hangingPunct="1">
              <a:defRPr/>
            </a:pPr>
            <a:r>
              <a:rPr lang="es-ES_tradnl" dirty="0" smtClean="0"/>
              <a:t>Prehistoria</a:t>
            </a:r>
          </a:p>
          <a:p>
            <a:pPr lvl="1" eaLnBrk="1" hangingPunct="1">
              <a:defRPr/>
            </a:pPr>
            <a:r>
              <a:rPr lang="es-ES_tradnl" dirty="0" smtClean="0">
                <a:solidFill>
                  <a:schemeClr val="accent1"/>
                </a:solidFill>
              </a:rPr>
              <a:t>Características</a:t>
            </a:r>
            <a:endParaRPr lang="es-ES_tradnl" dirty="0" smtClean="0"/>
          </a:p>
          <a:p>
            <a:pPr lvl="1" eaLnBrk="1" hangingPunct="1">
              <a:defRPr/>
            </a:pPr>
            <a:r>
              <a:rPr lang="es-ES_tradnl" dirty="0" smtClean="0"/>
              <a:t>Validadores</a:t>
            </a:r>
          </a:p>
          <a:p>
            <a:pPr eaLnBrk="1" hangingPunct="1">
              <a:defRPr/>
            </a:pPr>
            <a:r>
              <a:rPr lang="es-ES_tradnl" dirty="0" err="1" smtClean="0"/>
              <a:t>Bower</a:t>
            </a:r>
            <a:endParaRPr lang="es-ES_tradnl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Características </a:t>
            </a:r>
            <a:r>
              <a:rPr lang="es-AR" sz="3200" dirty="0" smtClean="0"/>
              <a:t>(1/2)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4878259"/>
          </a:xfrm>
        </p:spPr>
        <p:txBody>
          <a:bodyPr/>
          <a:lstStyle/>
          <a:p>
            <a:r>
              <a:rPr lang="es-AR" sz="2800" dirty="0" smtClean="0"/>
              <a:t>Integración con las fuentes y estilos de </a:t>
            </a:r>
            <a:r>
              <a:rPr lang="es-AR" sz="2800" b="1" dirty="0" err="1" smtClean="0"/>
              <a:t>Bootstrap</a:t>
            </a:r>
            <a:r>
              <a:rPr lang="es-AR" sz="2800" dirty="0" smtClean="0"/>
              <a:t>.</a:t>
            </a:r>
          </a:p>
          <a:p>
            <a:r>
              <a:rPr lang="es-AR" sz="2800" dirty="0" smtClean="0"/>
              <a:t>Validaciones predefinidas de campos, que incluyen: </a:t>
            </a:r>
          </a:p>
          <a:p>
            <a:pPr lvl="2"/>
            <a:r>
              <a:rPr lang="es-AR" sz="2400" dirty="0" smtClean="0"/>
              <a:t>largo del contenido, fechas, tarjetas de crédito, teléfonos, correo electrónico, entre otros.</a:t>
            </a:r>
          </a:p>
          <a:p>
            <a:r>
              <a:rPr lang="es-AR" sz="2800" dirty="0" smtClean="0"/>
              <a:t>Validaciones personalizadas.</a:t>
            </a:r>
          </a:p>
          <a:p>
            <a:r>
              <a:rPr lang="es-AR" sz="2800" dirty="0" smtClean="0"/>
              <a:t>Posibilidad de agregar múltiples validaciones por campo.</a:t>
            </a:r>
          </a:p>
          <a:p>
            <a:r>
              <a:rPr lang="es-AR" sz="2800" dirty="0" smtClean="0"/>
              <a:t>Posibilidad de mostrar un ícono de </a:t>
            </a:r>
            <a:r>
              <a:rPr lang="es-AR" sz="2800" dirty="0" err="1" smtClean="0"/>
              <a:t>feedback</a:t>
            </a:r>
            <a:r>
              <a:rPr lang="es-AR" sz="2800" dirty="0" smtClean="0"/>
              <a:t> de acuerdo al resultado de la validación.</a:t>
            </a:r>
          </a:p>
          <a:p>
            <a:r>
              <a:rPr lang="es-AR" sz="2800" dirty="0" smtClean="0"/>
              <a:t>Posibilidad de utilizar mensajes en el </a:t>
            </a:r>
            <a:r>
              <a:rPr lang="es-AR" sz="2800" i="1" dirty="0" smtClean="0"/>
              <a:t>HTML</a:t>
            </a:r>
            <a:r>
              <a:rPr lang="es-AR" sz="2800" dirty="0" smtClean="0"/>
              <a:t> de acuerdo al resultado de la validación.</a:t>
            </a:r>
            <a:endParaRPr lang="es-AR" sz="2800" dirty="0"/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Características </a:t>
            </a:r>
            <a:r>
              <a:rPr lang="es-ES_tradnl" sz="3200" dirty="0" smtClean="0"/>
              <a:t>(2/2)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2142125"/>
          </a:xfrm>
        </p:spPr>
        <p:txBody>
          <a:bodyPr/>
          <a:lstStyle/>
          <a:p>
            <a:r>
              <a:rPr lang="es-AR" sz="2800" dirty="0" smtClean="0"/>
              <a:t>Para poder utilizar </a:t>
            </a:r>
            <a:r>
              <a:rPr lang="es-AR" sz="2800" i="1" dirty="0" err="1" smtClean="0"/>
              <a:t>Bootstrap</a:t>
            </a:r>
            <a:r>
              <a:rPr lang="es-AR" sz="2800" i="1" dirty="0" smtClean="0"/>
              <a:t> </a:t>
            </a:r>
            <a:r>
              <a:rPr lang="es-AR" sz="2800" i="1" dirty="0" err="1" smtClean="0"/>
              <a:t>Validator</a:t>
            </a:r>
            <a:r>
              <a:rPr lang="es-AR" sz="2800" dirty="0" smtClean="0"/>
              <a:t> se necesita incluir: </a:t>
            </a:r>
          </a:p>
          <a:p>
            <a:pPr lvl="1"/>
            <a:r>
              <a:rPr lang="es-AR" sz="2400" b="1" dirty="0" err="1" smtClean="0"/>
              <a:t>jQuery</a:t>
            </a:r>
            <a:r>
              <a:rPr lang="es-AR" sz="2400" dirty="0" smtClean="0"/>
              <a:t> (en su última versión) </a:t>
            </a:r>
          </a:p>
          <a:p>
            <a:pPr lvl="1"/>
            <a:r>
              <a:rPr lang="es-AR" sz="2400" b="1" dirty="0" err="1" smtClean="0"/>
              <a:t>Bootstrap</a:t>
            </a:r>
            <a:r>
              <a:rPr lang="es-AR" sz="2400" dirty="0" smtClean="0"/>
              <a:t> (a partir de su versión </a:t>
            </a:r>
            <a:r>
              <a:rPr lang="es-AR" sz="2400" b="1" dirty="0" smtClean="0"/>
              <a:t>3.x</a:t>
            </a:r>
            <a:r>
              <a:rPr lang="es-AR" sz="2400" dirty="0" smtClean="0"/>
              <a:t>)  y los archivos </a:t>
            </a:r>
            <a:r>
              <a:rPr lang="es-AR" sz="2400" b="1" dirty="0" smtClean="0"/>
              <a:t>.</a:t>
            </a:r>
            <a:r>
              <a:rPr lang="es-AR" sz="2400" b="1" dirty="0" err="1" smtClean="0"/>
              <a:t>css</a:t>
            </a:r>
            <a:endParaRPr lang="es-AR" sz="2400" b="1" dirty="0" smtClean="0"/>
          </a:p>
          <a:p>
            <a:pPr lvl="1"/>
            <a:r>
              <a:rPr lang="es-AR" sz="2400" b="1" dirty="0" err="1" smtClean="0"/>
              <a:t>Bootstrap</a:t>
            </a:r>
            <a:r>
              <a:rPr lang="es-AR" sz="2400" b="1" dirty="0" smtClean="0"/>
              <a:t> </a:t>
            </a:r>
            <a:r>
              <a:rPr lang="es-AR" sz="2400" b="1" dirty="0" err="1" smtClean="0"/>
              <a:t>Validator</a:t>
            </a:r>
            <a:r>
              <a:rPr lang="es-AR" sz="2400" dirty="0" smtClean="0"/>
              <a:t> y los archivos </a:t>
            </a:r>
            <a:r>
              <a:rPr lang="es-AR" sz="2400" b="1" dirty="0" smtClean="0"/>
              <a:t>.</a:t>
            </a:r>
            <a:r>
              <a:rPr lang="es-AR" sz="2400" b="1" dirty="0" err="1" smtClean="0"/>
              <a:t>css</a:t>
            </a:r>
            <a:endParaRPr lang="es-AR" sz="2400" dirty="0"/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Clase05_ASP.NET-2009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VS_NET Launch Template">
  <a:themeElements>
    <a:clrScheme name="2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2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2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Clase05_ASP.NET-2009</Template>
  <TotalTime>1620</TotalTime>
  <Words>1087</Words>
  <Application>Microsoft Office PowerPoint</Application>
  <PresentationFormat>Presentación en pantalla (4:3)</PresentationFormat>
  <Paragraphs>227</Paragraphs>
  <Slides>27</Slides>
  <Notes>21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27</vt:i4>
      </vt:variant>
    </vt:vector>
  </HeadingPairs>
  <TitlesOfParts>
    <vt:vector size="29" baseType="lpstr">
      <vt:lpstr>Clase05_ASP.NET-2009</vt:lpstr>
      <vt:lpstr>2_VS_NET Launch Template</vt:lpstr>
      <vt:lpstr>Maximiliano Neiner</vt:lpstr>
      <vt:lpstr>Temas a Tratar</vt:lpstr>
      <vt:lpstr>Temas a Tratar</vt:lpstr>
      <vt:lpstr>Temas a Tratar</vt:lpstr>
      <vt:lpstr>Prehistoria (1/2)</vt:lpstr>
      <vt:lpstr>Prehistoria (2/2)</vt:lpstr>
      <vt:lpstr>Temas a Tratar</vt:lpstr>
      <vt:lpstr>Características (1/2)</vt:lpstr>
      <vt:lpstr>Características (2/2)</vt:lpstr>
      <vt:lpstr>Temas a Tratar</vt:lpstr>
      <vt:lpstr>Validadores (1/3)</vt:lpstr>
      <vt:lpstr>Validadores (2/3)</vt:lpstr>
      <vt:lpstr>Validadores (3/3)</vt:lpstr>
      <vt:lpstr>Temas a Tratar</vt:lpstr>
      <vt:lpstr>Temas a Tratar</vt:lpstr>
      <vt:lpstr>¿Qué es Bower?</vt:lpstr>
      <vt:lpstr>Temas a Tratar</vt:lpstr>
      <vt:lpstr>¿Por qué usarlo?</vt:lpstr>
      <vt:lpstr>Temas a Tratar</vt:lpstr>
      <vt:lpstr>Instalación (1/4)</vt:lpstr>
      <vt:lpstr>Instalación (2/4)</vt:lpstr>
      <vt:lpstr>Instalación (3/4)</vt:lpstr>
      <vt:lpstr>Instalación (4/4)</vt:lpstr>
      <vt:lpstr>Temas a Tratar</vt:lpstr>
      <vt:lpstr>Comandos (1/2)</vt:lpstr>
      <vt:lpstr>Comandos (2/2)</vt:lpstr>
      <vt:lpstr>Ejercitación</vt:lpstr>
    </vt:vector>
  </TitlesOfParts>
  <Company>Max Corp.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Maximiliano Neiner</dc:title>
  <dc:subject>BOOTSTRAP VALIDATOR</dc:subject>
  <dc:creator>Neiner, Maximiliano</dc:creator>
  <cp:lastModifiedBy>Neiner Maximiliano</cp:lastModifiedBy>
  <cp:revision>159</cp:revision>
  <dcterms:created xsi:type="dcterms:W3CDTF">2009-07-28T21:34:01Z</dcterms:created>
  <dcterms:modified xsi:type="dcterms:W3CDTF">2017-10-30T21:08:06Z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chnical Review">
    <vt:lpwstr>VEMN Sistemas</vt:lpwstr>
  </property>
</Properties>
</file>