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90" r:id="rId2"/>
    <p:sldId id="462" r:id="rId3"/>
    <p:sldId id="456" r:id="rId4"/>
    <p:sldId id="403" r:id="rId5"/>
    <p:sldId id="446" r:id="rId6"/>
    <p:sldId id="447" r:id="rId7"/>
    <p:sldId id="459" r:id="rId8"/>
    <p:sldId id="448" r:id="rId9"/>
    <p:sldId id="460" r:id="rId10"/>
    <p:sldId id="457" r:id="rId11"/>
    <p:sldId id="458" r:id="rId12"/>
    <p:sldId id="461" r:id="rId13"/>
    <p:sldId id="452" r:id="rId14"/>
    <p:sldId id="366" r:id="rId1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48" d="100"/>
          <a:sy n="48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34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86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3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86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/>
              <a:t>Además, nuestro servidor lo enviará al cliente la primera vez que visite una página del sitio. En siguientes páginas el cliente ya tendrá el archivo del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, por lo que no necesitará transferirlo y lo tomará de la caché.</a:t>
            </a:r>
          </a:p>
          <a:p>
            <a:r>
              <a:rPr lang="es-ES" sz="1200" dirty="0" smtClean="0"/>
              <a:t>Con lo que la carga de la página sólo se verá afectada por el peso de este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 una vez</a:t>
            </a:r>
          </a:p>
          <a:p>
            <a:r>
              <a:rPr lang="es-ES" sz="1200" dirty="0" smtClean="0"/>
              <a:t>por usuario. Las ventajas a la hora de desarrollo de las aplicaciones, así como las puertas que</a:t>
            </a:r>
          </a:p>
          <a:p>
            <a:r>
              <a:rPr lang="es-ES" sz="1200" dirty="0" smtClean="0"/>
              <a:t>nos abre </a:t>
            </a:r>
            <a:r>
              <a:rPr lang="es-ES" sz="1200" dirty="0" err="1" smtClean="0"/>
              <a:t>jQuery</a:t>
            </a:r>
            <a:r>
              <a:rPr lang="es-ES" sz="1200" dirty="0" smtClean="0"/>
              <a:t> compensan extraordinariamente el peso del paquete.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40147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http://api.jquery.com/jquery.ajax/#jQuery-ajax-settings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7487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86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0604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=""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</a:t>
            </a: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jQuery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6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JQUERY</a:t>
            </a:r>
          </a:p>
          <a:p>
            <a:pPr eaLnBrk="1" hangingPunct="1">
              <a:defRPr/>
            </a:pPr>
            <a:r>
              <a:rPr lang="es-AR" sz="3600" dirty="0" smtClean="0"/>
              <a:t>Integración con TypeScript</a:t>
            </a:r>
            <a:endParaRPr lang="es-AR" sz="3600" dirty="0"/>
          </a:p>
        </p:txBody>
      </p:sp>
    </p:spTree>
    <p:extLst>
      <p:ext uri="{BB962C8B-B14F-4D97-AF65-F5344CB8AC3E}">
        <p14:creationId xmlns="" xmlns:p14="http://schemas.microsoft.com/office/powerpoint/2010/main" val="19523490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Integrar </a:t>
            </a:r>
            <a:r>
              <a:rPr lang="es-AR" dirty="0" err="1" smtClean="0"/>
              <a:t>jQuery</a:t>
            </a:r>
            <a:r>
              <a:rPr lang="es-AR" dirty="0" smtClean="0"/>
              <a:t> y TypeScript</a:t>
            </a:r>
            <a:r>
              <a:rPr lang="es-AR" sz="3200" dirty="0" smtClean="0"/>
              <a:t> (1/2)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175980"/>
          </a:xfrm>
        </p:spPr>
        <p:txBody>
          <a:bodyPr/>
          <a:lstStyle/>
          <a:p>
            <a:r>
              <a:rPr lang="es-AR" sz="2800" dirty="0" smtClean="0"/>
              <a:t>Para poder utilizar </a:t>
            </a:r>
            <a:r>
              <a:rPr lang="es-AR" sz="2800" dirty="0" err="1" smtClean="0"/>
              <a:t>jQuery</a:t>
            </a:r>
            <a:r>
              <a:rPr lang="es-AR" sz="2800" dirty="0" smtClean="0"/>
              <a:t> desde una aplicación de TypeScript se debe, desde la consola:</a:t>
            </a:r>
          </a:p>
          <a:p>
            <a:r>
              <a:rPr lang="es-AR" sz="2800" dirty="0" smtClean="0"/>
              <a:t>Indicar el lugar dónde colocaremos el archivo de definiciones. </a:t>
            </a:r>
          </a:p>
          <a:p>
            <a:pPr lvl="1"/>
            <a:endParaRPr lang="es-AR" sz="2400" dirty="0"/>
          </a:p>
        </p:txBody>
      </p:sp>
      <p:sp>
        <p:nvSpPr>
          <p:cNvPr id="6" name="5 Rectángulo"/>
          <p:cNvSpPr/>
          <p:nvPr/>
        </p:nvSpPr>
        <p:spPr bwMode="auto">
          <a:xfrm>
            <a:off x="911966" y="3276600"/>
            <a:ext cx="6984776" cy="30469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compilerOptions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…</a:t>
            </a:r>
          </a:p>
          <a:p>
            <a:r>
              <a:rPr lang="es-AR" sz="2400" dirty="0" smtClean="0">
                <a:latin typeface="Arial" pitchFamily="34" charset="0"/>
                <a:cs typeface="Arial" pitchFamily="34" charset="0"/>
              </a:rPr>
              <a:t>		 "</a:t>
            </a:r>
            <a:r>
              <a:rPr lang="es-AR" sz="2400" dirty="0" err="1" smtClean="0">
                <a:latin typeface="Arial" pitchFamily="34" charset="0"/>
                <a:cs typeface="Arial" pitchFamily="34" charset="0"/>
              </a:rPr>
              <a:t>paths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" : {</a:t>
            </a:r>
          </a:p>
          <a:p>
            <a:r>
              <a:rPr lang="es-AR" sz="2400" dirty="0" smtClean="0">
                <a:latin typeface="Arial" pitchFamily="34" charset="0"/>
                <a:cs typeface="Arial" pitchFamily="34" charset="0"/>
              </a:rPr>
              <a:t>			 "</a:t>
            </a:r>
            <a:r>
              <a:rPr lang="es-AR" sz="24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" : [ "</a:t>
            </a:r>
            <a:r>
              <a:rPr lang="es-AR" sz="2400" dirty="0" err="1" smtClean="0">
                <a:latin typeface="Arial" pitchFamily="34" charset="0"/>
                <a:cs typeface="Arial" pitchFamily="34" charset="0"/>
              </a:rPr>
              <a:t>libs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s-AR" sz="24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/" ]</a:t>
            </a:r>
          </a:p>
          <a:p>
            <a:r>
              <a:rPr lang="es-AR" sz="2400" dirty="0" smtClean="0">
                <a:latin typeface="Arial" pitchFamily="34" charset="0"/>
                <a:cs typeface="Arial" pitchFamily="34" charset="0"/>
              </a:rPr>
              <a:t>		}</a:t>
            </a:r>
            <a:endParaRPr lang="es-AR" sz="24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 smtClean="0"/>
              <a:t>Integrar </a:t>
            </a:r>
            <a:r>
              <a:rPr lang="es-AR" dirty="0" err="1" smtClean="0"/>
              <a:t>jQuery</a:t>
            </a:r>
            <a:r>
              <a:rPr lang="es-AR" dirty="0" smtClean="0"/>
              <a:t> y TypeScript</a:t>
            </a:r>
            <a:r>
              <a:rPr lang="es-AR" sz="3200" dirty="0" smtClean="0"/>
              <a:t> 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41380"/>
          </a:xfrm>
        </p:spPr>
        <p:txBody>
          <a:bodyPr/>
          <a:lstStyle/>
          <a:p>
            <a:r>
              <a:rPr lang="es-AR" sz="2800" dirty="0" smtClean="0"/>
              <a:t>Crear en el proyecto la estructura de directorios indicada en el archivo de configuración.</a:t>
            </a:r>
          </a:p>
          <a:p>
            <a:r>
              <a:rPr lang="es-AR" sz="2800" dirty="0" smtClean="0"/>
              <a:t>Agregar el archivo de definiciones.</a:t>
            </a:r>
          </a:p>
          <a:p>
            <a:pPr lvl="1"/>
            <a:r>
              <a:rPr lang="es-AR" sz="2400" b="1" i="1" dirty="0" err="1" smtClean="0"/>
              <a:t>nombre.d.ts</a:t>
            </a:r>
            <a:endParaRPr lang="es-AR" sz="2400" b="1" i="1" dirty="0" smtClean="0"/>
          </a:p>
          <a:p>
            <a:r>
              <a:rPr lang="es-AR" sz="2800" dirty="0" smtClean="0"/>
              <a:t>Agregar la referencia en el archivo .</a:t>
            </a:r>
            <a:r>
              <a:rPr lang="es-AR" sz="2800" dirty="0" err="1" smtClean="0"/>
              <a:t>ts</a:t>
            </a:r>
            <a:r>
              <a:rPr lang="es-AR" sz="2800" dirty="0" smtClean="0"/>
              <a:t> que utilizará </a:t>
            </a:r>
            <a:r>
              <a:rPr lang="es-AR" sz="2800" dirty="0" err="1" smtClean="0"/>
              <a:t>jQuery</a:t>
            </a:r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compilador, automáticamente, reconocerá las definiciones de </a:t>
            </a:r>
            <a:r>
              <a:rPr lang="es-AR" sz="2800" dirty="0" err="1" smtClean="0"/>
              <a:t>jQuery</a:t>
            </a:r>
            <a:r>
              <a:rPr lang="es-AR" sz="2800" dirty="0" smtClean="0"/>
              <a:t>.</a:t>
            </a:r>
          </a:p>
          <a:p>
            <a:endParaRPr lang="es-AR" sz="28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11966" y="4267200"/>
            <a:ext cx="6984776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///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&lt;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reference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path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=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 "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libs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jquery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index.d.ts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/&gt;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JQUERY</a:t>
            </a:r>
          </a:p>
          <a:p>
            <a:pPr eaLnBrk="1" hangingPunct="1">
              <a:defRPr/>
            </a:pPr>
            <a:r>
              <a:rPr lang="es-AR" dirty="0" smtClean="0"/>
              <a:t>Integración con TypeScript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9523490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5724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JQUERY</a:t>
            </a:r>
            <a:endParaRPr lang="es-ES" dirty="0" smtClean="0"/>
          </a:p>
          <a:p>
            <a:pPr eaLnBrk="1" hangingPunct="1">
              <a:defRPr/>
            </a:pPr>
            <a:r>
              <a:rPr lang="es-AR" dirty="0" smtClean="0"/>
              <a:t>Integración con TypeScript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9523490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(1/3)</a:t>
            </a:r>
            <a:endParaRPr lang="es-AR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942892"/>
          </a:xfrm>
        </p:spPr>
        <p:txBody>
          <a:bodyPr/>
          <a:lstStyle/>
          <a:p>
            <a:r>
              <a:rPr lang="es-ES" sz="2800" dirty="0" err="1" smtClean="0"/>
              <a:t>jQuery</a:t>
            </a:r>
            <a:r>
              <a:rPr lang="es-ES" sz="2800" dirty="0" smtClean="0"/>
              <a:t> es un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para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rápido y rico en funciones. </a:t>
            </a:r>
          </a:p>
          <a:p>
            <a:r>
              <a:rPr lang="es-ES" sz="2800" dirty="0" smtClean="0"/>
              <a:t>Nos ofrece una infraestructura con la que tendremos mucha mayor facilidad para la creación de aplicaciones complejas del lado del cliente. </a:t>
            </a:r>
          </a:p>
          <a:p>
            <a:pPr lvl="1"/>
            <a:r>
              <a:rPr lang="es-ES" sz="2400" dirty="0" smtClean="0"/>
              <a:t>Por ejemplo, con </a:t>
            </a:r>
            <a:r>
              <a:rPr lang="es-ES" sz="2400" dirty="0" err="1" smtClean="0"/>
              <a:t>jQuery</a:t>
            </a:r>
            <a:r>
              <a:rPr lang="es-ES" sz="2400" dirty="0" smtClean="0"/>
              <a:t> obtendremos ayuda en la creación de interfaces de usuario, efectos dinámicos, aplicaciones que hacen uso de </a:t>
            </a:r>
            <a:r>
              <a:rPr lang="es-ES" sz="2400" b="1" i="1" dirty="0" err="1" smtClean="0"/>
              <a:t>Ajax</a:t>
            </a:r>
            <a:r>
              <a:rPr lang="es-ES" sz="2400" dirty="0" smtClean="0"/>
              <a:t>, etc.</a:t>
            </a:r>
          </a:p>
          <a:p>
            <a:r>
              <a:rPr lang="es-ES" sz="2800" dirty="0" smtClean="0"/>
              <a:t>El archivo del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ocupa unos 56 KB, lo que es bastante razonable y no retrasará mucho la carga de nuestra página. </a:t>
            </a: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16891402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(2/3)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04447"/>
          </a:xfrm>
        </p:spPr>
        <p:txBody>
          <a:bodyPr/>
          <a:lstStyle/>
          <a:p>
            <a:r>
              <a:rPr lang="es-ES" sz="2800" dirty="0" smtClean="0"/>
              <a:t>La sintaxis de </a:t>
            </a:r>
            <a:r>
              <a:rPr lang="es-ES" sz="2800" dirty="0" err="1" smtClean="0"/>
              <a:t>jQuery</a:t>
            </a:r>
            <a:r>
              <a:rPr lang="es-ES" sz="2800" dirty="0" smtClean="0"/>
              <a:t> está hecha a medida para la selección de los elementos HTML y realizar alguna acción sobre ellos .</a:t>
            </a:r>
          </a:p>
          <a:p>
            <a:r>
              <a:rPr lang="es-ES" sz="2800" dirty="0" smtClean="0"/>
              <a:t>La sintaxis básica es: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b="1" i="1" dirty="0" smtClean="0"/>
              <a:t>$</a:t>
            </a:r>
            <a:r>
              <a:rPr lang="es-ES" dirty="0" smtClean="0"/>
              <a:t>: define/accede a </a:t>
            </a:r>
            <a:r>
              <a:rPr lang="es-ES" dirty="0" err="1" smtClean="0"/>
              <a:t>jQuery</a:t>
            </a:r>
            <a:r>
              <a:rPr lang="es-ES" dirty="0" smtClean="0"/>
              <a:t>.</a:t>
            </a:r>
          </a:p>
          <a:p>
            <a:pPr lvl="1"/>
            <a:r>
              <a:rPr lang="es-ES" b="1" i="1" dirty="0" smtClean="0"/>
              <a:t>(selector)</a:t>
            </a:r>
            <a:r>
              <a:rPr lang="es-ES" dirty="0" smtClean="0"/>
              <a:t>: para "consultar (o encontrar)" elementos HTML. </a:t>
            </a:r>
          </a:p>
          <a:p>
            <a:pPr lvl="1"/>
            <a:r>
              <a:rPr lang="es-ES" b="1" i="1" dirty="0" err="1" smtClean="0"/>
              <a:t>accion</a:t>
            </a:r>
            <a:r>
              <a:rPr lang="es-ES" b="1" i="1" dirty="0" smtClean="0"/>
              <a:t>()</a:t>
            </a:r>
            <a:r>
              <a:rPr lang="es-ES" dirty="0" smtClean="0"/>
              <a:t>: método de </a:t>
            </a:r>
            <a:r>
              <a:rPr lang="es-ES" dirty="0" err="1" smtClean="0"/>
              <a:t>jQuery</a:t>
            </a:r>
            <a:r>
              <a:rPr lang="es-ES" dirty="0" smtClean="0"/>
              <a:t> para ser realizado en el elemento.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$(selector).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5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(3/3)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0131"/>
          </a:xfrm>
        </p:spPr>
        <p:txBody>
          <a:bodyPr/>
          <a:lstStyle/>
          <a:p>
            <a:r>
              <a:rPr lang="es-AR" sz="2800" dirty="0" smtClean="0"/>
              <a:t>Técnicas para seleccionar elementos.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981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id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tipo de </a:t>
            </a:r>
            <a:r>
              <a:rPr lang="es-AR" alt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tag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81000" y="3505200"/>
            <a:ext cx="83883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Técnicas para seleccionar elementos.</a:t>
            </a:r>
            <a:endParaRPr kumimoji="0" lang="es-A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41148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48006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5486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6172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$.</a:t>
            </a:r>
            <a:r>
              <a:rPr lang="es-AR" dirty="0" err="1" smtClean="0"/>
              <a:t>ajax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AR" sz="2800" dirty="0" smtClean="0"/>
              <a:t>Realiza peticiones HTTP asincrónicas al servidor.</a:t>
            </a:r>
          </a:p>
          <a:p>
            <a:r>
              <a:rPr lang="es-AR" sz="2800" dirty="0" smtClean="0"/>
              <a:t>El </a:t>
            </a:r>
            <a:r>
              <a:rPr lang="es-AR" sz="2800" dirty="0" err="1" smtClean="0"/>
              <a:t>jQuery</a:t>
            </a:r>
            <a:r>
              <a:rPr lang="es-AR" sz="2800" dirty="0" smtClean="0"/>
              <a:t> </a:t>
            </a:r>
            <a:r>
              <a:rPr lang="es-AR" sz="2800" dirty="0" err="1" smtClean="0"/>
              <a:t>XMLHttpRequest</a:t>
            </a:r>
            <a:r>
              <a:rPr lang="es-AR" sz="2800" dirty="0" smtClean="0"/>
              <a:t> retornado por $.</a:t>
            </a:r>
            <a:r>
              <a:rPr lang="es-AR" sz="2800" dirty="0" err="1" smtClean="0"/>
              <a:t>ajax</a:t>
            </a:r>
            <a:r>
              <a:rPr lang="es-AR" sz="2800" dirty="0" smtClean="0"/>
              <a:t> </a:t>
            </a:r>
            <a:r>
              <a:rPr lang="es-ES" sz="2800" dirty="0" smtClean="0"/>
              <a:t>es un </a:t>
            </a:r>
            <a:r>
              <a:rPr lang="es-ES" sz="2800" dirty="0" err="1" smtClean="0"/>
              <a:t>superconjunto</a:t>
            </a:r>
            <a:r>
              <a:rPr lang="es-ES" sz="2800" dirty="0" smtClean="0"/>
              <a:t> del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 nativo del navegador.</a:t>
            </a:r>
          </a:p>
          <a:p>
            <a:endParaRPr lang="es-ES" sz="1600" dirty="0" smtClean="0"/>
          </a:p>
          <a:p>
            <a:endParaRPr lang="es-ES" sz="2800" dirty="0" smtClean="0"/>
          </a:p>
          <a:p>
            <a:endParaRPr lang="es-ES" sz="2000" dirty="0" smtClean="0"/>
          </a:p>
          <a:p>
            <a:r>
              <a:rPr lang="es-ES" sz="2800" dirty="0" err="1" smtClean="0"/>
              <a:t>url</a:t>
            </a:r>
            <a:r>
              <a:rPr lang="es-ES" sz="2800" dirty="0" smtClean="0"/>
              <a:t>: Una cadena que contiene la URL a la que se envía la solicitud.</a:t>
            </a:r>
          </a:p>
          <a:p>
            <a:r>
              <a:rPr lang="es-ES" sz="2800" dirty="0" err="1" smtClean="0"/>
              <a:t>settings</a:t>
            </a:r>
            <a:r>
              <a:rPr lang="es-ES" sz="2800" dirty="0" smtClean="0"/>
              <a:t>: Un conjunto de pares clave/valor que configuran la petición </a:t>
            </a:r>
            <a:r>
              <a:rPr lang="es-ES" sz="2800" dirty="0" err="1" smtClean="0"/>
              <a:t>Ajax</a:t>
            </a:r>
            <a:r>
              <a:rPr lang="es-ES" sz="2800" dirty="0" smtClean="0"/>
              <a:t>. 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5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5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3926</TotalTime>
  <Words>526</Words>
  <Application>Microsoft Office PowerPoint</Application>
  <PresentationFormat>Presentación en pantalla (4:3)</PresentationFormat>
  <Paragraphs>81</Paragraphs>
  <Slides>14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1_VS_NET Launch Template</vt:lpstr>
      <vt:lpstr>Maximiliano Neiner</vt:lpstr>
      <vt:lpstr>Temas a Tratar</vt:lpstr>
      <vt:lpstr>Temas a Tratar</vt:lpstr>
      <vt:lpstr>jQuery (1/3)</vt:lpstr>
      <vt:lpstr>jQuery (2/3)</vt:lpstr>
      <vt:lpstr>jQuery (3/3)</vt:lpstr>
      <vt:lpstr>Diapositiva 7</vt:lpstr>
      <vt:lpstr>$.ajax()</vt:lpstr>
      <vt:lpstr>Diapositiva 9</vt:lpstr>
      <vt:lpstr>Temas a Tratar</vt:lpstr>
      <vt:lpstr>Integrar jQuery y TypeScript (1/2)</vt:lpstr>
      <vt:lpstr>Integrar jQuery y TypeScript (2/2)</vt:lpstr>
      <vt:lpstr>Diapositiva 13</vt:lpstr>
      <vt:lpstr>Ejercitación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Laboratorio_III_Clase_06</dc:title>
  <dc:subject>Ajax - jQuery</dc:subject>
  <dc:creator/>
  <cp:lastModifiedBy>Neiner Maximiliano</cp:lastModifiedBy>
  <cp:revision>334</cp:revision>
  <cp:lastPrinted>1601-01-01T00:00:00Z</cp:lastPrinted>
  <dcterms:created xsi:type="dcterms:W3CDTF">1601-01-01T00:00:00Z</dcterms:created>
  <dcterms:modified xsi:type="dcterms:W3CDTF">2017-08-07T20:48:00Z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