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66" r:id="rId2"/>
  </p:sldMasterIdLst>
  <p:notesMasterIdLst>
    <p:notesMasterId r:id="rId51"/>
  </p:notesMasterIdLst>
  <p:handoutMasterIdLst>
    <p:handoutMasterId r:id="rId52"/>
  </p:handoutMasterIdLst>
  <p:sldIdLst>
    <p:sldId id="445" r:id="rId3"/>
    <p:sldId id="374" r:id="rId4"/>
    <p:sldId id="549" r:id="rId5"/>
    <p:sldId id="550" r:id="rId6"/>
    <p:sldId id="626" r:id="rId7"/>
    <p:sldId id="551" r:id="rId8"/>
    <p:sldId id="585" r:id="rId9"/>
    <p:sldId id="627" r:id="rId10"/>
    <p:sldId id="555" r:id="rId11"/>
    <p:sldId id="609" r:id="rId12"/>
    <p:sldId id="610" r:id="rId13"/>
    <p:sldId id="642" r:id="rId14"/>
    <p:sldId id="628" r:id="rId15"/>
    <p:sldId id="593" r:id="rId16"/>
    <p:sldId id="594" r:id="rId17"/>
    <p:sldId id="648" r:id="rId18"/>
    <p:sldId id="652" r:id="rId19"/>
    <p:sldId id="638" r:id="rId20"/>
    <p:sldId id="650" r:id="rId21"/>
    <p:sldId id="611" r:id="rId22"/>
    <p:sldId id="643" r:id="rId23"/>
    <p:sldId id="629" r:id="rId24"/>
    <p:sldId id="612" r:id="rId25"/>
    <p:sldId id="613" r:id="rId26"/>
    <p:sldId id="630" r:id="rId27"/>
    <p:sldId id="617" r:id="rId28"/>
    <p:sldId id="614" r:id="rId29"/>
    <p:sldId id="615" r:id="rId30"/>
    <p:sldId id="639" r:id="rId31"/>
    <p:sldId id="631" r:id="rId32"/>
    <p:sldId id="616" r:id="rId33"/>
    <p:sldId id="633" r:id="rId34"/>
    <p:sldId id="619" r:id="rId35"/>
    <p:sldId id="634" r:id="rId36"/>
    <p:sldId id="620" r:id="rId37"/>
    <p:sldId id="640" r:id="rId38"/>
    <p:sldId id="635" r:id="rId39"/>
    <p:sldId id="621" r:id="rId40"/>
    <p:sldId id="622" r:id="rId41"/>
    <p:sldId id="624" r:id="rId42"/>
    <p:sldId id="651" r:id="rId43"/>
    <p:sldId id="641" r:id="rId44"/>
    <p:sldId id="636" r:id="rId45"/>
    <p:sldId id="644" r:id="rId46"/>
    <p:sldId id="645" r:id="rId47"/>
    <p:sldId id="646" r:id="rId48"/>
    <p:sldId id="588" r:id="rId49"/>
    <p:sldId id="603" r:id="rId50"/>
  </p:sldIdLst>
  <p:sldSz cx="9144000" cy="6858000" type="screen4x3"/>
  <p:notesSz cx="7065963" cy="10198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12">
          <p15:clr>
            <a:srgbClr val="A4A3A4"/>
          </p15:clr>
        </p15:guide>
        <p15:guide id="2" pos="22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0000"/>
    <a:srgbClr val="5E9EFF"/>
    <a:srgbClr val="CC94E0"/>
    <a:srgbClr val="B287D3"/>
    <a:srgbClr val="FFFF00"/>
    <a:srgbClr val="FFCC00"/>
    <a:srgbClr val="8AAFD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 autoAdjust="0"/>
    <p:restoredTop sz="84848" autoAdjust="0"/>
  </p:normalViewPr>
  <p:slideViewPr>
    <p:cSldViewPr>
      <p:cViewPr varScale="1">
        <p:scale>
          <a:sx n="47" d="100"/>
          <a:sy n="47" d="100"/>
        </p:scale>
        <p:origin x="-6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920" y="-90"/>
      </p:cViewPr>
      <p:guideLst>
        <p:guide orient="horz" pos="3212"/>
        <p:guide pos="222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2088" y="0"/>
            <a:ext cx="30622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6925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2088" y="9686925"/>
            <a:ext cx="30622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6072CDB1-F8EC-40B9-8BC1-C4EFA68F946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2148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>
            <a:lvl1pPr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3675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>
            <a:lvl1pPr algn="r"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4250" y="765175"/>
            <a:ext cx="5099050" cy="3824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1388" y="4843463"/>
            <a:ext cx="5183187" cy="458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8513"/>
            <a:ext cx="30622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b" anchorCtr="0" compatLnSpc="1">
            <a:prstTxWarp prst="textNoShape">
              <a:avLst/>
            </a:prstTxWarp>
          </a:bodyPr>
          <a:lstStyle>
            <a:lvl1pPr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3675" y="9688513"/>
            <a:ext cx="30622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b" anchorCtr="0" compatLnSpc="1">
            <a:prstTxWarp prst="textNoShape">
              <a:avLst/>
            </a:prstTxWarp>
          </a:bodyPr>
          <a:lstStyle>
            <a:lvl1pPr algn="r"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DFC1B623-707E-4047-9AD1-AA95F7913FE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6906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E5B26C-F4E6-4E9C-96D8-D0A52C53E6BE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xmlns="" val="2677931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BC0E5A-F201-447C-9D21-9408AC2245B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1750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949" tIns="48475" rIns="96949" bIns="48475"/>
          <a:lstStyle/>
          <a:p>
            <a:pPr marL="246063" indent="-246063"/>
            <a:endParaRPr lang="es-E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4954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xmlns="" val="3262863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98F1D3-4CBA-4A2C-8E91-B41CA89BB01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6781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949" tIns="48475" rIns="96949" bIns="48475"/>
          <a:lstStyle/>
          <a:p>
            <a:pPr marL="246063" indent="-246063"/>
            <a:endParaRPr lang="es-E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4954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Run</a:t>
            </a:r>
            <a:r>
              <a:rPr lang="es-AR" dirty="0" smtClean="0"/>
              <a:t> </a:t>
            </a:r>
            <a:r>
              <a:rPr lang="es-AR" dirty="0" err="1" smtClean="0"/>
              <a:t>build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task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1B623-707E-4047-9AD1-AA95F7913FE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Esquema del </a:t>
            </a:r>
            <a:r>
              <a:rPr lang="es-AR" dirty="0" err="1" smtClean="0"/>
              <a:t>arhchivo</a:t>
            </a:r>
            <a:r>
              <a:rPr lang="es-AR" baseline="0" dirty="0" smtClean="0"/>
              <a:t> </a:t>
            </a:r>
            <a:r>
              <a:rPr lang="es-AR" dirty="0" err="1" smtClean="0"/>
              <a:t>launch.json</a:t>
            </a:r>
            <a:endParaRPr lang="es-AR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AR" sz="2400" dirty="0" smtClean="0"/>
              <a:t>Agregar al campo </a:t>
            </a:r>
            <a:r>
              <a:rPr lang="es-AR" sz="2400" b="1" i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AR" sz="2400" b="1" dirty="0" err="1" smtClean="0"/>
              <a:t>program</a:t>
            </a:r>
            <a:r>
              <a:rPr lang="es-AR" sz="2400" b="1" i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AR" sz="2400" dirty="0" smtClean="0">
                <a:latin typeface="Arial" pitchFamily="34" charset="0"/>
                <a:cs typeface="Arial" pitchFamily="34" charset="0"/>
              </a:rPr>
              <a:t> el valor de la ruta de acceso absoluta a la aplicación (con extensión </a:t>
            </a:r>
            <a:r>
              <a:rPr lang="es-AR" sz="2400" b="1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s-AR" sz="2400" b="1" dirty="0" err="1" smtClean="0">
                <a:latin typeface="Arial" pitchFamily="34" charset="0"/>
                <a:cs typeface="Arial" pitchFamily="34" charset="0"/>
              </a:rPr>
              <a:t>js</a:t>
            </a:r>
            <a:r>
              <a:rPr lang="es-AR" sz="24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1B623-707E-4047-9AD1-AA95F7913FE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smtClean="0"/>
              <a:t>Si se quiere evitar los comentarios, se debe agregar  la siguiente línea: </a:t>
            </a:r>
            <a:r>
              <a:rPr lang="es-AR" sz="2400" b="1" i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" sz="2400" b="1" i="1" dirty="0" err="1" smtClean="0"/>
              <a:t>removeComments</a:t>
            </a:r>
            <a:r>
              <a:rPr lang="es-ES" sz="2400" b="1" i="1" dirty="0" smtClean="0"/>
              <a:t> : true</a:t>
            </a:r>
            <a:r>
              <a:rPr lang="es-AR" sz="2400" b="1" i="1" dirty="0" smtClean="0">
                <a:latin typeface="Arial" pitchFamily="34" charset="0"/>
                <a:cs typeface="Arial" pitchFamily="34" charset="0"/>
              </a:rPr>
              <a:t>"</a:t>
            </a:r>
            <a:endParaRPr lang="es-ES" sz="2400" dirty="0" smtClean="0"/>
          </a:p>
          <a:p>
            <a:r>
              <a:rPr lang="es-AR" dirty="0" smtClean="0"/>
              <a:t>Si se quiere incluir</a:t>
            </a:r>
            <a:r>
              <a:rPr lang="es-AR" baseline="0" dirty="0" smtClean="0"/>
              <a:t> algún comentario se debe de hacer: </a:t>
            </a:r>
            <a:r>
              <a:rPr lang="es-AR" sz="1600" dirty="0" smtClean="0"/>
              <a:t>/*!           */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1B623-707E-4047-9AD1-AA95F7913FE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AR" sz="1600" dirty="0" err="1" smtClean="0"/>
              <a:t>tsc</a:t>
            </a:r>
            <a:r>
              <a:rPr lang="es-AR" sz="1600" dirty="0" smtClean="0"/>
              <a:t> = TypeScript </a:t>
            </a:r>
            <a:r>
              <a:rPr lang="es-AR" sz="1600" dirty="0" err="1" smtClean="0"/>
              <a:t>Console</a:t>
            </a:r>
            <a:endParaRPr lang="es-AR" sz="16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AR" sz="1600" dirty="0" smtClean="0"/>
              <a:t>Para dejar de “observar” se debe teclear en la consola </a:t>
            </a:r>
            <a:r>
              <a:rPr lang="es-AR" sz="1600" dirty="0" err="1" smtClean="0"/>
              <a:t>ctrl</a:t>
            </a:r>
            <a:r>
              <a:rPr lang="es-AR" sz="1600" dirty="0" smtClean="0"/>
              <a:t> + c</a:t>
            </a:r>
          </a:p>
          <a:p>
            <a:pPr>
              <a:defRPr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BC0E5A-F201-447C-9D21-9408AC2245B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6758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949" tIns="48475" rIns="96949" bIns="48475"/>
          <a:lstStyle/>
          <a:p>
            <a:pPr marL="246063" indent="-246063"/>
            <a:endParaRPr lang="es-E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4954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F7F8E3-80EB-45E3-AB02-EB8AC0A362E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xmlns="" val="3785403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xmlns="" val="4016763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600" dirty="0" smtClean="0"/>
              <a:t>TypeScript añade a JavaScript una capa de tipado estático y algunas otras incorporaciones de OOP tradicional. </a:t>
            </a:r>
          </a:p>
          <a:p>
            <a:r>
              <a:rPr lang="es-ES" sz="1600" dirty="0" smtClean="0"/>
              <a:t>Esta capa puede resultarnos de muchísima</a:t>
            </a:r>
            <a:r>
              <a:rPr lang="es-ES" sz="1600" baseline="0" dirty="0" smtClean="0"/>
              <a:t> </a:t>
            </a:r>
            <a:r>
              <a:rPr lang="es-ES" sz="1600" dirty="0" smtClean="0"/>
              <a:t>ayuda durante el desarrollo. Sin embargo, todas estas características son simplemente para ayudar a trabajar con JavaScript en tiempo de diseño, ya que TypeScript compila todo </a:t>
            </a:r>
            <a:r>
              <a:rPr lang="es-AR" sz="1600" dirty="0" smtClean="0"/>
              <a:t>como </a:t>
            </a:r>
            <a:r>
              <a:rPr lang="es-AR" sz="1600" dirty="0" err="1" smtClean="0"/>
              <a:t>JavaScript</a:t>
            </a:r>
            <a:r>
              <a:rPr lang="es-AR" sz="1600" dirty="0" smtClean="0"/>
              <a:t> tradicional.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1B623-707E-4047-9AD1-AA95F7913FE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03522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xmlns="" val="1886549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6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Este tipo de plantillas permite que podamos utilizar más de una línea sin tener que utilizar el</a:t>
            </a:r>
          </a:p>
          <a:p>
            <a:r>
              <a:rPr lang="es-ES" sz="16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operador + por eso se dice que un "</a:t>
            </a:r>
            <a:r>
              <a:rPr lang="es-ES" sz="16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string</a:t>
            </a:r>
            <a:r>
              <a:rPr lang="es-ES" sz="16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s-ES" sz="16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templated</a:t>
            </a:r>
            <a:r>
              <a:rPr lang="es-ES" sz="16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" es </a:t>
            </a:r>
            <a:r>
              <a:rPr lang="es-ES" sz="1600" b="1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multilineal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1B623-707E-4047-9AD1-AA95F7913FE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801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949" tIns="48475" rIns="96949" bIns="48475"/>
          <a:lstStyle/>
          <a:p>
            <a:pPr marL="246063" indent="-246063"/>
            <a:endParaRPr lang="es-E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49546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xmlns="" val="30190590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xmlns="" val="28766212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600" dirty="0" smtClean="0"/>
              <a:t>Si no se le especifica el valor por defecto se lo asigna por defecto, también es importante saber, que los enumerados no aceptan que su valor sea un </a:t>
            </a:r>
            <a:r>
              <a:rPr lang="es-ES" sz="1600" dirty="0" err="1" smtClean="0"/>
              <a:t>String</a:t>
            </a:r>
            <a:r>
              <a:rPr lang="es-ES" sz="1600" dirty="0" smtClean="0"/>
              <a:t>, solamente número.</a:t>
            </a:r>
            <a:endParaRPr lang="es-AR" sz="1400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1B623-707E-4047-9AD1-AA95F7913FE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21323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xmlns="" val="11152253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1B623-707E-4047-9AD1-AA95F7913FE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349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xmlns="" val="23468525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949" tIns="48475" rIns="96949" bIns="48475"/>
          <a:lstStyle/>
          <a:p>
            <a:pPr marL="246063" indent="-246063"/>
            <a:endParaRPr lang="es-E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49546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xmlns="" val="2765736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949" tIns="48475" rIns="96949" bIns="48475"/>
          <a:lstStyle/>
          <a:p>
            <a:pPr marL="246063" indent="-246063"/>
            <a:endParaRPr lang="es-E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49546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xmlns="" val="39275186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949" tIns="48475" rIns="96949" bIns="48475"/>
          <a:lstStyle/>
          <a:p>
            <a:pPr marL="246063" indent="-246063"/>
            <a:endParaRPr lang="es-E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49546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48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1060475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3726E1-27B0-4EC8-BBE7-324735E120A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6146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xmlns="" val="2330237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84DD7B-9BC5-43C9-A4AA-A7B1E542979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5293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xmlns="" val="1337393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AR" dirty="0" err="1" smtClean="0"/>
              <a:t>Node</a:t>
            </a:r>
            <a:r>
              <a:rPr lang="es-AR" dirty="0" smtClean="0"/>
              <a:t> </a:t>
            </a:r>
            <a:r>
              <a:rPr lang="es-AR" dirty="0" err="1" smtClean="0"/>
              <a:t>Package</a:t>
            </a:r>
            <a:r>
              <a:rPr lang="es-AR" baseline="0" dirty="0" smtClean="0"/>
              <a:t> </a:t>
            </a:r>
            <a:r>
              <a:rPr lang="es-AR" baseline="0" dirty="0" smtClean="0"/>
              <a:t>Manager</a:t>
            </a:r>
          </a:p>
          <a:p>
            <a:pPr>
              <a:defRPr/>
            </a:pPr>
            <a:r>
              <a:rPr lang="es-AR" baseline="0" dirty="0" err="1" smtClean="0"/>
              <a:t>node</a:t>
            </a:r>
            <a:r>
              <a:rPr lang="es-AR" baseline="0" dirty="0" smtClean="0"/>
              <a:t> -v </a:t>
            </a:r>
            <a:r>
              <a:rPr lang="es-AR" baseline="0" dirty="0" smtClean="0">
                <a:sym typeface="Wingdings" pitchFamily="2" charset="2"/>
              </a:rPr>
              <a:t> versión con la que se realizaron las presentaciones: 6.9.5</a:t>
            </a:r>
            <a:endParaRPr lang="es-AR" baseline="0" dirty="0" smtClean="0"/>
          </a:p>
          <a:p>
            <a:pPr>
              <a:defRPr/>
            </a:pPr>
            <a:r>
              <a:rPr lang="es-AR" baseline="0" dirty="0" err="1" smtClean="0"/>
              <a:t>tsc</a:t>
            </a:r>
            <a:r>
              <a:rPr lang="es-AR" baseline="0" dirty="0" smtClean="0"/>
              <a:t> -v  </a:t>
            </a:r>
            <a:r>
              <a:rPr lang="es-AR" baseline="0" dirty="0" smtClean="0">
                <a:sym typeface="Wingdings" pitchFamily="2" charset="2"/>
              </a:rPr>
              <a:t> versión con la que se realizaron las presentaciones: 2.4.2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BC0E5A-F201-447C-9D21-9408AC2245B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9279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AR" sz="1600" dirty="0" err="1" smtClean="0"/>
              <a:t>tsc</a:t>
            </a:r>
            <a:r>
              <a:rPr lang="es-AR" sz="1600" dirty="0" smtClean="0"/>
              <a:t> = </a:t>
            </a:r>
            <a:r>
              <a:rPr lang="es-AR" sz="1600" dirty="0" err="1" smtClean="0"/>
              <a:t>TypeScript</a:t>
            </a:r>
            <a:r>
              <a:rPr lang="es-AR" sz="1600" dirty="0" smtClean="0"/>
              <a:t> </a:t>
            </a:r>
            <a:r>
              <a:rPr lang="es-AR" sz="1600" dirty="0" err="1" smtClean="0"/>
              <a:t>Console</a:t>
            </a:r>
            <a:endParaRPr lang="es-AR" sz="1600" dirty="0" smtClean="0"/>
          </a:p>
          <a:p>
            <a:pPr>
              <a:defRPr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BC0E5A-F201-447C-9D21-9408AC2245B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335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smtClean="0"/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ítulo y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8388350" cy="6794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2247900"/>
            <a:ext cx="8388350" cy="6794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671888"/>
            <a:ext cx="86979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Maximiliano </a:t>
            </a:r>
            <a:r>
              <a:rPr lang="es-AR" dirty="0" err="1" smtClean="0"/>
              <a:t>Neiner</a:t>
            </a:r>
            <a:endParaRPr lang="es-AR" dirty="0" smtClean="0"/>
          </a:p>
        </p:txBody>
      </p:sp>
      <p:sp>
        <p:nvSpPr>
          <p:cNvPr id="960516" name="Rectangle 4"/>
          <p:cNvSpPr>
            <a:spLocks noChangeArrowheads="1"/>
          </p:cNvSpPr>
          <p:nvPr/>
        </p:nvSpPr>
        <p:spPr bwMode="auto">
          <a:xfrm>
            <a:off x="328613" y="28575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ES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Laboratorio  </a:t>
            </a:r>
            <a:r>
              <a:rPr lang="es-E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III</a:t>
            </a:r>
          </a:p>
          <a:p>
            <a:pPr algn="ctr">
              <a:lnSpc>
                <a:spcPct val="90000"/>
              </a:lnSpc>
              <a:defRPr/>
            </a:pPr>
            <a:r>
              <a:rPr lang="es-ES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TypeScript </a:t>
            </a:r>
            <a:r>
              <a:rPr lang="es-E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(parte 1)</a:t>
            </a:r>
            <a:endParaRPr lang="es-E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endParaRPr lang="es-ES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E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 </a:t>
            </a:r>
            <a:r>
              <a:rPr lang="es-ES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01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Instalación de TypeScript </a:t>
            </a:r>
            <a:r>
              <a:rPr lang="es-ES" sz="3200" dirty="0" smtClean="0"/>
              <a:t>(2/3)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5266057"/>
          </a:xfrm>
        </p:spPr>
        <p:txBody>
          <a:bodyPr/>
          <a:lstStyle/>
          <a:p>
            <a:r>
              <a:rPr lang="es-ES" sz="2800" dirty="0" smtClean="0"/>
              <a:t>El siguiente paso será crear una carpeta donde  trabajar .</a:t>
            </a:r>
          </a:p>
          <a:p>
            <a:pPr lvl="1"/>
            <a:r>
              <a:rPr lang="es-ES" sz="2400" dirty="0" smtClean="0"/>
              <a:t>una vez creada, navegaremos a través de la terminal a la carpeta y escribiremos el siguiente comando:</a:t>
            </a:r>
          </a:p>
          <a:p>
            <a:endParaRPr lang="es-ES" sz="2800" dirty="0" smtClean="0"/>
          </a:p>
          <a:p>
            <a:endParaRPr lang="es-ES" sz="2800" dirty="0" smtClean="0"/>
          </a:p>
          <a:p>
            <a:r>
              <a:rPr lang="es-ES" sz="2800" dirty="0" smtClean="0"/>
              <a:t>Con este comando se generará el archivo de configuración </a:t>
            </a:r>
            <a:r>
              <a:rPr lang="es-ES" sz="2800" b="1" i="1" dirty="0" err="1" smtClean="0"/>
              <a:t>tsconfig.json</a:t>
            </a:r>
            <a:r>
              <a:rPr lang="es-ES" sz="2800" dirty="0" smtClean="0"/>
              <a:t>, que utilizará TypeScript para compilar la información .</a:t>
            </a:r>
          </a:p>
          <a:p>
            <a:endParaRPr lang="es-ES" sz="2800" dirty="0" smtClean="0"/>
          </a:p>
          <a:p>
            <a:r>
              <a:rPr lang="es-ES" sz="2800" dirty="0" smtClean="0"/>
              <a:t>El archivo creado tendrá un aspecto similar al siguiente:</a:t>
            </a:r>
            <a:endParaRPr lang="es-ES" sz="2400" dirty="0" smtClean="0"/>
          </a:p>
        </p:txBody>
      </p:sp>
      <p:sp>
        <p:nvSpPr>
          <p:cNvPr id="5" name="4 Rectángulo"/>
          <p:cNvSpPr/>
          <p:nvPr/>
        </p:nvSpPr>
        <p:spPr bwMode="auto">
          <a:xfrm>
            <a:off x="971600" y="3140968"/>
            <a:ext cx="7920880" cy="46166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tsc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--</a:t>
            </a: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init</a:t>
            </a:r>
            <a:endParaRPr kumimoji="0" lang="es-A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Instalación de TypeScript </a:t>
            </a:r>
            <a:r>
              <a:rPr lang="es-ES" sz="3200" dirty="0" smtClean="0"/>
              <a:t>(3/3)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4513543"/>
          </a:xfrm>
        </p:spPr>
        <p:txBody>
          <a:bodyPr/>
          <a:lstStyle/>
          <a:p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  <a:p>
            <a:endParaRPr lang="es-ES" sz="1000" dirty="0" smtClean="0"/>
          </a:p>
          <a:p>
            <a:pPr>
              <a:buNone/>
            </a:pPr>
            <a:endParaRPr lang="es-ES" sz="2800" dirty="0" smtClean="0"/>
          </a:p>
          <a:p>
            <a:r>
              <a:rPr lang="es-ES" sz="2800" dirty="0" smtClean="0"/>
              <a:t>La </a:t>
            </a:r>
            <a:r>
              <a:rPr lang="es-ES" sz="2800" dirty="0" smtClean="0"/>
              <a:t>presencia de este archivo significa que este directorio es la raíz del proyecto.</a:t>
            </a:r>
          </a:p>
        </p:txBody>
      </p:sp>
      <p:sp>
        <p:nvSpPr>
          <p:cNvPr id="6" name="5 Rectángulo"/>
          <p:cNvSpPr/>
          <p:nvPr/>
        </p:nvSpPr>
        <p:spPr bwMode="auto">
          <a:xfrm>
            <a:off x="971600" y="1452840"/>
            <a:ext cx="6984776" cy="341632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"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compilerOptions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": 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/* Basic </a:t>
            </a:r>
            <a:r>
              <a:rPr lang="es-AR" sz="2400" b="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Options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*/</a:t>
            </a:r>
            <a:endParaRPr lang="es-AR" sz="2400" b="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	"module": "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commonjs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",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	"target": "es5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",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/* </a:t>
            </a:r>
            <a:r>
              <a:rPr lang="es-AR" sz="2400" b="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Strict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Type-Checking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Options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*/</a:t>
            </a:r>
            <a:endParaRPr lang="es-AR" sz="2400" b="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strict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": true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}</a:t>
            </a:r>
            <a:endParaRPr kumimoji="0" lang="es-A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27432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s-AR" sz="7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Demo</a:t>
            </a:r>
            <a:endParaRPr lang="en-US" sz="7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838200" y="3962400"/>
            <a:ext cx="80542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buFontTx/>
              <a:buChar char="•"/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Instalación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y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comprobación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329628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a TypeScript</a:t>
            </a:r>
          </a:p>
          <a:p>
            <a:pPr eaLnBrk="1" hangingPunct="1">
              <a:defRPr/>
            </a:pPr>
            <a:r>
              <a:rPr lang="es-ES" sz="3600" dirty="0" smtClean="0"/>
              <a:t>Instalación de TypeScript</a:t>
            </a:r>
          </a:p>
          <a:p>
            <a:pPr lvl="1" eaLnBrk="1" hangingPunct="1">
              <a:defRPr/>
            </a:pPr>
            <a:r>
              <a:rPr lang="es-ES" dirty="0" smtClean="0"/>
              <a:t>Línea de comando</a:t>
            </a:r>
          </a:p>
          <a:p>
            <a:pPr lvl="1" eaLnBrk="1" hangingPunct="1">
              <a:defRPr/>
            </a:pPr>
            <a:r>
              <a:rPr lang="es-ES" dirty="0" err="1" smtClean="0">
                <a:solidFill>
                  <a:schemeClr val="accent1"/>
                </a:solidFill>
              </a:rPr>
              <a:t>IDEs</a:t>
            </a:r>
            <a:endParaRPr lang="es-AR" dirty="0" smtClean="0">
              <a:solidFill>
                <a:schemeClr val="accent1"/>
              </a:solidFill>
            </a:endParaRPr>
          </a:p>
          <a:p>
            <a:pPr eaLnBrk="1" hangingPunct="1">
              <a:defRPr/>
            </a:pPr>
            <a:r>
              <a:rPr lang="es-ES" dirty="0" smtClean="0"/>
              <a:t>Tipos de datos</a:t>
            </a:r>
          </a:p>
          <a:p>
            <a:pPr eaLnBrk="1" hangingPunct="1">
              <a:defRPr/>
            </a:pPr>
            <a:r>
              <a:rPr lang="es-ES" dirty="0" smtClean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xmlns="" val="174092152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238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IDE </a:t>
            </a:r>
            <a:r>
              <a:rPr lang="es-ES_tradnl" sz="3200" dirty="0" smtClean="0"/>
              <a:t>(</a:t>
            </a:r>
            <a:r>
              <a:rPr lang="es-ES_tradnl" sz="3200" dirty="0" smtClean="0"/>
              <a:t>1/6)</a:t>
            </a:r>
            <a:endParaRPr lang="es-AR" sz="3200" dirty="0"/>
          </a:p>
        </p:txBody>
      </p:sp>
      <p:pic>
        <p:nvPicPr>
          <p:cNvPr id="4" name="Picture 2" descr="Resultado de imagen para atom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057" y="1412776"/>
            <a:ext cx="2087711" cy="208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para sublime tex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8831" y="4149080"/>
            <a:ext cx="1887625" cy="188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esultado de imagen para eclips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0533" y="4437112"/>
            <a:ext cx="4061934" cy="95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sultado de imagen para brackets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149080"/>
            <a:ext cx="1858256" cy="185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Resultado de imagen para visual studio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343897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Resultado de imagen para web storm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84496" y="1700808"/>
            <a:ext cx="2907984" cy="151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238"/>
          </a:xfrm>
        </p:spPr>
        <p:txBody>
          <a:bodyPr/>
          <a:lstStyle/>
          <a:p>
            <a:pPr>
              <a:defRPr/>
            </a:pPr>
            <a:r>
              <a:rPr lang="es-ES_tradnl" dirty="0" smtClean="0"/>
              <a:t>IDE </a:t>
            </a:r>
            <a:r>
              <a:rPr lang="es-ES_tradnl" sz="3200" dirty="0" smtClean="0"/>
              <a:t>(</a:t>
            </a:r>
            <a:r>
              <a:rPr lang="es-ES_tradnl" sz="3200" dirty="0" smtClean="0"/>
              <a:t>2/6)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3557897"/>
          </a:xfrm>
        </p:spPr>
        <p:txBody>
          <a:bodyPr/>
          <a:lstStyle/>
          <a:p>
            <a:r>
              <a:rPr lang="es-ES" sz="2800" b="1" i="1" dirty="0" smtClean="0"/>
              <a:t>Visual Studio </a:t>
            </a:r>
            <a:r>
              <a:rPr lang="es-ES" sz="2800" b="1" i="1" dirty="0" err="1" smtClean="0"/>
              <a:t>Code</a:t>
            </a:r>
            <a:r>
              <a:rPr lang="es-ES" sz="2800" dirty="0" smtClean="0"/>
              <a:t> es una IDE de Microsoft, pero de código abierto.</a:t>
            </a:r>
          </a:p>
          <a:p>
            <a:r>
              <a:rPr lang="es-ES" sz="2800" dirty="0" smtClean="0"/>
              <a:t>Posee, entre otros: </a:t>
            </a:r>
          </a:p>
          <a:p>
            <a:pPr lvl="1"/>
            <a:r>
              <a:rPr lang="es-ES" sz="2400" dirty="0" smtClean="0"/>
              <a:t>Una terminal integrada.</a:t>
            </a:r>
          </a:p>
          <a:p>
            <a:pPr lvl="1"/>
            <a:r>
              <a:rPr lang="es-ES" sz="2400" dirty="0" err="1" smtClean="0"/>
              <a:t>Intellisense</a:t>
            </a:r>
            <a:r>
              <a:rPr lang="es-ES" sz="2400" dirty="0" smtClean="0"/>
              <a:t>.</a:t>
            </a:r>
          </a:p>
          <a:p>
            <a:pPr lvl="1"/>
            <a:r>
              <a:rPr lang="es-ES" sz="2400" dirty="0" smtClean="0"/>
              <a:t>Consola de depuración.</a:t>
            </a:r>
          </a:p>
          <a:p>
            <a:pPr lvl="1"/>
            <a:r>
              <a:rPr lang="es-ES" sz="2400" dirty="0" smtClean="0"/>
              <a:t>Etc.</a:t>
            </a:r>
          </a:p>
          <a:p>
            <a:r>
              <a:rPr lang="es-ES" sz="2800" dirty="0" smtClean="0"/>
              <a:t>Permite automatizar tareas para el </a:t>
            </a:r>
            <a:r>
              <a:rPr lang="es-ES" sz="2800" dirty="0" err="1" smtClean="0"/>
              <a:t>debuggin</a:t>
            </a:r>
            <a:r>
              <a:rPr lang="es-ES" sz="2800" dirty="0" smtClean="0"/>
              <a:t>.</a:t>
            </a: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27432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s-AR" sz="7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Demo</a:t>
            </a:r>
            <a:endParaRPr lang="en-US" sz="7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838200" y="3962400"/>
            <a:ext cx="7622232" cy="4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buFontTx/>
              <a:buChar char="•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IDE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IDE </a:t>
            </a:r>
            <a:r>
              <a:rPr lang="es-AR" sz="3200" dirty="0" smtClean="0"/>
              <a:t>(</a:t>
            </a:r>
            <a:r>
              <a:rPr lang="es-AR" sz="3200" dirty="0" smtClean="0"/>
              <a:t>3/6)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4872103"/>
          </a:xfrm>
        </p:spPr>
        <p:txBody>
          <a:bodyPr/>
          <a:lstStyle/>
          <a:p>
            <a:r>
              <a:rPr lang="es-AR" sz="2800" dirty="0" smtClean="0"/>
              <a:t>Una vez abierto el Visual Studio </a:t>
            </a:r>
            <a:r>
              <a:rPr lang="es-AR" sz="2800" dirty="0" err="1" smtClean="0"/>
              <a:t>Code</a:t>
            </a:r>
            <a:r>
              <a:rPr lang="es-AR" sz="2800" dirty="0" smtClean="0"/>
              <a:t>, lo prepararemos para poder ‘</a:t>
            </a:r>
            <a:r>
              <a:rPr lang="es-AR" sz="2800" dirty="0" err="1" smtClean="0"/>
              <a:t>debbuguear</a:t>
            </a:r>
            <a:r>
              <a:rPr lang="es-AR" sz="2800" dirty="0" smtClean="0"/>
              <a:t>’ los distintos archivos de nuestro proyecto</a:t>
            </a:r>
            <a:r>
              <a:rPr lang="es-AR" sz="2800" dirty="0" smtClean="0"/>
              <a:t>.</a:t>
            </a:r>
          </a:p>
          <a:p>
            <a:r>
              <a:rPr lang="es-AR" sz="2800" dirty="0" smtClean="0"/>
              <a:t>Abrir el menú de </a:t>
            </a:r>
            <a:r>
              <a:rPr lang="es-ES" sz="2800" dirty="0" smtClean="0"/>
              <a:t>de depuración:</a:t>
            </a:r>
            <a:endParaRPr lang="es-ES" sz="2800" dirty="0" smtClean="0"/>
          </a:p>
          <a:p>
            <a:pPr lvl="2"/>
            <a:r>
              <a:rPr lang="es-ES" sz="2400" dirty="0" smtClean="0"/>
              <a:t>Ver -&gt; Depurar (</a:t>
            </a:r>
            <a:r>
              <a:rPr lang="es-ES" sz="2400" dirty="0" err="1" smtClean="0"/>
              <a:t>Ctrl</a:t>
            </a:r>
            <a:r>
              <a:rPr lang="es-ES" sz="2400" dirty="0" smtClean="0"/>
              <a:t> + </a:t>
            </a:r>
            <a:r>
              <a:rPr lang="es-ES" sz="2400" dirty="0" err="1" smtClean="0"/>
              <a:t>Shift</a:t>
            </a:r>
            <a:r>
              <a:rPr lang="es-ES" sz="2400" dirty="0" smtClean="0"/>
              <a:t> + D)</a:t>
            </a:r>
          </a:p>
          <a:p>
            <a:pPr lvl="2"/>
            <a:r>
              <a:rPr lang="es-ES" sz="2400" dirty="0" smtClean="0"/>
              <a:t>O pulsar  el ícono de la barra de actividades</a:t>
            </a:r>
            <a:endParaRPr lang="es-ES" sz="2400" b="1" i="1" dirty="0" smtClean="0"/>
          </a:p>
          <a:p>
            <a:pPr lvl="1"/>
            <a:r>
              <a:rPr lang="es-ES" sz="2400" dirty="0" smtClean="0"/>
              <a:t>Pulsando </a:t>
            </a:r>
            <a:r>
              <a:rPr lang="es-ES" sz="2400" dirty="0" smtClean="0"/>
              <a:t>el ícono de </a:t>
            </a:r>
            <a:r>
              <a:rPr lang="es-ES" sz="2400" dirty="0" smtClean="0"/>
              <a:t>configuración            se seleccionará el entorno (Node.js).</a:t>
            </a:r>
          </a:p>
          <a:p>
            <a:pPr lvl="1"/>
            <a:endParaRPr lang="es-ES" sz="2400" b="1" i="1" dirty="0" smtClean="0"/>
          </a:p>
          <a:p>
            <a:pPr lvl="1"/>
            <a:r>
              <a:rPr lang="es-ES" sz="2400" dirty="0" smtClean="0"/>
              <a:t>Esto generará una carpeta llamada </a:t>
            </a:r>
            <a:r>
              <a:rPr lang="es-ES" sz="2400" b="1" i="1" dirty="0" smtClean="0"/>
              <a:t>.</a:t>
            </a:r>
            <a:r>
              <a:rPr lang="es-ES" sz="2400" b="1" i="1" dirty="0" err="1" smtClean="0"/>
              <a:t>vscode</a:t>
            </a:r>
            <a:r>
              <a:rPr lang="es-ES" sz="2400" dirty="0" smtClean="0"/>
              <a:t> y dentro de ella un archivo llamado </a:t>
            </a:r>
            <a:r>
              <a:rPr lang="es-ES" sz="2400" b="1" i="1" dirty="0" err="1" smtClean="0"/>
              <a:t>launch.json</a:t>
            </a:r>
            <a:r>
              <a:rPr lang="es-ES" sz="2400" dirty="0" smtClean="0"/>
              <a:t>, </a:t>
            </a:r>
            <a:r>
              <a:rPr lang="es-ES" sz="2400" dirty="0" smtClean="0"/>
              <a:t>al cual le agregaremos una configuración de </a:t>
            </a:r>
            <a:r>
              <a:rPr lang="es-ES" sz="2400" b="1" i="1" dirty="0" smtClean="0"/>
              <a:t>Iniciar Programa</a:t>
            </a:r>
            <a:r>
              <a:rPr lang="es-ES" sz="2400" dirty="0" smtClean="0"/>
              <a:t>.</a:t>
            </a:r>
            <a:endParaRPr lang="es-AR" sz="2400" dirty="0" smtClean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3286125"/>
            <a:ext cx="843677" cy="790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3933056"/>
            <a:ext cx="72008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238"/>
          </a:xfrm>
        </p:spPr>
        <p:txBody>
          <a:bodyPr/>
          <a:lstStyle/>
          <a:p>
            <a:pPr>
              <a:defRPr/>
            </a:pPr>
            <a:r>
              <a:rPr lang="es-ES_tradnl" dirty="0" smtClean="0"/>
              <a:t>IDE </a:t>
            </a:r>
            <a:r>
              <a:rPr lang="es-ES_tradnl" sz="3200" dirty="0" smtClean="0"/>
              <a:t>(4/6)</a:t>
            </a:r>
            <a:endParaRPr lang="es-AR" sz="3200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971600" y="1292562"/>
            <a:ext cx="6984776" cy="501675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{    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    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version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": "0.2.0",    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    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configurations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": [        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        {            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             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type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": 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node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",            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             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request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": 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launch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",            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             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name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": 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Launch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Program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",                                                     	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program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":"</a:t>
            </a:r>
            <a:r>
              <a:rPr lang="es-AR" sz="2000" dirty="0" smtClean="0">
                <a:latin typeface="Arial" pitchFamily="34" charset="0"/>
                <a:cs typeface="Arial" pitchFamily="34" charset="0"/>
              </a:rPr>
              <a:t>${</a:t>
            </a:r>
            <a:r>
              <a:rPr lang="es-AR" sz="2000" dirty="0" err="1" smtClean="0">
                <a:latin typeface="Arial" pitchFamily="34" charset="0"/>
                <a:cs typeface="Arial" pitchFamily="34" charset="0"/>
              </a:rPr>
              <a:t>workspaceRoot</a:t>
            </a:r>
            <a:r>
              <a:rPr lang="es-AR" sz="2000" dirty="0" smtClean="0">
                <a:latin typeface="Arial" pitchFamily="34" charset="0"/>
                <a:cs typeface="Arial" pitchFamily="34" charset="0"/>
              </a:rPr>
              <a:t>}/app.js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</a:t>
            </a:r>
            <a:endParaRPr lang="es-AR" sz="20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},        </a:t>
            </a:r>
            <a:endParaRPr lang="es-AR" sz="20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         {            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	 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type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": 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node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",            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	 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request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": 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attach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",            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	  . . . . . . 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          }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     ]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}</a:t>
            </a:r>
            <a:endParaRPr kumimoji="0" 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IDE </a:t>
            </a:r>
            <a:r>
              <a:rPr lang="es-AR" sz="3200" dirty="0" smtClean="0"/>
              <a:t>(</a:t>
            </a:r>
            <a:r>
              <a:rPr lang="es-AR" sz="3200" dirty="0" smtClean="0"/>
              <a:t>5/6)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4924425"/>
          </a:xfrm>
        </p:spPr>
        <p:txBody>
          <a:bodyPr/>
          <a:lstStyle/>
          <a:p>
            <a:r>
              <a:rPr lang="es-ES" sz="2800" dirty="0" smtClean="0"/>
              <a:t>Modificar el archivo </a:t>
            </a:r>
            <a:r>
              <a:rPr lang="es-ES" sz="2800" b="1" dirty="0" err="1" smtClean="0"/>
              <a:t>tsconfig.json</a:t>
            </a:r>
            <a:r>
              <a:rPr lang="es-ES" sz="2800" dirty="0" smtClean="0"/>
              <a:t>.</a:t>
            </a:r>
          </a:p>
          <a:p>
            <a:pPr lvl="1"/>
            <a:r>
              <a:rPr lang="es-ES" sz="2400" dirty="0" smtClean="0"/>
              <a:t>Modificar a </a:t>
            </a:r>
            <a:r>
              <a:rPr lang="es-ES" sz="2400" i="1" dirty="0" smtClean="0"/>
              <a:t>true</a:t>
            </a:r>
            <a:r>
              <a:rPr lang="es-ES" sz="2400" dirty="0" smtClean="0"/>
              <a:t>, el valor booleano del campo </a:t>
            </a:r>
            <a:r>
              <a:rPr lang="es-AR" sz="2400" b="1" i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" sz="2400" b="1" i="1" dirty="0" err="1" smtClean="0"/>
              <a:t>sourceMap</a:t>
            </a:r>
            <a:r>
              <a:rPr lang="es-AR" sz="2400" b="1" i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" sz="2400" dirty="0" smtClean="0"/>
              <a:t>. </a:t>
            </a:r>
          </a:p>
          <a:p>
            <a:pPr lvl="1"/>
            <a:r>
              <a:rPr lang="es-ES" sz="2400" dirty="0" smtClean="0"/>
              <a:t>Esto permitirá ‘</a:t>
            </a:r>
            <a:r>
              <a:rPr lang="es-ES" sz="2400" dirty="0" err="1" smtClean="0"/>
              <a:t>debbuguear</a:t>
            </a:r>
            <a:r>
              <a:rPr lang="es-ES" sz="2400" dirty="0" smtClean="0"/>
              <a:t>’ desde la consola de cualquier navegador </a:t>
            </a:r>
            <a:r>
              <a:rPr lang="es-ES" sz="2400" dirty="0" smtClean="0"/>
              <a:t>Web y desde la consola integrada del Visual Studio </a:t>
            </a:r>
            <a:r>
              <a:rPr lang="es-ES" sz="2400" dirty="0" err="1" smtClean="0"/>
              <a:t>Code</a:t>
            </a:r>
            <a:r>
              <a:rPr lang="es-ES" sz="2400" dirty="0" smtClean="0"/>
              <a:t>.</a:t>
            </a:r>
            <a:endParaRPr lang="es-ES" sz="2400" dirty="0" smtClean="0"/>
          </a:p>
          <a:p>
            <a:r>
              <a:rPr lang="es-ES" sz="2800" dirty="0" smtClean="0"/>
              <a:t>Por último, abrir el </a:t>
            </a:r>
            <a:r>
              <a:rPr lang="es-ES" sz="2800" dirty="0" smtClean="0"/>
              <a:t>menú de Tareas y seleccionar</a:t>
            </a:r>
            <a:endParaRPr lang="es-ES" sz="2800" dirty="0" smtClean="0"/>
          </a:p>
          <a:p>
            <a:pPr lvl="1"/>
            <a:r>
              <a:rPr lang="es-AR" sz="2400" b="1" i="1" dirty="0" smtClean="0">
                <a:latin typeface="Arial" pitchFamily="34" charset="0"/>
                <a:cs typeface="Arial" pitchFamily="34" charset="0"/>
              </a:rPr>
              <a:t>Ejecutar tarea de compilación</a:t>
            </a:r>
          </a:p>
          <a:p>
            <a:pPr lvl="1"/>
            <a:r>
              <a:rPr lang="es-AR" sz="2400" dirty="0" smtClean="0">
                <a:latin typeface="Arial" pitchFamily="34" charset="0"/>
                <a:cs typeface="Arial" pitchFamily="34" charset="0"/>
              </a:rPr>
              <a:t>Elegir </a:t>
            </a:r>
            <a:r>
              <a:rPr lang="es-AR" sz="2400" b="1" i="1" dirty="0" err="1" smtClean="0">
                <a:latin typeface="Arial" pitchFamily="34" charset="0"/>
                <a:cs typeface="Arial" pitchFamily="34" charset="0"/>
              </a:rPr>
              <a:t>tsc</a:t>
            </a:r>
            <a:r>
              <a:rPr lang="es-AR" sz="2400" b="1" i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s-AR" sz="2400" b="1" i="1" dirty="0" err="1" smtClean="0">
                <a:latin typeface="Arial" pitchFamily="34" charset="0"/>
                <a:cs typeface="Arial" pitchFamily="34" charset="0"/>
              </a:rPr>
              <a:t>build</a:t>
            </a:r>
            <a:r>
              <a:rPr lang="es-AR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400" b="1" i="1" dirty="0" err="1" smtClean="0">
                <a:latin typeface="Arial" pitchFamily="34" charset="0"/>
                <a:cs typeface="Arial" pitchFamily="34" charset="0"/>
              </a:rPr>
              <a:t>tsconfig.json</a:t>
            </a:r>
            <a:r>
              <a:rPr lang="es-AR" sz="2400" dirty="0" smtClean="0">
                <a:latin typeface="Arial" pitchFamily="34" charset="0"/>
                <a:cs typeface="Arial" pitchFamily="34" charset="0"/>
              </a:rPr>
              <a:t>, para que transpile con las configuraciones elegidas.</a:t>
            </a:r>
          </a:p>
          <a:p>
            <a:pPr lvl="1"/>
            <a:endParaRPr lang="es-AR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800" dirty="0" smtClean="0">
                <a:cs typeface="Arial" pitchFamily="34" charset="0"/>
              </a:rPr>
              <a:t>Para comenzar con el </a:t>
            </a:r>
            <a:r>
              <a:rPr lang="es-AR" sz="2800" dirty="0" err="1" smtClean="0">
                <a:cs typeface="Arial" pitchFamily="34" charset="0"/>
              </a:rPr>
              <a:t>Debuggin</a:t>
            </a:r>
            <a:r>
              <a:rPr lang="es-AR" sz="2800" dirty="0" smtClean="0">
                <a:cs typeface="Arial" pitchFamily="34" charset="0"/>
              </a:rPr>
              <a:t>, pulsar la tecla F5.</a:t>
            </a:r>
            <a:endParaRPr lang="es-AR" sz="2800" dirty="0" smtClean="0"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66838"/>
            <a:ext cx="8410575" cy="223445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</a:t>
            </a:r>
            <a:r>
              <a:rPr lang="es-ES" dirty="0"/>
              <a:t>a TypeScript</a:t>
            </a:r>
          </a:p>
          <a:p>
            <a:pPr eaLnBrk="1" hangingPunct="1">
              <a:defRPr/>
            </a:pPr>
            <a:r>
              <a:rPr lang="es-ES" dirty="0"/>
              <a:t>Instalación de TypeScript</a:t>
            </a:r>
          </a:p>
          <a:p>
            <a:pPr eaLnBrk="1" hangingPunct="1">
              <a:defRPr/>
            </a:pPr>
            <a:r>
              <a:rPr lang="es-ES" dirty="0"/>
              <a:t>Tipos de datos</a:t>
            </a:r>
          </a:p>
          <a:p>
            <a:pPr eaLnBrk="1" hangingPunct="1">
              <a:defRPr/>
            </a:pPr>
            <a:r>
              <a:rPr lang="es-ES" dirty="0"/>
              <a:t>Funciones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IDE </a:t>
            </a:r>
            <a:r>
              <a:rPr lang="es-ES" sz="3200" dirty="0" smtClean="0"/>
              <a:t>(6/6)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4652043"/>
          </a:xfrm>
        </p:spPr>
        <p:txBody>
          <a:bodyPr/>
          <a:lstStyle/>
          <a:p>
            <a:r>
              <a:rPr lang="es-ES" sz="2800" dirty="0" smtClean="0"/>
              <a:t>Para que se transpile un archivo TypeScript, se utiliza el siguiente comando, desde la terminal:</a:t>
            </a:r>
          </a:p>
          <a:p>
            <a:pPr>
              <a:buNone/>
            </a:pPr>
            <a:endParaRPr lang="es-ES" sz="2800" dirty="0" smtClean="0"/>
          </a:p>
          <a:p>
            <a:pPr>
              <a:buNone/>
            </a:pPr>
            <a:endParaRPr lang="es-ES" sz="1000" dirty="0" smtClean="0"/>
          </a:p>
          <a:p>
            <a:r>
              <a:rPr lang="es-ES" sz="2800" dirty="0" smtClean="0"/>
              <a:t>Para agregar una inspección sobre un archivo, se escribirá el siguiente comando:</a:t>
            </a:r>
          </a:p>
          <a:p>
            <a:endParaRPr lang="es-ES" sz="2800" dirty="0" smtClean="0"/>
          </a:p>
          <a:p>
            <a:endParaRPr lang="es-ES" sz="1000" dirty="0" smtClean="0"/>
          </a:p>
          <a:p>
            <a:endParaRPr lang="es-ES" sz="1000" dirty="0" smtClean="0"/>
          </a:p>
          <a:p>
            <a:r>
              <a:rPr lang="es-ES" sz="2800" dirty="0" smtClean="0"/>
              <a:t>Para juntar varios archivos .</a:t>
            </a:r>
            <a:r>
              <a:rPr lang="es-ES" sz="2800" dirty="0" err="1" smtClean="0"/>
              <a:t>ts</a:t>
            </a:r>
            <a:r>
              <a:rPr lang="es-ES" sz="2800" dirty="0" smtClean="0"/>
              <a:t> en un solo archivo de salida:</a:t>
            </a:r>
            <a:endParaRPr lang="es-ES" sz="2800" b="1" dirty="0" smtClean="0"/>
          </a:p>
          <a:p>
            <a:endParaRPr lang="es-ES" sz="2800" b="1" dirty="0" smtClean="0"/>
          </a:p>
        </p:txBody>
      </p:sp>
      <p:sp>
        <p:nvSpPr>
          <p:cNvPr id="5" name="4 Rectángulo"/>
          <p:cNvSpPr/>
          <p:nvPr/>
        </p:nvSpPr>
        <p:spPr bwMode="auto">
          <a:xfrm>
            <a:off x="971600" y="3933056"/>
            <a:ext cx="7920880" cy="46166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tsc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-w &lt;</a:t>
            </a: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nombre_archivo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&gt;.</a:t>
            </a: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ts</a:t>
            </a:r>
            <a:endParaRPr kumimoji="0" lang="es-A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971600" y="2391270"/>
            <a:ext cx="7920880" cy="46166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tsc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&lt;</a:t>
            </a: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nombre_archivo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&gt;.</a:t>
            </a: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ts</a:t>
            </a:r>
            <a:endParaRPr kumimoji="0" lang="es-A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6 Rectángulo"/>
          <p:cNvSpPr/>
          <p:nvPr/>
        </p:nvSpPr>
        <p:spPr bwMode="auto">
          <a:xfrm>
            <a:off x="971600" y="5559622"/>
            <a:ext cx="7920880" cy="46166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tsc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--</a:t>
            </a: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outFile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&lt;</a:t>
            </a: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main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&gt; &lt;arch1&gt; &lt;arch2&gt;</a:t>
            </a:r>
            <a:endParaRPr kumimoji="0" lang="es-A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27432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s-AR" sz="7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Demo</a:t>
            </a:r>
            <a:endParaRPr lang="en-US" sz="7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838200" y="3962400"/>
            <a:ext cx="7622232" cy="4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buFontTx/>
              <a:buChar char="•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IDE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configuración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2305246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a TypeScript</a:t>
            </a:r>
          </a:p>
          <a:p>
            <a:pPr eaLnBrk="1" hangingPunct="1">
              <a:defRPr/>
            </a:pPr>
            <a:r>
              <a:rPr lang="es-ES" dirty="0" smtClean="0"/>
              <a:t>Instalación de TypeScript</a:t>
            </a:r>
          </a:p>
          <a:p>
            <a:pPr eaLnBrk="1" hangingPunct="1">
              <a:defRPr/>
            </a:pPr>
            <a:r>
              <a:rPr lang="es-ES" sz="3600" dirty="0" smtClean="0"/>
              <a:t>Tipos de datos</a:t>
            </a:r>
          </a:p>
          <a:p>
            <a:pPr eaLnBrk="1" hangingPunct="1">
              <a:defRPr/>
            </a:pPr>
            <a:r>
              <a:rPr lang="es-ES" dirty="0" smtClean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xmlns="" val="222415076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de datos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489912"/>
          </a:xfrm>
        </p:spPr>
        <p:txBody>
          <a:bodyPr/>
          <a:lstStyle/>
          <a:p>
            <a:r>
              <a:rPr lang="es-ES" sz="2800" dirty="0" smtClean="0"/>
              <a:t>Tipado estático o fuertemente </a:t>
            </a:r>
            <a:r>
              <a:rPr lang="es-AR" sz="2800" dirty="0" smtClean="0"/>
              <a:t>tipado</a:t>
            </a:r>
            <a:r>
              <a:rPr lang="es-ES" sz="2800" dirty="0" smtClean="0"/>
              <a:t>: </a:t>
            </a:r>
          </a:p>
          <a:p>
            <a:pPr lvl="1"/>
            <a:r>
              <a:rPr lang="es-ES" sz="2400" dirty="0" smtClean="0"/>
              <a:t>Se debe de definir el tipo de dato, obligando a que no pueda haber errores con los tipos de datos.</a:t>
            </a:r>
          </a:p>
          <a:p>
            <a:r>
              <a:rPr lang="es-AR" sz="2800" dirty="0" smtClean="0"/>
              <a:t>Tipado dinámico o débilmente tipado: </a:t>
            </a:r>
          </a:p>
          <a:p>
            <a:pPr lvl="1"/>
            <a:r>
              <a:rPr lang="es-AR" sz="2400" dirty="0" smtClean="0"/>
              <a:t>No se deben de o tiene porque especificar el tipo de dato (PHP, JavaScript).</a:t>
            </a:r>
          </a:p>
        </p:txBody>
      </p:sp>
      <p:sp>
        <p:nvSpPr>
          <p:cNvPr id="4" name="3 Rectángulo"/>
          <p:cNvSpPr/>
          <p:nvPr/>
        </p:nvSpPr>
        <p:spPr bwMode="auto">
          <a:xfrm>
            <a:off x="539552" y="4221088"/>
            <a:ext cx="8352928" cy="193899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a = 3;</a:t>
            </a:r>
          </a:p>
          <a:p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latin typeface="Arial" charset="0"/>
              </a:rPr>
              <a:t>var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latin typeface="Arial" charset="0"/>
              </a:rPr>
              <a:t> b = 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latin typeface="Arial" charset="0"/>
              </a:rPr>
              <a:t>hola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latin typeface="Arial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c = a + b; </a:t>
            </a:r>
            <a:r>
              <a:rPr lang="es-AR" sz="2400" b="0" dirty="0" smtClean="0">
                <a:solidFill>
                  <a:srgbClr val="00B050"/>
                </a:solidFill>
                <a:latin typeface="Arial" charset="0"/>
              </a:rPr>
              <a:t>// -&gt; resultado 3hola</a:t>
            </a:r>
          </a:p>
          <a:p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latin typeface="Arial" charset="0"/>
              </a:rPr>
              <a:t>if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latin typeface="Arial" charset="0"/>
              </a:rPr>
              <a:t>(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latin typeface="Arial" charset="0"/>
              </a:rPr>
              <a:t>0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latin typeface="Arial" charset="0"/>
              </a:rPr>
              <a:t> == 0) 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latin typeface="Arial" charset="0"/>
              </a:rPr>
              <a:t>// -&gt; true</a:t>
            </a: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if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(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AR" sz="2400" b="0" dirty="0" smtClean="0">
                <a:solidFill>
                  <a:srgbClr val="800000"/>
                </a:solidFill>
                <a:latin typeface="Arial" charset="0"/>
              </a:rPr>
              <a:t>3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=== 3) </a:t>
            </a:r>
            <a:r>
              <a:rPr lang="es-AR" sz="2400" b="0" dirty="0" smtClean="0">
                <a:solidFill>
                  <a:srgbClr val="00B050"/>
                </a:solidFill>
                <a:latin typeface="Arial" charset="0"/>
              </a:rPr>
              <a:t>// -&gt; false</a:t>
            </a: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en </a:t>
            </a:r>
            <a:r>
              <a:rPr lang="es-AR" dirty="0" err="1" smtClean="0"/>
              <a:t>TypeScript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2750840" cy="4444294"/>
          </a:xfrm>
        </p:spPr>
        <p:txBody>
          <a:bodyPr/>
          <a:lstStyle/>
          <a:p>
            <a:r>
              <a:rPr lang="es-AR" sz="2800" dirty="0" err="1" smtClean="0"/>
              <a:t>Boolean</a:t>
            </a:r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err="1" smtClean="0"/>
              <a:t>Number</a:t>
            </a:r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err="1" smtClean="0"/>
              <a:t>String</a:t>
            </a:r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err="1" smtClean="0"/>
              <a:t>Any</a:t>
            </a:r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err="1" smtClean="0"/>
              <a:t>Void</a:t>
            </a:r>
            <a:endParaRPr lang="es-AR" sz="2800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 bwMode="auto">
          <a:xfrm>
            <a:off x="4499992" y="1412776"/>
            <a:ext cx="2750840" cy="444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558800" marR="0" lvl="0" indent="-5588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s-AR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Array</a:t>
            </a:r>
            <a:endParaRPr kumimoji="0" lang="es-A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58800" marR="0" lvl="0" indent="-5588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s-A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58800" marR="0" lvl="0" indent="-5588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s-AR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Null</a:t>
            </a:r>
            <a:endParaRPr kumimoji="0" lang="es-A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58800" marR="0" lvl="0" indent="-5588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s-A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58800" marR="0" lvl="0" indent="-5588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s-AR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Undefined</a:t>
            </a:r>
            <a:endParaRPr kumimoji="0" lang="es-A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58800" marR="0" lvl="0" indent="-5588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s-A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58800" marR="0" lvl="0" indent="-5588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s-AR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Tuple</a:t>
            </a:r>
            <a:endParaRPr kumimoji="0" lang="es-A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58800" marR="0" lvl="0" indent="-5588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s-A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58800" marR="0" lvl="0" indent="-5588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s-AR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Enum</a:t>
            </a:r>
            <a:endParaRPr kumimoji="0" lang="es-A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428732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a TypeScript</a:t>
            </a:r>
          </a:p>
          <a:p>
            <a:pPr eaLnBrk="1" hangingPunct="1">
              <a:defRPr/>
            </a:pPr>
            <a:r>
              <a:rPr lang="es-ES" dirty="0" smtClean="0"/>
              <a:t>Instalación de TypeScript</a:t>
            </a:r>
          </a:p>
          <a:p>
            <a:pPr eaLnBrk="1" hangingPunct="1">
              <a:defRPr/>
            </a:pPr>
            <a:r>
              <a:rPr lang="es-ES" sz="3600" dirty="0" smtClean="0"/>
              <a:t>Tipos de datos</a:t>
            </a:r>
          </a:p>
          <a:p>
            <a:pPr lvl="1" eaLnBrk="1" hangingPunct="1">
              <a:defRPr/>
            </a:pPr>
            <a:r>
              <a:rPr lang="es-ES" dirty="0">
                <a:solidFill>
                  <a:schemeClr val="accent1"/>
                </a:solidFill>
              </a:rPr>
              <a:t>Primitivos</a:t>
            </a:r>
          </a:p>
          <a:p>
            <a:pPr lvl="1" eaLnBrk="1" hangingPunct="1">
              <a:defRPr/>
            </a:pPr>
            <a:r>
              <a:rPr lang="es-ES" dirty="0" err="1" smtClean="0"/>
              <a:t>Arrays</a:t>
            </a:r>
            <a:endParaRPr lang="es-ES" dirty="0"/>
          </a:p>
          <a:p>
            <a:pPr lvl="1" eaLnBrk="1" hangingPunct="1">
              <a:defRPr/>
            </a:pPr>
            <a:r>
              <a:rPr lang="es-ES" dirty="0" err="1"/>
              <a:t>Enums</a:t>
            </a:r>
            <a:endParaRPr lang="es-ES" dirty="0"/>
          </a:p>
          <a:p>
            <a:pPr lvl="1" eaLnBrk="1" hangingPunct="1">
              <a:defRPr/>
            </a:pPr>
            <a:r>
              <a:rPr lang="es-ES" dirty="0" err="1"/>
              <a:t>Let</a:t>
            </a:r>
            <a:r>
              <a:rPr lang="es-ES" dirty="0"/>
              <a:t> vs. </a:t>
            </a:r>
            <a:r>
              <a:rPr lang="es-ES" dirty="0" smtClean="0"/>
              <a:t>Var</a:t>
            </a:r>
          </a:p>
          <a:p>
            <a:pPr eaLnBrk="1" hangingPunct="1">
              <a:defRPr/>
            </a:pPr>
            <a:r>
              <a:rPr lang="es-ES" dirty="0" smtClean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xmlns="" val="7518365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Primitivos </a:t>
            </a:r>
            <a:r>
              <a:rPr lang="es-AR" sz="2800" dirty="0" smtClean="0"/>
              <a:t>(1/3)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045997"/>
          </a:xfrm>
        </p:spPr>
        <p:txBody>
          <a:bodyPr/>
          <a:lstStyle/>
          <a:p>
            <a:r>
              <a:rPr lang="es-AR" sz="2800" dirty="0" err="1" smtClean="0"/>
              <a:t>Boolean</a:t>
            </a:r>
            <a:endParaRPr lang="es-AR" sz="2800" dirty="0" smtClean="0"/>
          </a:p>
          <a:p>
            <a:pPr lvl="1"/>
            <a:r>
              <a:rPr lang="es-AR" sz="2400" dirty="0" smtClean="0"/>
              <a:t>true o false.</a:t>
            </a:r>
          </a:p>
          <a:p>
            <a:endParaRPr lang="es-AR" dirty="0" smtClean="0"/>
          </a:p>
          <a:p>
            <a:r>
              <a:rPr lang="es-AR" sz="2800" dirty="0" err="1" smtClean="0"/>
              <a:t>Number</a:t>
            </a:r>
            <a:endParaRPr lang="es-AR" sz="2800" dirty="0" smtClean="0"/>
          </a:p>
          <a:p>
            <a:pPr lvl="1"/>
            <a:r>
              <a:rPr lang="es-AR" sz="2400" dirty="0" smtClean="0"/>
              <a:t>Valores numéricos (enteros, decimales, octales y </a:t>
            </a:r>
            <a:r>
              <a:rPr lang="es-AR" sz="2400" dirty="0" err="1" smtClean="0"/>
              <a:t>hexa</a:t>
            </a:r>
            <a:r>
              <a:rPr lang="es-AR" sz="2400" dirty="0" smtClean="0"/>
              <a:t>).</a:t>
            </a:r>
          </a:p>
          <a:p>
            <a:endParaRPr lang="es-AR" dirty="0" smtClean="0"/>
          </a:p>
          <a:p>
            <a:endParaRPr lang="es-AR" sz="1000" dirty="0" smtClean="0"/>
          </a:p>
          <a:p>
            <a:r>
              <a:rPr lang="es-AR" sz="2800" dirty="0" err="1" smtClean="0"/>
              <a:t>Null</a:t>
            </a:r>
            <a:endParaRPr lang="es-AR" sz="2800" dirty="0" smtClean="0"/>
          </a:p>
          <a:p>
            <a:pPr lvl="1"/>
            <a:r>
              <a:rPr lang="es-AR" sz="2400" dirty="0" smtClean="0"/>
              <a:t>Cuando un objeto o variable no esta accesible.</a:t>
            </a:r>
          </a:p>
          <a:p>
            <a:endParaRPr lang="es-AR" sz="2800" dirty="0" smtClean="0"/>
          </a:p>
          <a:p>
            <a:endParaRPr lang="es-AR" sz="2800" dirty="0" smtClean="0"/>
          </a:p>
        </p:txBody>
      </p:sp>
      <p:sp>
        <p:nvSpPr>
          <p:cNvPr id="4" name="3 Rectángulo"/>
          <p:cNvSpPr/>
          <p:nvPr/>
        </p:nvSpPr>
        <p:spPr bwMode="auto">
          <a:xfrm>
            <a:off x="539552" y="2348880"/>
            <a:ext cx="8352928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charset="0"/>
              </a:rPr>
              <a:t>esVerdad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boolean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= </a:t>
            </a:r>
            <a:r>
              <a:rPr lang="es-AR" sz="2400" b="0" dirty="0" smtClean="0">
                <a:solidFill>
                  <a:srgbClr val="0000FF"/>
                </a:solidFill>
                <a:latin typeface="Arial" charset="0"/>
              </a:rPr>
              <a:t>false</a:t>
            </a:r>
            <a:r>
              <a:rPr lang="es-AR" sz="2400" b="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;</a:t>
            </a:r>
          </a:p>
        </p:txBody>
      </p:sp>
      <p:sp>
        <p:nvSpPr>
          <p:cNvPr id="5" name="4 Rectángulo"/>
          <p:cNvSpPr/>
          <p:nvPr/>
        </p:nvSpPr>
        <p:spPr bwMode="auto">
          <a:xfrm>
            <a:off x="539552" y="3831431"/>
            <a:ext cx="8352928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numero : </a:t>
            </a: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= 33.78</a:t>
            </a:r>
            <a:r>
              <a:rPr lang="es-AR" sz="2400" b="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;</a:t>
            </a:r>
          </a:p>
        </p:txBody>
      </p:sp>
      <p:sp>
        <p:nvSpPr>
          <p:cNvPr id="6" name="5 Rectángulo"/>
          <p:cNvSpPr/>
          <p:nvPr/>
        </p:nvSpPr>
        <p:spPr bwMode="auto">
          <a:xfrm>
            <a:off x="539552" y="5487615"/>
            <a:ext cx="8352928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charset="0"/>
              </a:rPr>
              <a:t>obj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object</a:t>
            </a:r>
            <a:r>
              <a:rPr lang="es-AR" sz="2400" b="0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|</a:t>
            </a:r>
            <a:r>
              <a:rPr lang="es-AR" sz="2400" b="0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null</a:t>
            </a:r>
            <a:r>
              <a:rPr lang="es-AR" sz="2400" b="0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= </a:t>
            </a: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null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;</a:t>
            </a:r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Primitivos </a:t>
            </a:r>
            <a:r>
              <a:rPr lang="es-AR" sz="2800" dirty="0" smtClean="0"/>
              <a:t>(2/3)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776692"/>
          </a:xfrm>
        </p:spPr>
        <p:txBody>
          <a:bodyPr/>
          <a:lstStyle/>
          <a:p>
            <a:r>
              <a:rPr lang="es-AR" sz="2800" dirty="0" err="1" smtClean="0"/>
              <a:t>Undefined</a:t>
            </a:r>
            <a:endParaRPr lang="es-AR" sz="2800" dirty="0" smtClean="0"/>
          </a:p>
          <a:p>
            <a:pPr lvl="1"/>
            <a:r>
              <a:rPr lang="es-AR" sz="2400" dirty="0" smtClean="0"/>
              <a:t>Es cuando un objeto o variable existe pero no tiene un valor.</a:t>
            </a:r>
            <a:endParaRPr lang="es-AR" dirty="0" smtClean="0"/>
          </a:p>
          <a:p>
            <a:r>
              <a:rPr lang="es-AR" sz="2800" dirty="0" err="1" smtClean="0"/>
              <a:t>Any</a:t>
            </a:r>
            <a:endParaRPr lang="es-AR" sz="2800" dirty="0" smtClean="0"/>
          </a:p>
          <a:p>
            <a:pPr lvl="1"/>
            <a:r>
              <a:rPr lang="es-AR" sz="2400" dirty="0" smtClean="0"/>
              <a:t>Puede ser cualquier tipo de objeto de JavaScript.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sz="2800" dirty="0" smtClean="0"/>
          </a:p>
          <a:p>
            <a:r>
              <a:rPr lang="es-AR" sz="2800" dirty="0" err="1" smtClean="0"/>
              <a:t>Void</a:t>
            </a:r>
            <a:endParaRPr lang="es-AR" sz="2800" dirty="0" smtClean="0"/>
          </a:p>
          <a:p>
            <a:pPr lvl="1"/>
            <a:r>
              <a:rPr lang="es-AR" sz="2400" dirty="0" smtClean="0"/>
              <a:t>Generalmente usado en funciones.</a:t>
            </a:r>
          </a:p>
        </p:txBody>
      </p:sp>
      <p:sp>
        <p:nvSpPr>
          <p:cNvPr id="7" name="6 Rectángulo"/>
          <p:cNvSpPr/>
          <p:nvPr/>
        </p:nvSpPr>
        <p:spPr bwMode="auto">
          <a:xfrm>
            <a:off x="539552" y="3645024"/>
            <a:ext cx="8352928" cy="12003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cosa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any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"rojo"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 </a:t>
            </a:r>
            <a:endParaRPr lang="es-AR" sz="2400" b="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cosa = 3;		</a:t>
            </a:r>
            <a:endParaRPr lang="es-AR" sz="2400" b="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cosa = 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;	</a:t>
            </a:r>
            <a:endParaRPr lang="es-AR" sz="2400" b="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 bwMode="auto">
          <a:xfrm>
            <a:off x="539552" y="6135687"/>
            <a:ext cx="8352928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function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Avisar() : </a:t>
            </a: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void</a:t>
            </a:r>
            <a:r>
              <a:rPr lang="es-AR" sz="2400" b="0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{ console.log(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"Cuidado!!!"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); }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51920" y="3684296"/>
            <a:ext cx="408487" cy="39277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51920" y="4044336"/>
            <a:ext cx="408487" cy="39277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75481" y="4404376"/>
            <a:ext cx="408487" cy="392776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Primitivos </a:t>
            </a:r>
            <a:r>
              <a:rPr lang="es-AR" sz="2800" dirty="0" smtClean="0"/>
              <a:t>(3/3)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656659"/>
          </a:xfrm>
        </p:spPr>
        <p:txBody>
          <a:bodyPr/>
          <a:lstStyle/>
          <a:p>
            <a:r>
              <a:rPr lang="es-AR" sz="2800" dirty="0" err="1" smtClean="0"/>
              <a:t>String</a:t>
            </a:r>
            <a:endParaRPr lang="es-AR" sz="2800" dirty="0" smtClean="0"/>
          </a:p>
          <a:p>
            <a:pPr lvl="1"/>
            <a:r>
              <a:rPr lang="es-AR" sz="2400" dirty="0" smtClean="0"/>
              <a:t>Cadenas de caracteres y/o textos.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sz="2800" dirty="0" smtClean="0"/>
          </a:p>
          <a:p>
            <a:r>
              <a:rPr lang="es-AR" sz="2800" dirty="0" smtClean="0"/>
              <a:t>Plantillas de </a:t>
            </a:r>
            <a:r>
              <a:rPr lang="es-AR" sz="2800" dirty="0" err="1" smtClean="0"/>
              <a:t>string</a:t>
            </a:r>
            <a:endParaRPr lang="es-AR" sz="2800" dirty="0" smtClean="0"/>
          </a:p>
          <a:p>
            <a:pPr lvl="1"/>
            <a:r>
              <a:rPr lang="es-AR" sz="2400" dirty="0" smtClean="0"/>
              <a:t>Se escriben entre </a:t>
            </a:r>
            <a:r>
              <a:rPr lang="es-AR" sz="2400" b="1" dirty="0" smtClean="0"/>
              <a:t>´</a:t>
            </a:r>
            <a:r>
              <a:rPr lang="es-AR" sz="2400" dirty="0" smtClean="0"/>
              <a:t> (tilde invertido) y la sintaxis sería:</a:t>
            </a:r>
          </a:p>
          <a:p>
            <a:endParaRPr lang="es-AR" dirty="0" smtClean="0"/>
          </a:p>
          <a:p>
            <a:endParaRPr lang="es-AR" dirty="0" smtClean="0"/>
          </a:p>
        </p:txBody>
      </p:sp>
      <p:sp>
        <p:nvSpPr>
          <p:cNvPr id="4" name="3 Rectángulo"/>
          <p:cNvSpPr/>
          <p:nvPr/>
        </p:nvSpPr>
        <p:spPr bwMode="auto">
          <a:xfrm>
            <a:off x="539552" y="2348880"/>
            <a:ext cx="8352928" cy="12003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color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"rojo"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//comillas dobles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color = 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‘azul’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		       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//comillas simples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color = 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´verde´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;	       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//tilde invertido</a:t>
            </a:r>
          </a:p>
        </p:txBody>
      </p:sp>
      <p:sp>
        <p:nvSpPr>
          <p:cNvPr id="6" name="5 Rectángulo"/>
          <p:cNvSpPr/>
          <p:nvPr/>
        </p:nvSpPr>
        <p:spPr bwMode="auto">
          <a:xfrm>
            <a:off x="539552" y="5036983"/>
            <a:ext cx="8352928" cy="83099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mensaje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‘hola mundo’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//simples o dobles</a:t>
            </a: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html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´&lt;</a:t>
            </a:r>
            <a:r>
              <a:rPr lang="es-AR" sz="2400" b="0" dirty="0" err="1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div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s-AR" sz="24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${mensaje}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s-AR" sz="2400" b="0" dirty="0" err="1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div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&gt;´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//tilde inv.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</a:t>
            </a:r>
            <a:endParaRPr lang="es-AR" sz="2400" b="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27432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s-AR" sz="7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Demo</a:t>
            </a:r>
            <a:endParaRPr lang="en-US" sz="7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838200" y="3962400"/>
            <a:ext cx="7622232" cy="4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buFontTx/>
              <a:buChar char="•"/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Tipos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primitivos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34578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Introducción a TypeScript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Inconvenientes con JavaScript</a:t>
            </a:r>
          </a:p>
          <a:p>
            <a:pPr lvl="1" eaLnBrk="1" hangingPunct="1">
              <a:defRPr/>
            </a:pPr>
            <a:r>
              <a:rPr lang="es-ES" dirty="0" smtClean="0"/>
              <a:t>TypeScript</a:t>
            </a:r>
            <a:endParaRPr lang="es-AR" dirty="0" smtClean="0"/>
          </a:p>
          <a:p>
            <a:pPr eaLnBrk="1" hangingPunct="1">
              <a:defRPr/>
            </a:pPr>
            <a:endParaRPr lang="es-ES" sz="1000" dirty="0" smtClean="0"/>
          </a:p>
          <a:p>
            <a:pPr eaLnBrk="1" hangingPunct="1">
              <a:defRPr/>
            </a:pPr>
            <a:r>
              <a:rPr lang="es-ES" dirty="0" smtClean="0"/>
              <a:t>Instalación de TypeScript</a:t>
            </a:r>
            <a:endParaRPr lang="es-AR" sz="1000" dirty="0" smtClean="0"/>
          </a:p>
          <a:p>
            <a:pPr eaLnBrk="1" hangingPunct="1">
              <a:defRPr/>
            </a:pPr>
            <a:r>
              <a:rPr lang="es-ES" dirty="0" smtClean="0"/>
              <a:t>Tipos de datos</a:t>
            </a:r>
          </a:p>
          <a:p>
            <a:pPr eaLnBrk="1" hangingPunct="1">
              <a:defRPr/>
            </a:pPr>
            <a:r>
              <a:rPr lang="es-ES" dirty="0" smtClean="0"/>
              <a:t>Funciones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428732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a TypeScript</a:t>
            </a:r>
          </a:p>
          <a:p>
            <a:pPr eaLnBrk="1" hangingPunct="1">
              <a:defRPr/>
            </a:pPr>
            <a:r>
              <a:rPr lang="es-ES" dirty="0" smtClean="0"/>
              <a:t>Instalación de TypeScript</a:t>
            </a:r>
          </a:p>
          <a:p>
            <a:pPr eaLnBrk="1" hangingPunct="1">
              <a:defRPr/>
            </a:pPr>
            <a:r>
              <a:rPr lang="es-ES" sz="3600" dirty="0" smtClean="0"/>
              <a:t>Tipos de datos</a:t>
            </a:r>
          </a:p>
          <a:p>
            <a:pPr lvl="1" eaLnBrk="1" hangingPunct="1">
              <a:defRPr/>
            </a:pPr>
            <a:r>
              <a:rPr lang="es-ES" dirty="0" smtClean="0"/>
              <a:t>Primitivos</a:t>
            </a:r>
          </a:p>
          <a:p>
            <a:pPr lvl="1" eaLnBrk="1" hangingPunct="1">
              <a:defRPr/>
            </a:pPr>
            <a:r>
              <a:rPr lang="es-ES" dirty="0" err="1" smtClean="0">
                <a:solidFill>
                  <a:schemeClr val="accent1"/>
                </a:solidFill>
              </a:rPr>
              <a:t>Arrays</a:t>
            </a:r>
            <a:endParaRPr lang="es-ES" dirty="0" smtClean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es-ES" dirty="0" err="1" smtClean="0"/>
              <a:t>Enums</a:t>
            </a:r>
            <a:endParaRPr lang="es-ES" dirty="0" smtClean="0"/>
          </a:p>
          <a:p>
            <a:pPr lvl="1" eaLnBrk="1" hangingPunct="1">
              <a:defRPr/>
            </a:pPr>
            <a:r>
              <a:rPr lang="es-ES" dirty="0" err="1" smtClean="0"/>
              <a:t>Let</a:t>
            </a:r>
            <a:r>
              <a:rPr lang="es-ES" dirty="0" smtClean="0"/>
              <a:t> vs. Var</a:t>
            </a:r>
          </a:p>
          <a:p>
            <a:pPr eaLnBrk="1" hangingPunct="1">
              <a:defRPr/>
            </a:pPr>
            <a:r>
              <a:rPr lang="es-ES" dirty="0" smtClean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xmlns="" val="72606593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Arrays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077766"/>
          </a:xfrm>
        </p:spPr>
        <p:txBody>
          <a:bodyPr/>
          <a:lstStyle/>
          <a:p>
            <a:r>
              <a:rPr lang="es-AR" sz="2800" dirty="0" err="1" smtClean="0"/>
              <a:t>Array</a:t>
            </a:r>
            <a:endParaRPr lang="es-AR" sz="2800" dirty="0" smtClean="0"/>
          </a:p>
          <a:p>
            <a:pPr lvl="1"/>
            <a:r>
              <a:rPr lang="es-AR" sz="2400" dirty="0" smtClean="0"/>
              <a:t>Si no se les especifica tipo son ANY.</a:t>
            </a:r>
          </a:p>
          <a:p>
            <a:pPr lvl="1"/>
            <a:endParaRPr lang="es-AR" sz="2400" dirty="0" smtClean="0"/>
          </a:p>
          <a:p>
            <a:pPr lvl="1"/>
            <a:endParaRPr lang="es-AR" sz="2400" dirty="0" smtClean="0"/>
          </a:p>
          <a:p>
            <a:pPr lvl="1"/>
            <a:r>
              <a:rPr lang="es-AR" sz="2400" dirty="0" smtClean="0"/>
              <a:t>Con esta sintaxis se puede especificar tipo de elementos.</a:t>
            </a:r>
          </a:p>
          <a:p>
            <a:endParaRPr lang="es-AR" dirty="0" smtClean="0"/>
          </a:p>
        </p:txBody>
      </p:sp>
      <p:sp>
        <p:nvSpPr>
          <p:cNvPr id="4" name="3 Rectángulo"/>
          <p:cNvSpPr/>
          <p:nvPr/>
        </p:nvSpPr>
        <p:spPr bwMode="auto">
          <a:xfrm>
            <a:off x="539552" y="2463279"/>
            <a:ext cx="8352928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lista = [1, </a:t>
            </a:r>
            <a:r>
              <a:rPr lang="es-AR" sz="2400" b="0" dirty="0" smtClean="0">
                <a:solidFill>
                  <a:srgbClr val="0000FF"/>
                </a:solidFill>
                <a:latin typeface="Arial" charset="0"/>
              </a:rPr>
              <a:t>true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, 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"rojo"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];</a:t>
            </a:r>
          </a:p>
        </p:txBody>
      </p:sp>
      <p:sp>
        <p:nvSpPr>
          <p:cNvPr id="6" name="5 Rectángulo"/>
          <p:cNvSpPr/>
          <p:nvPr/>
        </p:nvSpPr>
        <p:spPr bwMode="auto">
          <a:xfrm>
            <a:off x="539552" y="4767535"/>
            <a:ext cx="8352928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lista : </a:t>
            </a: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Array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&lt;</a:t>
            </a: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&gt; = [1, 2, 3];</a:t>
            </a:r>
          </a:p>
        </p:txBody>
      </p:sp>
      <p:sp>
        <p:nvSpPr>
          <p:cNvPr id="7" name="6 Rectángulo"/>
          <p:cNvSpPr/>
          <p:nvPr/>
        </p:nvSpPr>
        <p:spPr bwMode="auto">
          <a:xfrm>
            <a:off x="539552" y="3933056"/>
            <a:ext cx="8352928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lista : </a:t>
            </a: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[] = [1, 2, 3];</a:t>
            </a:r>
          </a:p>
        </p:txBody>
      </p:sp>
      <p:sp>
        <p:nvSpPr>
          <p:cNvPr id="8" name="7 Rectángulo"/>
          <p:cNvSpPr/>
          <p:nvPr/>
        </p:nvSpPr>
        <p:spPr bwMode="auto">
          <a:xfrm>
            <a:off x="539552" y="5733256"/>
            <a:ext cx="8352928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lista : </a:t>
            </a: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= [1, 2, 3];</a:t>
            </a:r>
          </a:p>
        </p:txBody>
      </p:sp>
      <p:pic>
        <p:nvPicPr>
          <p:cNvPr id="9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812367" y="5773896"/>
            <a:ext cx="403161" cy="357482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428732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a TypeScript</a:t>
            </a:r>
          </a:p>
          <a:p>
            <a:pPr eaLnBrk="1" hangingPunct="1">
              <a:defRPr/>
            </a:pPr>
            <a:r>
              <a:rPr lang="es-ES" dirty="0" smtClean="0"/>
              <a:t>Instalación de TypeScript</a:t>
            </a:r>
          </a:p>
          <a:p>
            <a:pPr eaLnBrk="1" hangingPunct="1">
              <a:defRPr/>
            </a:pPr>
            <a:r>
              <a:rPr lang="es-ES" sz="3600" dirty="0" smtClean="0"/>
              <a:t>Tipos de datos</a:t>
            </a:r>
          </a:p>
          <a:p>
            <a:pPr lvl="1" eaLnBrk="1" hangingPunct="1">
              <a:defRPr/>
            </a:pPr>
            <a:r>
              <a:rPr lang="es-ES" dirty="0"/>
              <a:t>Primitivos</a:t>
            </a:r>
          </a:p>
          <a:p>
            <a:pPr lvl="1" eaLnBrk="1" hangingPunct="1">
              <a:defRPr/>
            </a:pPr>
            <a:r>
              <a:rPr lang="es-ES" dirty="0" err="1"/>
              <a:t>Arrays</a:t>
            </a:r>
            <a:endParaRPr lang="es-ES" dirty="0"/>
          </a:p>
          <a:p>
            <a:pPr lvl="1" eaLnBrk="1" hangingPunct="1">
              <a:defRPr/>
            </a:pPr>
            <a:r>
              <a:rPr lang="es-ES" dirty="0" err="1" smtClean="0">
                <a:solidFill>
                  <a:schemeClr val="accent1"/>
                </a:solidFill>
              </a:rPr>
              <a:t>Enums</a:t>
            </a:r>
            <a:endParaRPr lang="es-ES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es-ES" dirty="0" err="1"/>
              <a:t>Let</a:t>
            </a:r>
            <a:r>
              <a:rPr lang="es-ES" dirty="0"/>
              <a:t> vs. </a:t>
            </a:r>
            <a:r>
              <a:rPr lang="es-ES" dirty="0" smtClean="0"/>
              <a:t>Var</a:t>
            </a:r>
          </a:p>
          <a:p>
            <a:pPr eaLnBrk="1" hangingPunct="1">
              <a:defRPr/>
            </a:pPr>
            <a:r>
              <a:rPr lang="es-ES" dirty="0" smtClean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xmlns="" val="54433788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Enum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416320"/>
          </a:xfrm>
        </p:spPr>
        <p:txBody>
          <a:bodyPr/>
          <a:lstStyle/>
          <a:p>
            <a:r>
              <a:rPr lang="es-ES" sz="2800" dirty="0" smtClean="0"/>
              <a:t>Los enumerados en TypeScript solo almacenan números para identificar a las constantes.</a:t>
            </a:r>
          </a:p>
          <a:p>
            <a:pPr lvl="1"/>
            <a:r>
              <a:rPr lang="es-ES" sz="2400" dirty="0" smtClean="0"/>
              <a:t>Sin asignación de valores:</a:t>
            </a:r>
          </a:p>
          <a:p>
            <a:pPr lvl="1"/>
            <a:endParaRPr lang="es-ES" sz="2400" dirty="0" smtClean="0"/>
          </a:p>
          <a:p>
            <a:pPr lvl="1"/>
            <a:endParaRPr lang="es-ES" sz="2400" dirty="0" smtClean="0"/>
          </a:p>
          <a:p>
            <a:pPr lvl="1"/>
            <a:endParaRPr lang="es-ES" sz="2400" dirty="0" smtClean="0"/>
          </a:p>
          <a:p>
            <a:pPr lvl="1"/>
            <a:endParaRPr lang="es-ES" sz="2400" dirty="0" smtClean="0"/>
          </a:p>
          <a:p>
            <a:pPr lvl="1"/>
            <a:r>
              <a:rPr lang="es-ES" sz="2400" dirty="0" smtClean="0"/>
              <a:t>Con asignación de valores:</a:t>
            </a:r>
          </a:p>
        </p:txBody>
      </p:sp>
      <p:sp>
        <p:nvSpPr>
          <p:cNvPr id="7" name="6 Rectángulo"/>
          <p:cNvSpPr/>
          <p:nvPr/>
        </p:nvSpPr>
        <p:spPr bwMode="auto">
          <a:xfrm>
            <a:off x="539552" y="2804735"/>
            <a:ext cx="8352928" cy="12003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enum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Color { Rojo, Verde, Azul }; </a:t>
            </a:r>
          </a:p>
          <a:p>
            <a:endParaRPr lang="es-AR" sz="2400" b="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 : Color =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Color.Verde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2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</a:t>
            </a:r>
            <a:endParaRPr lang="es-AR" sz="2400" b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539552" y="4941168"/>
            <a:ext cx="8352928" cy="12003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enum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Color { Rojo = 2, Verde = 5, Azul = 8 }; </a:t>
            </a:r>
          </a:p>
          <a:p>
            <a:endParaRPr lang="es-AR" sz="2400" b="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 : Color =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Color.Verde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5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</a:t>
            </a:r>
            <a:endParaRPr lang="es-AR" sz="2400" b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428732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a TypeScript</a:t>
            </a:r>
          </a:p>
          <a:p>
            <a:pPr eaLnBrk="1" hangingPunct="1">
              <a:defRPr/>
            </a:pPr>
            <a:r>
              <a:rPr lang="es-ES" dirty="0" smtClean="0"/>
              <a:t>Instalación de TypeScript</a:t>
            </a:r>
          </a:p>
          <a:p>
            <a:pPr eaLnBrk="1" hangingPunct="1">
              <a:defRPr/>
            </a:pPr>
            <a:r>
              <a:rPr lang="es-ES" sz="3600" dirty="0" smtClean="0"/>
              <a:t>Tipos de datos</a:t>
            </a:r>
          </a:p>
          <a:p>
            <a:pPr lvl="1" eaLnBrk="1" hangingPunct="1">
              <a:defRPr/>
            </a:pPr>
            <a:r>
              <a:rPr lang="es-ES" dirty="0"/>
              <a:t>Primitivos</a:t>
            </a:r>
          </a:p>
          <a:p>
            <a:pPr lvl="1" eaLnBrk="1" hangingPunct="1">
              <a:defRPr/>
            </a:pPr>
            <a:r>
              <a:rPr lang="es-ES" dirty="0" err="1"/>
              <a:t>Arrays</a:t>
            </a:r>
            <a:endParaRPr lang="es-ES" dirty="0"/>
          </a:p>
          <a:p>
            <a:pPr lvl="1" eaLnBrk="1" hangingPunct="1">
              <a:defRPr/>
            </a:pPr>
            <a:r>
              <a:rPr lang="es-ES" dirty="0" err="1" smtClean="0"/>
              <a:t>Enums</a:t>
            </a:r>
            <a:endParaRPr lang="es-ES" dirty="0"/>
          </a:p>
          <a:p>
            <a:pPr lvl="1" eaLnBrk="1" hangingPunct="1">
              <a:defRPr/>
            </a:pPr>
            <a:r>
              <a:rPr lang="es-ES" dirty="0" err="1">
                <a:solidFill>
                  <a:schemeClr val="accent1"/>
                </a:solidFill>
              </a:rPr>
              <a:t>Let</a:t>
            </a:r>
            <a:r>
              <a:rPr lang="es-ES" dirty="0">
                <a:solidFill>
                  <a:schemeClr val="accent1"/>
                </a:solidFill>
              </a:rPr>
              <a:t> vs. </a:t>
            </a:r>
            <a:r>
              <a:rPr lang="es-ES" dirty="0" smtClean="0">
                <a:solidFill>
                  <a:schemeClr val="accent1"/>
                </a:solidFill>
              </a:rPr>
              <a:t>Var</a:t>
            </a:r>
          </a:p>
          <a:p>
            <a:pPr eaLnBrk="1" hangingPunct="1">
              <a:defRPr/>
            </a:pPr>
            <a:r>
              <a:rPr lang="es-ES" dirty="0" smtClean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xmlns="" val="16508461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LET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158061"/>
          </a:xfrm>
        </p:spPr>
        <p:txBody>
          <a:bodyPr/>
          <a:lstStyle/>
          <a:p>
            <a:r>
              <a:rPr lang="es-ES" sz="2800" dirty="0" smtClean="0"/>
              <a:t>En TypeScript hay dos formas de declarar variables </a:t>
            </a:r>
            <a:r>
              <a:rPr lang="es-ES" sz="2800" b="1" i="1" dirty="0" err="1" smtClean="0"/>
              <a:t>var</a:t>
            </a:r>
            <a:r>
              <a:rPr lang="es-ES" sz="2800" dirty="0" smtClean="0"/>
              <a:t> y </a:t>
            </a:r>
            <a:r>
              <a:rPr lang="es-ES" sz="2800" b="1" i="1" dirty="0" err="1" smtClean="0"/>
              <a:t>let</a:t>
            </a:r>
            <a:r>
              <a:rPr lang="es-ES" sz="2800" dirty="0" smtClean="0"/>
              <a:t> :	</a:t>
            </a:r>
          </a:p>
          <a:p>
            <a:pPr lvl="1"/>
            <a:r>
              <a:rPr lang="es-ES" sz="2400" dirty="0" err="1" smtClean="0"/>
              <a:t>var</a:t>
            </a:r>
            <a:r>
              <a:rPr lang="es-ES" sz="2400" dirty="0" smtClean="0"/>
              <a:t> no tiene un ámbito de bloque (es global), mientras que </a:t>
            </a:r>
            <a:r>
              <a:rPr lang="es-ES" sz="2400" dirty="0" err="1" smtClean="0"/>
              <a:t>let</a:t>
            </a:r>
            <a:r>
              <a:rPr lang="es-ES" sz="2400" dirty="0" smtClean="0"/>
              <a:t> sí</a:t>
            </a:r>
            <a:r>
              <a:rPr lang="es-ES" sz="2800" dirty="0" smtClean="0"/>
              <a:t>.</a:t>
            </a:r>
          </a:p>
          <a:p>
            <a:r>
              <a:rPr lang="es-ES" sz="2800" dirty="0" err="1" smtClean="0"/>
              <a:t>var</a:t>
            </a:r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  <a:p>
            <a:endParaRPr lang="es-ES" sz="2000" dirty="0" smtClean="0"/>
          </a:p>
          <a:p>
            <a:r>
              <a:rPr lang="es-ES" sz="2800" dirty="0" err="1" smtClean="0"/>
              <a:t>let</a:t>
            </a:r>
            <a:endParaRPr lang="es-ES" sz="2800" dirty="0" smtClean="0"/>
          </a:p>
        </p:txBody>
      </p:sp>
      <p:sp>
        <p:nvSpPr>
          <p:cNvPr id="7" name="6 Rectángulo"/>
          <p:cNvSpPr/>
          <p:nvPr/>
        </p:nvSpPr>
        <p:spPr bwMode="auto">
          <a:xfrm>
            <a:off x="539552" y="3596823"/>
            <a:ext cx="8352928" cy="12003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foo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123;</a:t>
            </a:r>
          </a:p>
          <a:p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{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foo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456; }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consolel.log(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foo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);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456 </a:t>
            </a:r>
            <a:r>
              <a:rPr lang="es-AR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</a:t>
            </a:r>
            <a:endParaRPr lang="es-AR" sz="2400" b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539552" y="5397023"/>
            <a:ext cx="8352928" cy="12003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let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foo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123;</a:t>
            </a:r>
          </a:p>
          <a:p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{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let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foo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456; }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consolel.log(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foo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);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123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</a:t>
            </a:r>
            <a:endParaRPr lang="es-AR" sz="2400" b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27432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s-AR" sz="7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Demo</a:t>
            </a:r>
            <a:endParaRPr lang="en-US" sz="7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838200" y="3962400"/>
            <a:ext cx="7622232" cy="4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buFontTx/>
              <a:buChar char="•"/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Otros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tipos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329628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a TypeScript</a:t>
            </a:r>
          </a:p>
          <a:p>
            <a:pPr eaLnBrk="1" hangingPunct="1">
              <a:defRPr/>
            </a:pPr>
            <a:r>
              <a:rPr lang="es-ES" dirty="0" smtClean="0"/>
              <a:t>Instalación de TypeScript</a:t>
            </a:r>
          </a:p>
          <a:p>
            <a:pPr eaLnBrk="1" hangingPunct="1">
              <a:defRPr/>
            </a:pPr>
            <a:r>
              <a:rPr lang="es-ES" dirty="0" smtClean="0"/>
              <a:t>Tipos de datos</a:t>
            </a:r>
          </a:p>
          <a:p>
            <a:pPr eaLnBrk="1" hangingPunct="1">
              <a:defRPr/>
            </a:pPr>
            <a:r>
              <a:rPr lang="es-ES" sz="3600" dirty="0" smtClean="0"/>
              <a:t>Funciones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Tradicionales</a:t>
            </a:r>
          </a:p>
          <a:p>
            <a:pPr lvl="1" eaLnBrk="1" hangingPunct="1">
              <a:defRPr/>
            </a:pPr>
            <a:r>
              <a:rPr lang="es-ES" dirty="0" err="1" smtClean="0"/>
              <a:t>Fat</a:t>
            </a:r>
            <a:r>
              <a:rPr lang="es-ES" dirty="0" smtClean="0"/>
              <a:t> </a:t>
            </a:r>
            <a:r>
              <a:rPr lang="es-ES" dirty="0" err="1" smtClean="0"/>
              <a:t>Arrow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36437772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Funciones </a:t>
            </a:r>
            <a:r>
              <a:rPr lang="es-AR" sz="2800" dirty="0" smtClean="0"/>
              <a:t>(1/4)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882875"/>
          </a:xfrm>
        </p:spPr>
        <p:txBody>
          <a:bodyPr/>
          <a:lstStyle/>
          <a:p>
            <a:r>
              <a:rPr lang="es-AR" sz="2800" dirty="0" smtClean="0"/>
              <a:t>Sintaxis de una función básica:</a:t>
            </a:r>
          </a:p>
          <a:p>
            <a:endParaRPr lang="es-AR" sz="2800" dirty="0"/>
          </a:p>
          <a:p>
            <a:endParaRPr lang="es-AR" sz="2800" dirty="0" smtClean="0"/>
          </a:p>
          <a:p>
            <a:endParaRPr lang="es-AR" sz="2800" dirty="0" smtClean="0"/>
          </a:p>
          <a:p>
            <a:pPr marL="0" indent="0">
              <a:buNone/>
            </a:pPr>
            <a:endParaRPr lang="es-AR" sz="2800" dirty="0" smtClean="0"/>
          </a:p>
          <a:p>
            <a:r>
              <a:rPr lang="es-AR" sz="2800" dirty="0" smtClean="0"/>
              <a:t>Con parámetros opcionales</a:t>
            </a:r>
          </a:p>
          <a:p>
            <a:endParaRPr lang="es-AR" sz="2800" dirty="0" smtClean="0"/>
          </a:p>
          <a:p>
            <a:endParaRPr lang="es-AR" sz="1000" dirty="0"/>
          </a:p>
          <a:p>
            <a:endParaRPr lang="es-AR" sz="2800" dirty="0" smtClean="0"/>
          </a:p>
          <a:p>
            <a:pPr lvl="1"/>
            <a:r>
              <a:rPr lang="es-AR" sz="2400" dirty="0" smtClean="0"/>
              <a:t>Si no se recibe valor para el parámetro (</a:t>
            </a:r>
            <a:r>
              <a:rPr lang="es-AR" sz="2400" b="1" dirty="0" smtClean="0"/>
              <a:t>?</a:t>
            </a:r>
            <a:r>
              <a:rPr lang="es-AR" sz="2400" dirty="0" smtClean="0"/>
              <a:t>), se asigna </a:t>
            </a:r>
            <a:r>
              <a:rPr lang="es-AR" sz="2400" dirty="0" err="1" smtClean="0"/>
              <a:t>null</a:t>
            </a:r>
            <a:r>
              <a:rPr lang="es-AR" sz="2400" dirty="0" smtClean="0"/>
              <a:t>.</a:t>
            </a:r>
          </a:p>
        </p:txBody>
      </p:sp>
      <p:sp>
        <p:nvSpPr>
          <p:cNvPr id="4" name="6 Rectángulo"/>
          <p:cNvSpPr/>
          <p:nvPr/>
        </p:nvSpPr>
        <p:spPr bwMode="auto">
          <a:xfrm>
            <a:off x="539552" y="2021939"/>
            <a:ext cx="8352928" cy="83099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Identificador([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tipo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])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TipoRetorno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 [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;] }</a:t>
            </a:r>
            <a:endParaRPr lang="es-AR" sz="2400" b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6 Rectángulo"/>
          <p:cNvSpPr/>
          <p:nvPr/>
        </p:nvSpPr>
        <p:spPr bwMode="auto">
          <a:xfrm>
            <a:off x="539552" y="4470211"/>
            <a:ext cx="8352928" cy="83099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Identificador(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param</a:t>
            </a:r>
            <a:r>
              <a:rPr lang="es-AR" sz="24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?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tipo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TipoRetorno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 [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;] }</a:t>
            </a:r>
            <a:endParaRPr lang="es-AR" sz="2400" b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Funciones </a:t>
            </a:r>
            <a:r>
              <a:rPr lang="es-AR" sz="2800" dirty="0" smtClean="0"/>
              <a:t>(2/4)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670509"/>
          </a:xfrm>
        </p:spPr>
        <p:txBody>
          <a:bodyPr/>
          <a:lstStyle/>
          <a:p>
            <a:r>
              <a:rPr lang="es-AR" sz="2800" dirty="0" smtClean="0"/>
              <a:t>Con parámetros predeterminados</a:t>
            </a:r>
          </a:p>
          <a:p>
            <a:endParaRPr lang="es-AR" sz="2800" dirty="0" smtClean="0"/>
          </a:p>
          <a:p>
            <a:endParaRPr lang="es-AR" sz="1000" dirty="0"/>
          </a:p>
          <a:p>
            <a:endParaRPr lang="es-AR" sz="2800" dirty="0" smtClean="0"/>
          </a:p>
          <a:p>
            <a:pPr lvl="1"/>
            <a:r>
              <a:rPr lang="es-AR" sz="2400" dirty="0"/>
              <a:t>Si no </a:t>
            </a:r>
            <a:r>
              <a:rPr lang="es-AR" sz="2400" dirty="0" smtClean="0"/>
              <a:t>se recibe </a:t>
            </a:r>
            <a:r>
              <a:rPr lang="es-AR" sz="2400" dirty="0"/>
              <a:t>valor para el </a:t>
            </a:r>
            <a:r>
              <a:rPr lang="es-AR" sz="2400" dirty="0" smtClean="0"/>
              <a:t>parámetro, se asigna </a:t>
            </a:r>
            <a:r>
              <a:rPr lang="es-AR" sz="2400" b="1" i="1" dirty="0" smtClean="0"/>
              <a:t>valor</a:t>
            </a:r>
            <a:r>
              <a:rPr lang="es-AR" sz="2400" dirty="0" smtClean="0"/>
              <a:t>.</a:t>
            </a:r>
          </a:p>
          <a:p>
            <a:pPr lvl="1"/>
            <a:endParaRPr lang="es-AR" sz="1000" dirty="0"/>
          </a:p>
          <a:p>
            <a:r>
              <a:rPr lang="es-AR" sz="2800" dirty="0" smtClean="0"/>
              <a:t>Con parámetros REST</a:t>
            </a:r>
          </a:p>
          <a:p>
            <a:endParaRPr lang="es-AR" sz="1000" dirty="0"/>
          </a:p>
          <a:p>
            <a:endParaRPr lang="es-AR" sz="2800" dirty="0" smtClean="0"/>
          </a:p>
          <a:p>
            <a:endParaRPr lang="es-AR" sz="2800" dirty="0"/>
          </a:p>
          <a:p>
            <a:pPr lvl="1"/>
            <a:r>
              <a:rPr lang="es-AR" sz="2400" dirty="0" smtClean="0"/>
              <a:t>Permiten pasar un </a:t>
            </a:r>
            <a:r>
              <a:rPr lang="es-AR" sz="2400" dirty="0" err="1" smtClean="0"/>
              <a:t>array</a:t>
            </a:r>
            <a:r>
              <a:rPr lang="es-AR" sz="2400" dirty="0" smtClean="0"/>
              <a:t> de parámetros.</a:t>
            </a:r>
            <a:endParaRPr lang="es-AR" sz="2400" dirty="0"/>
          </a:p>
        </p:txBody>
      </p:sp>
      <p:sp>
        <p:nvSpPr>
          <p:cNvPr id="6" name="6 Rectángulo"/>
          <p:cNvSpPr/>
          <p:nvPr/>
        </p:nvSpPr>
        <p:spPr bwMode="auto">
          <a:xfrm>
            <a:off x="539552" y="2021939"/>
            <a:ext cx="8352928" cy="83099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Identificador(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param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tipo </a:t>
            </a:r>
            <a:r>
              <a:rPr lang="es-AR" sz="24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AR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valor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TipoRetorno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 [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;] }</a:t>
            </a:r>
            <a:endParaRPr lang="es-AR" sz="2400" b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 bwMode="auto">
          <a:xfrm>
            <a:off x="539552" y="4686235"/>
            <a:ext cx="8352928" cy="83099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Identificador(</a:t>
            </a:r>
            <a:r>
              <a:rPr lang="es-AR" sz="24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…</a:t>
            </a:r>
            <a:r>
              <a:rPr lang="es-AR" sz="24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params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tipo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[])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TipoRetorno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 [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;] }</a:t>
            </a:r>
            <a:endParaRPr lang="es-AR" sz="2400" b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6377686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763000" cy="757238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JS - ES5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54419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AR" sz="2800" dirty="0" smtClean="0"/>
              <a:t>Falta de tipado fuerte y estático (tipado dinámico).</a:t>
            </a:r>
          </a:p>
          <a:p>
            <a:r>
              <a:rPr lang="es-AR" sz="2800" dirty="0" smtClean="0"/>
              <a:t>El compilador no ayuda.</a:t>
            </a:r>
          </a:p>
          <a:p>
            <a:pPr lvl="1"/>
            <a:r>
              <a:rPr lang="es-AR" sz="2400" dirty="0" smtClean="0"/>
              <a:t>Hay que ejecutar los test (si se tienen).</a:t>
            </a:r>
          </a:p>
          <a:p>
            <a:r>
              <a:rPr lang="es-AR" sz="2800" dirty="0" smtClean="0"/>
              <a:t>La IDE tampoco ayuda.</a:t>
            </a:r>
          </a:p>
          <a:p>
            <a:pPr lvl="1"/>
            <a:r>
              <a:rPr lang="es-AR" sz="2400" dirty="0" smtClean="0"/>
              <a:t>No se puede refactorizar de forma automática.</a:t>
            </a:r>
          </a:p>
          <a:p>
            <a:pPr lvl="1"/>
            <a:r>
              <a:rPr lang="es-AR" sz="2400" dirty="0" smtClean="0"/>
              <a:t>El auto completado es muy limitado.</a:t>
            </a:r>
          </a:p>
          <a:p>
            <a:pPr lvl="1"/>
            <a:r>
              <a:rPr lang="es-AR" sz="2400" dirty="0" smtClean="0"/>
              <a:t>No se puede navegar a la implementación.</a:t>
            </a:r>
            <a:endParaRPr lang="es-AR" sz="2800" dirty="0" smtClean="0"/>
          </a:p>
          <a:p>
            <a:r>
              <a:rPr lang="es-AR" sz="2800" dirty="0" smtClean="0"/>
              <a:t>La herencia no es limpia (con prototipos).    </a:t>
            </a:r>
          </a:p>
          <a:p>
            <a:r>
              <a:rPr lang="es-AR" sz="2800" dirty="0" smtClean="0"/>
              <a:t>Los patrones de diseño OO no se pueden aplicar directamente.</a:t>
            </a:r>
          </a:p>
          <a:p>
            <a:pPr>
              <a:defRPr/>
            </a:pPr>
            <a:r>
              <a:rPr lang="es-AR" sz="2800" dirty="0" smtClean="0"/>
              <a:t>Falta de interfaces y módulos.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Funciones </a:t>
            </a:r>
            <a:r>
              <a:rPr lang="es-AR" sz="2800" dirty="0" smtClean="0"/>
              <a:t>(3/4)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80131"/>
          </a:xfrm>
        </p:spPr>
        <p:txBody>
          <a:bodyPr/>
          <a:lstStyle/>
          <a:p>
            <a:r>
              <a:rPr lang="es-AR" sz="2800" dirty="0" smtClean="0"/>
              <a:t>Como variables</a:t>
            </a:r>
          </a:p>
        </p:txBody>
      </p:sp>
      <p:sp>
        <p:nvSpPr>
          <p:cNvPr id="6" name="6 Rectángulo"/>
          <p:cNvSpPr/>
          <p:nvPr/>
        </p:nvSpPr>
        <p:spPr bwMode="auto">
          <a:xfrm>
            <a:off x="539552" y="1988840"/>
            <a:ext cx="8352928" cy="45243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let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saludar 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() :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endParaRPr lang="es-AR" sz="2400" b="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3"/>
            <a:r>
              <a:rPr lang="es-AR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lvl="3"/>
            <a:r>
              <a:rPr lang="es-AR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Hola Mundo!!!"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	</a:t>
            </a:r>
            <a:endParaRPr lang="es-AR" sz="24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3"/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s-AR" sz="2400" b="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endParaRPr lang="es-AR" sz="2400" b="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console.log(saludar());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//Hola Mundo!!!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s-AR" sz="2400" b="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Cuadrado(a: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: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number</a:t>
            </a:r>
            <a:endParaRPr lang="es-AR" sz="2400" b="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a * a; }</a:t>
            </a:r>
            <a:endParaRPr lang="es-AR" sz="2400" b="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endParaRPr lang="es-AR" sz="2400" b="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let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pot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Cuadrado;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console.log(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pot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(2));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//4</a:t>
            </a:r>
          </a:p>
        </p:txBody>
      </p:sp>
    </p:spTree>
    <p:extLst>
      <p:ext uri="{BB962C8B-B14F-4D97-AF65-F5344CB8AC3E}">
        <p14:creationId xmlns:p14="http://schemas.microsoft.com/office/powerpoint/2010/main" xmlns="" val="3169998898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Funciones </a:t>
            </a:r>
            <a:r>
              <a:rPr lang="es-AR" sz="2800" dirty="0" smtClean="0"/>
              <a:t>(4/4)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219891"/>
          </a:xfrm>
        </p:spPr>
        <p:txBody>
          <a:bodyPr/>
          <a:lstStyle/>
          <a:p>
            <a:r>
              <a:rPr lang="es-AR" sz="2800" dirty="0" smtClean="0"/>
              <a:t>Sobrecargas</a:t>
            </a:r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smtClean="0"/>
              <a:t>Este tipo de sobrecarga no tiene mucho sentido porque sería más simple poner un parámetro de tipo </a:t>
            </a:r>
            <a:r>
              <a:rPr lang="es-AR" sz="2800" b="1" i="1" dirty="0" err="1" smtClean="0"/>
              <a:t>any</a:t>
            </a:r>
            <a:r>
              <a:rPr lang="es-AR" sz="2800" dirty="0" smtClean="0"/>
              <a:t>.</a:t>
            </a:r>
          </a:p>
        </p:txBody>
      </p:sp>
      <p:sp>
        <p:nvSpPr>
          <p:cNvPr id="6" name="6 Rectángulo"/>
          <p:cNvSpPr/>
          <p:nvPr/>
        </p:nvSpPr>
        <p:spPr bwMode="auto">
          <a:xfrm>
            <a:off x="539552" y="1988840"/>
            <a:ext cx="8352928" cy="30469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a(x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s-AR" sz="2400" b="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a(x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s-AR" sz="2400" b="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a(x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boolean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s-AR" sz="2400" b="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a(x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Array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&gt;)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s-AR" sz="2400" b="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a(x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any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endParaRPr lang="es-AR" sz="2400" b="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lvl="3"/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lvl="3"/>
            <a:r>
              <a:rPr lang="es-AR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//implementación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</a:t>
            </a:r>
            <a:endParaRPr lang="es-AR" sz="24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3"/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s-AR" sz="2400" b="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9998898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27432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s-AR" sz="7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Demo</a:t>
            </a:r>
            <a:endParaRPr lang="en-US" sz="7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838200" y="3962400"/>
            <a:ext cx="7478216" cy="4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buFontTx/>
              <a:buChar char="•"/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Funciones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329628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a TypeScript</a:t>
            </a:r>
          </a:p>
          <a:p>
            <a:pPr eaLnBrk="1" hangingPunct="1">
              <a:defRPr/>
            </a:pPr>
            <a:r>
              <a:rPr lang="es-ES" dirty="0" smtClean="0"/>
              <a:t>Instalación de TypeScript</a:t>
            </a:r>
          </a:p>
          <a:p>
            <a:pPr eaLnBrk="1" hangingPunct="1">
              <a:defRPr/>
            </a:pPr>
            <a:r>
              <a:rPr lang="es-ES" dirty="0" smtClean="0"/>
              <a:t>Tipos de datos</a:t>
            </a:r>
          </a:p>
          <a:p>
            <a:pPr eaLnBrk="1" hangingPunct="1">
              <a:defRPr/>
            </a:pPr>
            <a:r>
              <a:rPr lang="es-ES" sz="3600" dirty="0" smtClean="0"/>
              <a:t>Funciones</a:t>
            </a:r>
          </a:p>
          <a:p>
            <a:pPr lvl="1" eaLnBrk="1" hangingPunct="1">
              <a:defRPr/>
            </a:pPr>
            <a:r>
              <a:rPr lang="es-ES" dirty="0" smtClean="0"/>
              <a:t>Tradicionales</a:t>
            </a:r>
          </a:p>
          <a:p>
            <a:pPr lvl="1" eaLnBrk="1" hangingPunct="1">
              <a:defRPr/>
            </a:pPr>
            <a:r>
              <a:rPr lang="es-ES" dirty="0" err="1" smtClean="0">
                <a:solidFill>
                  <a:schemeClr val="accent1"/>
                </a:solidFill>
              </a:rPr>
              <a:t>Fat</a:t>
            </a:r>
            <a:r>
              <a:rPr lang="es-ES" dirty="0" smtClean="0">
                <a:solidFill>
                  <a:schemeClr val="accent1"/>
                </a:solidFill>
              </a:rPr>
              <a:t> </a:t>
            </a:r>
            <a:r>
              <a:rPr lang="es-ES" dirty="0" err="1" smtClean="0">
                <a:solidFill>
                  <a:schemeClr val="accent1"/>
                </a:solidFill>
              </a:rPr>
              <a:t>Arrow</a:t>
            </a:r>
            <a:r>
              <a:rPr lang="es-ES" dirty="0" smtClean="0">
                <a:solidFill>
                  <a:schemeClr val="accent1"/>
                </a:solidFill>
              </a:rPr>
              <a:t> (función flecha)</a:t>
            </a:r>
          </a:p>
        </p:txBody>
      </p:sp>
    </p:spTree>
    <p:extLst>
      <p:ext uri="{BB962C8B-B14F-4D97-AF65-F5344CB8AC3E}">
        <p14:creationId xmlns:p14="http://schemas.microsoft.com/office/powerpoint/2010/main" xmlns="" val="330958158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Fat</a:t>
            </a:r>
            <a:r>
              <a:rPr lang="es-AR" dirty="0" smtClean="0"/>
              <a:t> </a:t>
            </a:r>
            <a:r>
              <a:rPr lang="es-AR" dirty="0" err="1" smtClean="0"/>
              <a:t>Arrow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4407360"/>
          </a:xfrm>
        </p:spPr>
        <p:txBody>
          <a:bodyPr/>
          <a:lstStyle/>
          <a:p>
            <a:r>
              <a:rPr lang="es-AR" sz="2800" dirty="0" smtClean="0"/>
              <a:t>El nombre de ‘</a:t>
            </a:r>
            <a:r>
              <a:rPr lang="es-AR" sz="2800" dirty="0" err="1" smtClean="0"/>
              <a:t>fat</a:t>
            </a:r>
            <a:r>
              <a:rPr lang="es-AR" sz="2800" dirty="0" smtClean="0"/>
              <a:t> </a:t>
            </a:r>
            <a:r>
              <a:rPr lang="es-AR" sz="2800" dirty="0" err="1" smtClean="0"/>
              <a:t>arrow</a:t>
            </a:r>
            <a:r>
              <a:rPr lang="es-AR" sz="2800" dirty="0" smtClean="0"/>
              <a:t>’ </a:t>
            </a:r>
            <a:r>
              <a:rPr lang="es-AR" sz="2800" b="1" dirty="0" smtClean="0"/>
              <a:t>=&gt;</a:t>
            </a:r>
            <a:r>
              <a:rPr lang="es-AR" sz="2800" dirty="0" smtClean="0"/>
              <a:t>  surge como oposición a las ‘flechas finas’  </a:t>
            </a:r>
            <a:r>
              <a:rPr lang="es-AR" sz="2800" b="1" dirty="0" smtClean="0"/>
              <a:t>-&gt;</a:t>
            </a:r>
            <a:r>
              <a:rPr lang="es-AR" sz="2800" dirty="0" smtClean="0"/>
              <a:t>.</a:t>
            </a:r>
          </a:p>
          <a:p>
            <a:r>
              <a:rPr lang="es-AR" sz="2800" dirty="0" smtClean="0"/>
              <a:t>Son funciones cuyo propósito es:</a:t>
            </a:r>
          </a:p>
          <a:p>
            <a:pPr lvl="1"/>
            <a:r>
              <a:rPr lang="es-AR" sz="2400" dirty="0" smtClean="0"/>
              <a:t>Omitir las palabras </a:t>
            </a:r>
            <a:r>
              <a:rPr lang="es-AR" sz="2400" b="1" i="1" dirty="0" err="1" smtClean="0"/>
              <a:t>function</a:t>
            </a:r>
            <a:r>
              <a:rPr lang="es-AR" sz="2400" dirty="0" smtClean="0"/>
              <a:t> y </a:t>
            </a:r>
            <a:r>
              <a:rPr lang="es-AR" sz="2400" b="1" i="1" dirty="0" err="1" smtClean="0"/>
              <a:t>return</a:t>
            </a:r>
            <a:r>
              <a:rPr lang="es-AR" sz="2400" dirty="0" smtClean="0"/>
              <a:t>.</a:t>
            </a:r>
          </a:p>
          <a:p>
            <a:pPr lvl="1"/>
            <a:r>
              <a:rPr lang="es-AR" sz="2400" dirty="0" smtClean="0"/>
              <a:t>Implementar el </a:t>
            </a:r>
            <a:r>
              <a:rPr lang="es-AR" sz="2400" b="1" i="1" dirty="0" err="1" smtClean="0"/>
              <a:t>this</a:t>
            </a:r>
            <a:r>
              <a:rPr lang="es-AR" sz="2400" dirty="0" smtClean="0"/>
              <a:t> léxico.</a:t>
            </a:r>
          </a:p>
          <a:p>
            <a:r>
              <a:rPr lang="es-AR" sz="2800" dirty="0" smtClean="0"/>
              <a:t>Parámetros con </a:t>
            </a:r>
            <a:r>
              <a:rPr lang="es-AR" sz="2800" dirty="0" err="1" smtClean="0"/>
              <a:t>Fat</a:t>
            </a:r>
            <a:r>
              <a:rPr lang="es-AR" sz="2800" dirty="0" smtClean="0"/>
              <a:t> </a:t>
            </a:r>
            <a:r>
              <a:rPr lang="es-AR" sz="2800" dirty="0" err="1" smtClean="0"/>
              <a:t>Arrow</a:t>
            </a:r>
            <a:r>
              <a:rPr lang="es-AR" sz="2800" dirty="0" smtClean="0"/>
              <a:t>:</a:t>
            </a:r>
          </a:p>
          <a:p>
            <a:endParaRPr lang="es-AR" sz="2800" dirty="0" smtClean="0"/>
          </a:p>
          <a:p>
            <a:endParaRPr lang="es-AR" sz="1000" dirty="0" smtClean="0"/>
          </a:p>
          <a:p>
            <a:endParaRPr lang="es-AR" sz="1000" dirty="0" smtClean="0"/>
          </a:p>
          <a:p>
            <a:endParaRPr lang="es-AR" sz="1000" dirty="0" smtClean="0"/>
          </a:p>
          <a:p>
            <a:endParaRPr lang="es-AR" sz="1000" dirty="0" smtClean="0"/>
          </a:p>
          <a:p>
            <a:r>
              <a:rPr lang="es-AR" sz="2800" dirty="0" smtClean="0"/>
              <a:t>Parámetros con funciones ‘normales’:</a:t>
            </a:r>
            <a:endParaRPr lang="es-AR" sz="2800" dirty="0"/>
          </a:p>
        </p:txBody>
      </p:sp>
      <p:sp>
        <p:nvSpPr>
          <p:cNvPr id="4" name="6 Rectángulo"/>
          <p:cNvSpPr/>
          <p:nvPr/>
        </p:nvSpPr>
        <p:spPr bwMode="auto">
          <a:xfrm>
            <a:off x="539552" y="4077072"/>
            <a:ext cx="8352928" cy="12003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=&gt;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 ….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sin parámetros, lleva paréntesis.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x =&gt; { ….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un parámetro, puede no llevar paréntesis.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=&gt; { ….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varios parámetros, lleva paréntesis.</a:t>
            </a:r>
          </a:p>
        </p:txBody>
      </p:sp>
      <p:sp>
        <p:nvSpPr>
          <p:cNvPr id="6" name="6 Rectángulo"/>
          <p:cNvSpPr/>
          <p:nvPr/>
        </p:nvSpPr>
        <p:spPr bwMode="auto">
          <a:xfrm>
            <a:off x="539552" y="5805264"/>
            <a:ext cx="8352928" cy="83099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() { ….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s-AR" sz="2400" b="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{ ….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s-AR" sz="2400" b="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Fat</a:t>
            </a:r>
            <a:r>
              <a:rPr lang="es-AR" dirty="0" smtClean="0"/>
              <a:t> </a:t>
            </a:r>
            <a:r>
              <a:rPr lang="es-AR" dirty="0" err="1" smtClean="0"/>
              <a:t>Arrow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251933"/>
          </a:xfrm>
        </p:spPr>
        <p:txBody>
          <a:bodyPr/>
          <a:lstStyle/>
          <a:p>
            <a:r>
              <a:rPr lang="es-AR" sz="2800" dirty="0" smtClean="0"/>
              <a:t>Implementar el cuerpo:</a:t>
            </a:r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1000" dirty="0" smtClean="0"/>
          </a:p>
          <a:p>
            <a:pPr lvl="1"/>
            <a:r>
              <a:rPr lang="es-ES" sz="2400" dirty="0" smtClean="0"/>
              <a:t>El bloque de instrucciones se comporta como un cuerpo de función normal. </a:t>
            </a:r>
          </a:p>
          <a:p>
            <a:pPr lvl="1"/>
            <a:r>
              <a:rPr lang="es-ES" sz="2400" dirty="0" smtClean="0"/>
              <a:t>Con un cuerpo de expresión, la expresión siempre se devuelve implícitamente.  Se puede omitir el </a:t>
            </a:r>
            <a:r>
              <a:rPr lang="es-ES" sz="2400" b="1" i="1" dirty="0" err="1" smtClean="0"/>
              <a:t>return</a:t>
            </a:r>
            <a:r>
              <a:rPr lang="es-ES" sz="2400" dirty="0" smtClean="0"/>
              <a:t>.</a:t>
            </a:r>
          </a:p>
          <a:p>
            <a:pPr lvl="1"/>
            <a:r>
              <a:rPr lang="es-ES" sz="2400" dirty="0" smtClean="0"/>
              <a:t>Tener un cuerpo de bloque agregado a un un cuerpo de expresión significa que la expresión retornada es un objeto literal. Se debe poner entre paréntesis.</a:t>
            </a:r>
            <a:endParaRPr lang="es-AR" sz="2400" dirty="0"/>
          </a:p>
        </p:txBody>
      </p:sp>
      <p:sp>
        <p:nvSpPr>
          <p:cNvPr id="4" name="6 Rectángulo"/>
          <p:cNvSpPr/>
          <p:nvPr/>
        </p:nvSpPr>
        <p:spPr bwMode="auto">
          <a:xfrm>
            <a:off x="539552" y="1949931"/>
            <a:ext cx="8352928" cy="83099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x </a:t>
            </a:r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=&gt; {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x * x;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bloque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x =&gt; x * x;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expresión, equivalente al anterior.</a:t>
            </a:r>
          </a:p>
        </p:txBody>
      </p:sp>
      <p:sp>
        <p:nvSpPr>
          <p:cNvPr id="5" name="6 Rectángulo"/>
          <p:cNvSpPr/>
          <p:nvPr/>
        </p:nvSpPr>
        <p:spPr bwMode="auto">
          <a:xfrm>
            <a:off x="539552" y="5847655"/>
            <a:ext cx="8352928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let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res = () =&gt; { (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"nombre"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AR" sz="2400" b="0" dirty="0" err="1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juan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"edad"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: 23) };</a:t>
            </a:r>
            <a:endParaRPr lang="es-AR" sz="2400" b="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Fat</a:t>
            </a:r>
            <a:r>
              <a:rPr lang="es-AR" dirty="0" smtClean="0"/>
              <a:t> </a:t>
            </a:r>
            <a:r>
              <a:rPr lang="es-AR" dirty="0" err="1" smtClean="0"/>
              <a:t>Arrow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3025444"/>
          </a:xfrm>
        </p:spPr>
        <p:txBody>
          <a:bodyPr/>
          <a:lstStyle/>
          <a:p>
            <a:r>
              <a:rPr lang="es-ES" sz="2800" dirty="0" smtClean="0"/>
              <a:t>Hasta las funciones flecha, cada nueva función define su propio valor de </a:t>
            </a:r>
            <a:r>
              <a:rPr lang="es-ES" sz="2800" b="1" i="1" dirty="0" err="1" smtClean="0"/>
              <a:t>this</a:t>
            </a:r>
            <a:r>
              <a:rPr lang="es-ES" sz="2800" dirty="0" smtClean="0"/>
              <a:t>.</a:t>
            </a:r>
          </a:p>
          <a:p>
            <a:pPr lvl="1"/>
            <a:r>
              <a:rPr lang="es-ES" sz="2400" dirty="0" smtClean="0"/>
              <a:t>Un nuevo objeto en el caso de un constructor</a:t>
            </a:r>
          </a:p>
          <a:p>
            <a:pPr lvl="1"/>
            <a:r>
              <a:rPr lang="es-ES" sz="2400" dirty="0" smtClean="0"/>
              <a:t>indefinido en llamadas de función de modo estricto</a:t>
            </a:r>
          </a:p>
          <a:p>
            <a:pPr lvl="1"/>
            <a:r>
              <a:rPr lang="es-ES" sz="2400" dirty="0" smtClean="0"/>
              <a:t>etc. </a:t>
            </a:r>
          </a:p>
          <a:p>
            <a:r>
              <a:rPr lang="es-ES" sz="2800" dirty="0" smtClean="0"/>
              <a:t>Esto resulta ser muy molesto con un estilo orientado a objetos de programación.</a:t>
            </a:r>
            <a:endParaRPr lang="es-AR" sz="2800" dirty="0"/>
          </a:p>
        </p:txBody>
      </p:sp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27432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s-AR" sz="7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Demo</a:t>
            </a:r>
            <a:endParaRPr lang="en-US" sz="7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838200" y="3962400"/>
            <a:ext cx="7982272" cy="4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buFontTx/>
              <a:buChar char="•"/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Funciones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Flecha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/>
              <a:t>Ejercitación</a:t>
            </a:r>
          </a:p>
        </p:txBody>
      </p:sp>
      <p:pic>
        <p:nvPicPr>
          <p:cNvPr id="2253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34578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Introducción a TypeScript</a:t>
            </a:r>
          </a:p>
          <a:p>
            <a:pPr lvl="1" eaLnBrk="1" hangingPunct="1">
              <a:defRPr/>
            </a:pPr>
            <a:r>
              <a:rPr lang="es-ES" dirty="0" smtClean="0"/>
              <a:t>Inconvenientes con JavaScript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TypeScript</a:t>
            </a:r>
            <a:endParaRPr lang="es-AR" dirty="0" smtClean="0">
              <a:solidFill>
                <a:schemeClr val="accent1"/>
              </a:solidFill>
            </a:endParaRPr>
          </a:p>
          <a:p>
            <a:pPr eaLnBrk="1" hangingPunct="1">
              <a:defRPr/>
            </a:pPr>
            <a:endParaRPr lang="es-ES" sz="1000" dirty="0" smtClean="0"/>
          </a:p>
          <a:p>
            <a:pPr eaLnBrk="1" hangingPunct="1">
              <a:defRPr/>
            </a:pPr>
            <a:r>
              <a:rPr lang="es-ES" dirty="0" smtClean="0"/>
              <a:t>Instalación de TypeScript</a:t>
            </a:r>
            <a:endParaRPr lang="es-AR" sz="1000" dirty="0" smtClean="0"/>
          </a:p>
          <a:p>
            <a:pPr eaLnBrk="1" hangingPunct="1">
              <a:defRPr/>
            </a:pPr>
            <a:r>
              <a:rPr lang="es-ES" dirty="0" smtClean="0"/>
              <a:t>Tipos de datos</a:t>
            </a:r>
          </a:p>
          <a:p>
            <a:pPr eaLnBrk="1" hangingPunct="1">
              <a:defRPr/>
            </a:pPr>
            <a:r>
              <a:rPr lang="es-ES" dirty="0" smtClean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xmlns="" val="15810702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763000" cy="750888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TypeScript </a:t>
            </a:r>
            <a:r>
              <a:rPr lang="es-ES" sz="3200" dirty="0" smtClean="0"/>
              <a:t>(1/2)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09700"/>
            <a:ext cx="8763000" cy="3268587"/>
          </a:xfrm>
        </p:spPr>
        <p:txBody>
          <a:bodyPr/>
          <a:lstStyle/>
          <a:p>
            <a:r>
              <a:rPr lang="es-ES" sz="2400" b="1" dirty="0" smtClean="0"/>
              <a:t>TypeScript</a:t>
            </a:r>
            <a:r>
              <a:rPr lang="es-ES" sz="2400" dirty="0" smtClean="0"/>
              <a:t> es un lenguaje de programación de código abierto desarrollado y mantenido por Microsoft, que permite crear aplicaciones Web robustas en JavaScript.</a:t>
            </a:r>
          </a:p>
          <a:p>
            <a:r>
              <a:rPr lang="es-ES" sz="2400" b="1" dirty="0" smtClean="0"/>
              <a:t>TypeScript</a:t>
            </a:r>
            <a:r>
              <a:rPr lang="es-ES" sz="2400" dirty="0" smtClean="0"/>
              <a:t> no requiere de ningún tipo de plugin, puesto que lo que hace es generar código JavaScript que se ejecuta en cualquier navegador, plataforma o </a:t>
            </a:r>
            <a:r>
              <a:rPr lang="es-AR" sz="2400" dirty="0" smtClean="0"/>
              <a:t>sistema operativo.</a:t>
            </a:r>
          </a:p>
          <a:p>
            <a:r>
              <a:rPr lang="es-ES" sz="2400" b="1" dirty="0" smtClean="0"/>
              <a:t>TypeScript </a:t>
            </a:r>
            <a:r>
              <a:rPr lang="es-ES" sz="2400" dirty="0" smtClean="0"/>
              <a:t>es un "transpilador", es decir, un compilador que se encarga de traducir las instrucciones de un lenguaje a otro</a:t>
            </a:r>
            <a:r>
              <a:rPr lang="es-AR" sz="2400" dirty="0" smtClean="0"/>
              <a:t>.</a:t>
            </a:r>
            <a:endParaRPr lang="es-AR" sz="2200" dirty="0" smtClean="0"/>
          </a:p>
        </p:txBody>
      </p:sp>
      <p:pic>
        <p:nvPicPr>
          <p:cNvPr id="5" name="Picture 6" descr="Resultado de imagen para typescri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54660" y="4437112"/>
            <a:ext cx="285750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763000" cy="757238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TypeScript </a:t>
            </a:r>
            <a:r>
              <a:rPr lang="es-ES" sz="3200" dirty="0" smtClean="0"/>
              <a:t>(2/2)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265783"/>
          </a:xfrm>
        </p:spPr>
        <p:txBody>
          <a:bodyPr/>
          <a:lstStyle/>
          <a:p>
            <a:pPr>
              <a:defRPr/>
            </a:pPr>
            <a:r>
              <a:rPr lang="es-AR" sz="2800" dirty="0" smtClean="0"/>
              <a:t>Añade tipos estáticos a JavaScript ES6.</a:t>
            </a:r>
          </a:p>
          <a:p>
            <a:pPr marL="742950" lvl="2"/>
            <a:r>
              <a:rPr lang="es-AR" sz="2400" dirty="0" smtClean="0"/>
              <a:t>Inferencias de tipos.</a:t>
            </a:r>
          </a:p>
          <a:p>
            <a:pPr marL="742950" lvl="2"/>
            <a:r>
              <a:rPr lang="es-AR" sz="2400" dirty="0" smtClean="0"/>
              <a:t>Tipos opcionales.</a:t>
            </a:r>
          </a:p>
          <a:p>
            <a:r>
              <a:rPr lang="es-AR" sz="2800" dirty="0" smtClean="0"/>
              <a:t>El compilador genera código JavaScript ES5 (Navegadores actuales).</a:t>
            </a:r>
          </a:p>
          <a:p>
            <a:r>
              <a:rPr lang="es-AR" sz="2800" dirty="0" smtClean="0"/>
              <a:t>Orientado a Objetos con clases. (No como ES5).</a:t>
            </a:r>
          </a:p>
          <a:p>
            <a:r>
              <a:rPr lang="es-AR" sz="2800" dirty="0" smtClean="0"/>
              <a:t>Anotaciones (ES7).</a:t>
            </a:r>
          </a:p>
          <a:p>
            <a:pPr>
              <a:defRPr/>
            </a:pPr>
            <a:endParaRPr lang="es-AR" sz="2800" dirty="0" smtClean="0"/>
          </a:p>
          <a:p>
            <a:pPr>
              <a:defRPr/>
            </a:pPr>
            <a:endParaRPr lang="es-AR" dirty="0"/>
          </a:p>
        </p:txBody>
      </p:sp>
      <p:pic>
        <p:nvPicPr>
          <p:cNvPr id="4" name="Picture 2" descr="ES5, ES6, and TypeScri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221088"/>
            <a:ext cx="3647728" cy="26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329628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a TypeScript</a:t>
            </a:r>
          </a:p>
          <a:p>
            <a:pPr eaLnBrk="1" hangingPunct="1">
              <a:defRPr/>
            </a:pPr>
            <a:r>
              <a:rPr lang="es-ES" sz="3600" dirty="0" smtClean="0"/>
              <a:t>Instalación de TypeScript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Línea de comando</a:t>
            </a:r>
          </a:p>
          <a:p>
            <a:pPr lvl="1" eaLnBrk="1" hangingPunct="1">
              <a:defRPr/>
            </a:pPr>
            <a:r>
              <a:rPr lang="es-ES" dirty="0" err="1" smtClean="0"/>
              <a:t>IDEs</a:t>
            </a:r>
            <a:endParaRPr lang="es-AR" dirty="0" smtClean="0"/>
          </a:p>
          <a:p>
            <a:pPr eaLnBrk="1" hangingPunct="1">
              <a:defRPr/>
            </a:pPr>
            <a:r>
              <a:rPr lang="es-ES" dirty="0" smtClean="0"/>
              <a:t>Tipos de datos</a:t>
            </a:r>
          </a:p>
          <a:p>
            <a:pPr eaLnBrk="1" hangingPunct="1">
              <a:defRPr/>
            </a:pPr>
            <a:r>
              <a:rPr lang="es-ES" dirty="0" smtClean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xmlns="" val="277137028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Instalación de TypeScript </a:t>
            </a:r>
            <a:r>
              <a:rPr lang="es-ES" sz="3200" dirty="0" smtClean="0"/>
              <a:t>(1/3)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4542782"/>
          </a:xfrm>
        </p:spPr>
        <p:txBody>
          <a:bodyPr/>
          <a:lstStyle/>
          <a:p>
            <a:r>
              <a:rPr lang="es-ES" sz="2800" dirty="0" smtClean="0"/>
              <a:t>Se necesita la instalación de un servidor </a:t>
            </a:r>
            <a:r>
              <a:rPr lang="es-ES" sz="2800" i="1" dirty="0" err="1" smtClean="0"/>
              <a:t>NodeJS</a:t>
            </a:r>
            <a:r>
              <a:rPr lang="es-ES" sz="2800" dirty="0" smtClean="0"/>
              <a:t>.</a:t>
            </a:r>
          </a:p>
          <a:p>
            <a:r>
              <a:rPr lang="es-ES" sz="2800" dirty="0" smtClean="0"/>
              <a:t>Para descargar </a:t>
            </a:r>
            <a:r>
              <a:rPr lang="es-ES" sz="2800" i="1" dirty="0" err="1" smtClean="0"/>
              <a:t>NodeJS</a:t>
            </a:r>
            <a:r>
              <a:rPr lang="es-ES" sz="2800" dirty="0" smtClean="0"/>
              <a:t> hay que ir a </a:t>
            </a:r>
            <a:r>
              <a:rPr lang="es-ES" sz="2800" dirty="0" smtClean="0">
                <a:hlinkClick r:id="rId3"/>
              </a:rPr>
              <a:t>nodejs.org</a:t>
            </a:r>
            <a:r>
              <a:rPr lang="es-ES" sz="2800" dirty="0" smtClean="0"/>
              <a:t>. </a:t>
            </a:r>
          </a:p>
          <a:p>
            <a:pPr lvl="1"/>
            <a:r>
              <a:rPr lang="es-ES" sz="2400" dirty="0" smtClean="0"/>
              <a:t>Una vez instalado, comprobaremos la instalación escribiendo sobre la terminal el comando:</a:t>
            </a:r>
          </a:p>
          <a:p>
            <a:pPr lvl="1"/>
            <a:endParaRPr lang="es-ES" sz="2400" dirty="0" smtClean="0"/>
          </a:p>
          <a:p>
            <a:pPr>
              <a:buNone/>
            </a:pPr>
            <a:endParaRPr lang="es-ES" sz="2400" dirty="0" smtClean="0"/>
          </a:p>
          <a:p>
            <a:pPr lvl="1"/>
            <a:r>
              <a:rPr lang="es-ES" sz="2400" dirty="0" smtClean="0"/>
              <a:t>Si indica la versión de </a:t>
            </a:r>
            <a:r>
              <a:rPr lang="es-ES" sz="2400" i="1" dirty="0" err="1" smtClean="0"/>
              <a:t>NodeJS</a:t>
            </a:r>
            <a:r>
              <a:rPr lang="es-ES" sz="2400" dirty="0" smtClean="0"/>
              <a:t>, el siguiente paso es la descarga de </a:t>
            </a:r>
            <a:r>
              <a:rPr lang="es-ES" sz="2400" b="1" i="1" dirty="0" smtClean="0"/>
              <a:t>TypeScript</a:t>
            </a:r>
            <a:r>
              <a:rPr lang="es-ES" sz="2400" dirty="0" smtClean="0"/>
              <a:t>, con el gestor de paquetes </a:t>
            </a:r>
            <a:r>
              <a:rPr lang="es-ES" sz="2400" b="1" i="1" dirty="0" err="1" smtClean="0"/>
              <a:t>npm</a:t>
            </a:r>
            <a:r>
              <a:rPr lang="es-AR" sz="2400" dirty="0" smtClean="0"/>
              <a:t>.</a:t>
            </a:r>
          </a:p>
          <a:p>
            <a:pPr lvl="1"/>
            <a:endParaRPr lang="es-AR" sz="1000" dirty="0" smtClean="0"/>
          </a:p>
          <a:p>
            <a:pPr lvl="1">
              <a:buNone/>
            </a:pPr>
            <a:endParaRPr lang="es-ES" sz="2400" dirty="0" smtClean="0"/>
          </a:p>
          <a:p>
            <a:pPr lvl="1">
              <a:buNone/>
            </a:pPr>
            <a:endParaRPr lang="es-ES" sz="1000" dirty="0" smtClean="0"/>
          </a:p>
          <a:p>
            <a:pPr lvl="1"/>
            <a:r>
              <a:rPr lang="es-ES" sz="2400" dirty="0" smtClean="0"/>
              <a:t>Se verifica con:</a:t>
            </a:r>
            <a:endParaRPr lang="es-AR" sz="2400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971600" y="3327374"/>
            <a:ext cx="7920880" cy="46166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node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-v</a:t>
            </a:r>
            <a:endParaRPr kumimoji="0" lang="es-A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4 Rectángulo"/>
          <p:cNvSpPr/>
          <p:nvPr/>
        </p:nvSpPr>
        <p:spPr bwMode="auto">
          <a:xfrm>
            <a:off x="971600" y="4911550"/>
            <a:ext cx="7920880" cy="46166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npm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install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-g </a:t>
            </a: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typescript</a:t>
            </a:r>
            <a:endParaRPr kumimoji="0" lang="es-A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971600" y="6021288"/>
            <a:ext cx="7920880" cy="46166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tsc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-v</a:t>
            </a:r>
            <a:endParaRPr kumimoji="0" lang="es-A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UTN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VS_NET Launch Template">
  <a:themeElements>
    <a:clrScheme name="2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2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2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PlantillaUTN</Template>
  <TotalTime>3997</TotalTime>
  <Words>2162</Words>
  <Application>Microsoft Office PowerPoint</Application>
  <PresentationFormat>Presentación en pantalla (4:3)</PresentationFormat>
  <Paragraphs>476</Paragraphs>
  <Slides>48</Slides>
  <Notes>35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48</vt:i4>
      </vt:variant>
    </vt:vector>
  </HeadingPairs>
  <TitlesOfParts>
    <vt:vector size="50" baseType="lpstr">
      <vt:lpstr>PlantillaUTN</vt:lpstr>
      <vt:lpstr>2_VS_NET Launch Template</vt:lpstr>
      <vt:lpstr>Maximiliano Neiner</vt:lpstr>
      <vt:lpstr>Temas a Tratar</vt:lpstr>
      <vt:lpstr>Temas a Tratar</vt:lpstr>
      <vt:lpstr>JS - ES5</vt:lpstr>
      <vt:lpstr>Temas a Tratar</vt:lpstr>
      <vt:lpstr>TypeScript (1/2)</vt:lpstr>
      <vt:lpstr>TypeScript (2/2)</vt:lpstr>
      <vt:lpstr>Temas a Tratar</vt:lpstr>
      <vt:lpstr>Instalación de TypeScript (1/3)</vt:lpstr>
      <vt:lpstr>Instalación de TypeScript (2/3)</vt:lpstr>
      <vt:lpstr>Instalación de TypeScript (3/3)</vt:lpstr>
      <vt:lpstr>Diapositiva 12</vt:lpstr>
      <vt:lpstr>Temas a Tratar</vt:lpstr>
      <vt:lpstr>IDE (1/6)</vt:lpstr>
      <vt:lpstr>IDE (2/6)</vt:lpstr>
      <vt:lpstr>Diapositiva 16</vt:lpstr>
      <vt:lpstr>IDE (3/6)</vt:lpstr>
      <vt:lpstr>IDE (4/6)</vt:lpstr>
      <vt:lpstr>IDE (5/6)</vt:lpstr>
      <vt:lpstr>IDE (6/6)</vt:lpstr>
      <vt:lpstr>Diapositiva 21</vt:lpstr>
      <vt:lpstr>Temas a Tratar</vt:lpstr>
      <vt:lpstr>Tipos de datos</vt:lpstr>
      <vt:lpstr>Tipos en TypeScript</vt:lpstr>
      <vt:lpstr>Temas a Tratar</vt:lpstr>
      <vt:lpstr>Tipos Primitivos (1/3)</vt:lpstr>
      <vt:lpstr>Tipos Primitivos (2/3)</vt:lpstr>
      <vt:lpstr>Tipos Primitivos (3/3)</vt:lpstr>
      <vt:lpstr>Diapositiva 29</vt:lpstr>
      <vt:lpstr>Temas a Tratar</vt:lpstr>
      <vt:lpstr>Arrays</vt:lpstr>
      <vt:lpstr>Temas a Tratar</vt:lpstr>
      <vt:lpstr>Enum</vt:lpstr>
      <vt:lpstr>Temas a Tratar</vt:lpstr>
      <vt:lpstr>LET</vt:lpstr>
      <vt:lpstr>Diapositiva 36</vt:lpstr>
      <vt:lpstr>Temas a Tratar</vt:lpstr>
      <vt:lpstr>Funciones (1/4)</vt:lpstr>
      <vt:lpstr>Funciones (2/4)</vt:lpstr>
      <vt:lpstr>Funciones (3/4)</vt:lpstr>
      <vt:lpstr>Funciones (4/4)</vt:lpstr>
      <vt:lpstr>Diapositiva 42</vt:lpstr>
      <vt:lpstr>Temas a Tratar</vt:lpstr>
      <vt:lpstr>Fat Arrow</vt:lpstr>
      <vt:lpstr>Fat Arrow</vt:lpstr>
      <vt:lpstr>Fat Arrow</vt:lpstr>
      <vt:lpstr>Diapositiva 47</vt:lpstr>
      <vt:lpstr>Ejercitación</vt:lpstr>
    </vt:vector>
  </TitlesOfParts>
  <Company>Max Corp.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Maximiliano Neiner</dc:title>
  <dc:subject>TypeScript part. 01</dc:subject>
  <dc:creator>Neiner, Maximiliano</dc:creator>
  <cp:lastModifiedBy>Neiner Maximiliano</cp:lastModifiedBy>
  <cp:revision>326</cp:revision>
  <dcterms:created xsi:type="dcterms:W3CDTF">2010-03-12T12:22:54Z</dcterms:created>
  <dcterms:modified xsi:type="dcterms:W3CDTF">2017-08-17T19:43:36Z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chnical Review">
    <vt:lpwstr>VEMN Sistemas</vt:lpwstr>
  </property>
</Properties>
</file>