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20"/>
  </p:notesMasterIdLst>
  <p:handoutMasterIdLst>
    <p:handoutMasterId r:id="rId21"/>
  </p:handoutMasterIdLst>
  <p:sldIdLst>
    <p:sldId id="445" r:id="rId3"/>
    <p:sldId id="374" r:id="rId4"/>
    <p:sldId id="569" r:id="rId5"/>
    <p:sldId id="570" r:id="rId6"/>
    <p:sldId id="571" r:id="rId7"/>
    <p:sldId id="579" r:id="rId8"/>
    <p:sldId id="572" r:id="rId9"/>
    <p:sldId id="580" r:id="rId10"/>
    <p:sldId id="573" r:id="rId11"/>
    <p:sldId id="574" r:id="rId12"/>
    <p:sldId id="581" r:id="rId13"/>
    <p:sldId id="575" r:id="rId14"/>
    <p:sldId id="576" r:id="rId15"/>
    <p:sldId id="577" r:id="rId16"/>
    <p:sldId id="582" r:id="rId17"/>
    <p:sldId id="578" r:id="rId18"/>
    <p:sldId id="567" r:id="rId19"/>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FF00"/>
    <a:srgbClr val="FFCC00"/>
    <a:srgbClr val="B287D3"/>
    <a:srgbClr val="8AAFD3"/>
    <a:srgbClr val="5E9EFF"/>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0123" autoAdjust="0"/>
  </p:normalViewPr>
  <p:slideViewPr>
    <p:cSldViewPr>
      <p:cViewPr varScale="1">
        <p:scale>
          <a:sx n="51" d="100"/>
          <a:sy n="51" d="100"/>
        </p:scale>
        <p:origin x="-4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ECEE01CA-F867-4C13-B2EA-BD4BDB45AAB6}"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00200A9F-15D0-4F32-B5B3-0E6D0B50E2B8}"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E58A32-FE2E-4207-B393-CE19AA11C7A1}" type="slidenum">
              <a:rPr lang="en-US"/>
              <a:pPr>
                <a:defRPr/>
              </a:pPr>
              <a:t>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11</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smtClean="0"/>
              <a:t>Las clases</a:t>
            </a:r>
            <a:r>
              <a:rPr lang="es-AR" baseline="0" dirty="0" smtClean="0"/>
              <a:t> pueden ser combinadas para crear grillas más flexibles y dinámicas.</a:t>
            </a:r>
          </a:p>
          <a:p>
            <a:r>
              <a:rPr lang="es-AR" baseline="0" dirty="0" smtClean="0"/>
              <a:t>SISTEMA de REGLAS de las CUADRICULAS:</a:t>
            </a:r>
          </a:p>
          <a:p>
            <a:r>
              <a:rPr lang="es-AR" baseline="0" dirty="0" smtClean="0"/>
              <a:t>* Las filas deben estar ubicadas dentro de un contenedor (.</a:t>
            </a:r>
            <a:r>
              <a:rPr lang="es-AR" baseline="0" dirty="0" err="1" smtClean="0"/>
              <a:t>container</a:t>
            </a:r>
            <a:r>
              <a:rPr lang="es-AR" baseline="0" dirty="0" smtClean="0"/>
              <a:t>/.</a:t>
            </a:r>
            <a:r>
              <a:rPr lang="es-AR" baseline="0" dirty="0" err="1" smtClean="0"/>
              <a:t>container</a:t>
            </a:r>
            <a:r>
              <a:rPr lang="es-AR" baseline="0" dirty="0" smtClean="0"/>
              <a:t>-fluid) para un adecuado alineamiento.</a:t>
            </a:r>
          </a:p>
          <a:p>
            <a:r>
              <a:rPr lang="es-AR" baseline="0" dirty="0" smtClean="0"/>
              <a:t>*Usar filas para crear grupos horizontales de columnas.</a:t>
            </a:r>
          </a:p>
          <a:p>
            <a:r>
              <a:rPr lang="es-AR" baseline="0" dirty="0" smtClean="0"/>
              <a:t>*El contenido debe estar ubicado dentro de columnas y solo las columnas deben ser hijos inmediatos de las filas.</a:t>
            </a:r>
          </a:p>
          <a:p>
            <a:r>
              <a:rPr lang="es-AR" baseline="0" dirty="0" smtClean="0"/>
              <a:t>*Existen clases predefinidas como </a:t>
            </a:r>
            <a:r>
              <a:rPr lang="es-AR" b="1" i="1" baseline="0" dirty="0" smtClean="0"/>
              <a:t>.</a:t>
            </a:r>
            <a:r>
              <a:rPr lang="es-AR" b="1" i="1" baseline="0" dirty="0" err="1" smtClean="0"/>
              <a:t>row</a:t>
            </a:r>
            <a:r>
              <a:rPr lang="es-AR" b="1" i="1" baseline="0" dirty="0" smtClean="0"/>
              <a:t> </a:t>
            </a:r>
            <a:r>
              <a:rPr lang="es-AR" baseline="0" dirty="0" smtClean="0"/>
              <a:t>o </a:t>
            </a:r>
            <a:r>
              <a:rPr lang="es-AR" b="1" i="1" baseline="0" dirty="0" smtClean="0"/>
              <a:t>.cols-sm-4</a:t>
            </a:r>
            <a:r>
              <a:rPr lang="es-AR" baseline="0" dirty="0" smtClean="0"/>
              <a:t> para armar grillas fácilmente.</a:t>
            </a:r>
          </a:p>
          <a:p>
            <a:r>
              <a:rPr lang="es-AR" baseline="0" dirty="0" smtClean="0"/>
              <a:t>*</a:t>
            </a:r>
            <a:r>
              <a:rPr lang="es-ES" sz="1600" b="0" i="0" kern="1200" dirty="0" smtClean="0">
                <a:solidFill>
                  <a:schemeClr val="tx1"/>
                </a:solidFill>
                <a:latin typeface="Times New Roman" pitchFamily="18" charset="0"/>
                <a:ea typeface="+mn-ea"/>
                <a:cs typeface="+mn-cs"/>
              </a:rPr>
              <a:t>Las columnas crean canales (espacios entre el contenido de la columna) a través de relleno. Ese relleno se desplaza en filas para la primera y la última columna a través del margen negativo en </a:t>
            </a:r>
            <a:r>
              <a:rPr lang="es-ES" sz="1600" b="1" i="1" kern="1200" dirty="0" smtClean="0">
                <a:solidFill>
                  <a:schemeClr val="tx1"/>
                </a:solidFill>
                <a:latin typeface="Times New Roman" pitchFamily="18" charset="0"/>
                <a:ea typeface="+mn-ea"/>
                <a:cs typeface="+mn-cs"/>
              </a:rPr>
              <a:t>.</a:t>
            </a:r>
            <a:r>
              <a:rPr lang="es-ES" sz="1600" b="1" i="1" kern="1200" dirty="0" err="1" smtClean="0">
                <a:solidFill>
                  <a:schemeClr val="tx1"/>
                </a:solidFill>
                <a:latin typeface="Times New Roman" pitchFamily="18" charset="0"/>
                <a:ea typeface="+mn-ea"/>
                <a:cs typeface="+mn-cs"/>
              </a:rPr>
              <a:t>rows</a:t>
            </a:r>
            <a:endParaRPr lang="es-ES" sz="1600" b="1" i="1" kern="1200" dirty="0" smtClean="0">
              <a:solidFill>
                <a:schemeClr val="tx1"/>
              </a:solidFill>
              <a:latin typeface="Times New Roman" pitchFamily="18" charset="0"/>
              <a:ea typeface="+mn-ea"/>
              <a:cs typeface="+mn-cs"/>
            </a:endParaRPr>
          </a:p>
          <a:p>
            <a:r>
              <a:rPr lang="es-AR" dirty="0" smtClean="0"/>
              <a:t>*</a:t>
            </a:r>
            <a:r>
              <a:rPr lang="es-ES" sz="1600" b="0" i="0" kern="1200" dirty="0" smtClean="0">
                <a:solidFill>
                  <a:schemeClr val="tx1"/>
                </a:solidFill>
                <a:latin typeface="Times New Roman" pitchFamily="18" charset="0"/>
                <a:ea typeface="+mn-ea"/>
                <a:cs typeface="+mn-cs"/>
              </a:rPr>
              <a:t>Las columnas de cuadrícula se crean especificando el número de 12 columnas disponibles que desea extender. Por ejemplo, tres columnas iguales usarían tres </a:t>
            </a:r>
            <a:r>
              <a:rPr lang="es-ES" sz="1600" b="1" i="1" kern="1200" dirty="0" smtClean="0">
                <a:solidFill>
                  <a:schemeClr val="tx1"/>
                </a:solidFill>
                <a:latin typeface="Times New Roman" pitchFamily="18" charset="0"/>
                <a:ea typeface="+mn-ea"/>
                <a:cs typeface="+mn-cs"/>
              </a:rPr>
              <a:t>.col-sm-4</a:t>
            </a:r>
            <a:endParaRPr lang="es-AR" b="1" i="1"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15</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mtClean="0"/>
              <a:t>http://librosweb.es/libro/bootstrap_3/</a:t>
            </a:r>
            <a:endParaRPr lang="es-AR"/>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 ¿Qué es el diseño web </a:t>
            </a:r>
            <a:r>
              <a:rPr lang="es-ES" dirty="0" err="1" smtClean="0"/>
              <a:t>Responsive</a:t>
            </a:r>
            <a:r>
              <a:rPr lang="es-ES" dirty="0" smtClean="0"/>
              <a:t>? El diseño web sensible es sobre la creación de sitios web que se ajustan automáticamente para verse bien en todos los dispositivos, desde teléfonos pequeños hasta grandes escritorios.</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Una ventaja de usar el </a:t>
            </a:r>
            <a:r>
              <a:rPr lang="es-ES" dirty="0" err="1" smtClean="0"/>
              <a:t>Bootstrap</a:t>
            </a:r>
            <a:r>
              <a:rPr lang="es-ES" dirty="0" smtClean="0"/>
              <a:t> CDN: Muchos usuarios ya han descargado </a:t>
            </a:r>
            <a:r>
              <a:rPr lang="es-ES" dirty="0" err="1" smtClean="0"/>
              <a:t>Bootstrap</a:t>
            </a:r>
            <a:r>
              <a:rPr lang="es-ES" dirty="0" smtClean="0"/>
              <a:t> de </a:t>
            </a:r>
            <a:r>
              <a:rPr lang="es-ES" dirty="0" err="1" smtClean="0"/>
              <a:t>MaxCDN</a:t>
            </a:r>
            <a:r>
              <a:rPr lang="es-ES" dirty="0" smtClean="0"/>
              <a:t> cuando visitan otro sitio. Como resultado, se cargará desde la caché cuando visitan su sitio, lo que lleva a un tiempo de carga más rápido. Además, la mayoría de CDN se asegurará de que una vez que un usuario solicite un archivo de él, se servirá desde el servidor más cercano a ellos, lo que también conduce a un tiempo de carga más rápido.</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8</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Nota: Los contenedores no se pueden anidar (no se puede colocar un contenedor dentro de otro contenedor).</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43313"/>
            <a:ext cx="8697913" cy="757237"/>
          </a:xfrm>
        </p:spPr>
        <p:txBody>
          <a:bodyPr/>
          <a:lstStyle/>
          <a:p>
            <a:pPr algn="ctr" eaLnBrk="1" hangingPunct="1">
              <a:defRPr/>
            </a:pPr>
            <a:r>
              <a:rPr lang="es-AR" dirty="0" smtClean="0"/>
              <a:t>Maximiliano </a:t>
            </a:r>
            <a:r>
              <a:rPr lang="es-AR" dirty="0" err="1" smtClean="0"/>
              <a:t>Neiner</a:t>
            </a:r>
            <a:endParaRPr lang="es-AR" dirty="0" smtClean="0"/>
          </a:p>
        </p:txBody>
      </p:sp>
      <p:sp>
        <p:nvSpPr>
          <p:cNvPr id="960516" name="Rectangle 4"/>
          <p:cNvSpPr>
            <a:spLocks noChangeArrowheads="1"/>
          </p:cNvSpPr>
          <p:nvPr/>
        </p:nvSpPr>
        <p:spPr bwMode="auto">
          <a:xfrm>
            <a:off x="328613" y="320483"/>
            <a:ext cx="8588375" cy="2751522"/>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smtClean="0">
                <a:solidFill>
                  <a:schemeClr val="tx2"/>
                </a:solidFill>
                <a:effectLst>
                  <a:outerShdw blurRad="38100" dist="38100" dir="2700000" algn="tl">
                    <a:srgbClr val="000000"/>
                  </a:outerShdw>
                </a:effectLst>
                <a:latin typeface="Franklin Gothic Medium" pitchFamily="34" charset="0"/>
              </a:rPr>
              <a:t>Laboratorio III</a:t>
            </a:r>
            <a:endParaRPr lang="es-AR"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BOOTSTRAP</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10</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Página con </a:t>
            </a:r>
            <a:r>
              <a:rPr lang="es-ES_tradnl" dirty="0" err="1" smtClean="0"/>
              <a:t>Bootstrap</a:t>
            </a:r>
            <a:r>
              <a:rPr lang="es-ES_tradnl" dirty="0" smtClean="0"/>
              <a:t> </a:t>
            </a:r>
            <a:r>
              <a:rPr lang="es-ES_tradnl" sz="3200" dirty="0" smtClean="0"/>
              <a:t>(2/2)</a:t>
            </a:r>
            <a:endParaRPr lang="es-AR" dirty="0"/>
          </a:p>
        </p:txBody>
      </p:sp>
      <p:sp>
        <p:nvSpPr>
          <p:cNvPr id="3" name="2 Marcador de contenido"/>
          <p:cNvSpPr>
            <a:spLocks noGrp="1"/>
          </p:cNvSpPr>
          <p:nvPr>
            <p:ph idx="1"/>
          </p:nvPr>
        </p:nvSpPr>
        <p:spPr/>
        <p:txBody>
          <a:bodyPr/>
          <a:lstStyle/>
          <a:p>
            <a:endParaRPr lang="es-AR"/>
          </a:p>
        </p:txBody>
      </p:sp>
      <p:sp>
        <p:nvSpPr>
          <p:cNvPr id="4" name="Rectangle 5"/>
          <p:cNvSpPr>
            <a:spLocks noChangeArrowheads="1"/>
          </p:cNvSpPr>
          <p:nvPr/>
        </p:nvSpPr>
        <p:spPr bwMode="auto">
          <a:xfrm>
            <a:off x="428625" y="1412776"/>
            <a:ext cx="8229600" cy="525658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1800" dirty="0" smtClean="0">
                <a:solidFill>
                  <a:schemeClr val="bg2">
                    <a:lumMod val="50000"/>
                    <a:lumOff val="50000"/>
                  </a:schemeClr>
                </a:solidFill>
                <a:latin typeface="Courier New" pitchFamily="49" charset="0"/>
                <a:ea typeface="Times New Roman" pitchFamily="18" charset="0"/>
                <a:cs typeface="Courier New" pitchFamily="49" charset="0"/>
              </a:rPr>
              <a:t>&lt;!</a:t>
            </a:r>
            <a:r>
              <a:rPr lang="en-US" sz="1800" dirty="0" err="1" smtClean="0">
                <a:solidFill>
                  <a:schemeClr val="bg2">
                    <a:lumMod val="50000"/>
                    <a:lumOff val="50000"/>
                  </a:schemeClr>
                </a:solidFill>
                <a:latin typeface="Courier New" pitchFamily="49" charset="0"/>
                <a:ea typeface="Times New Roman" pitchFamily="18" charset="0"/>
                <a:cs typeface="Courier New" pitchFamily="49" charset="0"/>
              </a:rPr>
              <a:t>doctype</a:t>
            </a:r>
            <a:r>
              <a:rPr lang="en-US" sz="1800" dirty="0" smtClean="0">
                <a:solidFill>
                  <a:schemeClr val="bg2">
                    <a:lumMod val="50000"/>
                    <a:lumOff val="50000"/>
                  </a:schemeClr>
                </a:solidFill>
                <a:latin typeface="Courier New" pitchFamily="49" charset="0"/>
                <a:ea typeface="Times New Roman" pitchFamily="18" charset="0"/>
                <a:cs typeface="Courier New" pitchFamily="49" charset="0"/>
              </a:rPr>
              <a:t> html&gt;</a:t>
            </a:r>
          </a:p>
          <a:p>
            <a:r>
              <a:rPr lang="en-US" sz="1800" dirty="0" smtClean="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meta</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charset</a:t>
            </a:r>
            <a:r>
              <a:rPr lang="en-US" sz="1800" dirty="0" smtClean="0">
                <a:solidFill>
                  <a:srgbClr val="0000FF"/>
                </a:solidFill>
                <a:latin typeface="Courier New" pitchFamily="49" charset="0"/>
                <a:ea typeface="Times New Roman" pitchFamily="18" charset="0"/>
                <a:cs typeface="Courier New" pitchFamily="49" charset="0"/>
              </a:rPr>
              <a:t>=“utf-8” /&gt;</a:t>
            </a:r>
            <a:endParaRPr lang="en-US" sz="1800" dirty="0">
              <a:solidFill>
                <a:srgbClr val="0000FF"/>
              </a:solidFill>
              <a:latin typeface="Courier New" pitchFamily="49" charset="0"/>
              <a:ea typeface="Times New Roman" pitchFamily="18" charset="0"/>
              <a:cs typeface="Courier New" pitchFamily="49" charset="0"/>
            </a:endParaRP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meta</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FF0000"/>
                </a:solidFill>
                <a:latin typeface="Courier New" pitchFamily="49" charset="0"/>
                <a:ea typeface="Times New Roman" pitchFamily="18" charset="0"/>
                <a:cs typeface="Courier New" pitchFamily="49" charset="0"/>
              </a:rPr>
              <a:t>name</a:t>
            </a:r>
            <a:r>
              <a:rPr lang="en-US" sz="1800" dirty="0" smtClean="0">
                <a:solidFill>
                  <a:srgbClr val="0000FF"/>
                </a:solidFill>
                <a:latin typeface="Courier New" pitchFamily="49" charset="0"/>
                <a:ea typeface="Times New Roman" pitchFamily="18" charset="0"/>
                <a:cs typeface="Courier New" pitchFamily="49" charset="0"/>
              </a:rPr>
              <a:t>=“viewport” </a:t>
            </a:r>
            <a:r>
              <a:rPr lang="en-US" sz="1800" dirty="0" smtClean="0">
                <a:solidFill>
                  <a:srgbClr val="FF0000"/>
                </a:solidFill>
                <a:latin typeface="Courier New" pitchFamily="49" charset="0"/>
                <a:ea typeface="Times New Roman" pitchFamily="18" charset="0"/>
                <a:cs typeface="Courier New" pitchFamily="49" charset="0"/>
              </a:rPr>
              <a:t>content</a:t>
            </a:r>
            <a:r>
              <a:rPr lang="en-US" sz="1800" dirty="0" smtClean="0">
                <a:solidFill>
                  <a:srgbClr val="0000FF"/>
                </a:solidFill>
                <a:latin typeface="Courier New" pitchFamily="49" charset="0"/>
                <a:ea typeface="Times New Roman" pitchFamily="18" charset="0"/>
                <a:cs typeface="Courier New" pitchFamily="49" charset="0"/>
              </a:rPr>
              <a:t>=“width=device-width,</a:t>
            </a: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initial-scale=1” /&gt;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link</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rel</a:t>
            </a:r>
            <a:r>
              <a:rPr lang="en-US" sz="1800" dirty="0" smtClean="0">
                <a:solidFill>
                  <a:srgbClr val="0000FF"/>
                </a:solidFill>
                <a:latin typeface="Courier New" pitchFamily="49" charset="0"/>
                <a:ea typeface="Times New Roman" pitchFamily="18" charset="0"/>
                <a:cs typeface="Courier New" pitchFamily="49" charset="0"/>
              </a:rPr>
              <a:t>=“</a:t>
            </a:r>
            <a:r>
              <a:rPr lang="en-US" sz="1800" dirty="0" err="1" smtClean="0">
                <a:solidFill>
                  <a:srgbClr val="0000FF"/>
                </a:solidFill>
                <a:latin typeface="Courier New" pitchFamily="49" charset="0"/>
                <a:ea typeface="Times New Roman" pitchFamily="18" charset="0"/>
                <a:cs typeface="Courier New" pitchFamily="49" charset="0"/>
              </a:rPr>
              <a:t>stylesheet</a:t>
            </a:r>
            <a:r>
              <a:rPr lang="en-US" sz="1800" dirty="0" smtClean="0">
                <a:solidFill>
                  <a:srgbClr val="0000FF"/>
                </a:solidFill>
                <a:latin typeface="Courier New" pitchFamily="49" charset="0"/>
                <a:ea typeface="Times New Roman" pitchFamily="18" charset="0"/>
                <a:cs typeface="Courier New" pitchFamily="49" charset="0"/>
              </a:rPr>
              <a:t>” </a:t>
            </a:r>
          </a:p>
          <a:p>
            <a:r>
              <a:rPr lang="en-US" sz="1800" dirty="0" smtClean="0">
                <a:solidFill>
                  <a:srgbClr val="FF0000"/>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href</a:t>
            </a:r>
            <a:r>
              <a:rPr lang="en-US" sz="1800" b="0" dirty="0" smtClean="0">
                <a:solidFill>
                  <a:srgbClr val="0000FF"/>
                </a:solidFill>
                <a:latin typeface="Courier New" pitchFamily="49" charset="0"/>
                <a:ea typeface="Times New Roman" pitchFamily="18" charset="0"/>
                <a:cs typeface="Courier New" pitchFamily="49" charset="0"/>
              </a:rPr>
              <a:t>=“</a:t>
            </a:r>
            <a:r>
              <a:rPr lang="es-AR" sz="1800" dirty="0" smtClean="0">
                <a:solidFill>
                  <a:srgbClr val="0000FF"/>
                </a:solidFill>
                <a:latin typeface="Courier New" pitchFamily="49" charset="0"/>
                <a:cs typeface="Courier New" pitchFamily="49" charset="0"/>
              </a:rPr>
              <a:t>https://maxcdn.bootstrapcdn.com/</a:t>
            </a:r>
          </a:p>
          <a:p>
            <a:r>
              <a:rPr lang="es-AR" sz="1800" dirty="0" smtClean="0">
                <a:solidFill>
                  <a:srgbClr val="0000FF"/>
                </a:solidFill>
                <a:latin typeface="Courier New" pitchFamily="49" charset="0"/>
                <a:cs typeface="Courier New" pitchFamily="49" charset="0"/>
              </a:rPr>
              <a:t>          </a:t>
            </a:r>
            <a:r>
              <a:rPr lang="es-AR" sz="1800" dirty="0" err="1" smtClean="0">
                <a:solidFill>
                  <a:srgbClr val="0000FF"/>
                </a:solidFill>
                <a:latin typeface="Courier New" pitchFamily="49" charset="0"/>
                <a:cs typeface="Courier New" pitchFamily="49" charset="0"/>
              </a:rPr>
              <a:t>bootstrap</a:t>
            </a:r>
            <a:r>
              <a:rPr lang="es-AR" sz="1800" dirty="0" smtClean="0">
                <a:solidFill>
                  <a:srgbClr val="0000FF"/>
                </a:solidFill>
                <a:latin typeface="Courier New" pitchFamily="49" charset="0"/>
                <a:cs typeface="Courier New" pitchFamily="49" charset="0"/>
              </a:rPr>
              <a:t>/3.3.7/</a:t>
            </a:r>
            <a:r>
              <a:rPr lang="es-AR" sz="1800" dirty="0" err="1" smtClean="0">
                <a:solidFill>
                  <a:srgbClr val="0000FF"/>
                </a:solidFill>
                <a:latin typeface="Courier New" pitchFamily="49" charset="0"/>
                <a:cs typeface="Courier New" pitchFamily="49" charset="0"/>
              </a:rPr>
              <a:t>css</a:t>
            </a:r>
            <a:r>
              <a:rPr lang="es-AR" sz="1800" dirty="0" smtClean="0">
                <a:solidFill>
                  <a:srgbClr val="0000FF"/>
                </a:solidFill>
                <a:latin typeface="Courier New" pitchFamily="49" charset="0"/>
                <a:cs typeface="Courier New" pitchFamily="49" charset="0"/>
              </a:rPr>
              <a:t>/</a:t>
            </a:r>
            <a:r>
              <a:rPr lang="es-AR" sz="1800" dirty="0" err="1" smtClean="0">
                <a:solidFill>
                  <a:srgbClr val="0000FF"/>
                </a:solidFill>
                <a:latin typeface="Courier New" pitchFamily="49" charset="0"/>
                <a:cs typeface="Courier New" pitchFamily="49" charset="0"/>
              </a:rPr>
              <a:t>bootstrap.min.css</a:t>
            </a:r>
            <a:r>
              <a:rPr lang="en-US" sz="1800" b="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src</a:t>
            </a:r>
            <a:r>
              <a:rPr lang="en-US" sz="1800" dirty="0" smtClean="0">
                <a:solidFill>
                  <a:srgbClr val="0000FF"/>
                </a:solidFill>
                <a:latin typeface="Courier New" pitchFamily="49" charset="0"/>
                <a:ea typeface="Times New Roman" pitchFamily="18" charset="0"/>
                <a:cs typeface="Courier New" pitchFamily="49" charset="0"/>
              </a:rPr>
              <a:t>=“</a:t>
            </a:r>
            <a:r>
              <a:rPr lang="es-AR" sz="1800" dirty="0" smtClean="0">
                <a:solidFill>
                  <a:srgbClr val="0000FF"/>
                </a:solidFill>
                <a:latin typeface="Courier New" pitchFamily="49" charset="0"/>
                <a:cs typeface="Courier New" pitchFamily="49" charset="0"/>
              </a:rPr>
              <a:t>https://ajax.googleapis.com/ajax/libs</a:t>
            </a:r>
          </a:p>
          <a:p>
            <a:r>
              <a:rPr lang="es-AR" sz="1800" dirty="0" smtClean="0">
                <a:solidFill>
                  <a:srgbClr val="0000FF"/>
                </a:solidFill>
                <a:latin typeface="Courier New" pitchFamily="49" charset="0"/>
                <a:cs typeface="Courier New" pitchFamily="49" charset="0"/>
              </a:rPr>
              <a:t>          /</a:t>
            </a:r>
            <a:r>
              <a:rPr lang="es-AR" sz="1800" dirty="0" err="1" smtClean="0">
                <a:solidFill>
                  <a:srgbClr val="0000FF"/>
                </a:solidFill>
                <a:latin typeface="Courier New" pitchFamily="49" charset="0"/>
                <a:cs typeface="Courier New" pitchFamily="49" charset="0"/>
              </a:rPr>
              <a:t>jquery</a:t>
            </a:r>
            <a:r>
              <a:rPr lang="es-AR" sz="1800" dirty="0" smtClean="0">
                <a:solidFill>
                  <a:srgbClr val="0000FF"/>
                </a:solidFill>
                <a:latin typeface="Courier New" pitchFamily="49" charset="0"/>
                <a:cs typeface="Courier New" pitchFamily="49" charset="0"/>
              </a:rPr>
              <a:t>/3.1.1/</a:t>
            </a:r>
            <a:r>
              <a:rPr lang="es-AR" sz="1800" dirty="0" err="1" smtClean="0">
                <a:solidFill>
                  <a:srgbClr val="0000FF"/>
                </a:solidFill>
                <a:latin typeface="Courier New" pitchFamily="49" charset="0"/>
                <a:cs typeface="Courier New" pitchFamily="49" charset="0"/>
              </a:rPr>
              <a:t>jquery.min.js</a:t>
            </a:r>
            <a:r>
              <a:rPr lang="en-US" sz="1800" b="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&gt;&lt;/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src</a:t>
            </a:r>
            <a:r>
              <a:rPr lang="en-US" sz="1800" dirty="0" smtClean="0">
                <a:solidFill>
                  <a:srgbClr val="0000FF"/>
                </a:solidFill>
                <a:latin typeface="Courier New" pitchFamily="49" charset="0"/>
                <a:ea typeface="Times New Roman" pitchFamily="18" charset="0"/>
                <a:cs typeface="Courier New" pitchFamily="49" charset="0"/>
              </a:rPr>
              <a:t>=“</a:t>
            </a:r>
            <a:r>
              <a:rPr lang="es-AR" sz="1800" dirty="0" smtClean="0">
                <a:solidFill>
                  <a:srgbClr val="0000FF"/>
                </a:solidFill>
                <a:latin typeface="Courier New" pitchFamily="49" charset="0"/>
                <a:cs typeface="Courier New" pitchFamily="49" charset="0"/>
              </a:rPr>
              <a:t>https://maxcdn.bootstrapcdn.com/</a:t>
            </a:r>
          </a:p>
          <a:p>
            <a:r>
              <a:rPr lang="es-AR" sz="1800" dirty="0" smtClean="0">
                <a:solidFill>
                  <a:srgbClr val="0000FF"/>
                </a:solidFill>
                <a:latin typeface="Courier New" pitchFamily="49" charset="0"/>
                <a:cs typeface="Courier New" pitchFamily="49" charset="0"/>
              </a:rPr>
              <a:t>          </a:t>
            </a:r>
            <a:r>
              <a:rPr lang="es-AR" sz="1800" dirty="0" err="1" smtClean="0">
                <a:solidFill>
                  <a:srgbClr val="0000FF"/>
                </a:solidFill>
                <a:latin typeface="Courier New" pitchFamily="49" charset="0"/>
                <a:cs typeface="Courier New" pitchFamily="49" charset="0"/>
              </a:rPr>
              <a:t>bootstrap</a:t>
            </a:r>
            <a:r>
              <a:rPr lang="es-AR" sz="1800" dirty="0" smtClean="0">
                <a:solidFill>
                  <a:srgbClr val="0000FF"/>
                </a:solidFill>
                <a:latin typeface="Courier New" pitchFamily="49" charset="0"/>
                <a:cs typeface="Courier New" pitchFamily="49" charset="0"/>
              </a:rPr>
              <a:t>/3.3.7/</a:t>
            </a:r>
            <a:r>
              <a:rPr lang="es-AR" sz="1800" dirty="0" err="1" smtClean="0">
                <a:solidFill>
                  <a:srgbClr val="0000FF"/>
                </a:solidFill>
                <a:latin typeface="Courier New" pitchFamily="49" charset="0"/>
                <a:cs typeface="Courier New" pitchFamily="49" charset="0"/>
              </a:rPr>
              <a:t>js</a:t>
            </a:r>
            <a:r>
              <a:rPr lang="es-AR" sz="1800" dirty="0" smtClean="0">
                <a:solidFill>
                  <a:srgbClr val="0000FF"/>
                </a:solidFill>
                <a:latin typeface="Courier New" pitchFamily="49" charset="0"/>
                <a:cs typeface="Courier New" pitchFamily="49" charset="0"/>
              </a:rPr>
              <a:t>/</a:t>
            </a:r>
            <a:r>
              <a:rPr lang="es-AR" sz="1800" dirty="0" err="1" smtClean="0">
                <a:solidFill>
                  <a:srgbClr val="0000FF"/>
                </a:solidFill>
                <a:latin typeface="Courier New" pitchFamily="49" charset="0"/>
                <a:cs typeface="Courier New" pitchFamily="49" charset="0"/>
              </a:rPr>
              <a:t>bootstrap.min.js</a:t>
            </a:r>
            <a:r>
              <a:rPr lang="en-US" sz="1800" b="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&gt;&lt;/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&gt;</a:t>
            </a:r>
            <a:endParaRPr lang="en-US" sz="1800" dirty="0">
              <a:solidFill>
                <a:srgbClr val="0000FF"/>
              </a:solidFill>
              <a:latin typeface="Courier New" pitchFamily="49" charset="0"/>
              <a:ea typeface="Times New Roman" pitchFamily="18" charset="0"/>
              <a:cs typeface="Courier New" pitchFamily="49" charset="0"/>
            </a:endParaRP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body</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div</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FF0000"/>
                </a:solidFill>
                <a:latin typeface="Courier New" pitchFamily="49" charset="0"/>
                <a:ea typeface="Times New Roman" pitchFamily="18" charset="0"/>
                <a:cs typeface="Courier New" pitchFamily="49" charset="0"/>
              </a:rPr>
              <a:t>class</a:t>
            </a:r>
            <a:r>
              <a:rPr lang="en-US" sz="1800" dirty="0" smtClean="0">
                <a:solidFill>
                  <a:srgbClr val="0000FF"/>
                </a:solidFill>
                <a:latin typeface="Courier New" pitchFamily="49" charset="0"/>
                <a:ea typeface="Times New Roman" pitchFamily="18" charset="0"/>
                <a:cs typeface="Courier New" pitchFamily="49" charset="0"/>
              </a:rPr>
              <a:t>=“container”&gt;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div</a:t>
            </a:r>
            <a:r>
              <a:rPr lang="en-US" sz="1800" dirty="0" smtClean="0">
                <a:solidFill>
                  <a:srgbClr val="0000FF"/>
                </a:solidFill>
                <a:latin typeface="Courier New" pitchFamily="49" charset="0"/>
                <a:ea typeface="Times New Roman" pitchFamily="18" charset="0"/>
                <a:cs typeface="Courier New" pitchFamily="49" charset="0"/>
              </a:rPr>
              <a:t>&gt;   </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body</a:t>
            </a:r>
            <a:r>
              <a:rPr lang="en-US" sz="1800" dirty="0" smtClean="0">
                <a:solidFill>
                  <a:srgbClr val="0000FF"/>
                </a:solidFill>
                <a:latin typeface="Courier New" pitchFamily="49" charset="0"/>
                <a:ea typeface="Times New Roman" pitchFamily="18" charset="0"/>
                <a:cs typeface="Courier New" pitchFamily="49" charset="0"/>
              </a:rPr>
              <a:t>&gt;</a:t>
            </a:r>
            <a:endParaRPr lang="en-US" sz="1800" dirty="0">
              <a:solidFill>
                <a:srgbClr val="0000FF"/>
              </a:solidFill>
              <a:latin typeface="Courier New" pitchFamily="49" charset="0"/>
              <a:ea typeface="Times New Roman" pitchFamily="18" charset="0"/>
              <a:cs typeface="Courier New" pitchFamily="49" charset="0"/>
            </a:endParaRPr>
          </a:p>
          <a:p>
            <a:r>
              <a:rPr lang="en-US" sz="1800" dirty="0" smtClean="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068532"/>
          </a:xfrm>
        </p:spPr>
        <p:txBody>
          <a:bodyPr/>
          <a:lstStyle/>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solidFill>
                  <a:schemeClr val="accent1"/>
                </a:solidFill>
              </a:rPr>
              <a:t>Sistema de cuadrículas</a:t>
            </a:r>
          </a:p>
          <a:p>
            <a:pPr lvl="1" eaLnBrk="1" hangingPunct="1">
              <a:defRPr/>
            </a:pPr>
            <a:r>
              <a:rPr lang="es-ES_tradnl" dirty="0" smtClean="0"/>
              <a:t>Clases de </a:t>
            </a:r>
            <a:r>
              <a:rPr lang="es-ES_tradnl" dirty="0" err="1" smtClean="0"/>
              <a:t>Bootstrap</a:t>
            </a:r>
            <a:endParaRPr lang="es-AR"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Sistema de Cuadrícula</a:t>
            </a:r>
            <a:r>
              <a:rPr lang="es-ES_tradnl" sz="3200" dirty="0" smtClean="0"/>
              <a:t> (1/3)</a:t>
            </a:r>
            <a:endParaRPr lang="es-AR" sz="3200" dirty="0"/>
          </a:p>
        </p:txBody>
      </p:sp>
      <p:sp>
        <p:nvSpPr>
          <p:cNvPr id="3" name="2 Marcador de contenido"/>
          <p:cNvSpPr>
            <a:spLocks noGrp="1"/>
          </p:cNvSpPr>
          <p:nvPr>
            <p:ph idx="1"/>
          </p:nvPr>
        </p:nvSpPr>
        <p:spPr>
          <a:xfrm>
            <a:off x="381000" y="1416050"/>
            <a:ext cx="8763000" cy="3410164"/>
          </a:xfrm>
        </p:spPr>
        <p:txBody>
          <a:bodyPr/>
          <a:lstStyle/>
          <a:p>
            <a:r>
              <a:rPr lang="es-ES" sz="2800" dirty="0" smtClean="0"/>
              <a:t>El sistema de cuadrícula de </a:t>
            </a:r>
            <a:r>
              <a:rPr lang="es-ES" sz="2800" dirty="0" err="1" smtClean="0"/>
              <a:t>Bootstrap</a:t>
            </a:r>
            <a:r>
              <a:rPr lang="es-ES" sz="2800" dirty="0" smtClean="0"/>
              <a:t> permite hasta 12 columnas en la página. Si no desea utilizar las 12 columnas de forma individual, puede agrupar las columnas para crear columnas más anchas</a:t>
            </a:r>
            <a:r>
              <a:rPr lang="es-ES" sz="2800" dirty="0" smtClean="0"/>
              <a:t>.</a:t>
            </a:r>
          </a:p>
          <a:p>
            <a:endParaRPr lang="es-ES" sz="2800" dirty="0" smtClean="0"/>
          </a:p>
          <a:p>
            <a:r>
              <a:rPr lang="es-ES" sz="2800" dirty="0" smtClean="0"/>
              <a:t>El sistema de cuadrícula de </a:t>
            </a:r>
            <a:r>
              <a:rPr lang="es-ES" sz="2800" dirty="0" err="1" smtClean="0"/>
              <a:t>Bootstrap</a:t>
            </a:r>
            <a:r>
              <a:rPr lang="es-ES" sz="2800" dirty="0" smtClean="0"/>
              <a:t> es </a:t>
            </a:r>
            <a:r>
              <a:rPr lang="es-ES" sz="2800" b="1" i="1" dirty="0" err="1" smtClean="0"/>
              <a:t>responsive</a:t>
            </a:r>
            <a:r>
              <a:rPr lang="es-ES" sz="2800" dirty="0" smtClean="0"/>
              <a:t> y las columnas se reorganizarán automáticamente dependiendo del tamaño de la pantalla.</a:t>
            </a:r>
            <a:endParaRPr lang="es-AR" sz="2800" dirty="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Sistema de Cuadrícula</a:t>
            </a:r>
            <a:r>
              <a:rPr lang="es-ES_tradnl" sz="3200" dirty="0" smtClean="0"/>
              <a:t> (2/3)</a:t>
            </a:r>
            <a:endParaRPr lang="es-AR" dirty="0"/>
          </a:p>
        </p:txBody>
      </p:sp>
      <p:graphicFrame>
        <p:nvGraphicFramePr>
          <p:cNvPr id="4" name="3 Marcador de contenido"/>
          <p:cNvGraphicFramePr>
            <a:graphicFrameLocks noGrp="1"/>
          </p:cNvGraphicFramePr>
          <p:nvPr>
            <p:ph idx="1"/>
          </p:nvPr>
        </p:nvGraphicFramePr>
        <p:xfrm>
          <a:off x="381000" y="1416050"/>
          <a:ext cx="8388348" cy="4605237"/>
        </p:xfrm>
        <a:graphic>
          <a:graphicData uri="http://schemas.openxmlformats.org/drawingml/2006/table">
            <a:tbl>
              <a:tblPr firstRow="1" bandRow="1">
                <a:tableStyleId>{5940675A-B579-460E-94D1-54222C63F5DA}</a:tableStyleId>
              </a:tblPr>
              <a:tblGrid>
                <a:gridCol w="699029"/>
                <a:gridCol w="699029"/>
                <a:gridCol w="699029"/>
                <a:gridCol w="699029"/>
                <a:gridCol w="699029"/>
                <a:gridCol w="699029"/>
                <a:gridCol w="699029"/>
                <a:gridCol w="699029"/>
                <a:gridCol w="699029"/>
                <a:gridCol w="699029"/>
                <a:gridCol w="699029"/>
                <a:gridCol w="699029"/>
              </a:tblGrid>
              <a:tr h="1388181">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r>
              <a:tr h="804264">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804264">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8">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8</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804264">
                <a:tc gridSpan="6">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6">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804264">
                <a:tc gridSpan="12">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12</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bl>
          </a:graphicData>
        </a:graphic>
      </p:graphicFrame>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Sistema de Cuadrícula</a:t>
            </a:r>
            <a:r>
              <a:rPr lang="es-ES_tradnl" sz="3200" dirty="0" smtClean="0"/>
              <a:t> (3/3)</a:t>
            </a:r>
            <a:endParaRPr lang="es-AR" dirty="0"/>
          </a:p>
        </p:txBody>
      </p:sp>
      <p:sp>
        <p:nvSpPr>
          <p:cNvPr id="3" name="2 Marcador de contenido"/>
          <p:cNvSpPr>
            <a:spLocks noGrp="1"/>
          </p:cNvSpPr>
          <p:nvPr>
            <p:ph idx="1"/>
          </p:nvPr>
        </p:nvSpPr>
        <p:spPr>
          <a:xfrm>
            <a:off x="381000" y="1416050"/>
            <a:ext cx="8388350" cy="2991588"/>
          </a:xfrm>
        </p:spPr>
        <p:txBody>
          <a:bodyPr/>
          <a:lstStyle/>
          <a:p>
            <a:r>
              <a:rPr lang="es-AR" sz="2800" dirty="0" smtClean="0"/>
              <a:t>El sistema de cuadrículas de </a:t>
            </a:r>
            <a:r>
              <a:rPr lang="es-AR" sz="2800" dirty="0" err="1" smtClean="0"/>
              <a:t>Bootstrap</a:t>
            </a:r>
            <a:r>
              <a:rPr lang="es-AR" sz="2800" dirty="0" smtClean="0"/>
              <a:t> posee cuatro clases:</a:t>
            </a:r>
          </a:p>
          <a:p>
            <a:pPr lvl="1"/>
            <a:r>
              <a:rPr lang="es-AR" sz="2400" dirty="0" err="1" smtClean="0"/>
              <a:t>xs</a:t>
            </a:r>
            <a:r>
              <a:rPr lang="es-AR" sz="2400" dirty="0" smtClean="0"/>
              <a:t> (para teléfonos)</a:t>
            </a:r>
          </a:p>
          <a:p>
            <a:pPr lvl="1"/>
            <a:r>
              <a:rPr lang="es-AR" sz="2400" dirty="0" err="1" smtClean="0"/>
              <a:t>sm</a:t>
            </a:r>
            <a:r>
              <a:rPr lang="es-AR" sz="2400" dirty="0" smtClean="0"/>
              <a:t> (para </a:t>
            </a:r>
            <a:r>
              <a:rPr lang="es-AR" sz="2400" dirty="0" err="1" smtClean="0"/>
              <a:t>tablets</a:t>
            </a:r>
            <a:r>
              <a:rPr lang="es-AR" sz="2400" dirty="0" smtClean="0"/>
              <a:t>)</a:t>
            </a:r>
          </a:p>
          <a:p>
            <a:pPr lvl="1"/>
            <a:r>
              <a:rPr lang="es-AR" sz="2400" dirty="0" err="1" smtClean="0"/>
              <a:t>md</a:t>
            </a:r>
            <a:r>
              <a:rPr lang="es-AR" sz="2400" dirty="0" smtClean="0"/>
              <a:t> (para escritorio)</a:t>
            </a:r>
          </a:p>
          <a:p>
            <a:pPr lvl="1"/>
            <a:r>
              <a:rPr lang="es-AR" sz="2400" dirty="0" err="1" smtClean="0"/>
              <a:t>lg</a:t>
            </a:r>
            <a:r>
              <a:rPr lang="es-AR" sz="2400" dirty="0" smtClean="0"/>
              <a:t> (para escritorios grandes)</a:t>
            </a:r>
          </a:p>
          <a:p>
            <a:pPr lvl="1"/>
            <a:endParaRPr lang="es-AR" sz="2400" dirty="0" smtClean="0"/>
          </a:p>
        </p:txBody>
      </p:sp>
      <p:sp>
        <p:nvSpPr>
          <p:cNvPr id="4" name="Rectangle 5"/>
          <p:cNvSpPr>
            <a:spLocks noChangeArrowheads="1"/>
          </p:cNvSpPr>
          <p:nvPr/>
        </p:nvSpPr>
        <p:spPr bwMode="auto">
          <a:xfrm>
            <a:off x="428625" y="4005064"/>
            <a:ext cx="8501063" cy="273630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=“container-fluid”&gt;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=“row”&gt;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=“col-sm-12</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=“row”&gt;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=“col-sm-4</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=“col-sm-8</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068532"/>
          </a:xfrm>
        </p:spPr>
        <p:txBody>
          <a:bodyPr/>
          <a:lstStyle/>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t>Sistema de cuadrículas</a:t>
            </a:r>
          </a:p>
          <a:p>
            <a:pPr lvl="1" eaLnBrk="1" hangingPunct="1">
              <a:defRPr/>
            </a:pPr>
            <a:r>
              <a:rPr lang="es-ES_tradnl" dirty="0" smtClean="0">
                <a:solidFill>
                  <a:schemeClr val="accent1"/>
                </a:solidFill>
              </a:rPr>
              <a:t>Clases de </a:t>
            </a:r>
            <a:r>
              <a:rPr lang="es-ES_tradnl" dirty="0" err="1" smtClean="0">
                <a:solidFill>
                  <a:schemeClr val="accent1"/>
                </a:solidFill>
              </a:rPr>
              <a:t>Bootstrap</a:t>
            </a:r>
            <a:endParaRPr lang="es-AR"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Clases de </a:t>
            </a:r>
            <a:r>
              <a:rPr lang="es-AR" dirty="0" err="1" smtClean="0"/>
              <a:t>Bootstrap</a:t>
            </a:r>
            <a:endParaRPr lang="es-AR" dirty="0"/>
          </a:p>
        </p:txBody>
      </p:sp>
      <p:graphicFrame>
        <p:nvGraphicFramePr>
          <p:cNvPr id="4" name="3 Marcador de contenido"/>
          <p:cNvGraphicFramePr>
            <a:graphicFrameLocks noGrp="1"/>
          </p:cNvGraphicFramePr>
          <p:nvPr>
            <p:ph idx="1"/>
          </p:nvPr>
        </p:nvGraphicFramePr>
        <p:xfrm>
          <a:off x="381000" y="1416050"/>
          <a:ext cx="8290371" cy="5191760"/>
        </p:xfrm>
        <a:graphic>
          <a:graphicData uri="http://schemas.openxmlformats.org/drawingml/2006/table">
            <a:tbl>
              <a:tblPr firstRow="1" bandRow="1">
                <a:tableStyleId>{073A0DAA-6AF3-43AB-8588-CEC1D06C72B9}</a:tableStyleId>
              </a:tblPr>
              <a:tblGrid>
                <a:gridCol w="840296"/>
                <a:gridCol w="1492250"/>
                <a:gridCol w="815150"/>
                <a:gridCol w="1914843"/>
                <a:gridCol w="1256030"/>
                <a:gridCol w="1971802"/>
              </a:tblGrid>
              <a:tr h="370840">
                <a:tc>
                  <a:txBody>
                    <a:bodyPr/>
                    <a:lstStyle/>
                    <a:p>
                      <a:r>
                        <a:rPr lang="es-AR" dirty="0" err="1" smtClean="0"/>
                        <a:t>Elem</a:t>
                      </a:r>
                      <a:r>
                        <a:rPr lang="es-AR" dirty="0" smtClean="0"/>
                        <a:t>.</a:t>
                      </a:r>
                      <a:endParaRPr lang="es-AR" dirty="0"/>
                    </a:p>
                  </a:txBody>
                  <a:tcPr/>
                </a:tc>
                <a:tc>
                  <a:txBody>
                    <a:bodyPr/>
                    <a:lstStyle/>
                    <a:p>
                      <a:r>
                        <a:rPr lang="es-AR" dirty="0" smtClean="0"/>
                        <a:t>Clase</a:t>
                      </a:r>
                      <a:endParaRPr lang="es-AR" dirty="0"/>
                    </a:p>
                  </a:txBody>
                  <a:tcPr/>
                </a:tc>
                <a:tc>
                  <a:txBody>
                    <a:bodyPr/>
                    <a:lstStyle/>
                    <a:p>
                      <a:r>
                        <a:rPr lang="es-AR" dirty="0" err="1" smtClean="0"/>
                        <a:t>Elem</a:t>
                      </a:r>
                      <a:r>
                        <a:rPr lang="es-AR" dirty="0" smtClean="0"/>
                        <a:t>.</a:t>
                      </a:r>
                      <a:endParaRPr lang="es-AR" dirty="0"/>
                    </a:p>
                  </a:txBody>
                  <a:tcPr/>
                </a:tc>
                <a:tc>
                  <a:txBody>
                    <a:bodyPr/>
                    <a:lstStyle/>
                    <a:p>
                      <a:r>
                        <a:rPr lang="es-AR" dirty="0" smtClean="0"/>
                        <a:t>Clase</a:t>
                      </a:r>
                      <a:endParaRPr lang="es-AR" dirty="0"/>
                    </a:p>
                  </a:txBody>
                  <a:tcPr/>
                </a:tc>
                <a:tc>
                  <a:txBody>
                    <a:bodyPr/>
                    <a:lstStyle/>
                    <a:p>
                      <a:r>
                        <a:rPr lang="es-AR" dirty="0" err="1" smtClean="0"/>
                        <a:t>Elem</a:t>
                      </a:r>
                      <a:r>
                        <a:rPr lang="es-AR" dirty="0" smtClean="0"/>
                        <a:t>.</a:t>
                      </a:r>
                      <a:endParaRPr lang="es-AR" dirty="0"/>
                    </a:p>
                  </a:txBody>
                  <a:tcPr/>
                </a:tc>
                <a:tc>
                  <a:txBody>
                    <a:bodyPr/>
                    <a:lstStyle/>
                    <a:p>
                      <a:r>
                        <a:rPr lang="es-AR" dirty="0" smtClean="0"/>
                        <a:t>Clase</a:t>
                      </a:r>
                      <a:endParaRPr lang="es-AR" dirty="0"/>
                    </a:p>
                  </a:txBody>
                  <a:tcPr/>
                </a:tc>
              </a:tr>
              <a:tr h="370840">
                <a:tc rowSpan="6">
                  <a:txBody>
                    <a:bodyPr/>
                    <a:lstStyle/>
                    <a:p>
                      <a:r>
                        <a:rPr lang="es-AR" dirty="0" smtClean="0"/>
                        <a:t>Texto</a:t>
                      </a:r>
                      <a:endParaRPr lang="es-AR" dirty="0"/>
                    </a:p>
                  </a:txBody>
                  <a:tcPr/>
                </a:tc>
                <a:tc>
                  <a:txBody>
                    <a:bodyPr/>
                    <a:lstStyle/>
                    <a:p>
                      <a:r>
                        <a:rPr lang="es-AR" dirty="0" smtClean="0"/>
                        <a:t>.</a:t>
                      </a:r>
                      <a:r>
                        <a:rPr lang="es-AR" dirty="0" err="1" smtClean="0"/>
                        <a:t>text-muted</a:t>
                      </a:r>
                      <a:endParaRPr lang="es-AR" dirty="0"/>
                    </a:p>
                  </a:txBody>
                  <a:tcPr/>
                </a:tc>
                <a:tc rowSpan="5">
                  <a:txBody>
                    <a:bodyPr/>
                    <a:lstStyle/>
                    <a:p>
                      <a:r>
                        <a:rPr lang="es-AR" dirty="0" smtClean="0"/>
                        <a:t>Tabla</a:t>
                      </a:r>
                      <a:endParaRPr lang="es-AR" dirty="0"/>
                    </a:p>
                  </a:txBody>
                  <a:tcPr/>
                </a:tc>
                <a:tc>
                  <a:txBody>
                    <a:bodyPr/>
                    <a:lstStyle/>
                    <a:p>
                      <a:r>
                        <a:rPr lang="es-AR" dirty="0" smtClean="0"/>
                        <a:t>.</a:t>
                      </a:r>
                      <a:r>
                        <a:rPr lang="es-AR" dirty="0" err="1" smtClean="0"/>
                        <a:t>table</a:t>
                      </a:r>
                      <a:endParaRPr lang="es-AR" dirty="0"/>
                    </a:p>
                  </a:txBody>
                  <a:tcPr/>
                </a:tc>
                <a:tc rowSpan="5">
                  <a:txBody>
                    <a:bodyPr/>
                    <a:lstStyle/>
                    <a:p>
                      <a:r>
                        <a:rPr lang="es-AR" dirty="0" smtClean="0"/>
                        <a:t>Fila/Celda</a:t>
                      </a:r>
                      <a:endParaRPr lang="es-AR" dirty="0"/>
                    </a:p>
                  </a:txBody>
                  <a:tcPr/>
                </a:tc>
                <a:tc>
                  <a:txBody>
                    <a:bodyPr/>
                    <a:lstStyle/>
                    <a:p>
                      <a:r>
                        <a:rPr lang="es-AR" dirty="0" smtClean="0"/>
                        <a:t>.active</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text-primary</a:t>
                      </a:r>
                      <a:endParaRPr lang="es-AR" dirty="0"/>
                    </a:p>
                  </a:txBody>
                  <a:tcPr/>
                </a:tc>
                <a:tc vMerge="1">
                  <a:txBody>
                    <a:bodyPr/>
                    <a:lstStyle/>
                    <a:p>
                      <a:endParaRPr lang="es-AR"/>
                    </a:p>
                  </a:txBody>
                  <a:tcPr/>
                </a:tc>
                <a:tc>
                  <a:txBody>
                    <a:bodyPr/>
                    <a:lstStyle/>
                    <a:p>
                      <a:r>
                        <a:rPr lang="es-AR" dirty="0" smtClean="0"/>
                        <a:t>.</a:t>
                      </a:r>
                      <a:r>
                        <a:rPr lang="es-AR" dirty="0" err="1" smtClean="0"/>
                        <a:t>table-stripped</a:t>
                      </a:r>
                      <a:endParaRPr lang="es-AR" dirty="0"/>
                    </a:p>
                  </a:txBody>
                  <a:tcPr/>
                </a:tc>
                <a:tc vMerge="1">
                  <a:txBody>
                    <a:bodyPr/>
                    <a:lstStyle/>
                    <a:p>
                      <a:endParaRPr lang="es-AR"/>
                    </a:p>
                  </a:txBody>
                  <a:tcPr/>
                </a:tc>
                <a:tc>
                  <a:txBody>
                    <a:bodyPr/>
                    <a:lstStyle/>
                    <a:p>
                      <a:r>
                        <a:rPr lang="es-AR" dirty="0" smtClean="0"/>
                        <a:t>.</a:t>
                      </a:r>
                      <a:r>
                        <a:rPr lang="es-AR" dirty="0" err="1" smtClean="0"/>
                        <a:t>success</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text-success</a:t>
                      </a:r>
                      <a:endParaRPr lang="es-AR" dirty="0"/>
                    </a:p>
                  </a:txBody>
                  <a:tcPr/>
                </a:tc>
                <a:tc vMerge="1">
                  <a:txBody>
                    <a:bodyPr/>
                    <a:lstStyle/>
                    <a:p>
                      <a:endParaRPr lang="es-AR"/>
                    </a:p>
                  </a:txBody>
                  <a:tcPr/>
                </a:tc>
                <a:tc>
                  <a:txBody>
                    <a:bodyPr/>
                    <a:lstStyle/>
                    <a:p>
                      <a:r>
                        <a:rPr lang="es-AR" dirty="0" smtClean="0"/>
                        <a:t>.</a:t>
                      </a:r>
                      <a:r>
                        <a:rPr lang="es-AR" dirty="0" err="1" smtClean="0"/>
                        <a:t>table-borderer</a:t>
                      </a:r>
                      <a:endParaRPr lang="es-AR" dirty="0"/>
                    </a:p>
                  </a:txBody>
                  <a:tcPr/>
                </a:tc>
                <a:tc vMerge="1">
                  <a:txBody>
                    <a:bodyPr/>
                    <a:lstStyle/>
                    <a:p>
                      <a:endParaRPr lang="es-AR"/>
                    </a:p>
                  </a:txBody>
                  <a:tcPr/>
                </a:tc>
                <a:tc>
                  <a:txBody>
                    <a:bodyPr/>
                    <a:lstStyle/>
                    <a:p>
                      <a:r>
                        <a:rPr lang="es-AR" dirty="0" smtClean="0"/>
                        <a:t>.</a:t>
                      </a:r>
                      <a:r>
                        <a:rPr lang="es-AR" dirty="0" err="1" smtClean="0"/>
                        <a:t>info</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text-info</a:t>
                      </a:r>
                      <a:endParaRPr lang="es-AR" dirty="0"/>
                    </a:p>
                  </a:txBody>
                  <a:tcPr/>
                </a:tc>
                <a:tc vMerge="1">
                  <a:txBody>
                    <a:bodyPr/>
                    <a:lstStyle/>
                    <a:p>
                      <a:endParaRPr lang="es-AR" dirty="0"/>
                    </a:p>
                  </a:txBody>
                  <a:tcPr/>
                </a:tc>
                <a:tc>
                  <a:txBody>
                    <a:bodyPr/>
                    <a:lstStyle/>
                    <a:p>
                      <a:r>
                        <a:rPr lang="es-AR" dirty="0" smtClean="0"/>
                        <a:t>.</a:t>
                      </a:r>
                      <a:r>
                        <a:rPr lang="es-AR" dirty="0" err="1" smtClean="0"/>
                        <a:t>table-hoover</a:t>
                      </a:r>
                      <a:endParaRPr lang="es-AR" dirty="0"/>
                    </a:p>
                  </a:txBody>
                  <a:tcPr/>
                </a:tc>
                <a:tc vMerge="1">
                  <a:txBody>
                    <a:bodyPr/>
                    <a:lstStyle/>
                    <a:p>
                      <a:endParaRPr lang="es-AR"/>
                    </a:p>
                  </a:txBody>
                  <a:tcPr/>
                </a:tc>
                <a:tc>
                  <a:txBody>
                    <a:bodyPr/>
                    <a:lstStyle/>
                    <a:p>
                      <a:r>
                        <a:rPr lang="es-AR" dirty="0" smtClean="0"/>
                        <a:t>.</a:t>
                      </a:r>
                      <a:r>
                        <a:rPr lang="es-AR" dirty="0" err="1" smtClean="0"/>
                        <a:t>warning</a:t>
                      </a:r>
                      <a:endParaRPr lang="es-AR" dirty="0"/>
                    </a:p>
                  </a:txBody>
                  <a:tcPr/>
                </a:tc>
              </a:tr>
              <a:tr h="370840">
                <a:tc vMerge="1">
                  <a:txBody>
                    <a:bodyPr/>
                    <a:lstStyle/>
                    <a:p>
                      <a:endParaRPr lang="es-AR"/>
                    </a:p>
                  </a:txBody>
                  <a:tcPr/>
                </a:tc>
                <a:tc>
                  <a:txBody>
                    <a:bodyPr/>
                    <a:lstStyle/>
                    <a:p>
                      <a:r>
                        <a:rPr lang="es-AR" dirty="0" smtClean="0"/>
                        <a:t>.</a:t>
                      </a:r>
                      <a:r>
                        <a:rPr lang="es-AR" dirty="0" err="1" smtClean="0"/>
                        <a:t>text-warning</a:t>
                      </a:r>
                      <a:endParaRPr lang="es-AR" dirty="0"/>
                    </a:p>
                  </a:txBody>
                  <a:tcPr/>
                </a:tc>
                <a:tc vMerge="1">
                  <a:txBody>
                    <a:bodyPr/>
                    <a:lstStyle/>
                    <a:p>
                      <a:endParaRPr lang="es-AR" dirty="0"/>
                    </a:p>
                  </a:txBody>
                  <a:tcPr/>
                </a:tc>
                <a:tc>
                  <a:txBody>
                    <a:bodyPr/>
                    <a:lstStyle/>
                    <a:p>
                      <a:r>
                        <a:rPr lang="es-AR" dirty="0" smtClean="0"/>
                        <a:t>.</a:t>
                      </a:r>
                      <a:r>
                        <a:rPr lang="es-AR" dirty="0" err="1" smtClean="0"/>
                        <a:t>table-condensed</a:t>
                      </a:r>
                      <a:endParaRPr lang="es-AR" dirty="0"/>
                    </a:p>
                  </a:txBody>
                  <a:tcPr/>
                </a:tc>
                <a:tc vMerge="1">
                  <a:txBody>
                    <a:bodyPr/>
                    <a:lstStyle/>
                    <a:p>
                      <a:endParaRPr lang="es-AR" dirty="0"/>
                    </a:p>
                  </a:txBody>
                  <a:tcPr/>
                </a:tc>
                <a:tc>
                  <a:txBody>
                    <a:bodyPr/>
                    <a:lstStyle/>
                    <a:p>
                      <a:r>
                        <a:rPr lang="es-AR" dirty="0" smtClean="0"/>
                        <a:t>.</a:t>
                      </a:r>
                      <a:r>
                        <a:rPr lang="es-AR" dirty="0" err="1" smtClean="0"/>
                        <a:t>danger</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text-danger</a:t>
                      </a:r>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r>
              <a:tr h="370840">
                <a:tc rowSpan="5">
                  <a:txBody>
                    <a:bodyPr/>
                    <a:lstStyle/>
                    <a:p>
                      <a:r>
                        <a:rPr lang="es-AR" dirty="0" smtClean="0"/>
                        <a:t>Fondo</a:t>
                      </a:r>
                      <a:endParaRPr lang="es-AR" dirty="0"/>
                    </a:p>
                  </a:txBody>
                  <a:tcPr/>
                </a:tc>
                <a:tc>
                  <a:txBody>
                    <a:bodyPr/>
                    <a:lstStyle/>
                    <a:p>
                      <a:r>
                        <a:rPr lang="es-AR" dirty="0" smtClean="0"/>
                        <a:t>.</a:t>
                      </a:r>
                      <a:r>
                        <a:rPr lang="es-AR" dirty="0" err="1" smtClean="0"/>
                        <a:t>bg-primary</a:t>
                      </a:r>
                      <a:endParaRPr lang="es-AR" dirty="0"/>
                    </a:p>
                  </a:txBody>
                  <a:tcPr/>
                </a:tc>
                <a:tc rowSpan="7">
                  <a:txBody>
                    <a:bodyPr/>
                    <a:lstStyle/>
                    <a:p>
                      <a:r>
                        <a:rPr lang="es-AR" dirty="0" smtClean="0"/>
                        <a:t>Botón</a:t>
                      </a:r>
                      <a:endParaRPr lang="es-AR" dirty="0"/>
                    </a:p>
                  </a:txBody>
                  <a:tcPr/>
                </a:tc>
                <a:tc>
                  <a:txBody>
                    <a:bodyPr/>
                    <a:lstStyle/>
                    <a:p>
                      <a:r>
                        <a:rPr lang="es-AR" dirty="0" smtClean="0"/>
                        <a:t>.</a:t>
                      </a:r>
                      <a:r>
                        <a:rPr lang="es-AR" dirty="0" err="1" smtClean="0"/>
                        <a:t>btn</a:t>
                      </a:r>
                      <a:r>
                        <a:rPr lang="es-AR" dirty="0" smtClean="0"/>
                        <a:t>-default</a:t>
                      </a:r>
                      <a:endParaRPr lang="es-AR" dirty="0"/>
                    </a:p>
                  </a:txBody>
                  <a:tcPr/>
                </a:tc>
                <a:tc rowSpan="5">
                  <a:txBody>
                    <a:bodyPr/>
                    <a:lstStyle/>
                    <a:p>
                      <a:r>
                        <a:rPr lang="es-AR" dirty="0" smtClean="0"/>
                        <a:t>Mensaje</a:t>
                      </a:r>
                      <a:endParaRPr lang="es-AR" dirty="0"/>
                    </a:p>
                  </a:txBody>
                  <a:tcPr/>
                </a:tc>
                <a:tc>
                  <a:txBody>
                    <a:bodyPr/>
                    <a:lstStyle/>
                    <a:p>
                      <a:r>
                        <a:rPr lang="es-AR" dirty="0" smtClean="0"/>
                        <a:t>.</a:t>
                      </a:r>
                      <a:r>
                        <a:rPr lang="es-AR" dirty="0" err="1" smtClean="0"/>
                        <a:t>alert-success</a:t>
                      </a:r>
                      <a:endParaRPr lang="es-AR" dirty="0"/>
                    </a:p>
                  </a:txBody>
                  <a:tcPr/>
                </a:tc>
              </a:tr>
              <a:tr h="370840">
                <a:tc vMerge="1">
                  <a:txBody>
                    <a:bodyPr/>
                    <a:lstStyle/>
                    <a:p>
                      <a:endParaRPr lang="es-AR"/>
                    </a:p>
                  </a:txBody>
                  <a:tcPr/>
                </a:tc>
                <a:tc>
                  <a:txBody>
                    <a:bodyPr/>
                    <a:lstStyle/>
                    <a:p>
                      <a:r>
                        <a:rPr lang="es-AR" dirty="0" smtClean="0"/>
                        <a:t>.</a:t>
                      </a:r>
                      <a:r>
                        <a:rPr lang="es-AR" dirty="0" err="1" smtClean="0"/>
                        <a:t>bg-success</a:t>
                      </a:r>
                      <a:endParaRPr lang="es-AR" dirty="0"/>
                    </a:p>
                  </a:txBody>
                  <a:tcPr/>
                </a:tc>
                <a:tc vMerge="1">
                  <a:txBody>
                    <a:bodyPr/>
                    <a:lstStyle/>
                    <a:p>
                      <a:endParaRPr lang="es-AR"/>
                    </a:p>
                  </a:txBody>
                  <a:tcPr/>
                </a:tc>
                <a:tc>
                  <a:txBody>
                    <a:bodyPr/>
                    <a:lstStyle/>
                    <a:p>
                      <a:r>
                        <a:rPr lang="es-AR" dirty="0" smtClean="0"/>
                        <a:t>.</a:t>
                      </a:r>
                      <a:r>
                        <a:rPr lang="es-AR" dirty="0" err="1" smtClean="0"/>
                        <a:t>btn-primary</a:t>
                      </a:r>
                      <a:endParaRPr lang="es-AR" dirty="0"/>
                    </a:p>
                  </a:txBody>
                  <a:tcPr/>
                </a:tc>
                <a:tc vMerge="1">
                  <a:txBody>
                    <a:bodyPr/>
                    <a:lstStyle/>
                    <a:p>
                      <a:endParaRPr lang="es-AR"/>
                    </a:p>
                  </a:txBody>
                  <a:tcPr/>
                </a:tc>
                <a:tc>
                  <a:txBody>
                    <a:bodyPr/>
                    <a:lstStyle/>
                    <a:p>
                      <a:r>
                        <a:rPr lang="es-AR" dirty="0" smtClean="0"/>
                        <a:t>.</a:t>
                      </a:r>
                      <a:r>
                        <a:rPr lang="es-AR" dirty="0" err="1" smtClean="0"/>
                        <a:t>alert-info</a:t>
                      </a:r>
                      <a:endParaRPr lang="es-AR" dirty="0"/>
                    </a:p>
                  </a:txBody>
                  <a:tcPr/>
                </a:tc>
              </a:tr>
              <a:tr h="370840">
                <a:tc vMerge="1">
                  <a:txBody>
                    <a:bodyPr/>
                    <a:lstStyle/>
                    <a:p>
                      <a:endParaRPr lang="es-AR"/>
                    </a:p>
                  </a:txBody>
                  <a:tcPr/>
                </a:tc>
                <a:tc>
                  <a:txBody>
                    <a:bodyPr/>
                    <a:lstStyle/>
                    <a:p>
                      <a:r>
                        <a:rPr lang="es-AR" dirty="0" smtClean="0"/>
                        <a:t>.</a:t>
                      </a:r>
                      <a:r>
                        <a:rPr lang="es-AR" dirty="0" err="1" smtClean="0"/>
                        <a:t>bg-info</a:t>
                      </a:r>
                      <a:endParaRPr lang="es-AR" dirty="0"/>
                    </a:p>
                  </a:txBody>
                  <a:tcPr/>
                </a:tc>
                <a:tc vMerge="1">
                  <a:txBody>
                    <a:bodyPr/>
                    <a:lstStyle/>
                    <a:p>
                      <a:endParaRPr lang="es-AR"/>
                    </a:p>
                  </a:txBody>
                  <a:tcPr/>
                </a:tc>
                <a:tc>
                  <a:txBody>
                    <a:bodyPr/>
                    <a:lstStyle/>
                    <a:p>
                      <a:r>
                        <a:rPr lang="es-AR" dirty="0" smtClean="0"/>
                        <a:t>.</a:t>
                      </a:r>
                      <a:r>
                        <a:rPr lang="es-AR" dirty="0" err="1" smtClean="0"/>
                        <a:t>btn-success</a:t>
                      </a:r>
                      <a:endParaRPr lang="es-AR" dirty="0"/>
                    </a:p>
                  </a:txBody>
                  <a:tcPr/>
                </a:tc>
                <a:tc vMerge="1">
                  <a:txBody>
                    <a:bodyPr/>
                    <a:lstStyle/>
                    <a:p>
                      <a:endParaRPr lang="es-AR"/>
                    </a:p>
                  </a:txBody>
                  <a:tcPr/>
                </a:tc>
                <a:tc>
                  <a:txBody>
                    <a:bodyPr/>
                    <a:lstStyle/>
                    <a:p>
                      <a:r>
                        <a:rPr lang="es-AR" dirty="0" smtClean="0"/>
                        <a:t>.</a:t>
                      </a:r>
                      <a:r>
                        <a:rPr lang="es-AR" dirty="0" err="1" smtClean="0"/>
                        <a:t>alert-warning</a:t>
                      </a:r>
                      <a:endParaRPr lang="es-AR" dirty="0"/>
                    </a:p>
                  </a:txBody>
                  <a:tcPr/>
                </a:tc>
              </a:tr>
              <a:tr h="370840">
                <a:tc vMerge="1">
                  <a:txBody>
                    <a:bodyPr/>
                    <a:lstStyle/>
                    <a:p>
                      <a:endParaRPr lang="es-AR"/>
                    </a:p>
                  </a:txBody>
                  <a:tcPr/>
                </a:tc>
                <a:tc>
                  <a:txBody>
                    <a:bodyPr/>
                    <a:lstStyle/>
                    <a:p>
                      <a:r>
                        <a:rPr lang="es-AR" dirty="0" smtClean="0"/>
                        <a:t>.</a:t>
                      </a:r>
                      <a:r>
                        <a:rPr lang="es-AR" dirty="0" err="1" smtClean="0"/>
                        <a:t>bg-warning</a:t>
                      </a:r>
                      <a:endParaRPr lang="es-AR" dirty="0"/>
                    </a:p>
                  </a:txBody>
                  <a:tcPr/>
                </a:tc>
                <a:tc vMerge="1">
                  <a:txBody>
                    <a:bodyPr/>
                    <a:lstStyle/>
                    <a:p>
                      <a:endParaRPr lang="es-AR"/>
                    </a:p>
                  </a:txBody>
                  <a:tcPr/>
                </a:tc>
                <a:tc>
                  <a:txBody>
                    <a:bodyPr/>
                    <a:lstStyle/>
                    <a:p>
                      <a:r>
                        <a:rPr lang="es-AR" dirty="0" smtClean="0"/>
                        <a:t>.</a:t>
                      </a:r>
                      <a:r>
                        <a:rPr lang="es-AR" dirty="0" err="1" smtClean="0"/>
                        <a:t>btn-info</a:t>
                      </a:r>
                      <a:endParaRPr lang="es-AR" dirty="0"/>
                    </a:p>
                  </a:txBody>
                  <a:tcPr/>
                </a:tc>
                <a:tc vMerge="1">
                  <a:txBody>
                    <a:bodyPr/>
                    <a:lstStyle/>
                    <a:p>
                      <a:endParaRPr lang="es-AR" dirty="0"/>
                    </a:p>
                  </a:txBody>
                  <a:tcPr/>
                </a:tc>
                <a:tc>
                  <a:txBody>
                    <a:bodyPr/>
                    <a:lstStyle/>
                    <a:p>
                      <a:r>
                        <a:rPr lang="es-AR" dirty="0" smtClean="0"/>
                        <a:t>.</a:t>
                      </a:r>
                      <a:r>
                        <a:rPr lang="es-AR" dirty="0" err="1" smtClean="0"/>
                        <a:t>alert-danger</a:t>
                      </a:r>
                      <a:endParaRPr lang="es-AR" dirty="0"/>
                    </a:p>
                  </a:txBody>
                  <a:tcPr/>
                </a:tc>
              </a:tr>
              <a:tr h="370840">
                <a:tc vMerge="1">
                  <a:txBody>
                    <a:bodyPr/>
                    <a:lstStyle/>
                    <a:p>
                      <a:endParaRPr lang="es-AR" dirty="0"/>
                    </a:p>
                  </a:txBody>
                  <a:tcPr/>
                </a:tc>
                <a:tc>
                  <a:txBody>
                    <a:bodyPr/>
                    <a:lstStyle/>
                    <a:p>
                      <a:r>
                        <a:rPr lang="es-AR" dirty="0" smtClean="0"/>
                        <a:t>.</a:t>
                      </a:r>
                      <a:r>
                        <a:rPr lang="es-AR" dirty="0" err="1" smtClean="0"/>
                        <a:t>bg-danger</a:t>
                      </a:r>
                      <a:endParaRPr lang="es-AR" dirty="0"/>
                    </a:p>
                  </a:txBody>
                  <a:tcPr/>
                </a:tc>
                <a:tc vMerge="1">
                  <a:txBody>
                    <a:bodyPr/>
                    <a:lstStyle/>
                    <a:p>
                      <a:endParaRPr lang="es-AR"/>
                    </a:p>
                  </a:txBody>
                  <a:tcPr/>
                </a:tc>
                <a:tc>
                  <a:txBody>
                    <a:bodyPr/>
                    <a:lstStyle/>
                    <a:p>
                      <a:r>
                        <a:rPr lang="es-AR" dirty="0" smtClean="0"/>
                        <a:t>.</a:t>
                      </a:r>
                      <a:r>
                        <a:rPr lang="es-AR" dirty="0" err="1" smtClean="0"/>
                        <a:t>btn-warning</a:t>
                      </a:r>
                      <a:endParaRPr lang="es-AR" dirty="0"/>
                    </a:p>
                  </a:txBody>
                  <a:tcPr/>
                </a:tc>
                <a:tc vMerge="1">
                  <a:txBody>
                    <a:bodyPr/>
                    <a:lstStyle/>
                    <a:p>
                      <a:endParaRPr lang="es-AR" dirty="0"/>
                    </a:p>
                  </a:txBody>
                  <a:tcPr/>
                </a:tc>
                <a:tc>
                  <a:txBody>
                    <a:bodyPr/>
                    <a:lstStyle/>
                    <a:p>
                      <a:r>
                        <a:rPr lang="es-AR" dirty="0" smtClean="0"/>
                        <a:t>.</a:t>
                      </a:r>
                      <a:r>
                        <a:rPr lang="es-AR" dirty="0" err="1" smtClean="0"/>
                        <a:t>alert-dismissable</a:t>
                      </a:r>
                      <a:endParaRPr lang="es-AR" dirty="0"/>
                    </a:p>
                  </a:txBody>
                  <a:tcPr/>
                </a:tc>
              </a:tr>
              <a:tr h="370840">
                <a:tc>
                  <a:txBody>
                    <a:bodyPr/>
                    <a:lstStyle/>
                    <a:p>
                      <a:endParaRPr lang="es-AR"/>
                    </a:p>
                  </a:txBody>
                  <a:tcPr/>
                </a:tc>
                <a:tc>
                  <a:txBody>
                    <a:bodyPr/>
                    <a:lstStyle/>
                    <a:p>
                      <a:endParaRPr lang="es-AR"/>
                    </a:p>
                  </a:txBody>
                  <a:tcPr/>
                </a:tc>
                <a:tc vMerge="1">
                  <a:txBody>
                    <a:bodyPr/>
                    <a:lstStyle/>
                    <a:p>
                      <a:endParaRPr lang="es-AR"/>
                    </a:p>
                  </a:txBody>
                  <a:tcPr/>
                </a:tc>
                <a:tc>
                  <a:txBody>
                    <a:bodyPr/>
                    <a:lstStyle/>
                    <a:p>
                      <a:r>
                        <a:rPr lang="es-AR" dirty="0" smtClean="0"/>
                        <a:t>.</a:t>
                      </a:r>
                      <a:r>
                        <a:rPr lang="es-AR" dirty="0" err="1" smtClean="0"/>
                        <a:t>btn-danger</a:t>
                      </a:r>
                      <a:endParaRPr lang="es-AR" dirty="0"/>
                    </a:p>
                  </a:txBody>
                  <a:tcPr/>
                </a:tc>
                <a:tc>
                  <a:txBody>
                    <a:bodyPr/>
                    <a:lstStyle/>
                    <a:p>
                      <a:endParaRPr lang="es-AR"/>
                    </a:p>
                  </a:txBody>
                  <a:tcPr/>
                </a:tc>
                <a:tc>
                  <a:txBody>
                    <a:bodyPr/>
                    <a:lstStyle/>
                    <a:p>
                      <a:endParaRPr lang="es-AR"/>
                    </a:p>
                  </a:txBody>
                  <a:tcPr/>
                </a:tc>
              </a:tr>
              <a:tr h="370840">
                <a:tc>
                  <a:txBody>
                    <a:bodyPr/>
                    <a:lstStyle/>
                    <a:p>
                      <a:endParaRPr lang="es-AR"/>
                    </a:p>
                  </a:txBody>
                  <a:tcPr/>
                </a:tc>
                <a:tc>
                  <a:txBody>
                    <a:bodyPr/>
                    <a:lstStyle/>
                    <a:p>
                      <a:endParaRPr lang="es-AR"/>
                    </a:p>
                  </a:txBody>
                  <a:tcPr/>
                </a:tc>
                <a:tc vMerge="1">
                  <a:txBody>
                    <a:bodyPr/>
                    <a:lstStyle/>
                    <a:p>
                      <a:endParaRPr lang="es-AR" dirty="0"/>
                    </a:p>
                  </a:txBody>
                  <a:tcPr/>
                </a:tc>
                <a:tc>
                  <a:txBody>
                    <a:bodyPr/>
                    <a:lstStyle/>
                    <a:p>
                      <a:r>
                        <a:rPr lang="es-AR" dirty="0" smtClean="0"/>
                        <a:t>.</a:t>
                      </a:r>
                      <a:r>
                        <a:rPr lang="es-AR" dirty="0" err="1" smtClean="0"/>
                        <a:t>btn</a:t>
                      </a:r>
                      <a:r>
                        <a:rPr lang="es-AR" dirty="0" smtClean="0"/>
                        <a:t>-link</a:t>
                      </a:r>
                      <a:endParaRPr lang="es-AR" dirty="0"/>
                    </a:p>
                  </a:txBody>
                  <a:tcPr/>
                </a:tc>
                <a:tc>
                  <a:txBody>
                    <a:bodyPr/>
                    <a:lstStyle/>
                    <a:p>
                      <a:endParaRPr lang="es-AR"/>
                    </a:p>
                  </a:txBody>
                  <a:tcPr/>
                </a:tc>
                <a:tc>
                  <a:txBody>
                    <a:bodyPr/>
                    <a:lstStyle/>
                    <a:p>
                      <a:endParaRPr lang="es-AR" dirty="0"/>
                    </a:p>
                  </a:txBody>
                  <a:tcPr/>
                </a:tc>
              </a:tr>
            </a:tbl>
          </a:graphicData>
        </a:graphic>
      </p:graphicFrame>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33795" name="Picture 4" descr="C:\Program Files (x86)\Microsoft Office\MEDIA\CAGCAT10\j0234687.gif"/>
          <p:cNvPicPr>
            <a:picLocks noChangeAspect="1" noChangeArrowheads="1" noCrop="1"/>
          </p:cNvPicPr>
          <p:nvPr/>
        </p:nvPicPr>
        <p:blipFill>
          <a:blip r:embed="rId3"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535531"/>
          </a:xfrm>
        </p:spPr>
        <p:txBody>
          <a:bodyPr/>
          <a:lstStyle/>
          <a:p>
            <a:pPr eaLnBrk="1" hangingPunct="1">
              <a:defRPr/>
            </a:pPr>
            <a:r>
              <a:rPr lang="es-AR"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590931"/>
          </a:xfrm>
        </p:spPr>
        <p:txBody>
          <a:bodyPr/>
          <a:lstStyle/>
          <a:p>
            <a:pPr eaLnBrk="1" hangingPunct="1">
              <a:defRPr/>
            </a:pPr>
            <a:r>
              <a:rPr lang="es-AR" sz="3600" dirty="0" err="1" smtClean="0"/>
              <a:t>Bootstrap</a:t>
            </a:r>
            <a:endParaRPr lang="es-AR" sz="3600" dirty="0" smtClean="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068532"/>
          </a:xfrm>
        </p:spPr>
        <p:txBody>
          <a:bodyPr/>
          <a:lstStyle/>
          <a:p>
            <a:pPr eaLnBrk="1" hangingPunct="1">
              <a:defRPr/>
            </a:pPr>
            <a:r>
              <a:rPr lang="es-AR" sz="3600" dirty="0" err="1" smtClean="0"/>
              <a:t>Bootstrap</a:t>
            </a:r>
            <a:endParaRPr lang="es-AR" sz="3600" dirty="0" smtClean="0"/>
          </a:p>
          <a:p>
            <a:pPr lvl="1" eaLnBrk="1" hangingPunct="1">
              <a:defRPr/>
            </a:pPr>
            <a:r>
              <a:rPr lang="es-ES_tradnl" dirty="0" smtClean="0">
                <a:solidFill>
                  <a:schemeClr val="accent1"/>
                </a:solidFill>
              </a:rPr>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t>Sistema de cuadrículas</a:t>
            </a:r>
          </a:p>
          <a:p>
            <a:pPr lvl="1" eaLnBrk="1" hangingPunct="1">
              <a:defRPr/>
            </a:pPr>
            <a:r>
              <a:rPr lang="es-ES_tradnl" dirty="0" smtClean="0"/>
              <a:t>Clases de </a:t>
            </a:r>
            <a:r>
              <a:rPr lang="es-ES_tradnl"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Generalidades</a:t>
            </a:r>
            <a:endParaRPr lang="es-AR" dirty="0"/>
          </a:p>
        </p:txBody>
      </p:sp>
      <p:sp>
        <p:nvSpPr>
          <p:cNvPr id="3" name="2 Marcador de contenido"/>
          <p:cNvSpPr>
            <a:spLocks noGrp="1"/>
          </p:cNvSpPr>
          <p:nvPr>
            <p:ph idx="1"/>
          </p:nvPr>
        </p:nvSpPr>
        <p:spPr>
          <a:xfrm>
            <a:off x="381000" y="1416050"/>
            <a:ext cx="8388350" cy="4050340"/>
          </a:xfrm>
        </p:spPr>
        <p:txBody>
          <a:bodyPr/>
          <a:lstStyle/>
          <a:p>
            <a:r>
              <a:rPr lang="es-AR" sz="2800" dirty="0" err="1" smtClean="0"/>
              <a:t>Bootstrap</a:t>
            </a:r>
            <a:r>
              <a:rPr lang="es-AR" sz="2800" dirty="0" smtClean="0"/>
              <a:t> es un </a:t>
            </a:r>
            <a:r>
              <a:rPr lang="es-AR" sz="2800" dirty="0" err="1" smtClean="0"/>
              <a:t>framework</a:t>
            </a:r>
            <a:r>
              <a:rPr lang="es-AR" sz="2800" dirty="0" smtClean="0"/>
              <a:t> </a:t>
            </a:r>
            <a:r>
              <a:rPr lang="es-AR" sz="2800" dirty="0" err="1" smtClean="0"/>
              <a:t>front-end</a:t>
            </a:r>
            <a:r>
              <a:rPr lang="es-AR" sz="2800" dirty="0" smtClean="0"/>
              <a:t> gratuito para un rápido y fácil desarrollo web.</a:t>
            </a:r>
          </a:p>
          <a:p>
            <a:endParaRPr lang="es-AR" sz="2800" dirty="0" smtClean="0"/>
          </a:p>
          <a:p>
            <a:r>
              <a:rPr lang="es-AR" sz="2800" dirty="0" smtClean="0"/>
              <a:t>Incluye plantillas basadas en HTML y CSS para:</a:t>
            </a:r>
          </a:p>
          <a:p>
            <a:pPr lvl="1"/>
            <a:r>
              <a:rPr lang="es-AR" sz="2400" dirty="0" smtClean="0"/>
              <a:t>Tipografía, formularios, botones, tablas, navegación, imágenes, etc.</a:t>
            </a:r>
          </a:p>
          <a:p>
            <a:endParaRPr lang="es-AR" sz="2800" dirty="0" smtClean="0"/>
          </a:p>
          <a:p>
            <a:r>
              <a:rPr lang="es-AR" sz="2800" dirty="0" err="1" smtClean="0"/>
              <a:t>Bootstrap</a:t>
            </a:r>
            <a:r>
              <a:rPr lang="es-AR" sz="2800" dirty="0" smtClean="0"/>
              <a:t> también brinda la posibilidad de crear fácilmente diseños </a:t>
            </a:r>
            <a:r>
              <a:rPr lang="es-AR" sz="2800" i="1" dirty="0" err="1" smtClean="0"/>
              <a:t>Responsive</a:t>
            </a:r>
            <a:r>
              <a:rPr lang="es-AR" sz="2800" i="1" dirty="0" smtClean="0"/>
              <a:t> </a:t>
            </a:r>
            <a:r>
              <a:rPr lang="es-AR" sz="2400" i="1" dirty="0" smtClean="0"/>
              <a:t>(*)</a:t>
            </a:r>
            <a:r>
              <a:rPr lang="es-AR" dirty="0" smtClean="0"/>
              <a:t>.</a:t>
            </a:r>
            <a:endParaRPr lang="es-AR" dirty="0"/>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068532"/>
          </a:xfrm>
        </p:spPr>
        <p:txBody>
          <a:bodyPr/>
          <a:lstStyle/>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solidFill>
                  <a:schemeClr val="accent1"/>
                </a:solidFill>
              </a:rPr>
              <a:t>¿Dónde obtener </a:t>
            </a:r>
            <a:r>
              <a:rPr lang="es-ES_tradnl" dirty="0" err="1" smtClean="0">
                <a:solidFill>
                  <a:schemeClr val="accent1"/>
                </a:solidFill>
              </a:rPr>
              <a:t>Bootstrap</a:t>
            </a:r>
            <a:r>
              <a:rPr lang="es-ES_tradnl" dirty="0" smtClean="0">
                <a:solidFill>
                  <a:schemeClr val="accent1"/>
                </a:solidFill>
              </a:rPr>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t>Sistema de cuadrículas</a:t>
            </a:r>
          </a:p>
          <a:p>
            <a:pPr lvl="1" eaLnBrk="1" hangingPunct="1">
              <a:defRPr/>
            </a:pPr>
            <a:r>
              <a:rPr lang="es-ES_tradnl" dirty="0" smtClean="0"/>
              <a:t>Clases de </a:t>
            </a:r>
            <a:r>
              <a:rPr lang="es-ES_tradnl"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¿Dónde obtener </a:t>
            </a:r>
            <a:r>
              <a:rPr lang="es-AR" dirty="0" err="1" smtClean="0"/>
              <a:t>Bootstrap</a:t>
            </a:r>
            <a:r>
              <a:rPr lang="es-AR" dirty="0" smtClean="0"/>
              <a:t>?</a:t>
            </a:r>
            <a:endParaRPr lang="es-AR" dirty="0"/>
          </a:p>
        </p:txBody>
      </p:sp>
      <p:sp>
        <p:nvSpPr>
          <p:cNvPr id="3" name="2 Marcador de contenido"/>
          <p:cNvSpPr>
            <a:spLocks noGrp="1"/>
          </p:cNvSpPr>
          <p:nvPr>
            <p:ph idx="1"/>
          </p:nvPr>
        </p:nvSpPr>
        <p:spPr>
          <a:xfrm>
            <a:off x="381000" y="1416050"/>
            <a:ext cx="8763000" cy="2049792"/>
          </a:xfrm>
        </p:spPr>
        <p:txBody>
          <a:bodyPr/>
          <a:lstStyle/>
          <a:p>
            <a:r>
              <a:rPr lang="es-AR" sz="2800" dirty="0" smtClean="0"/>
              <a:t>Hay dos maneras de comenzar a usar </a:t>
            </a:r>
            <a:r>
              <a:rPr lang="es-AR" sz="2800" dirty="0" err="1" smtClean="0"/>
              <a:t>Bootstrap</a:t>
            </a:r>
            <a:r>
              <a:rPr lang="es-AR" sz="2800" dirty="0" smtClean="0"/>
              <a:t> en nuestro sitio web. </a:t>
            </a:r>
          </a:p>
          <a:p>
            <a:pPr lvl="1"/>
            <a:r>
              <a:rPr lang="es-AR" sz="2400" dirty="0" smtClean="0"/>
              <a:t>Descargar </a:t>
            </a:r>
            <a:r>
              <a:rPr lang="es-AR" sz="2400" dirty="0" err="1" smtClean="0"/>
              <a:t>Bootstrap</a:t>
            </a:r>
            <a:r>
              <a:rPr lang="es-AR" sz="2400" dirty="0" smtClean="0"/>
              <a:t> de </a:t>
            </a:r>
            <a:r>
              <a:rPr lang="es-AR" sz="2400" b="1" i="1" dirty="0" smtClean="0"/>
              <a:t>getbootstrap.com</a:t>
            </a:r>
            <a:r>
              <a:rPr lang="es-AR" sz="2400" dirty="0" smtClean="0"/>
              <a:t> </a:t>
            </a:r>
          </a:p>
          <a:p>
            <a:pPr lvl="1"/>
            <a:r>
              <a:rPr lang="es-AR" sz="2400" dirty="0" smtClean="0"/>
              <a:t>Incluir </a:t>
            </a:r>
            <a:r>
              <a:rPr lang="es-AR" sz="2400" dirty="0" err="1" smtClean="0"/>
              <a:t>Bootstrap</a:t>
            </a:r>
            <a:r>
              <a:rPr lang="es-AR" sz="2400" dirty="0" smtClean="0"/>
              <a:t> de un </a:t>
            </a:r>
            <a:r>
              <a:rPr lang="es-AR" sz="2400" b="1" i="1" dirty="0" smtClean="0"/>
              <a:t>CDN</a:t>
            </a:r>
            <a:r>
              <a:rPr lang="es-AR" sz="2400" dirty="0" smtClean="0"/>
              <a:t> (Content </a:t>
            </a:r>
            <a:r>
              <a:rPr lang="es-AR" sz="2400" dirty="0" err="1" smtClean="0"/>
              <a:t>Delivery</a:t>
            </a:r>
            <a:r>
              <a:rPr lang="es-AR" sz="2400" dirty="0" smtClean="0"/>
              <a:t> Network).</a:t>
            </a:r>
            <a:endParaRPr lang="es-AR" sz="2400" dirty="0"/>
          </a:p>
        </p:txBody>
      </p:sp>
      <p:sp>
        <p:nvSpPr>
          <p:cNvPr id="4" name="Rectangle 5"/>
          <p:cNvSpPr>
            <a:spLocks noChangeArrowheads="1"/>
          </p:cNvSpPr>
          <p:nvPr/>
        </p:nvSpPr>
        <p:spPr bwMode="auto">
          <a:xfrm>
            <a:off x="428625" y="3540968"/>
            <a:ext cx="8501063" cy="305638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smtClean="0">
                <a:solidFill>
                  <a:srgbClr val="00B050"/>
                </a:solidFill>
                <a:latin typeface="Courier New" pitchFamily="49" charset="0"/>
                <a:ea typeface="Times New Roman" pitchFamily="18" charset="0"/>
                <a:cs typeface="Courier New" pitchFamily="49" charset="0"/>
              </a:rPr>
              <a:t>&lt;!– Latest compiled &amp; minified CSS --&gt;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link</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err="1" smtClean="0">
                <a:solidFill>
                  <a:srgbClr val="FF0000"/>
                </a:solidFill>
                <a:latin typeface="Courier New" pitchFamily="49" charset="0"/>
                <a:ea typeface="Times New Roman" pitchFamily="18" charset="0"/>
                <a:cs typeface="Courier New" pitchFamily="49" charset="0"/>
              </a:rPr>
              <a:t>rel</a:t>
            </a:r>
            <a:r>
              <a:rPr lang="en-US" sz="2000" dirty="0" smtClean="0">
                <a:solidFill>
                  <a:srgbClr val="0000FF"/>
                </a:solidFill>
                <a:latin typeface="Courier New" pitchFamily="49" charset="0"/>
                <a:ea typeface="Times New Roman" pitchFamily="18" charset="0"/>
                <a:cs typeface="Courier New" pitchFamily="49" charset="0"/>
              </a:rPr>
              <a:t>=“</a:t>
            </a:r>
            <a:r>
              <a:rPr lang="en-US" sz="2000" dirty="0" err="1" smtClean="0">
                <a:solidFill>
                  <a:srgbClr val="0000FF"/>
                </a:solidFill>
                <a:latin typeface="Courier New" pitchFamily="49" charset="0"/>
                <a:ea typeface="Times New Roman" pitchFamily="18" charset="0"/>
                <a:cs typeface="Courier New" pitchFamily="49" charset="0"/>
              </a:rPr>
              <a:t>stylesheet</a:t>
            </a:r>
            <a:r>
              <a:rPr lang="en-US" sz="2000" dirty="0" smtClean="0">
                <a:solidFill>
                  <a:srgbClr val="0000FF"/>
                </a:solidFill>
                <a:latin typeface="Courier New" pitchFamily="49" charset="0"/>
                <a:ea typeface="Times New Roman" pitchFamily="18" charset="0"/>
                <a:cs typeface="Courier New" pitchFamily="49" charset="0"/>
              </a:rPr>
              <a:t>” </a:t>
            </a:r>
          </a:p>
          <a:p>
            <a:r>
              <a:rPr lang="en-US" sz="2000" dirty="0" err="1" smtClean="0">
                <a:solidFill>
                  <a:srgbClr val="FF0000"/>
                </a:solidFill>
                <a:latin typeface="Courier New" pitchFamily="49" charset="0"/>
                <a:ea typeface="Times New Roman" pitchFamily="18" charset="0"/>
                <a:cs typeface="Courier New" pitchFamily="49" charset="0"/>
              </a:rPr>
              <a:t>href</a:t>
            </a:r>
            <a:r>
              <a:rPr lang="en-US" sz="2000" b="0" dirty="0" smtClean="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t>
            </a:r>
            <a:r>
              <a:rPr lang="es-AR" sz="2000" dirty="0" smtClean="0">
                <a:solidFill>
                  <a:srgbClr val="0000FF"/>
                </a:solidFill>
                <a:latin typeface="Courier New" pitchFamily="49" charset="0"/>
                <a:cs typeface="Courier New" pitchFamily="49" charset="0"/>
              </a:rPr>
              <a:t>maxcdn.bootstrapcdn.com/bootstrap/3.3.7</a:t>
            </a:r>
          </a:p>
          <a:p>
            <a:r>
              <a:rPr lang="es-AR" sz="2000" dirty="0">
                <a:solidFill>
                  <a:srgbClr val="0000FF"/>
                </a:solidFill>
                <a:latin typeface="Courier New" pitchFamily="49" charset="0"/>
                <a:cs typeface="Courier New" pitchFamily="49" charset="0"/>
              </a:rPr>
              <a:t>	</a:t>
            </a:r>
            <a:r>
              <a:rPr lang="es-AR" sz="2000" dirty="0" smtClean="0">
                <a:solidFill>
                  <a:srgbClr val="0000FF"/>
                </a:solidFill>
                <a:latin typeface="Courier New" pitchFamily="49" charset="0"/>
                <a:cs typeface="Courier New" pitchFamily="49" charset="0"/>
              </a:rPr>
              <a:t>/</a:t>
            </a:r>
            <a:r>
              <a:rPr lang="es-AR" sz="2000" dirty="0">
                <a:solidFill>
                  <a:srgbClr val="0000FF"/>
                </a:solidFill>
                <a:latin typeface="Courier New" pitchFamily="49" charset="0"/>
                <a:cs typeface="Courier New" pitchFamily="49" charset="0"/>
              </a:rPr>
              <a:t>css/bootstrap.min.css</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B050"/>
                </a:solidFill>
                <a:latin typeface="Courier New" pitchFamily="49" charset="0"/>
                <a:ea typeface="Times New Roman" pitchFamily="18" charset="0"/>
                <a:cs typeface="Courier New" pitchFamily="49" charset="0"/>
              </a:rPr>
              <a:t>&lt;!– </a:t>
            </a:r>
            <a:r>
              <a:rPr lang="en-US" sz="2000" dirty="0" err="1" smtClean="0">
                <a:solidFill>
                  <a:srgbClr val="00B050"/>
                </a:solidFill>
                <a:latin typeface="Courier New" pitchFamily="49" charset="0"/>
                <a:ea typeface="Times New Roman" pitchFamily="18" charset="0"/>
                <a:cs typeface="Courier New" pitchFamily="49" charset="0"/>
              </a:rPr>
              <a:t>jQuery</a:t>
            </a:r>
            <a:r>
              <a:rPr lang="en-US" sz="2000" dirty="0" smtClean="0">
                <a:solidFill>
                  <a:srgbClr val="00B050"/>
                </a:solidFill>
                <a:latin typeface="Courier New" pitchFamily="49" charset="0"/>
                <a:ea typeface="Times New Roman" pitchFamily="18" charset="0"/>
                <a:cs typeface="Courier New" pitchFamily="49" charset="0"/>
              </a:rPr>
              <a:t> library --&gt;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err="1" smtClean="0">
                <a:solidFill>
                  <a:srgbClr val="FF0000"/>
                </a:solidFill>
                <a:latin typeface="Courier New" pitchFamily="49" charset="0"/>
                <a:ea typeface="Times New Roman" pitchFamily="18" charset="0"/>
                <a:cs typeface="Courier New" pitchFamily="49" charset="0"/>
              </a:rPr>
              <a:t>src</a:t>
            </a:r>
            <a:r>
              <a:rPr lang="en-US" sz="2000" dirty="0" smtClean="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t>
            </a:r>
            <a:r>
              <a:rPr lang="es-AR" sz="2000" dirty="0" smtClean="0">
                <a:solidFill>
                  <a:srgbClr val="0000FF"/>
                </a:solidFill>
                <a:latin typeface="Courier New" pitchFamily="49" charset="0"/>
                <a:cs typeface="Courier New" pitchFamily="49" charset="0"/>
              </a:rPr>
              <a:t>ajax.googleapis.com/ajax/libs</a:t>
            </a:r>
          </a:p>
          <a:p>
            <a:r>
              <a:rPr lang="es-AR" sz="2000" dirty="0" smtClean="0">
                <a:solidFill>
                  <a:srgbClr val="0000FF"/>
                </a:solidFill>
                <a:latin typeface="Courier New" pitchFamily="49" charset="0"/>
                <a:cs typeface="Courier New" pitchFamily="49" charset="0"/>
              </a:rPr>
              <a:t>/</a:t>
            </a:r>
            <a:r>
              <a:rPr lang="es-AR" sz="2000" dirty="0">
                <a:solidFill>
                  <a:srgbClr val="0000FF"/>
                </a:solidFill>
                <a:latin typeface="Courier New" pitchFamily="49" charset="0"/>
                <a:cs typeface="Courier New" pitchFamily="49" charset="0"/>
              </a:rPr>
              <a:t>jquery/3.1.1/jquery.min.js</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B050"/>
                </a:solidFill>
                <a:latin typeface="Courier New" pitchFamily="49" charset="0"/>
                <a:ea typeface="Times New Roman" pitchFamily="18" charset="0"/>
                <a:cs typeface="Courier New" pitchFamily="49" charset="0"/>
              </a:rPr>
              <a:t>&lt;!– Latest compiled </a:t>
            </a:r>
            <a:r>
              <a:rPr lang="en-US" sz="2000" dirty="0" err="1" smtClean="0">
                <a:solidFill>
                  <a:srgbClr val="00B050"/>
                </a:solidFill>
                <a:latin typeface="Courier New" pitchFamily="49" charset="0"/>
                <a:ea typeface="Times New Roman" pitchFamily="18" charset="0"/>
                <a:cs typeface="Courier New" pitchFamily="49" charset="0"/>
              </a:rPr>
              <a:t>Javascript</a:t>
            </a:r>
            <a:r>
              <a:rPr lang="en-US" sz="2000" dirty="0" smtClean="0">
                <a:solidFill>
                  <a:srgbClr val="00B050"/>
                </a:solidFill>
                <a:latin typeface="Courier New" pitchFamily="49" charset="0"/>
                <a:ea typeface="Times New Roman" pitchFamily="18" charset="0"/>
                <a:cs typeface="Courier New" pitchFamily="49" charset="0"/>
              </a:rPr>
              <a:t> --&gt;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err="1" smtClean="0">
                <a:solidFill>
                  <a:srgbClr val="FF0000"/>
                </a:solidFill>
                <a:latin typeface="Courier New" pitchFamily="49" charset="0"/>
                <a:ea typeface="Times New Roman" pitchFamily="18" charset="0"/>
                <a:cs typeface="Courier New" pitchFamily="49" charset="0"/>
              </a:rPr>
              <a:t>src</a:t>
            </a:r>
            <a:r>
              <a:rPr lang="en-US" sz="2000" dirty="0" smtClean="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t>
            </a:r>
            <a:r>
              <a:rPr lang="es-AR" sz="2000" dirty="0" smtClean="0">
                <a:solidFill>
                  <a:srgbClr val="0000FF"/>
                </a:solidFill>
                <a:latin typeface="Courier New" pitchFamily="49" charset="0"/>
                <a:cs typeface="Courier New" pitchFamily="49" charset="0"/>
              </a:rPr>
              <a:t>maxcdn.bootstrapcdn.com/bootstrap</a:t>
            </a:r>
          </a:p>
          <a:p>
            <a:r>
              <a:rPr lang="es-AR" sz="2000" dirty="0" smtClean="0">
                <a:solidFill>
                  <a:srgbClr val="0000FF"/>
                </a:solidFill>
                <a:latin typeface="Courier New" pitchFamily="49" charset="0"/>
                <a:cs typeface="Courier New" pitchFamily="49" charset="0"/>
              </a:rPr>
              <a:t>/</a:t>
            </a:r>
            <a:r>
              <a:rPr lang="es-AR" sz="2000" dirty="0">
                <a:solidFill>
                  <a:srgbClr val="0000FF"/>
                </a:solidFill>
                <a:latin typeface="Courier New" pitchFamily="49" charset="0"/>
                <a:cs typeface="Courier New" pitchFamily="49" charset="0"/>
              </a:rPr>
              <a:t>3.3.7/js/bootstrap.min.js</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068532"/>
          </a:xfrm>
        </p:spPr>
        <p:txBody>
          <a:bodyPr/>
          <a:lstStyle/>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solidFill>
                  <a:schemeClr val="accent1"/>
                </a:solidFill>
              </a:rPr>
              <a:t>Página con </a:t>
            </a:r>
            <a:r>
              <a:rPr lang="es-ES_tradnl" dirty="0" err="1" smtClean="0">
                <a:solidFill>
                  <a:schemeClr val="accent1"/>
                </a:solidFill>
              </a:rPr>
              <a:t>Bootstrap</a:t>
            </a:r>
            <a:endParaRPr lang="es-ES_tradnl" dirty="0" smtClean="0">
              <a:solidFill>
                <a:schemeClr val="accent1"/>
              </a:solidFill>
            </a:endParaRPr>
          </a:p>
          <a:p>
            <a:pPr lvl="1" eaLnBrk="1" hangingPunct="1">
              <a:defRPr/>
            </a:pPr>
            <a:r>
              <a:rPr lang="es-ES_tradnl" dirty="0" smtClean="0"/>
              <a:t>Sistema de cuadrículas</a:t>
            </a:r>
          </a:p>
          <a:p>
            <a:pPr lvl="1" eaLnBrk="1" hangingPunct="1">
              <a:defRPr/>
            </a:pPr>
            <a:r>
              <a:rPr lang="es-ES_tradnl" dirty="0" smtClean="0"/>
              <a:t>Clases de </a:t>
            </a:r>
            <a:r>
              <a:rPr lang="es-ES_tradnl"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Página con </a:t>
            </a:r>
            <a:r>
              <a:rPr lang="es-ES_tradnl" dirty="0" err="1" smtClean="0"/>
              <a:t>Bootstrap</a:t>
            </a:r>
            <a:r>
              <a:rPr lang="es-ES_tradnl" dirty="0" smtClean="0"/>
              <a:t> </a:t>
            </a:r>
            <a:r>
              <a:rPr lang="es-ES_tradnl" sz="3200" dirty="0" smtClean="0"/>
              <a:t>(1/2)</a:t>
            </a:r>
            <a:endParaRPr lang="es-AR" sz="3200" dirty="0"/>
          </a:p>
        </p:txBody>
      </p:sp>
      <p:sp>
        <p:nvSpPr>
          <p:cNvPr id="3" name="2 Marcador de contenido"/>
          <p:cNvSpPr>
            <a:spLocks noGrp="1"/>
          </p:cNvSpPr>
          <p:nvPr>
            <p:ph idx="1"/>
          </p:nvPr>
        </p:nvSpPr>
        <p:spPr>
          <a:xfrm>
            <a:off x="381000" y="1416050"/>
            <a:ext cx="8763000" cy="5364545"/>
          </a:xfrm>
        </p:spPr>
        <p:txBody>
          <a:bodyPr/>
          <a:lstStyle/>
          <a:p>
            <a:r>
              <a:rPr lang="es-AR" sz="2800" dirty="0" err="1" smtClean="0"/>
              <a:t>Bootstrap</a:t>
            </a:r>
            <a:r>
              <a:rPr lang="es-AR" sz="2800" dirty="0" smtClean="0"/>
              <a:t> utiliza elementos HTML y propiedades CSS que requieren el </a:t>
            </a:r>
            <a:r>
              <a:rPr lang="es-AR" sz="2800" dirty="0" err="1" smtClean="0"/>
              <a:t>doctype</a:t>
            </a:r>
            <a:r>
              <a:rPr lang="es-AR" sz="2800" dirty="0" smtClean="0"/>
              <a:t> de HTML 5.</a:t>
            </a:r>
          </a:p>
          <a:p>
            <a:r>
              <a:rPr lang="es-ES" sz="2800" dirty="0" err="1" smtClean="0"/>
              <a:t>Bootstrap</a:t>
            </a:r>
            <a:r>
              <a:rPr lang="es-ES" sz="2800" dirty="0" smtClean="0"/>
              <a:t> 3 está diseñado para responder a los dispositivos móviles. Los estilos </a:t>
            </a:r>
            <a:r>
              <a:rPr lang="es-ES" sz="2800" i="1" dirty="0" err="1" smtClean="0"/>
              <a:t>mobile-first</a:t>
            </a:r>
            <a:r>
              <a:rPr lang="es-ES" sz="2800" dirty="0" smtClean="0"/>
              <a:t> son parte del corazón del </a:t>
            </a:r>
            <a:r>
              <a:rPr lang="es-ES" sz="2800" dirty="0" err="1" smtClean="0"/>
              <a:t>framework</a:t>
            </a:r>
            <a:r>
              <a:rPr lang="es-ES" sz="2800" dirty="0" smtClean="0"/>
              <a:t>. </a:t>
            </a:r>
          </a:p>
          <a:p>
            <a:r>
              <a:rPr lang="es-ES" sz="2800" dirty="0" err="1" smtClean="0"/>
              <a:t>Bootstrap</a:t>
            </a:r>
            <a:r>
              <a:rPr lang="es-ES" sz="2800" dirty="0" smtClean="0"/>
              <a:t> también requiere de un elemento contenedor para envolver el contenido del sitio. </a:t>
            </a:r>
          </a:p>
          <a:p>
            <a:r>
              <a:rPr lang="es-ES" sz="2800" dirty="0" smtClean="0"/>
              <a:t>Hay dos clases de contenedores para elegir: </a:t>
            </a:r>
          </a:p>
          <a:p>
            <a:pPr lvl="1"/>
            <a:r>
              <a:rPr lang="es-ES" sz="2400" dirty="0" smtClean="0"/>
              <a:t>La clase </a:t>
            </a:r>
            <a:r>
              <a:rPr lang="es-ES" sz="2400" b="1" i="1" dirty="0" smtClean="0"/>
              <a:t>.</a:t>
            </a:r>
            <a:r>
              <a:rPr lang="es-ES" sz="2400" b="1" i="1" dirty="0" err="1" smtClean="0"/>
              <a:t>container</a:t>
            </a:r>
            <a:r>
              <a:rPr lang="es-ES" sz="2400" dirty="0" smtClean="0"/>
              <a:t> proporciona un contenedor </a:t>
            </a:r>
            <a:r>
              <a:rPr lang="es-ES" sz="2400" dirty="0" err="1" smtClean="0"/>
              <a:t>responsive</a:t>
            </a:r>
            <a:r>
              <a:rPr lang="es-ES" sz="2400" dirty="0" smtClean="0"/>
              <a:t> de ancho fijo. </a:t>
            </a:r>
          </a:p>
          <a:p>
            <a:pPr lvl="1"/>
            <a:r>
              <a:rPr lang="es-ES" sz="2400" dirty="0" smtClean="0"/>
              <a:t>La clase </a:t>
            </a:r>
            <a:r>
              <a:rPr lang="es-ES" sz="2400" b="1" i="1" dirty="0" smtClean="0"/>
              <a:t>.</a:t>
            </a:r>
            <a:r>
              <a:rPr lang="es-ES" sz="2400" b="1" i="1" dirty="0" err="1" smtClean="0"/>
              <a:t>container</a:t>
            </a:r>
            <a:r>
              <a:rPr lang="es-ES" sz="2400" b="1" i="1" dirty="0" smtClean="0"/>
              <a:t>-fluid</a:t>
            </a:r>
            <a:r>
              <a:rPr lang="es-ES" sz="2400" dirty="0" smtClean="0"/>
              <a:t> proporciona un contenedor de ancho completo, que abarca todo el ancho de la ventana de </a:t>
            </a:r>
            <a:r>
              <a:rPr lang="es-ES" sz="2400" dirty="0" smtClean="0"/>
              <a:t>visualización.</a:t>
            </a:r>
            <a:endParaRPr lang="es-AR" dirty="0"/>
          </a:p>
        </p:txBody>
      </p:sp>
    </p:spTree>
  </p:cSld>
  <p:clrMapOvr>
    <a:masterClrMapping/>
  </p:clrMapOvr>
  <p:transition>
    <p:zoom/>
  </p:transition>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1413</TotalTime>
  <Words>952</Words>
  <Application>Microsoft Office PowerPoint</Application>
  <PresentationFormat>Presentación en pantalla (4:3)</PresentationFormat>
  <Paragraphs>204</Paragraphs>
  <Slides>17</Slides>
  <Notes>13</Notes>
  <HiddenSlides>0</HiddenSlides>
  <MMClips>0</MMClips>
  <ScaleCrop>false</ScaleCrop>
  <HeadingPairs>
    <vt:vector size="4" baseType="variant">
      <vt:variant>
        <vt:lpstr>Tema</vt:lpstr>
      </vt:variant>
      <vt:variant>
        <vt:i4>2</vt:i4>
      </vt:variant>
      <vt:variant>
        <vt:lpstr>Títulos de diapositiva</vt:lpstr>
      </vt:variant>
      <vt:variant>
        <vt:i4>17</vt:i4>
      </vt:variant>
    </vt:vector>
  </HeadingPairs>
  <TitlesOfParts>
    <vt:vector size="19" baseType="lpstr">
      <vt:lpstr>Clase05_ASP.NET-2009</vt:lpstr>
      <vt:lpstr>2_VS_NET Launch Template</vt:lpstr>
      <vt:lpstr>Maximiliano Neiner</vt:lpstr>
      <vt:lpstr>Temas a Tratar</vt:lpstr>
      <vt:lpstr>Temas a Tratar</vt:lpstr>
      <vt:lpstr>Temas a Tratar</vt:lpstr>
      <vt:lpstr>Generalidades</vt:lpstr>
      <vt:lpstr>Temas a Tratar</vt:lpstr>
      <vt:lpstr>¿Dónde obtener Bootstrap?</vt:lpstr>
      <vt:lpstr>Temas a Tratar</vt:lpstr>
      <vt:lpstr>Página con Bootstrap (1/2)</vt:lpstr>
      <vt:lpstr>Página con Bootstrap (2/2)</vt:lpstr>
      <vt:lpstr>Temas a Tratar</vt:lpstr>
      <vt:lpstr>Sistema de Cuadrícula (1/3)</vt:lpstr>
      <vt:lpstr>Sistema de Cuadrícula (2/3)</vt:lpstr>
      <vt:lpstr>Sistema de Cuadrícula (3/3)</vt:lpstr>
      <vt:lpstr>Temas a Tratar</vt:lpstr>
      <vt:lpstr>Clases de Bootstrap</vt:lpstr>
      <vt:lpstr>Ejercitación</vt:lpstr>
    </vt:vector>
  </TitlesOfParts>
  <Company>Max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BOOTSTRAP</dc:subject>
  <dc:creator>Neiner, Maximiliano</dc:creator>
  <cp:lastModifiedBy>Neiner Maximiliano</cp:lastModifiedBy>
  <cp:revision>142</cp:revision>
  <dcterms:created xsi:type="dcterms:W3CDTF">2009-07-28T21:34:01Z</dcterms:created>
  <dcterms:modified xsi:type="dcterms:W3CDTF">2017-10-26T18:37:30Z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