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646" r:id="rId5"/>
    <p:sldId id="545" r:id="rId6"/>
    <p:sldId id="647" r:id="rId7"/>
    <p:sldId id="626" r:id="rId8"/>
    <p:sldId id="627" r:id="rId9"/>
    <p:sldId id="628" r:id="rId10"/>
    <p:sldId id="659" r:id="rId11"/>
    <p:sldId id="658" r:id="rId12"/>
    <p:sldId id="653" r:id="rId13"/>
    <p:sldId id="654" r:id="rId14"/>
    <p:sldId id="655" r:id="rId15"/>
    <p:sldId id="656" r:id="rId16"/>
    <p:sldId id="657" r:id="rId17"/>
    <p:sldId id="660" r:id="rId18"/>
    <p:sldId id="648" r:id="rId19"/>
    <p:sldId id="629" r:id="rId20"/>
    <p:sldId id="630" r:id="rId21"/>
    <p:sldId id="631" r:id="rId22"/>
    <p:sldId id="632" r:id="rId23"/>
    <p:sldId id="633" r:id="rId24"/>
    <p:sldId id="651" r:id="rId25"/>
    <p:sldId id="636" r:id="rId26"/>
    <p:sldId id="649" r:id="rId27"/>
    <p:sldId id="637" r:id="rId28"/>
    <p:sldId id="635" r:id="rId29"/>
    <p:sldId id="640" r:id="rId30"/>
    <p:sldId id="641" r:id="rId31"/>
    <p:sldId id="638" r:id="rId32"/>
    <p:sldId id="639" r:id="rId33"/>
    <p:sldId id="618" r:id="rId34"/>
    <p:sldId id="625"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5009" autoAdjust="0"/>
  </p:normalViewPr>
  <p:slideViewPr>
    <p:cSldViewPr>
      <p:cViewPr varScale="1">
        <p:scale>
          <a:sx n="63" d="100"/>
          <a:sy n="63"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487CE548-C9E2-4DD5-8E8C-90329E19A927}" type="slidenum">
              <a:rPr lang="en-US"/>
              <a:pPr>
                <a:defRPr/>
              </a:pPr>
              <a:t>‹Nº›</a:t>
            </a:fld>
            <a:endParaRPr lang="en-US"/>
          </a:p>
        </p:txBody>
      </p:sp>
    </p:spTree>
    <p:extLst>
      <p:ext uri="{BB962C8B-B14F-4D97-AF65-F5344CB8AC3E}">
        <p14:creationId xmlns:p14="http://schemas.microsoft.com/office/powerpoint/2010/main" val="175029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42721DE0-6077-43DC-929A-991A5FB06DAC}" type="slidenum">
              <a:rPr lang="en-US"/>
              <a:pPr>
                <a:defRPr/>
              </a:pPr>
              <a:t>‹Nº›</a:t>
            </a:fld>
            <a:endParaRPr lang="en-US"/>
          </a:p>
        </p:txBody>
      </p:sp>
    </p:spTree>
    <p:extLst>
      <p:ext uri="{BB962C8B-B14F-4D97-AF65-F5344CB8AC3E}">
        <p14:creationId xmlns:p14="http://schemas.microsoft.com/office/powerpoint/2010/main" val="196444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801711-CB96-44C6-9DD3-2050E289F2E1}" type="slidenum">
              <a:rPr lang="en-US"/>
              <a:pPr>
                <a:defRPr/>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368340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constantes </a:t>
            </a:r>
            <a:r>
              <a:rPr lang="es-ES" b="0" i="1" dirty="0" smtClean="0"/>
              <a:t>PDO::FETCH_*</a:t>
            </a:r>
            <a:r>
              <a:rPr lang="es-ES" dirty="0" smtClean="0"/>
              <a:t>, estando predeterminado </a:t>
            </a:r>
            <a:r>
              <a:rPr lang="es-ES" b="0" i="1" dirty="0" smtClean="0"/>
              <a:t>PDO::ATTR_DEFAULT_FETCH_MODE</a:t>
            </a:r>
            <a:r>
              <a:rPr lang="es-ES" dirty="0" smtClean="0"/>
              <a:t> (el cual por defecto es </a:t>
            </a:r>
            <a:r>
              <a:rPr lang="es-ES" b="0" i="1" dirty="0" smtClean="0"/>
              <a:t>PDO::FETCH_BOTH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extLst>
      <p:ext uri="{BB962C8B-B14F-4D97-AF65-F5344CB8AC3E}">
        <p14:creationId xmlns:p14="http://schemas.microsoft.com/office/powerpoint/2010/main" val="359710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0948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Si </a:t>
            </a:r>
            <a:r>
              <a:rPr lang="es-ES"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fetch_style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incluye PDO::FETCH_CLASSTYPE (por ejemplo,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 | PDO::FETCH_CLASSTYPE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entonces el nombre de la clase se determina a partir del valor de la primera columna.</a:t>
            </a:r>
          </a:p>
        </p:txBody>
      </p:sp>
    </p:spTree>
    <p:extLst>
      <p:ext uri="{BB962C8B-B14F-4D97-AF65-F5344CB8AC3E}">
        <p14:creationId xmlns:p14="http://schemas.microsoft.com/office/powerpoint/2010/main" val="174244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a:t>
            </a:r>
            <a:r>
              <a:rPr lang="es-ES" dirty="0" err="1" smtClean="0"/>
              <a:t>constantes</a:t>
            </a:r>
            <a:r>
              <a:rPr lang="es-ES" b="0" i="1" dirty="0" err="1" smtClean="0"/>
              <a:t>PDO</a:t>
            </a:r>
            <a:r>
              <a:rPr lang="es-ES" b="0" i="1" dirty="0" smtClean="0"/>
              <a:t>::FETCH_*</a:t>
            </a:r>
            <a:r>
              <a:rPr lang="es-ES" dirty="0" smtClean="0"/>
              <a:t>, estando predeterminado </a:t>
            </a:r>
            <a:r>
              <a:rPr lang="es-ES" b="0" i="1" dirty="0" smtClean="0"/>
              <a:t>PDO::ATTR_DEFAULT_FETCH_MODE</a:t>
            </a:r>
            <a:r>
              <a:rPr lang="es-ES" dirty="0" smtClean="0"/>
              <a:t> (el cual por defecto </a:t>
            </a:r>
            <a:r>
              <a:rPr lang="es-ES" dirty="0" err="1" smtClean="0"/>
              <a:t>es</a:t>
            </a:r>
            <a:r>
              <a:rPr lang="es-ES" b="0" i="1" dirty="0" err="1" smtClean="0"/>
              <a:t>PDO</a:t>
            </a:r>
            <a:r>
              <a:rPr lang="es-ES" b="0" i="1" dirty="0" smtClean="0"/>
              <a:t>::FETCH_BOTH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extLst>
      <p:ext uri="{BB962C8B-B14F-4D97-AF65-F5344CB8AC3E}">
        <p14:creationId xmlns:p14="http://schemas.microsoft.com/office/powerpoint/2010/main" val="233132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Tree>
    <p:extLst>
      <p:ext uri="{BB962C8B-B14F-4D97-AF65-F5344CB8AC3E}">
        <p14:creationId xmlns:p14="http://schemas.microsoft.com/office/powerpoint/2010/main" val="78650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93254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205479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Para consultas complejas, este proceso puede tomar suficiente tiempo como para ralentizar notablemente una aplicación si fuera necesario repetir la misma consulta muchas veces con los mismos parámetros.</a:t>
            </a:r>
          </a:p>
        </p:txBody>
      </p:sp>
    </p:spTree>
    <p:extLst>
      <p:ext uri="{BB962C8B-B14F-4D97-AF65-F5344CB8AC3E}">
        <p14:creationId xmlns:p14="http://schemas.microsoft.com/office/powerpoint/2010/main" val="1631729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latin typeface="Times New Roman" pitchFamily="18" charset="0"/>
                <a:ea typeface="+mn-ea"/>
                <a:cs typeface="+mn-cs"/>
              </a:rPr>
              <a:t>Sin embargo, si otras partes de la consulta se construyen con datos de entrada sin escapar, aún es posible que ocurran ataques de inyecciones de SQL</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20521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44588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112506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339934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4260560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310352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580150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2380295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531277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4198718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358962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3834661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31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49418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24509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Cada controlador de bases de datos que implemente la interfaz PDO puede exponer características específicas de la base de datos, como las funciones habituales de la extensión. </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ha de observar que no se puede realizar ninguna de las funciones de las bases de datos utilizando la extensión PDO por sí misma; se debe utilizar un</a:t>
            </a:r>
            <a:r>
              <a:rPr lang="es-ES" sz="1600" b="0" kern="120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controlador de PDO específico de la base</a:t>
            </a:r>
            <a:r>
              <a:rPr lang="es-ES" sz="1600" b="0" kern="1200" baseline="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de datos</a:t>
            </a:r>
            <a:r>
              <a:rPr lang="es-ES" dirty="0" smtClean="0"/>
              <a:t> para tener acceso a un servidor de bases de datos.</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no</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proporciona una abstracción de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bases de datos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no reescribe SQL ni emula características ausentes. Se debería usar una capa de abstracción totalmente desarrollada si fuera necesaria tal capacidad.</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8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Bases de datos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DBLIB: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FreeTDS</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 Microsoft SQL Server /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Sybase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(http://firebird.sourceforge.net/):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Interbase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6;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IBM (IBM DB2);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 - IBM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Dynamic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Server;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 (http://www.mysql.com/):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3.x/4.0;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OCI (http://www.oracle.com): Oracle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Call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Interface;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ODBC: ODBC v3 (IBM DB2 and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unixODBC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PGSQL (http://www.postgresql.org/):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PostgreSQL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 (http://sqlite.org/):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512201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2951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PgSQL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pgsql:dbname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pdo;host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SQLite</a:t>
            </a:r>
            <a:endParaRPr lang="es-AR" sz="1600" b="0" i="0" kern="1200" dirty="0" smtClean="0">
              <a:solidFill>
                <a:schemeClr val="tx1"/>
              </a:solidFill>
              <a:latin typeface="Times New Roman" pitchFamily="18" charset="0"/>
              <a:ea typeface="+mn-ea"/>
              <a:cs typeface="+mn-cs"/>
            </a:endParaRPr>
          </a:p>
          <a:p>
            <a:r>
              <a:rPr lang="en-US" sz="1600" b="0" i="0" kern="1200" dirty="0" smtClean="0">
                <a:solidFill>
                  <a:schemeClr val="tx1"/>
                </a:solidFill>
                <a:latin typeface="Times New Roman" pitchFamily="18" charset="0"/>
                <a:ea typeface="+mn-ea"/>
                <a:cs typeface="+mn-cs"/>
              </a:rPr>
              <a:t>$</a:t>
            </a:r>
            <a:r>
              <a:rPr lang="en-US" sz="1600" b="0" i="0" kern="1200" dirty="0" err="1" smtClean="0">
                <a:solidFill>
                  <a:schemeClr val="tx1"/>
                </a:solidFill>
                <a:latin typeface="Times New Roman" pitchFamily="18" charset="0"/>
                <a:ea typeface="+mn-ea"/>
                <a:cs typeface="+mn-cs"/>
              </a:rPr>
              <a:t>dbh</a:t>
            </a:r>
            <a:r>
              <a:rPr lang="en-US" sz="1600" b="0" i="0" kern="1200" dirty="0" smtClean="0">
                <a:solidFill>
                  <a:schemeClr val="tx1"/>
                </a:solidFill>
                <a:latin typeface="Times New Roman" pitchFamily="18" charset="0"/>
                <a:ea typeface="+mn-ea"/>
                <a:cs typeface="+mn-cs"/>
              </a:rPr>
              <a:t> = new PDO("</a:t>
            </a:r>
            <a:r>
              <a:rPr lang="en-US" sz="1600" b="0" i="0" kern="1200" dirty="0" err="1" smtClean="0">
                <a:solidFill>
                  <a:schemeClr val="tx1"/>
                </a:solidFill>
                <a:latin typeface="Times New Roman" pitchFamily="18" charset="0"/>
                <a:ea typeface="+mn-ea"/>
                <a:cs typeface="+mn-cs"/>
              </a:rPr>
              <a:t>sqlite</a:t>
            </a:r>
            <a:r>
              <a:rPr lang="en-US" sz="1600" b="0" i="0" kern="1200" dirty="0" smtClean="0">
                <a:solidFill>
                  <a:schemeClr val="tx1"/>
                </a:solidFill>
                <a:latin typeface="Times New Roman" pitchFamily="18" charset="0"/>
                <a:ea typeface="+mn-ea"/>
                <a:cs typeface="+mn-cs"/>
              </a:rPr>
              <a:t>:/path/to/database.sdb");</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MySQL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mysql:host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hostname;dbname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mysql</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Firebird</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firebird:dbname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localhost:C</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Programs</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Firebird</a:t>
            </a:r>
            <a:r>
              <a:rPr lang="es-AR" sz="1600" b="0" i="0" kern="1200" dirty="0" smtClean="0">
                <a:solidFill>
                  <a:schemeClr val="tx1"/>
                </a:solidFill>
                <a:latin typeface="Times New Roman" pitchFamily="18" charset="0"/>
                <a:ea typeface="+mn-ea"/>
                <a:cs typeface="+mn-cs"/>
              </a:rPr>
              <a:t>\DATABASE.FDB", "SYSDBA", "</a:t>
            </a:r>
            <a:r>
              <a:rPr lang="es-AR" sz="1600" b="0" i="0" kern="1200" dirty="0" err="1" smtClean="0">
                <a:solidFill>
                  <a:schemeClr val="tx1"/>
                </a:solidFill>
                <a:latin typeface="Times New Roman" pitchFamily="18" charset="0"/>
                <a:ea typeface="+mn-ea"/>
                <a:cs typeface="+mn-cs"/>
              </a:rPr>
              <a:t>masterkey</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Informix</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informix:DSN</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InformixDB</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Oracle</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OCI:dbname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accounts;charset</a:t>
            </a:r>
            <a:r>
              <a:rPr lang="es-AR" sz="1600" b="0" i="0" kern="1200" dirty="0" smtClean="0">
                <a:solidFill>
                  <a:schemeClr val="tx1"/>
                </a:solidFill>
                <a:latin typeface="Times New Roman" pitchFamily="18" charset="0"/>
                <a:ea typeface="+mn-ea"/>
                <a:cs typeface="+mn-cs"/>
              </a:rPr>
              <a:t>=UTF-8",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ODBC</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odbc:Driver</a:t>
            </a:r>
            <a:r>
              <a:rPr lang="es-AR" sz="1600" b="0" i="0" kern="1200" dirty="0" smtClean="0">
                <a:solidFill>
                  <a:schemeClr val="tx1"/>
                </a:solidFill>
                <a:latin typeface="Times New Roman" pitchFamily="18" charset="0"/>
                <a:ea typeface="+mn-ea"/>
                <a:cs typeface="+mn-cs"/>
              </a:rPr>
              <a:t>={Microsoft Access Driver (*.mdb)};</a:t>
            </a:r>
            <a:r>
              <a:rPr lang="es-AR" sz="1600" b="0" i="0" kern="1200" dirty="0" err="1" smtClean="0">
                <a:solidFill>
                  <a:schemeClr val="tx1"/>
                </a:solidFill>
                <a:latin typeface="Times New Roman" pitchFamily="18" charset="0"/>
                <a:ea typeface="+mn-ea"/>
                <a:cs typeface="+mn-cs"/>
              </a:rPr>
              <a:t>Dbq</a:t>
            </a:r>
            <a:r>
              <a:rPr lang="es-AR" sz="1600" b="0" i="0" kern="1200" dirty="0" smtClean="0">
                <a:solidFill>
                  <a:schemeClr val="tx1"/>
                </a:solidFill>
                <a:latin typeface="Times New Roman" pitchFamily="18" charset="0"/>
                <a:ea typeface="+mn-ea"/>
                <a:cs typeface="+mn-cs"/>
              </a:rPr>
              <a:t>=C:\accounts.mdb;Uid=Admin“);</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DBLIB</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 ("</a:t>
            </a:r>
            <a:r>
              <a:rPr lang="es-AR" sz="1600" b="0" i="0" kern="1200" dirty="0" err="1" smtClean="0">
                <a:solidFill>
                  <a:schemeClr val="tx1"/>
                </a:solidFill>
                <a:latin typeface="Times New Roman" pitchFamily="18" charset="0"/>
                <a:ea typeface="+mn-ea"/>
                <a:cs typeface="+mn-cs"/>
              </a:rPr>
              <a:t>dblib:host</a:t>
            </a:r>
            <a:r>
              <a:rPr lang="es-AR" sz="1600" b="0" i="0" kern="1200" dirty="0" smtClean="0">
                <a:solidFill>
                  <a:schemeClr val="tx1"/>
                </a:solidFill>
                <a:latin typeface="Times New Roman" pitchFamily="18" charset="0"/>
                <a:ea typeface="+mn-ea"/>
                <a:cs typeface="+mn-cs"/>
              </a:rPr>
              <a:t>=$hostname:10060;dbname=$</a:t>
            </a:r>
            <a:r>
              <a:rPr lang="es-AR" sz="1600" b="0" i="0" kern="1200" dirty="0" err="1" smtClean="0">
                <a:solidFill>
                  <a:schemeClr val="tx1"/>
                </a:solidFill>
                <a:latin typeface="Times New Roman" pitchFamily="18" charset="0"/>
                <a:ea typeface="+mn-ea"/>
                <a:cs typeface="+mn-cs"/>
              </a:rPr>
              <a:t>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IBM</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ibm:DRIVER</a:t>
            </a:r>
            <a:r>
              <a:rPr lang="es-AR" sz="1600" b="0" i="0" kern="1200" dirty="0" smtClean="0">
                <a:solidFill>
                  <a:schemeClr val="tx1"/>
                </a:solidFill>
                <a:latin typeface="Times New Roman" pitchFamily="18" charset="0"/>
                <a:ea typeface="+mn-ea"/>
                <a:cs typeface="+mn-cs"/>
              </a:rPr>
              <a:t>={IBM DB2 ODBC DRIVER};DATABASE=</a:t>
            </a:r>
            <a:r>
              <a:rPr lang="es-AR" sz="1600" b="0" i="0" kern="1200" dirty="0" err="1" smtClean="0">
                <a:solidFill>
                  <a:schemeClr val="tx1"/>
                </a:solidFill>
                <a:latin typeface="Times New Roman" pitchFamily="18" charset="0"/>
                <a:ea typeface="+mn-ea"/>
                <a:cs typeface="+mn-cs"/>
              </a:rPr>
              <a:t>accounts</a:t>
            </a:r>
            <a:r>
              <a:rPr lang="es-AR" sz="1600" b="0" i="0" kern="1200" dirty="0" smtClean="0">
                <a:solidFill>
                  <a:schemeClr val="tx1"/>
                </a:solidFill>
                <a:latin typeface="Times New Roman" pitchFamily="18" charset="0"/>
                <a:ea typeface="+mn-ea"/>
                <a:cs typeface="+mn-cs"/>
              </a:rPr>
              <a:t>; HOSTNAME=1.2.3,4;PORT=56789;PROTOCOL=TCPIP;",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118002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puede capturar la excepción, o se podría optar por dejarla en manos de un manejador de excepciones global de aplicación configurado mediante </a:t>
            </a:r>
            <a:r>
              <a:rPr lang="es-ES" sz="1600"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set_exception_handler</a:t>
            </a:r>
            <a:r>
              <a:rPr lang="es-ES" sz="160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p>
          <a:p>
            <a:endParaRPr lang="es-ES" sz="1600" b="0" i="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 — Establece una función de gestión de excepciones definida por el usuario</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http://php.net/manual/es/function.set-exception-handler.php</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600" b="1" i="0" kern="1200" dirty="0" smtClean="0">
                <a:solidFill>
                  <a:schemeClr val="tx1"/>
                </a:solidFill>
                <a:latin typeface="Times New Roman" pitchFamily="18" charset="0"/>
                <a:ea typeface="+mn-ea"/>
                <a:cs typeface="+mn-cs"/>
              </a:rPr>
              <a:t>Advertencia: </a:t>
            </a:r>
            <a:r>
              <a:rPr lang="es-ES" sz="1600" b="0" i="0" kern="1200" dirty="0" smtClean="0">
                <a:solidFill>
                  <a:schemeClr val="tx1"/>
                </a:solidFill>
                <a:latin typeface="Times New Roman" pitchFamily="18" charset="0"/>
                <a:ea typeface="+mn-ea"/>
                <a:cs typeface="+mn-cs"/>
              </a:rPr>
              <a:t>Si la aplicación no captura la excepción lanzada por el constructor de PDO, la acción predeterminada que toma el motor </a:t>
            </a:r>
            <a:r>
              <a:rPr lang="es-ES" sz="1600" b="0" i="0" kern="1200" dirty="0" err="1" smtClean="0">
                <a:solidFill>
                  <a:schemeClr val="tx1"/>
                </a:solidFill>
                <a:latin typeface="Times New Roman" pitchFamily="18" charset="0"/>
                <a:ea typeface="+mn-ea"/>
                <a:cs typeface="+mn-cs"/>
              </a:rPr>
              <a:t>zend</a:t>
            </a:r>
            <a:r>
              <a:rPr lang="es-ES" sz="1600" b="0" i="0" kern="1200" dirty="0" smtClean="0">
                <a:solidFill>
                  <a:schemeClr val="tx1"/>
                </a:solidFill>
                <a:latin typeface="Times New Roman" pitchFamily="18" charset="0"/>
                <a:ea typeface="+mn-ea"/>
                <a:cs typeface="+mn-cs"/>
              </a:rPr>
              <a:t> es la de finalizar el script y mostrar información de seguimiento. Esta información probablemente revelará todos los detalles de la conexión a la base de datos, incluyendo el nombre de usuario y la contraseña. Es su responsabilidad capturar esta excepción, ya sea explícitamente (con una sentencia </a:t>
            </a:r>
            <a:r>
              <a:rPr lang="es-ES" sz="1600" b="0" i="1" kern="1200" dirty="0" smtClean="0">
                <a:solidFill>
                  <a:schemeClr val="tx1"/>
                </a:solidFill>
                <a:latin typeface="Times New Roman" pitchFamily="18" charset="0"/>
                <a:ea typeface="+mn-ea"/>
                <a:cs typeface="+mn-cs"/>
              </a:rPr>
              <a:t>catch</a:t>
            </a:r>
            <a:r>
              <a:rPr lang="es-ES" sz="1600" b="0" i="0" kern="1200" dirty="0" smtClean="0">
                <a:solidFill>
                  <a:schemeClr val="tx1"/>
                </a:solidFill>
                <a:latin typeface="Times New Roman" pitchFamily="18" charset="0"/>
                <a:ea typeface="+mn-ea"/>
                <a:cs typeface="+mn-cs"/>
              </a:rPr>
              <a:t>) o implícitamente por medio de </a:t>
            </a:r>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600" b="0" i="0" kern="1200" dirty="0" smtClean="0">
              <a:solidFill>
                <a:schemeClr val="bg2"/>
              </a:solidFill>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299089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extLst>
      <p:ext uri="{BB962C8B-B14F-4D97-AF65-F5344CB8AC3E}">
        <p14:creationId xmlns:p14="http://schemas.microsoft.com/office/powerpoint/2010/main" val="4202264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65940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smtClean="0"/>
              <a:t>Maximiliano </a:t>
            </a:r>
            <a:r>
              <a:rPr lang="es-ES" dirty="0" err="1" smtClean="0"/>
              <a:t>Neiner</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PDO</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a:solidFill>
                  <a:schemeClr val="tx2"/>
                </a:solidFill>
                <a:effectLst>
                  <a:outerShdw blurRad="38100" dist="38100" dir="2700000" algn="tl">
                    <a:srgbClr val="000000"/>
                  </a:outerShdw>
                </a:effectLst>
                <a:latin typeface="Franklin Gothic Medium" pitchFamily="34" charset="0"/>
              </a:rPr>
              <a:t>Clase </a:t>
            </a:r>
            <a:r>
              <a:rPr lang="es-ES" sz="4800" smtClean="0">
                <a:solidFill>
                  <a:schemeClr val="tx2"/>
                </a:solidFill>
                <a:effectLst>
                  <a:outerShdw blurRad="38100" dist="38100" dir="2700000" algn="tl">
                    <a:srgbClr val="000000"/>
                  </a:outerShdw>
                </a:effectLst>
                <a:latin typeface="Franklin Gothic Medium" pitchFamily="34" charset="0"/>
              </a:rPr>
              <a:t>8</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942344"/>
          </a:xfrm>
        </p:spPr>
        <p:txBody>
          <a:bodyPr/>
          <a:lstStyle/>
          <a:p>
            <a:pPr eaLnBrk="1" hangingPunct="1">
              <a:defRPr/>
            </a:pPr>
            <a:r>
              <a:rPr lang="es-AR" dirty="0" smtClean="0"/>
              <a:t>Introducción a PDO</a:t>
            </a:r>
          </a:p>
          <a:p>
            <a:pPr eaLnBrk="1" hangingPunct="1">
              <a:defRPr/>
            </a:pPr>
            <a:r>
              <a:rPr lang="es-ES" sz="3600" dirty="0" smtClean="0"/>
              <a:t>Conexiones</a:t>
            </a:r>
          </a:p>
          <a:p>
            <a:pPr eaLnBrk="1" hangingPunct="1">
              <a:defRPr/>
            </a:pPr>
            <a:r>
              <a:rPr lang="es-ES" sz="3600" dirty="0" err="1" smtClean="0">
                <a:solidFill>
                  <a:schemeClr val="accent1"/>
                </a:solidFill>
              </a:rPr>
              <a:t>Fetch</a:t>
            </a:r>
            <a:endParaRPr lang="es-ES" sz="3600" dirty="0" smtClean="0">
              <a:solidFill>
                <a:schemeClr val="accent1"/>
              </a:solidFill>
            </a:endParaRP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7674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una fila de un conjunto de resultados asociado al objeto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El valor de retorno de esta función en caso de éxito depende del tipo de obtención. En todos los casos, se devuelve FALSE en caso de error.</a:t>
            </a: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PDO::FETCH_ASSOC</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los nombres de las columnas del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PDO::FETCH_NUM</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el número de columna tal como fue devuelto en el conjunto de resultados, comenzando por la columna 0.</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PDO::FETCH_BOTH</a:t>
            </a:r>
            <a:r>
              <a:rPr lang="es-ES" sz="2800" b="0" dirty="0" smtClean="0">
                <a:effectLst>
                  <a:outerShdw blurRad="38100" dist="38100" dir="2700000" algn="tl">
                    <a:srgbClr val="000000">
                      <a:alpha val="43137"/>
                    </a:srgbClr>
                  </a:outerShdw>
                </a:effectLst>
                <a:latin typeface="+mn-lt"/>
              </a:rPr>
              <a:t> (predeterminado):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tanto por nombre de columna, como numéricamente con índice de base 0 tal como fue devuelto en el conjunto de resultados.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6135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PDO::FETCH_OBJ</a:t>
            </a:r>
            <a:r>
              <a:rPr lang="es-ES" sz="2800" b="0" dirty="0" smtClean="0">
                <a:effectLst>
                  <a:outerShdw blurRad="38100" dist="38100" dir="2700000" algn="tl">
                    <a:srgbClr val="000000">
                      <a:alpha val="43137"/>
                    </a:srgbClr>
                  </a:outerShdw>
                </a:effectLst>
                <a:latin typeface="+mn-lt"/>
              </a:rPr>
              <a:t>: devuelve un objeto anónimo con nombres de propiedades que se corresponden a los nombres de las columnas devueltas en 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PDO::FETCH_CLASS</a:t>
            </a:r>
            <a:r>
              <a:rPr lang="es-ES" sz="2800" b="0" dirty="0" smtClean="0">
                <a:effectLst>
                  <a:outerShdw blurRad="38100" dist="38100" dir="2700000" algn="tl">
                    <a:srgbClr val="000000">
                      <a:alpha val="43137"/>
                    </a:srgbClr>
                  </a:outerShdw>
                </a:effectLst>
                <a:latin typeface="+mn-lt"/>
              </a:rPr>
              <a:t>: devuelve una nueva instancia de la clase solicitada, haciendo corresponder las columnas del conjunto de resultados con los nombres de las propiedades de la clase. </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PDO::FETCH_BOUND</a:t>
            </a:r>
            <a:r>
              <a:rPr lang="es-ES" sz="2800" b="0" dirty="0" smtClean="0">
                <a:effectLst>
                  <a:outerShdw blurRad="38100" dist="38100" dir="2700000" algn="tl">
                    <a:srgbClr val="000000">
                      <a:alpha val="43137"/>
                    </a:srgbClr>
                  </a:outerShdw>
                </a:effectLst>
                <a:latin typeface="+mn-lt"/>
              </a:rPr>
              <a:t>: devuelve TRUE y asigna los valores de las columnas del conjunto de resultados a las variables de PHP a las que fueron vinculadas con el método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bindColumn</a:t>
            </a:r>
            <a:r>
              <a:rPr lang="es-ES" sz="2800" b="0" dirty="0" smtClean="0">
                <a:effectLst>
                  <a:outerShdw blurRad="38100" dist="38100" dir="2700000" algn="tl">
                    <a:srgbClr val="000000">
                      <a:alpha val="43137"/>
                    </a:srgbClr>
                  </a:outerShdw>
                </a:effectLst>
                <a:latin typeface="+mn-lt"/>
              </a:rPr>
              <a:t>().</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fetchAll</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2415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que contiene todas las filas de un conjunto de resultados.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fetchAll</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31195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la siguiente fila y la devuelve como un objeto. Esta función es una alternativa para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fetch</a:t>
            </a:r>
            <a:r>
              <a:rPr lang="es-ES" sz="2800" b="0" dirty="0" smtClean="0">
                <a:effectLst>
                  <a:outerShdw blurRad="38100" dist="38100" dir="2700000" algn="tl">
                    <a:srgbClr val="000000">
                      <a:alpha val="43137"/>
                    </a:srgbClr>
                  </a:outerShdw>
                </a:effectLst>
                <a:latin typeface="+mn-lt"/>
              </a:rPr>
              <a:t>() con el estilo PDO::FETCH_CLASS o PDO::FETCH_OBJ.</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className</a:t>
            </a:r>
            <a:r>
              <a:rPr lang="es-ES" sz="2400" b="0" dirty="0" smtClean="0">
                <a:effectLst>
                  <a:outerShdw blurRad="38100" dist="38100" dir="2700000" algn="tl">
                    <a:srgbClr val="000000">
                      <a:alpha val="43137"/>
                    </a:srgbClr>
                  </a:outerShdw>
                </a:effectLst>
                <a:latin typeface="+mn-lt"/>
              </a:rPr>
              <a:t>: Nombre de la clase creada.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args</a:t>
            </a:r>
            <a:r>
              <a:rPr lang="es-ES" sz="2400" b="0" dirty="0" smtClean="0">
                <a:effectLst>
                  <a:outerShdw blurRad="38100" dist="38100" dir="2700000" algn="tl">
                    <a:srgbClr val="000000">
                      <a:alpha val="43137"/>
                    </a:srgbClr>
                  </a:outerShdw>
                </a:effectLst>
                <a:latin typeface="+mn-lt"/>
              </a:rPr>
              <a:t>: Los elementos de este </a:t>
            </a:r>
            <a:r>
              <a:rPr lang="es-ES" sz="2400" b="0" dirty="0" err="1" smtClean="0">
                <a:effectLst>
                  <a:outerShdw blurRad="38100" dist="38100" dir="2700000" algn="tl">
                    <a:srgbClr val="000000">
                      <a:alpha val="43137"/>
                    </a:srgbClr>
                  </a:outerShdw>
                </a:effectLst>
                <a:latin typeface="+mn-lt"/>
              </a:rPr>
              <a:t>array</a:t>
            </a:r>
            <a:r>
              <a:rPr lang="es-ES" sz="2400" b="0" dirty="0" smtClean="0">
                <a:effectLst>
                  <a:outerShdw blurRad="38100" dist="38100" dir="2700000" algn="tl">
                    <a:srgbClr val="000000">
                      <a:alpha val="43137"/>
                    </a:srgbClr>
                  </a:outerShdw>
                </a:effectLst>
                <a:latin typeface="+mn-lt"/>
              </a:rPr>
              <a:t> son pasados al constructor</a:t>
            </a:r>
            <a:r>
              <a:rPr lang="es-ES" sz="2400" b="0" i="1" dirty="0" smtClean="0">
                <a:effectLst>
                  <a:outerShdw blurRad="38100" dist="38100" dir="2700000" algn="tl">
                    <a:srgbClr val="000000">
                      <a:alpha val="43137"/>
                    </a:srgbClr>
                  </a:outerShdw>
                </a:effectLst>
                <a:latin typeface="+mn-lt"/>
              </a:rPr>
              <a:t>.</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fetchObject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className</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args</a:t>
            </a:r>
            <a:r>
              <a:rPr lang="es-AR" sz="2200" b="0" dirty="0" smtClean="0">
                <a:solidFill>
                  <a:schemeClr val="bg2"/>
                </a:solidFill>
                <a:latin typeface="Arial Narrow" pitchFamily="34" charset="0"/>
              </a:rPr>
              <a:t>] ]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sz="3600" dirty="0" smtClean="0">
                <a:solidFill>
                  <a:schemeClr val="accent1"/>
                </a:solidFill>
              </a:rPr>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(1/5)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410164"/>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Muchas de las bases de datos más maduras admiten el concepto de sentencias preparadas.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Estas pueden definirse como un tipo de plantillas compiladas para SQL que las aplicaciones quieren ejecutar, pudiendo ser personalizadas utilizando parámetros.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ofrecen dos grandes beneficios: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(2/5)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57971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(1) La consulta sólo necesita ser analizada (o preparada) una vez, pero puede ser ejecutada muchas veces con los mismos o diferentes parámetros.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Cuando la consulta se prepara, la base de datos analizará, compilará y optimizará su plan para ejecutarla. </a:t>
            </a:r>
          </a:p>
          <a:p>
            <a:pPr marL="1016000" lvl="1" indent="-558800">
              <a:lnSpc>
                <a:spcPct val="90000"/>
              </a:lnSpc>
              <a:spcBef>
                <a:spcPct val="25000"/>
              </a:spcBef>
              <a:buClr>
                <a:schemeClr val="tx2"/>
              </a:buClr>
              <a:buSzPct val="130000"/>
              <a:defRPr/>
            </a:pPr>
            <a:endParaRPr lang="es-ES" sz="2400" b="0" dirty="0" smtClean="0">
              <a:effectLst>
                <a:outerShdw blurRad="38100" dist="38100" dir="2700000" algn="tl">
                  <a:srgbClr val="000000">
                    <a:alpha val="43137"/>
                  </a:srgbClr>
                </a:outerShdw>
              </a:effectLst>
              <a:latin typeface="+mn-lt"/>
            </a:endParaRP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Mediante el empleo de una sentencia preparada, la aplicación evita repetir el ciclo de análisis/compilación/optimización. Esto significa que las sentencias preparadas utilizan menos recursos y se ejecutan más rápidamente.</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0076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(3/5)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2045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(2) Los parámetros para las sentencias preparadas no necesitan estar entrecomillados; el controlador automáticamente se encarga de esto.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Si una aplicación usa exclusivamente sentencias preparadas, el desarrollador puede estar seguro de que no hay cabida para inyecciones de SQL.</a:t>
            </a:r>
          </a:p>
          <a:p>
            <a:pPr marL="1016000" lvl="1" indent="-558800">
              <a:lnSpc>
                <a:spcPct val="90000"/>
              </a:lnSpc>
              <a:spcBef>
                <a:spcPct val="25000"/>
              </a:spcBef>
              <a:buClr>
                <a:schemeClr val="tx2"/>
              </a:buClr>
              <a:buSzPct val="75000"/>
              <a:buFont typeface="Wingdings" pitchFamily="2" charset="2"/>
              <a:buBlip>
                <a:blip r:embed="rId3"/>
              </a:buBlip>
              <a:defRPr/>
            </a:pPr>
            <a:endParaRPr lang="es-AR"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son tan útiles que son la única característica que PDO emulará para los controladores que no las soporten. Esto asegura que una aplicación sea capaz de emplear el mismo paradigma de acceso a datos independientemente de las capacidades de la base de datos.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(4/5)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declaraciones preparadas básicamente funcionan así:</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smtClean="0">
                <a:effectLst>
                  <a:outerShdw blurRad="38100" dist="38100" dir="2700000" algn="tl">
                    <a:srgbClr val="000000">
                      <a:alpha val="43137"/>
                    </a:srgbClr>
                  </a:outerShdw>
                </a:effectLst>
                <a:latin typeface="+mn-lt"/>
              </a:rPr>
              <a:t>Prepare()</a:t>
            </a:r>
            <a:r>
              <a:rPr lang="es-ES" sz="2800" b="0" dirty="0" smtClean="0">
                <a:effectLst>
                  <a:outerShdw blurRad="38100" dist="38100" dir="2700000" algn="tl">
                    <a:srgbClr val="000000">
                      <a:alpha val="43137"/>
                    </a:srgbClr>
                  </a:outerShdw>
                </a:effectLst>
                <a:latin typeface="+mn-lt"/>
              </a:rPr>
              <a:t>: Una plantilla de declaración de SQL se crea y se envía a la base de datos. Ciertos valores se dejan sin especificar (parámetros). (Retorna un objeto de tipo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base de datos analiza, compila y realiza la optimización de consultas en la plantilla y almacena el resultado sin ejecutarlo.</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err="1" smtClean="0">
                <a:effectLst>
                  <a:outerShdw blurRad="38100" dist="38100" dir="2700000" algn="tl">
                    <a:srgbClr val="000000">
                      <a:alpha val="43137"/>
                    </a:srgbClr>
                  </a:outerShdw>
                </a:effectLst>
                <a:latin typeface="+mn-lt"/>
              </a:rPr>
              <a:t>Execute</a:t>
            </a:r>
            <a:r>
              <a:rPr lang="es-ES" sz="2800" dirty="0" smtClean="0">
                <a:effectLst>
                  <a:outerShdw blurRad="38100" dist="38100" dir="2700000" algn="tl">
                    <a:srgbClr val="000000">
                      <a:alpha val="43137"/>
                    </a:srgbClr>
                  </a:outerShdw>
                </a:effectLst>
                <a:latin typeface="+mn-lt"/>
              </a:rPr>
              <a:t>()</a:t>
            </a:r>
            <a:r>
              <a:rPr lang="es-ES" sz="2800" b="0" dirty="0" smtClean="0">
                <a:effectLst>
                  <a:outerShdw blurRad="38100" dist="38100" dir="2700000" algn="tl">
                    <a:srgbClr val="000000">
                      <a:alpha val="43137"/>
                    </a:srgbClr>
                  </a:outerShdw>
                </a:effectLst>
                <a:latin typeface="+mn-lt"/>
              </a:rPr>
              <a:t>: En un momento posterior, la aplicación enlaza (‘</a:t>
            </a:r>
            <a:r>
              <a:rPr lang="es-ES" sz="2800" b="0" dirty="0" err="1" smtClean="0">
                <a:effectLst>
                  <a:outerShdw blurRad="38100" dist="38100" dir="2700000" algn="tl">
                    <a:srgbClr val="000000">
                      <a:alpha val="43137"/>
                    </a:srgbClr>
                  </a:outerShdw>
                </a:effectLst>
                <a:latin typeface="+mn-lt"/>
              </a:rPr>
              <a:t>bindea</a:t>
            </a:r>
            <a:r>
              <a:rPr lang="es-ES" sz="2800" b="0" dirty="0" smtClean="0">
                <a:effectLst>
                  <a:outerShdw blurRad="38100" dist="38100" dir="2700000" algn="tl">
                    <a:srgbClr val="000000">
                      <a:alpha val="43137"/>
                    </a:srgbClr>
                  </a:outerShdw>
                </a:effectLst>
                <a:latin typeface="+mn-lt"/>
              </a:rPr>
              <a:t>’) los valores a los parámetros y la base de datos ejecuta la instrucción. </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n-lt"/>
              </a:rPr>
              <a:t>Sentencias Preparadas </a:t>
            </a:r>
            <a:r>
              <a:rPr lang="es-ES" sz="2800" b="0" dirty="0" smtClean="0">
                <a:solidFill>
                  <a:schemeClr val="tx2"/>
                </a:solidFill>
                <a:effectLst>
                  <a:outerShdw blurRad="38100" dist="38100" dir="2700000" algn="tl">
                    <a:srgbClr val="000000"/>
                  </a:outerShdw>
                </a:effectLst>
                <a:latin typeface="+mn-lt"/>
              </a:rPr>
              <a:t>(5/5)</a:t>
            </a:r>
            <a:endParaRPr lang="en-US" sz="2800" b="0" dirty="0">
              <a:solidFill>
                <a:schemeClr val="tx2"/>
              </a:solidFill>
              <a:effectLst>
                <a:outerShdw blurRad="38100" dist="38100" dir="2700000" algn="tl">
                  <a:srgbClr val="000000"/>
                </a:outerShdw>
              </a:effectLst>
              <a:latin typeface="+mn-lt"/>
            </a:endParaRPr>
          </a:p>
        </p:txBody>
      </p:sp>
      <p:sp>
        <p:nvSpPr>
          <p:cNvPr id="67" name="Rectangle 3"/>
          <p:cNvSpPr txBox="1">
            <a:spLocks noChangeArrowheads="1"/>
          </p:cNvSpPr>
          <p:nvPr/>
        </p:nvSpPr>
        <p:spPr bwMode="auto">
          <a:xfrm>
            <a:off x="384175" y="1357313"/>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sin parámetros</a:t>
            </a:r>
          </a:p>
        </p:txBody>
      </p:sp>
      <p:sp>
        <p:nvSpPr>
          <p:cNvPr id="6" name="Rectangle 5"/>
          <p:cNvSpPr>
            <a:spLocks noChangeArrowheads="1"/>
          </p:cNvSpPr>
          <p:nvPr/>
        </p:nvSpPr>
        <p:spPr bwMode="auto">
          <a:xfrm>
            <a:off x="533400" y="1988840"/>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7" name="Rectangle 3"/>
          <p:cNvSpPr txBox="1">
            <a:spLocks noChangeArrowheads="1"/>
          </p:cNvSpPr>
          <p:nvPr/>
        </p:nvSpPr>
        <p:spPr bwMode="auto">
          <a:xfrm>
            <a:off x="395536" y="3596941"/>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con parámetros</a:t>
            </a:r>
          </a:p>
        </p:txBody>
      </p:sp>
      <p:sp>
        <p:nvSpPr>
          <p:cNvPr id="8" name="Rectangle 5"/>
          <p:cNvSpPr>
            <a:spLocks noChangeArrowheads="1"/>
          </p:cNvSpPr>
          <p:nvPr/>
        </p:nvSpPr>
        <p:spPr bwMode="auto">
          <a:xfrm>
            <a:off x="539552" y="4221088"/>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r>
              <a:rPr lang="en-US" sz="2200" b="0" dirty="0" smtClean="0">
                <a:solidFill>
                  <a:srgbClr val="0000FF"/>
                </a:solidFill>
                <a:latin typeface="Arial Narrow" pitchFamily="34" charset="0"/>
                <a:cs typeface="Courier New" pitchFamily="49" charset="0"/>
              </a:rPr>
              <a:t>array</a:t>
            </a:r>
            <a:r>
              <a:rPr lang="en-US" sz="2200" b="0" dirty="0" smtClean="0">
                <a:solidFill>
                  <a:schemeClr val="bg2"/>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 =&gt; 3));</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sz="3600" dirty="0" err="1" smtClean="0">
                <a:solidFill>
                  <a:schemeClr val="accent1"/>
                </a:solidFill>
              </a:rPr>
              <a:t>PDOStatement</a:t>
            </a:r>
            <a:endParaRPr lang="es-AR" sz="3600"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PDOStatement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02236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Representa una sentencia preparada y, después de la ejecución de la instrucción, un conjunto de resultados asociado.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vincular (</a:t>
            </a:r>
            <a:r>
              <a:rPr lang="es-ES" sz="2800" b="0" dirty="0" err="1" smtClean="0">
                <a:effectLst>
                  <a:outerShdw blurRad="38100" dist="38100" dir="2700000" algn="tl">
                    <a:srgbClr val="000000">
                      <a:alpha val="43137"/>
                    </a:srgbClr>
                  </a:outerShdw>
                </a:effectLst>
                <a:latin typeface="+mn-lt"/>
              </a:rPr>
              <a:t>bindear</a:t>
            </a:r>
            <a:r>
              <a:rPr lang="es-ES" sz="2800" b="0" dirty="0" smtClean="0">
                <a:effectLst>
                  <a:outerShdw blurRad="38100" dist="38100" dir="2700000" algn="tl">
                    <a:srgbClr val="000000">
                      <a:alpha val="43137"/>
                    </a:srgbClr>
                  </a:outerShdw>
                </a:effectLst>
                <a:latin typeface="+mn-lt"/>
              </a:rPr>
              <a:t>) valores a parámetros.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obtener los valores de un conjunto de resultados.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36707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solidFill>
                  <a:schemeClr val="accent1"/>
                </a:solidFill>
              </a:rPr>
              <a:t>Métodos para vincular</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9829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variable de PHP a un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length</a:t>
            </a:r>
            <a:r>
              <a:rPr lang="es-ES" sz="2400" b="0" dirty="0" smtClean="0">
                <a:effectLst>
                  <a:outerShdw blurRad="38100" dist="38100" dir="2700000" algn="tl">
                    <a:srgbClr val="000000">
                      <a:alpha val="43137"/>
                    </a:srgbClr>
                  </a:outerShdw>
                </a:effectLst>
                <a:latin typeface="+mn-lt"/>
              </a:rPr>
              <a:t>: Longitud del tipo de datos.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length</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24116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 valor al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$valor: Valor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bindValue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$valor</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3,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$variable</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56167"/>
          </a:xfrm>
        </p:spPr>
        <p:txBody>
          <a:bodyPr/>
          <a:lstStyle/>
          <a:p>
            <a:pPr eaLnBrk="1" hangingPunct="1">
              <a:defRPr/>
            </a:pPr>
            <a:r>
              <a:rPr lang="es-AR" sz="3600" dirty="0" smtClean="0">
                <a:solidFill>
                  <a:schemeClr val="accent1"/>
                </a:solidFill>
              </a:rPr>
              <a:t>Introducción a PDO</a:t>
            </a:r>
          </a:p>
          <a:p>
            <a:pPr eaLnBrk="1" hangingPunct="1">
              <a:defRPr/>
            </a:pPr>
            <a:r>
              <a:rPr lang="es-ES" dirty="0" smtClean="0"/>
              <a:t>Conexiones</a:t>
            </a:r>
          </a:p>
          <a:p>
            <a:pPr eaLnBrk="1" hangingPunct="1">
              <a:defRPr/>
            </a:pPr>
            <a:r>
              <a:rPr lang="es-ES" dirty="0" err="1" smtClean="0"/>
              <a:t>Fetch</a:t>
            </a:r>
            <a:endParaRPr lang="es-ES" dirty="0" smtClean="0"/>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33069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columna a una variable de PHP. </a:t>
            </a:r>
            <a:r>
              <a:rPr lang="es-AR" sz="2800" b="0" dirty="0" smtClean="0">
                <a:effectLst>
                  <a:outerShdw blurRad="38100" dist="38100" dir="2700000" algn="tl">
                    <a:srgbClr val="000000">
                      <a:alpha val="43137"/>
                    </a:srgbClr>
                  </a:outerShdw>
                </a:effectLst>
                <a:latin typeface="+mn-lt"/>
              </a:rPr>
              <a:t>Cada llamada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o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fetchAll</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actualizará todas las variables que estén vinculadas a columnas.</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column</a:t>
            </a:r>
            <a:r>
              <a:rPr lang="es-ES" sz="2400" b="0" dirty="0" smtClean="0">
                <a:effectLst>
                  <a:outerShdw blurRad="38100" dist="38100" dir="2700000" algn="tl">
                    <a:srgbClr val="000000">
                      <a:alpha val="43137"/>
                    </a:srgbClr>
                  </a:outerShdw>
                </a:effectLst>
                <a:latin typeface="+mn-lt"/>
              </a:rPr>
              <a:t>: Número (base 1) o nombre de la columna del conjunto de resultados.</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la que vincular la columna.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maxLen</a:t>
            </a:r>
            <a:r>
              <a:rPr lang="es-ES" sz="2400" b="0" dirty="0" smtClean="0">
                <a:effectLst>
                  <a:outerShdw blurRad="38100" dist="38100" dir="2700000" algn="tl">
                    <a:srgbClr val="000000">
                      <a:alpha val="43137"/>
                    </a:srgbClr>
                  </a:outerShdw>
                </a:effectLst>
                <a:latin typeface="+mn-lt"/>
              </a:rPr>
              <a:t>: Longitud máxima sugerida para la pre asignación.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column</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maxLen</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5" name="Rectangle 5"/>
          <p:cNvSpPr>
            <a:spLocks noChangeArrowheads="1"/>
          </p:cNvSpPr>
          <p:nvPr/>
        </p:nvSpPr>
        <p:spPr bwMode="auto">
          <a:xfrm>
            <a:off x="539552" y="1196752"/>
            <a:ext cx="8229600" cy="54726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col1, col2, col3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execute</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Vincular por número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(1, 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PDO::PARAM_INT);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(2, 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PDO::PARAM_STR);</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 Vincular por nombre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a:t>
            </a:r>
            <a:r>
              <a:rPr lang="es-AR" sz="2200" b="0" dirty="0" smtClean="0">
                <a:solidFill>
                  <a:srgbClr val="800000"/>
                </a:solidFill>
                <a:latin typeface="Arial Narrow" pitchFamily="34" charset="0"/>
              </a:rPr>
              <a:t>'col3'</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PDO::PARAM_BOOL);</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rgbClr val="0000FF"/>
                </a:solidFill>
                <a:latin typeface="Arial Narrow" pitchFamily="34" charset="0"/>
              </a:rPr>
              <a:t>while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$fila</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(PDO::FETCH_BOUND))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"\n"</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print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n-US" sz="2200" b="0" dirty="0" smtClean="0">
                <a:solidFill>
                  <a:schemeClr val="bg2"/>
                </a:solidFill>
                <a:latin typeface="Arial Narrow" pitchFamily="34" charset="0"/>
                <a:cs typeface="Courier New" pitchFamily="49" charset="0"/>
              </a:rPr>
              <a:t>	</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53251"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PDO (PHP Data </a:t>
            </a:r>
            <a:r>
              <a:rPr lang="es-ES" sz="4800" b="0" dirty="0" err="1" smtClean="0">
                <a:solidFill>
                  <a:schemeClr val="tx2"/>
                </a:solidFill>
                <a:effectLst>
                  <a:outerShdw blurRad="38100" dist="38100" dir="2700000" algn="tl">
                    <a:srgbClr val="000000"/>
                  </a:outerShdw>
                </a:effectLst>
                <a:latin typeface="+mj-lt"/>
              </a:rPr>
              <a:t>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smtClean="0">
                <a:effectLst>
                  <a:outerShdw blurRad="38100" dist="38100" dir="2700000" algn="tl">
                    <a:srgbClr val="000000">
                      <a:alpha val="43137"/>
                    </a:srgbClr>
                  </a:outerShdw>
                </a:effectLst>
                <a:latin typeface="+mn-lt"/>
              </a:rPr>
              <a:t>PDO </a:t>
            </a:r>
            <a:r>
              <a:rPr lang="es-ES" sz="2800" b="0" dirty="0" smtClean="0">
                <a:effectLst>
                  <a:outerShdw blurRad="38100" dist="38100" dir="2700000" algn="tl">
                    <a:srgbClr val="000000">
                      <a:alpha val="43137"/>
                    </a:srgbClr>
                  </a:outerShdw>
                </a:effectLst>
                <a:latin typeface="+mn-lt"/>
              </a:rPr>
              <a:t>define una interfaz ligera para poder acceder a bases de datos en PHP.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proporciona una capa de abstracción de </a:t>
            </a:r>
            <a:r>
              <a:rPr lang="es-ES" sz="2800" b="0" i="1" dirty="0" smtClean="0">
                <a:effectLst>
                  <a:outerShdw blurRad="38100" dist="38100" dir="2700000" algn="tl">
                    <a:srgbClr val="000000">
                      <a:alpha val="43137"/>
                    </a:srgbClr>
                  </a:outerShdw>
                </a:effectLst>
                <a:latin typeface="+mn-lt"/>
              </a:rPr>
              <a:t>acceso a datos</a:t>
            </a:r>
            <a:r>
              <a:rPr lang="es-ES" sz="2800" b="0" dirty="0" smtClean="0">
                <a:effectLst>
                  <a:outerShdw blurRad="38100" dist="38100" dir="2700000" algn="tl">
                    <a:srgbClr val="000000">
                      <a:alpha val="43137"/>
                    </a:srgbClr>
                  </a:outerShdw>
                </a:effectLst>
                <a:latin typeface="+mn-lt"/>
              </a:rPr>
              <a:t>, lo que significa que, independientemente de la base de datos que se esté utilizando, se emplean las mismas funciones para realizar consultas y obtener datos.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viene con PHP 5.1, y está disponible como una extensión PECL para PHP 5.0</a:t>
            </a:r>
          </a:p>
          <a:p>
            <a:pPr marL="558800" indent="-558800">
              <a:lnSpc>
                <a:spcPct val="90000"/>
              </a:lnSpc>
              <a:spcBef>
                <a:spcPct val="25000"/>
              </a:spcBef>
              <a:buClr>
                <a:schemeClr val="tx2"/>
              </a:buClr>
              <a:buSzPct val="75000"/>
              <a:buBlip>
                <a:blip r:embed="rId3"/>
              </a:buBlip>
              <a:defRPr/>
            </a:pPr>
            <a:r>
              <a:rPr lang="es-ES" sz="2800" b="0" dirty="0" smtClean="0">
                <a:effectLst>
                  <a:outerShdw blurRad="38100" dist="38100" dir="2700000" algn="tl">
                    <a:srgbClr val="000000">
                      <a:alpha val="43137"/>
                    </a:srgbClr>
                  </a:outerShdw>
                </a:effectLst>
                <a:latin typeface="+mn-lt"/>
              </a:rPr>
              <a:t>PDO requiere las características nuevas de POO del núcleo de PHP 5, por lo que no se ejecutará con versiones anteriores de PHP.</a:t>
            </a:r>
            <a:endParaRPr lang="es-AR" sz="2800" dirty="0" smtClean="0">
              <a:solidFill>
                <a:schemeClr val="bg2"/>
              </a:solidFill>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871555"/>
          </a:xfrm>
        </p:spPr>
        <p:txBody>
          <a:bodyPr/>
          <a:lstStyle/>
          <a:p>
            <a:pPr eaLnBrk="1" hangingPunct="1">
              <a:defRPr/>
            </a:pPr>
            <a:r>
              <a:rPr lang="es-AR" dirty="0" smtClean="0"/>
              <a:t>Introducción a PDO</a:t>
            </a:r>
          </a:p>
          <a:p>
            <a:pPr eaLnBrk="1" hangingPunct="1">
              <a:defRPr/>
            </a:pPr>
            <a:r>
              <a:rPr lang="es-ES" sz="3600" dirty="0" smtClean="0">
                <a:solidFill>
                  <a:schemeClr val="accent1"/>
                </a:solidFill>
              </a:rPr>
              <a:t>Conexiones</a:t>
            </a:r>
          </a:p>
          <a:p>
            <a:pPr eaLnBrk="1" hangingPunct="1">
              <a:defRPr/>
            </a:pPr>
            <a:r>
              <a:rPr lang="es-ES_tradnl" dirty="0" err="1" smtClean="0"/>
              <a:t>Fetch</a:t>
            </a:r>
            <a:endParaRPr lang="es-AR" dirty="0" smtClean="0"/>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0568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conexiones se establecen creando instancias de la clase base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No importa el controlador que se utilice; siempre se usará el nombre de la clase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El constructor acepta parámetros para especificar el origen de la base de datos (conocido como DSN) y, opcionalmente, el nombre de usuario y la contraseña (si la hubiera).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
        <p:nvSpPr>
          <p:cNvPr id="6" name="Rectangle 5"/>
          <p:cNvSpPr>
            <a:spLocks noChangeArrowheads="1"/>
          </p:cNvSpPr>
          <p:nvPr/>
        </p:nvSpPr>
        <p:spPr bwMode="auto">
          <a:xfrm>
            <a:off x="533400" y="4979640"/>
            <a:ext cx="8229600" cy="147369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86793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hubieran errores de conexión, se lanzará un objeto </a:t>
            </a:r>
            <a:r>
              <a:rPr lang="es-ES" sz="2800" i="1" dirty="0" err="1" smtClean="0">
                <a:effectLst>
                  <a:outerShdw blurRad="38100" dist="38100" dir="2700000" algn="tl">
                    <a:srgbClr val="000000">
                      <a:alpha val="43137"/>
                    </a:srgbClr>
                  </a:outerShdw>
                </a:effectLst>
                <a:latin typeface="+mn-lt"/>
              </a:rPr>
              <a:t>PDOException</a:t>
            </a:r>
            <a:r>
              <a:rPr lang="es-ES" sz="2800" b="0" dirty="0" smtClean="0">
                <a:effectLst>
                  <a:outerShdw blurRad="38100" dist="38100" dir="2700000" algn="tl">
                    <a:srgbClr val="000000">
                      <a:alpha val="43137"/>
                    </a:srgbClr>
                  </a:outerShdw>
                </a:effectLst>
                <a:latin typeface="+mn-lt"/>
              </a:rPr>
              <a:t>. </a:t>
            </a:r>
          </a:p>
        </p:txBody>
      </p:sp>
      <p:sp>
        <p:nvSpPr>
          <p:cNvPr id="6" name="Rectangle 5"/>
          <p:cNvSpPr>
            <a:spLocks noChangeArrowheads="1"/>
          </p:cNvSpPr>
          <p:nvPr/>
        </p:nvSpPr>
        <p:spPr bwMode="auto">
          <a:xfrm>
            <a:off x="533400" y="2780928"/>
            <a:ext cx="8229600" cy="295232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rgbClr val="0000FF"/>
                </a:solidFill>
                <a:latin typeface="Arial Narrow" pitchFamily="34" charset="0"/>
                <a:cs typeface="Courier New" pitchFamily="49" charset="0"/>
              </a:rPr>
              <a:t>try</a:t>
            </a:r>
            <a:r>
              <a:rPr lang="en-US" sz="2200" b="0" dirty="0" smtClean="0">
                <a:solidFill>
                  <a:schemeClr val="bg2"/>
                </a:solidFill>
                <a:latin typeface="Arial Narrow" pitchFamily="34" charset="0"/>
                <a:cs typeface="Courier New" pitchFamily="49" charset="0"/>
              </a:rPr>
              <a:t> {</a:t>
            </a: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rgbClr val="0000FF"/>
                </a:solidFill>
                <a:latin typeface="Arial Narrow" pitchFamily="34" charset="0"/>
                <a:cs typeface="Courier New" pitchFamily="49" charset="0"/>
              </a:rPr>
              <a:t>catch</a:t>
            </a:r>
            <a:r>
              <a:rPr lang="en-US" sz="2200" b="0" dirty="0" smtClean="0">
                <a:solidFill>
                  <a:schemeClr val="bg2"/>
                </a:solidFill>
                <a:latin typeface="Arial Narrow" pitchFamily="34" charset="0"/>
                <a:cs typeface="Courier New" pitchFamily="49" charset="0"/>
              </a:rPr>
              <a:t>(</a:t>
            </a:r>
            <a:r>
              <a:rPr lang="en-US" sz="2200" b="0" dirty="0" err="1" smtClean="0">
                <a:solidFill>
                  <a:schemeClr val="bg2"/>
                </a:solidFill>
                <a:latin typeface="Arial Narrow" pitchFamily="34" charset="0"/>
                <a:cs typeface="Courier New" pitchFamily="49" charset="0"/>
              </a:rPr>
              <a:t>PDOException</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echo </a:t>
            </a:r>
            <a:r>
              <a:rPr lang="en-US" sz="2200" b="0" dirty="0" smtClean="0">
                <a:solidFill>
                  <a:srgbClr val="800000"/>
                </a:solidFill>
                <a:latin typeface="Arial Narrow" pitchFamily="34" charset="0"/>
                <a:cs typeface="Courier New" pitchFamily="49" charset="0"/>
              </a:rPr>
              <a:t>''Error: ''</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getMessage</a:t>
            </a:r>
            <a:r>
              <a:rPr lang="en-US" sz="2200" b="0" dirty="0" smtClean="0">
                <a:solidFill>
                  <a:schemeClr val="bg2"/>
                </a:solidFill>
                <a:latin typeface="Arial Narrow" pitchFamily="34" charset="0"/>
                <a:cs typeface="Courier New" pitchFamily="49" charset="0"/>
              </a:rPr>
              <a:t>() . </a:t>
            </a:r>
            <a:r>
              <a:rPr lang="en-US" sz="2200" b="0" dirty="0" smtClean="0">
                <a:solidFill>
                  <a:srgbClr val="800000"/>
                </a:solidFill>
                <a:latin typeface="Arial Narrow" pitchFamily="34" charset="0"/>
                <a:cs typeface="Courier New" pitchFamily="49" charset="0"/>
              </a:rPr>
              <a:t>''&lt;</a:t>
            </a:r>
            <a:r>
              <a:rPr lang="en-US" sz="2200" b="0" dirty="0" err="1" smtClean="0">
                <a:solidFill>
                  <a:srgbClr val="800000"/>
                </a:solidFill>
                <a:latin typeface="Arial Narrow" pitchFamily="34" charset="0"/>
                <a:cs typeface="Courier New" pitchFamily="49" charset="0"/>
              </a:rPr>
              <a:t>br</a:t>
            </a:r>
            <a:r>
              <a:rPr lang="en-US" sz="2200" b="0" dirty="0" smtClean="0">
                <a:solidFill>
                  <a:srgbClr val="800000"/>
                </a:solidFill>
                <a:latin typeface="Arial Narrow" pitchFamily="34" charset="0"/>
                <a:cs typeface="Courier New" pitchFamily="49" charset="0"/>
              </a:rPr>
              <a:t>/&gt;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45687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Una vez realizada con éxito una conexión a la base de datos, será devuelta una instancia de la clase </a:t>
            </a:r>
            <a:r>
              <a:rPr lang="es-ES" sz="2800" i="1" dirty="0" smtClean="0">
                <a:effectLst>
                  <a:outerShdw blurRad="38100" dist="38100" dir="2700000" algn="tl">
                    <a:srgbClr val="000000">
                      <a:alpha val="43137"/>
                    </a:srgbClr>
                  </a:outerShdw>
                </a:effectLst>
                <a:latin typeface="+mn-lt"/>
              </a:rPr>
              <a:t>PDO</a:t>
            </a:r>
            <a:r>
              <a:rPr lang="es-ES" sz="2800" b="0" dirty="0" smtClean="0">
                <a:effectLst>
                  <a:outerShdw blurRad="38100" dist="38100" dir="2700000" algn="tl">
                    <a:srgbClr val="000000">
                      <a:alpha val="43137"/>
                    </a:srgbClr>
                  </a:outerShdw>
                </a:effectLst>
                <a:latin typeface="+mn-lt"/>
              </a:rPr>
              <a:t> al script.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conexión permanecerá activa durante el tiempo de vida del objeto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Para cerrar la conexión, es necesario destruir el objeto asegurándose de que todas las referencias a él existentes sean eliminadas (esto se puede hacer asignando NULL a la variable que contiene el objeto).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no se realiza explícitamente, PHP cerrará automáticamente la conexión cuando el script finalice.</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2116</TotalTime>
  <Words>1494</Words>
  <Application>Microsoft Office PowerPoint</Application>
  <PresentationFormat>Presentación en pantalla (4:3)</PresentationFormat>
  <Paragraphs>342</Paragraphs>
  <Slides>33</Slides>
  <Notes>29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Arial</vt:lpstr>
      <vt:lpstr>Arial Narrow</vt:lpstr>
      <vt:lpstr>Courier New</vt:lpstr>
      <vt:lpstr>Franklin Gothic Book</vt:lpstr>
      <vt:lpstr>Franklin Gothic Medium</vt:lpstr>
      <vt:lpstr>Times New Roman</vt:lpstr>
      <vt:lpstr>Wingdings</vt:lpstr>
      <vt:lpstr>Mi Plantilla</vt:lpstr>
      <vt:lpstr>2_VS_NET Launch Template</vt:lpstr>
      <vt:lpstr>Maximiliano Neiner</vt:lpstr>
      <vt:lpstr>Temas a Tratar</vt:lpstr>
      <vt:lpstr>Temas a Tratar</vt:lpstr>
      <vt:lpstr>Presentación de PowerPoint</vt:lpstr>
      <vt:lpstr>Temas a Tratar</vt:lpstr>
      <vt:lpstr>Presentación de PowerPoint</vt:lpstr>
      <vt:lpstr>Presentación de PowerPoint</vt:lpstr>
      <vt:lpstr>Presentación de PowerPoint</vt:lpstr>
      <vt:lpstr>Demo</vt:lpstr>
      <vt:lpstr>Temas a Tratar</vt:lpstr>
      <vt:lpstr>Presentación de PowerPoint</vt:lpstr>
      <vt:lpstr>Presentación de PowerPoint</vt:lpstr>
      <vt:lpstr>Presentación de PowerPoint</vt:lpstr>
      <vt:lpstr>Presentación de PowerPoint</vt:lpstr>
      <vt:lpstr>Presentación de PowerPoint</vt:lpstr>
      <vt:lpstr>Demo</vt:lpstr>
      <vt:lpstr>Temas a Tratar</vt:lpstr>
      <vt:lpstr>Presentación de PowerPoint</vt:lpstr>
      <vt:lpstr>Presentación de PowerPoint</vt:lpstr>
      <vt:lpstr>Presentación de PowerPoint</vt:lpstr>
      <vt:lpstr>Presentación de PowerPoint</vt:lpstr>
      <vt:lpstr>Presentación de PowerPoint</vt:lpstr>
      <vt:lpstr>Temas a Tratar</vt:lpstr>
      <vt:lpstr>Presentación de PowerPoint</vt:lpstr>
      <vt:lpstr>Temas a Tratar</vt:lpstr>
      <vt:lpstr>Presentación de PowerPoint</vt:lpstr>
      <vt:lpstr>Presentación de PowerPoint</vt:lpstr>
      <vt:lpstr>Presentación de PowerPoint</vt:lpstr>
      <vt:lpstr>Presentación de PowerPoint</vt:lpstr>
      <vt:lpstr>Presentación de PowerPoint</vt:lpstr>
      <vt:lpstr>Presentación de PowerPoint</vt:lpstr>
      <vt:lpstr>Demo</vt:lpstr>
      <vt:lpstr>Ejercitación</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PDO</dc:subject>
  <dc:creator>Neiner, Maximiliano</dc:creator>
  <cp:lastModifiedBy>alumno</cp:lastModifiedBy>
  <cp:revision>165</cp:revision>
  <dcterms:created xsi:type="dcterms:W3CDTF">2009-08-02T14:41:16Z</dcterms:created>
  <dcterms:modified xsi:type="dcterms:W3CDTF">2017-10-02T11:33:49Z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