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13"/>
  </p:notesMasterIdLst>
  <p:sldIdLst>
    <p:sldId id="256" r:id="rId2"/>
    <p:sldId id="258" r:id="rId3"/>
    <p:sldId id="265" r:id="rId4"/>
    <p:sldId id="260" r:id="rId5"/>
    <p:sldId id="259" r:id="rId6"/>
    <p:sldId id="268" r:id="rId7"/>
    <p:sldId id="262" r:id="rId8"/>
    <p:sldId id="261" r:id="rId9"/>
    <p:sldId id="267"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12" userDrawn="1">
          <p15:clr>
            <a:srgbClr val="A4A3A4"/>
          </p15:clr>
        </p15:guide>
        <p15:guide id="2" pos="2880" userDrawn="1">
          <p15:clr>
            <a:srgbClr val="A4A3A4"/>
          </p15:clr>
        </p15:guide>
        <p15:guide id="3" orient="horz" pos="1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3226" autoAdjust="0"/>
  </p:normalViewPr>
  <p:slideViewPr>
    <p:cSldViewPr>
      <p:cViewPr>
        <p:scale>
          <a:sx n="94" d="100"/>
          <a:sy n="94" d="100"/>
        </p:scale>
        <p:origin x="-920" y="-16"/>
      </p:cViewPr>
      <p:guideLst>
        <p:guide orient="horz" pos="2112"/>
        <p:guide orient="horz" pos="163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DA762-E0E1-4743-8215-07BB0ED291CE}" type="datetimeFigureOut">
              <a:rPr lang="en-US" smtClean="0"/>
              <a:t>5/8/17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161D9-35E5-4662-B164-2A4CEF0F3C27}" type="slidenum">
              <a:rPr lang="en-US" smtClean="0"/>
              <a:t>‹#›</a:t>
            </a:fld>
            <a:endParaRPr lang="en-US"/>
          </a:p>
        </p:txBody>
      </p:sp>
    </p:spTree>
    <p:extLst>
      <p:ext uri="{BB962C8B-B14F-4D97-AF65-F5344CB8AC3E}">
        <p14:creationId xmlns:p14="http://schemas.microsoft.com/office/powerpoint/2010/main" val="337985015"/>
      </p:ext>
    </p:extLst>
  </p:cSld>
  <p:clrMap bg1="lt1" tx1="dk1" bg2="lt2" tx2="dk2" accent1="accent1" accent2="accent2" accent3="accent3" accent4="accent4" accent5="accent5" accent6="accent6" hlink="hlink" folHlink="folHlink"/>
  <p:notesStyle>
    <a:lvl1pPr marL="0" algn="l" defTabSz="898908" rtl="0" eaLnBrk="1" latinLnBrk="0" hangingPunct="1">
      <a:defRPr sz="1180" kern="1200">
        <a:solidFill>
          <a:schemeClr val="tx1"/>
        </a:solidFill>
        <a:latin typeface="+mn-lt"/>
        <a:ea typeface="+mn-ea"/>
        <a:cs typeface="+mn-cs"/>
      </a:defRPr>
    </a:lvl1pPr>
    <a:lvl2pPr marL="449454" algn="l" defTabSz="898908" rtl="0" eaLnBrk="1" latinLnBrk="0" hangingPunct="1">
      <a:defRPr sz="1180" kern="1200">
        <a:solidFill>
          <a:schemeClr val="tx1"/>
        </a:solidFill>
        <a:latin typeface="+mn-lt"/>
        <a:ea typeface="+mn-ea"/>
        <a:cs typeface="+mn-cs"/>
      </a:defRPr>
    </a:lvl2pPr>
    <a:lvl3pPr marL="898908" algn="l" defTabSz="898908" rtl="0" eaLnBrk="1" latinLnBrk="0" hangingPunct="1">
      <a:defRPr sz="1180" kern="1200">
        <a:solidFill>
          <a:schemeClr val="tx1"/>
        </a:solidFill>
        <a:latin typeface="+mn-lt"/>
        <a:ea typeface="+mn-ea"/>
        <a:cs typeface="+mn-cs"/>
      </a:defRPr>
    </a:lvl3pPr>
    <a:lvl4pPr marL="1348364" algn="l" defTabSz="898908" rtl="0" eaLnBrk="1" latinLnBrk="0" hangingPunct="1">
      <a:defRPr sz="1180" kern="1200">
        <a:solidFill>
          <a:schemeClr val="tx1"/>
        </a:solidFill>
        <a:latin typeface="+mn-lt"/>
        <a:ea typeface="+mn-ea"/>
        <a:cs typeface="+mn-cs"/>
      </a:defRPr>
    </a:lvl4pPr>
    <a:lvl5pPr marL="1797818" algn="l" defTabSz="898908" rtl="0" eaLnBrk="1" latinLnBrk="0" hangingPunct="1">
      <a:defRPr sz="1180" kern="1200">
        <a:solidFill>
          <a:schemeClr val="tx1"/>
        </a:solidFill>
        <a:latin typeface="+mn-lt"/>
        <a:ea typeface="+mn-ea"/>
        <a:cs typeface="+mn-cs"/>
      </a:defRPr>
    </a:lvl5pPr>
    <a:lvl6pPr marL="2247272" algn="l" defTabSz="898908" rtl="0" eaLnBrk="1" latinLnBrk="0" hangingPunct="1">
      <a:defRPr sz="1180" kern="1200">
        <a:solidFill>
          <a:schemeClr val="tx1"/>
        </a:solidFill>
        <a:latin typeface="+mn-lt"/>
        <a:ea typeface="+mn-ea"/>
        <a:cs typeface="+mn-cs"/>
      </a:defRPr>
    </a:lvl6pPr>
    <a:lvl7pPr marL="2696726" algn="l" defTabSz="898908" rtl="0" eaLnBrk="1" latinLnBrk="0" hangingPunct="1">
      <a:defRPr sz="1180" kern="1200">
        <a:solidFill>
          <a:schemeClr val="tx1"/>
        </a:solidFill>
        <a:latin typeface="+mn-lt"/>
        <a:ea typeface="+mn-ea"/>
        <a:cs typeface="+mn-cs"/>
      </a:defRPr>
    </a:lvl7pPr>
    <a:lvl8pPr marL="3146181" algn="l" defTabSz="898908" rtl="0" eaLnBrk="1" latinLnBrk="0" hangingPunct="1">
      <a:defRPr sz="1180" kern="1200">
        <a:solidFill>
          <a:schemeClr val="tx1"/>
        </a:solidFill>
        <a:latin typeface="+mn-lt"/>
        <a:ea typeface="+mn-ea"/>
        <a:cs typeface="+mn-cs"/>
      </a:defRPr>
    </a:lvl8pPr>
    <a:lvl9pPr marL="3595635" algn="l" defTabSz="898908" rtl="0" eaLnBrk="1" latinLnBrk="0" hangingPunct="1">
      <a:defRPr sz="11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80" kern="1200" dirty="0" smtClean="0">
                <a:solidFill>
                  <a:schemeClr val="tx1"/>
                </a:solidFill>
                <a:effectLst/>
                <a:latin typeface="+mn-lt"/>
                <a:ea typeface="+mn-ea"/>
                <a:cs typeface="+mn-cs"/>
              </a:rPr>
              <a:t>My project is about crossword puzzles.  </a:t>
            </a:r>
          </a:p>
          <a:p>
            <a:r>
              <a:rPr lang="en-US" sz="1180" kern="1200" dirty="0" smtClean="0">
                <a:solidFill>
                  <a:schemeClr val="tx1"/>
                </a:solidFill>
                <a:effectLst/>
                <a:latin typeface="+mn-lt"/>
                <a:ea typeface="+mn-ea"/>
                <a:cs typeface="+mn-cs"/>
              </a:rPr>
              <a:t>I scraped all the New York Times crossword puzzle clues and answers from the last five years, and I’ve done the crossword manually almost every day for the past eight years, so I’ve actually clued in way more puzzles over my lifetime than I was able to scrape this past week.</a:t>
            </a:r>
          </a:p>
          <a:p>
            <a:endParaRPr lang="en-US" dirty="0" smtClean="0"/>
          </a:p>
          <a:p>
            <a:endParaRPr lang="en-US" dirty="0" smtClean="0"/>
          </a:p>
          <a:p>
            <a:pPr marL="0" marR="0" indent="0" algn="l" defTabSz="898908" rtl="0" eaLnBrk="1" fontAlgn="auto" latinLnBrk="0" hangingPunct="1">
              <a:lnSpc>
                <a:spcPct val="100000"/>
              </a:lnSpc>
              <a:spcBef>
                <a:spcPts val="0"/>
              </a:spcBef>
              <a:spcAft>
                <a:spcPts val="0"/>
              </a:spcAft>
              <a:buClrTx/>
              <a:buSzTx/>
              <a:buFontTx/>
              <a:buNone/>
              <a:tabLst/>
              <a:defRPr/>
            </a:pPr>
            <a:r>
              <a:rPr lang="en-US" sz="1180" kern="1200" dirty="0" smtClean="0">
                <a:solidFill>
                  <a:schemeClr val="tx1"/>
                </a:solidFill>
                <a:effectLst/>
                <a:latin typeface="+mn-lt"/>
                <a:ea typeface="+mn-ea"/>
                <a:cs typeface="+mn-cs"/>
              </a:rPr>
              <a:t>I think there’s a myth about crosswords, which is that being good at crosswords is about knowing a lot of trivia, and that’s just completely false.  Sometimes a constructor will put an obscure word in there just to get all the clues to fit, but if you put too much trivia in your crossword puzzle, Will </a:t>
            </a:r>
            <a:r>
              <a:rPr lang="en-US" sz="1180" kern="1200" dirty="0" err="1" smtClean="0">
                <a:solidFill>
                  <a:schemeClr val="tx1"/>
                </a:solidFill>
                <a:effectLst/>
                <a:latin typeface="+mn-lt"/>
                <a:ea typeface="+mn-ea"/>
                <a:cs typeface="+mn-cs"/>
              </a:rPr>
              <a:t>Shortz</a:t>
            </a:r>
            <a:r>
              <a:rPr lang="en-US" sz="1180" kern="1200" dirty="0" smtClean="0">
                <a:solidFill>
                  <a:schemeClr val="tx1"/>
                </a:solidFill>
                <a:effectLst/>
                <a:latin typeface="+mn-lt"/>
                <a:ea typeface="+mn-ea"/>
                <a:cs typeface="+mn-cs"/>
              </a:rPr>
              <a:t> will not print it because that is explicitly not</a:t>
            </a:r>
            <a:r>
              <a:rPr lang="en-US" sz="1180" kern="1200" baseline="0" dirty="0" smtClean="0">
                <a:solidFill>
                  <a:schemeClr val="tx1"/>
                </a:solidFill>
                <a:effectLst/>
                <a:latin typeface="+mn-lt"/>
                <a:ea typeface="+mn-ea"/>
                <a:cs typeface="+mn-cs"/>
              </a:rPr>
              <a:t> their goal</a:t>
            </a:r>
            <a:r>
              <a:rPr lang="en-US" sz="118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1</a:t>
            </a:fld>
            <a:endParaRPr lang="en-US"/>
          </a:p>
        </p:txBody>
      </p:sp>
    </p:spTree>
    <p:extLst>
      <p:ext uri="{BB962C8B-B14F-4D97-AF65-F5344CB8AC3E}">
        <p14:creationId xmlns:p14="http://schemas.microsoft.com/office/powerpoint/2010/main" val="47095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98908" rtl="0" eaLnBrk="1" fontAlgn="auto" latinLnBrk="0" hangingPunct="1">
              <a:lnSpc>
                <a:spcPct val="100000"/>
              </a:lnSpc>
              <a:spcBef>
                <a:spcPts val="0"/>
              </a:spcBef>
              <a:spcAft>
                <a:spcPts val="0"/>
              </a:spcAft>
              <a:buClrTx/>
              <a:buSzTx/>
              <a:buFontTx/>
              <a:buNone/>
              <a:tabLst/>
              <a:defRPr/>
            </a:pPr>
            <a:r>
              <a:rPr lang="en-US" sz="1180" kern="1200" dirty="0" smtClean="0">
                <a:solidFill>
                  <a:schemeClr val="tx1"/>
                </a:solidFill>
                <a:effectLst/>
                <a:latin typeface="+mn-lt"/>
                <a:ea typeface="+mn-ea"/>
                <a:cs typeface="+mn-cs"/>
              </a:rPr>
              <a:t>Here’s a debut answer from this past February: data scientist!  I just wanted to </a:t>
            </a:r>
            <a:r>
              <a:rPr lang="en-US" sz="1180" kern="1200" smtClean="0">
                <a:solidFill>
                  <a:schemeClr val="tx1"/>
                </a:solidFill>
                <a:effectLst/>
                <a:latin typeface="+mn-lt"/>
                <a:ea typeface="+mn-ea"/>
                <a:cs typeface="+mn-cs"/>
              </a:rPr>
              <a:t>show this.</a:t>
            </a:r>
            <a:endParaRPr lang="en-US" sz="1180" kern="1200" dirty="0" smtClean="0">
              <a:solidFill>
                <a:schemeClr val="tx1"/>
              </a:solidFill>
              <a:effectLst/>
              <a:latin typeface="+mn-lt"/>
              <a:ea typeface="+mn-ea"/>
              <a:cs typeface="+mn-cs"/>
            </a:endParaRPr>
          </a:p>
          <a:p>
            <a:pPr marL="0" marR="0" indent="0" algn="l" defTabSz="898908" rtl="0" eaLnBrk="1" fontAlgn="auto" latinLnBrk="0" hangingPunct="1">
              <a:lnSpc>
                <a:spcPct val="100000"/>
              </a:lnSpc>
              <a:spcBef>
                <a:spcPts val="0"/>
              </a:spcBef>
              <a:spcAft>
                <a:spcPts val="0"/>
              </a:spcAft>
              <a:buClrTx/>
              <a:buSzTx/>
              <a:buFontTx/>
              <a:buNone/>
              <a:tabLst/>
              <a:defRPr/>
            </a:pPr>
            <a:endParaRPr lang="en-US" sz="1180" kern="1200" dirty="0" smtClean="0">
              <a:solidFill>
                <a:schemeClr val="tx1"/>
              </a:solidFill>
              <a:effectLst/>
              <a:latin typeface="+mn-lt"/>
              <a:ea typeface="+mn-ea"/>
              <a:cs typeface="+mn-cs"/>
            </a:endParaRPr>
          </a:p>
          <a:p>
            <a:pPr marL="0" marR="0" indent="0" algn="l" defTabSz="898908" rtl="0" eaLnBrk="1" fontAlgn="auto" latinLnBrk="0" hangingPunct="1">
              <a:lnSpc>
                <a:spcPct val="100000"/>
              </a:lnSpc>
              <a:spcBef>
                <a:spcPts val="0"/>
              </a:spcBef>
              <a:spcAft>
                <a:spcPts val="0"/>
              </a:spcAft>
              <a:buClrTx/>
              <a:buSzTx/>
              <a:buFontTx/>
              <a:buNone/>
              <a:tabLst/>
              <a:defRPr/>
            </a:pPr>
            <a:r>
              <a:rPr lang="en-US" sz="1180" kern="1200" dirty="0" smtClean="0">
                <a:solidFill>
                  <a:schemeClr val="tx1"/>
                </a:solidFill>
                <a:effectLst/>
                <a:latin typeface="+mn-lt"/>
                <a:ea typeface="+mn-ea"/>
                <a:cs typeface="+mn-cs"/>
              </a:rPr>
              <a:t>The NYT Crossword became a regular feature in 1950.  And I used to go back in the archive and try to do puzzles from back before I was born, and I found them impossible.  </a:t>
            </a:r>
          </a:p>
          <a:p>
            <a:pPr marL="0" marR="0" indent="0" algn="l" defTabSz="898908" rtl="0" eaLnBrk="1" fontAlgn="auto" latinLnBrk="0" hangingPunct="1">
              <a:lnSpc>
                <a:spcPct val="100000"/>
              </a:lnSpc>
              <a:spcBef>
                <a:spcPts val="0"/>
              </a:spcBef>
              <a:spcAft>
                <a:spcPts val="0"/>
              </a:spcAft>
              <a:buClrTx/>
              <a:buSzTx/>
              <a:buFontTx/>
              <a:buNone/>
              <a:tabLst/>
              <a:defRPr/>
            </a:pPr>
            <a:endParaRPr lang="en-US" sz="1180" kern="1200" dirty="0" smtClean="0">
              <a:solidFill>
                <a:schemeClr val="tx1"/>
              </a:solidFill>
              <a:effectLst/>
              <a:latin typeface="+mn-lt"/>
              <a:ea typeface="+mn-ea"/>
              <a:cs typeface="+mn-cs"/>
            </a:endParaRPr>
          </a:p>
          <a:p>
            <a:pPr marL="0" marR="0" indent="0" algn="l" defTabSz="898908" rtl="0" eaLnBrk="1" fontAlgn="auto" latinLnBrk="0" hangingPunct="1">
              <a:lnSpc>
                <a:spcPct val="100000"/>
              </a:lnSpc>
              <a:spcBef>
                <a:spcPts val="0"/>
              </a:spcBef>
              <a:spcAft>
                <a:spcPts val="0"/>
              </a:spcAft>
              <a:buClrTx/>
              <a:buSzTx/>
              <a:buFontTx/>
              <a:buNone/>
              <a:tabLst/>
              <a:defRPr/>
            </a:pPr>
            <a:r>
              <a:rPr lang="en-US" sz="1180" kern="1200" dirty="0" smtClean="0">
                <a:solidFill>
                  <a:schemeClr val="tx1"/>
                </a:solidFill>
                <a:effectLst/>
                <a:latin typeface="+mn-lt"/>
                <a:ea typeface="+mn-ea"/>
                <a:cs typeface="+mn-cs"/>
              </a:rPr>
              <a:t>And I used to think, wow, I guess people were a lot smarter back then, the puzzles are so much harder.  I now after this project I don’t think that’s the case.  I think that the NYT Crossword is one big inside joke, and you just had to be there, and if you weren’t there for it you just don’t get it.  And that’s my presentation.  Thanks for listening.  </a:t>
            </a:r>
          </a:p>
          <a:p>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10</a:t>
            </a:fld>
            <a:endParaRPr lang="en-US"/>
          </a:p>
        </p:txBody>
      </p:sp>
    </p:spTree>
    <p:extLst>
      <p:ext uri="{BB962C8B-B14F-4D97-AF65-F5344CB8AC3E}">
        <p14:creationId xmlns:p14="http://schemas.microsoft.com/office/powerpoint/2010/main" val="37471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11</a:t>
            </a:fld>
            <a:endParaRPr lang="en-US"/>
          </a:p>
        </p:txBody>
      </p:sp>
    </p:spTree>
    <p:extLst>
      <p:ext uri="{BB962C8B-B14F-4D97-AF65-F5344CB8AC3E}">
        <p14:creationId xmlns:p14="http://schemas.microsoft.com/office/powerpoint/2010/main" val="419914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80" kern="1200" dirty="0" smtClean="0">
                <a:solidFill>
                  <a:schemeClr val="tx1"/>
                </a:solidFill>
                <a:effectLst/>
                <a:latin typeface="+mn-lt"/>
                <a:ea typeface="+mn-ea"/>
                <a:cs typeface="+mn-cs"/>
              </a:rPr>
              <a:t>“zeitgeist” is a </a:t>
            </a:r>
            <a:r>
              <a:rPr lang="en-US" sz="1180" kern="1200" dirty="0" err="1" smtClean="0">
                <a:solidFill>
                  <a:schemeClr val="tx1"/>
                </a:solidFill>
                <a:effectLst/>
                <a:latin typeface="+mn-lt"/>
                <a:ea typeface="+mn-ea"/>
                <a:cs typeface="+mn-cs"/>
              </a:rPr>
              <a:t>german</a:t>
            </a:r>
            <a:r>
              <a:rPr lang="en-US" sz="1180" kern="1200" dirty="0" smtClean="0">
                <a:solidFill>
                  <a:schemeClr val="tx1"/>
                </a:solidFill>
                <a:effectLst/>
                <a:latin typeface="+mn-lt"/>
                <a:ea typeface="+mn-ea"/>
                <a:cs typeface="+mn-cs"/>
              </a:rPr>
              <a:t> word which means “spirit of the times”. If you examine the html code of these crosswords, the title field of every crossword puzzle is just the date.  And the idea is that every crossword puzzle is supposed to be about that day, it is supposed to capture the spirit of that</a:t>
            </a:r>
            <a:r>
              <a:rPr lang="en-US" sz="1180" kern="1200" baseline="0" dirty="0" smtClean="0">
                <a:solidFill>
                  <a:schemeClr val="tx1"/>
                </a:solidFill>
                <a:effectLst/>
                <a:latin typeface="+mn-lt"/>
                <a:ea typeface="+mn-ea"/>
                <a:cs typeface="+mn-cs"/>
              </a:rPr>
              <a:t> particular</a:t>
            </a:r>
            <a:r>
              <a:rPr lang="en-US" sz="1180" kern="1200" dirty="0" smtClean="0">
                <a:solidFill>
                  <a:schemeClr val="tx1"/>
                </a:solidFill>
                <a:effectLst/>
                <a:latin typeface="+mn-lt"/>
                <a:ea typeface="+mn-ea"/>
                <a:cs typeface="+mn-cs"/>
              </a:rPr>
              <a:t> moment.  </a:t>
            </a:r>
          </a:p>
          <a:p>
            <a:r>
              <a:rPr lang="en-US" sz="1180" kern="1200" dirty="0" smtClean="0">
                <a:solidFill>
                  <a:schemeClr val="tx1"/>
                </a:solidFill>
                <a:effectLst/>
                <a:latin typeface="+mn-lt"/>
                <a:ea typeface="+mn-ea"/>
                <a:cs typeface="+mn-cs"/>
              </a:rPr>
              <a:t> </a:t>
            </a:r>
          </a:p>
          <a:p>
            <a:r>
              <a:rPr lang="en-US" sz="1180" kern="1200" dirty="0" smtClean="0">
                <a:solidFill>
                  <a:schemeClr val="tx1"/>
                </a:solidFill>
                <a:effectLst/>
                <a:latin typeface="+mn-lt"/>
                <a:ea typeface="+mn-ea"/>
                <a:cs typeface="+mn-cs"/>
              </a:rPr>
              <a:t>I don’t know how to analyze how clever the puns are, so my project was just about the second thing, it was</a:t>
            </a:r>
            <a:r>
              <a:rPr lang="en-US" sz="1180" kern="1200" baseline="0" dirty="0" smtClean="0">
                <a:solidFill>
                  <a:schemeClr val="tx1"/>
                </a:solidFill>
                <a:effectLst/>
                <a:latin typeface="+mn-lt"/>
                <a:ea typeface="+mn-ea"/>
                <a:cs typeface="+mn-cs"/>
              </a:rPr>
              <a:t> </a:t>
            </a:r>
            <a:r>
              <a:rPr lang="en-US" sz="1180" kern="1200" dirty="0" smtClean="0">
                <a:solidFill>
                  <a:schemeClr val="tx1"/>
                </a:solidFill>
                <a:effectLst/>
                <a:latin typeface="+mn-lt"/>
                <a:ea typeface="+mn-ea"/>
                <a:cs typeface="+mn-cs"/>
              </a:rPr>
              <a:t>about trying to visualize and understand how the NYT crossword puzzle stays current.</a:t>
            </a:r>
          </a:p>
          <a:p>
            <a:endParaRPr lang="en-US" sz="1180" kern="1200" dirty="0" smtClean="0">
              <a:solidFill>
                <a:schemeClr val="tx1"/>
              </a:solidFill>
              <a:effectLst/>
              <a:latin typeface="+mn-lt"/>
              <a:ea typeface="+mn-ea"/>
              <a:cs typeface="+mn-cs"/>
            </a:endParaRPr>
          </a:p>
          <a:p>
            <a:r>
              <a:rPr lang="en-US" sz="1180" kern="1200" dirty="0" smtClean="0">
                <a:solidFill>
                  <a:schemeClr val="tx1"/>
                </a:solidFill>
                <a:effectLst/>
                <a:latin typeface="+mn-lt"/>
                <a:ea typeface="+mn-ea"/>
                <a:cs typeface="+mn-cs"/>
              </a:rPr>
              <a:t>And</a:t>
            </a:r>
            <a:r>
              <a:rPr lang="en-US" sz="1180" kern="1200" baseline="0" dirty="0" smtClean="0">
                <a:solidFill>
                  <a:schemeClr val="tx1"/>
                </a:solidFill>
                <a:effectLst/>
                <a:latin typeface="+mn-lt"/>
                <a:ea typeface="+mn-ea"/>
                <a:cs typeface="+mn-cs"/>
              </a:rPr>
              <a:t> in order to do that, I attacked it on two different fronts:</a:t>
            </a:r>
          </a:p>
          <a:p>
            <a:r>
              <a:rPr lang="en-US" sz="1180" kern="1200" baseline="0" dirty="0" smtClean="0">
                <a:solidFill>
                  <a:schemeClr val="tx1"/>
                </a:solidFill>
                <a:effectLst/>
                <a:latin typeface="+mn-lt"/>
                <a:ea typeface="+mn-ea"/>
                <a:cs typeface="+mn-cs"/>
              </a:rPr>
              <a:t>The first is frequently used answers, and how the clues to these answers change throughout time</a:t>
            </a:r>
          </a:p>
          <a:p>
            <a:r>
              <a:rPr lang="en-US" sz="1180" kern="1200" baseline="0" dirty="0" smtClean="0">
                <a:solidFill>
                  <a:schemeClr val="tx1"/>
                </a:solidFill>
                <a:effectLst/>
                <a:latin typeface="+mn-lt"/>
                <a:ea typeface="+mn-ea"/>
                <a:cs typeface="+mn-cs"/>
              </a:rPr>
              <a:t>The second is unique or debut answers, so answers that have recently been used for the very first time</a:t>
            </a:r>
          </a:p>
          <a:p>
            <a:endParaRPr lang="en-US" sz="1180" kern="1200" dirty="0" smtClean="0">
              <a:solidFill>
                <a:schemeClr val="tx1"/>
              </a:solidFill>
              <a:effectLst/>
              <a:latin typeface="+mn-lt"/>
              <a:ea typeface="+mn-ea"/>
              <a:cs typeface="+mn-cs"/>
            </a:endParaRPr>
          </a:p>
          <a:p>
            <a:pPr marL="0" marR="0" indent="0" algn="l" defTabSz="898908" rtl="0" eaLnBrk="1" fontAlgn="auto" latinLnBrk="0" hangingPunct="1">
              <a:lnSpc>
                <a:spcPct val="100000"/>
              </a:lnSpc>
              <a:spcBef>
                <a:spcPts val="0"/>
              </a:spcBef>
              <a:spcAft>
                <a:spcPts val="0"/>
              </a:spcAft>
              <a:buClrTx/>
              <a:buSzTx/>
              <a:buFontTx/>
              <a:buNone/>
              <a:tabLst/>
              <a:defRPr/>
            </a:pPr>
            <a:r>
              <a:rPr lang="en-US" sz="1180" kern="1200" dirty="0" smtClean="0">
                <a:solidFill>
                  <a:schemeClr val="tx1"/>
                </a:solidFill>
                <a:effectLst/>
                <a:latin typeface="+mn-lt"/>
                <a:ea typeface="+mn-ea"/>
                <a:cs typeface="+mn-cs"/>
              </a:rPr>
              <a:t>In order to analyze frequent words, let’s briefly summarize which words are actually showing up a</a:t>
            </a:r>
            <a:r>
              <a:rPr lang="en-US" sz="1180" kern="1200" baseline="0" dirty="0" smtClean="0">
                <a:solidFill>
                  <a:schemeClr val="tx1"/>
                </a:solidFill>
                <a:effectLst/>
                <a:latin typeface="+mn-lt"/>
                <a:ea typeface="+mn-ea"/>
                <a:cs typeface="+mn-cs"/>
              </a:rPr>
              <a:t> lot</a:t>
            </a:r>
            <a:r>
              <a:rPr lang="en-US" sz="1180" kern="1200" dirty="0" smtClean="0">
                <a:solidFill>
                  <a:schemeClr val="tx1"/>
                </a:solidFill>
                <a:effectLst/>
                <a:latin typeface="+mn-lt"/>
                <a:ea typeface="+mn-ea"/>
                <a:cs typeface="+mn-cs"/>
              </a:rPr>
              <a:t> in the crossword puzzle.  </a:t>
            </a:r>
          </a:p>
          <a:p>
            <a:endParaRPr lang="en-US" sz="1180" kern="1200" dirty="0" smtClean="0">
              <a:solidFill>
                <a:schemeClr val="tx1"/>
              </a:solidFill>
              <a:effectLst/>
              <a:latin typeface="+mn-lt"/>
              <a:ea typeface="+mn-ea"/>
              <a:cs typeface="+mn-cs"/>
            </a:endParaRPr>
          </a:p>
          <a:p>
            <a:r>
              <a:rPr lang="en-US" sz="118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2</a:t>
            </a:fld>
            <a:endParaRPr lang="en-US"/>
          </a:p>
        </p:txBody>
      </p:sp>
    </p:spTree>
    <p:extLst>
      <p:ext uri="{BB962C8B-B14F-4D97-AF65-F5344CB8AC3E}">
        <p14:creationId xmlns:p14="http://schemas.microsoft.com/office/powerpoint/2010/main" val="269512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left I took a look at the most common crossword answers and</a:t>
            </a:r>
            <a:r>
              <a:rPr lang="en-US" baseline="0" dirty="0" smtClean="0"/>
              <a:t> you can see that it’s a lot of 3-letter words and a lot of the same letters getting used.</a:t>
            </a:r>
          </a:p>
          <a:p>
            <a:r>
              <a:rPr lang="en-US" baseline="0" dirty="0" smtClean="0"/>
              <a:t>What happens is that when you make a crossword, you often end up in a corner, and only three-letter words fit there, and you </a:t>
            </a:r>
            <a:r>
              <a:rPr lang="en-US" baseline="0" dirty="0" err="1" smtClean="0"/>
              <a:t>kinda</a:t>
            </a:r>
            <a:r>
              <a:rPr lang="en-US" baseline="0" dirty="0" smtClean="0"/>
              <a:t> have to keep re-using the same letters.</a:t>
            </a:r>
          </a:p>
          <a:p>
            <a:endParaRPr lang="en-US" baseline="0" dirty="0" smtClean="0"/>
          </a:p>
          <a:p>
            <a:r>
              <a:rPr lang="en-US" dirty="0" smtClean="0"/>
              <a:t>On the</a:t>
            </a:r>
            <a:r>
              <a:rPr lang="en-US" baseline="0" dirty="0" smtClean="0"/>
              <a:t> right </a:t>
            </a:r>
            <a:r>
              <a:rPr lang="en-US" dirty="0" smtClean="0"/>
              <a:t>is the 5000 most common answers</a:t>
            </a:r>
            <a:r>
              <a:rPr lang="en-US" baseline="0" dirty="0" smtClean="0"/>
              <a:t> in the last five years by word length.  We can see that almost all of them are three- to five-letters long.</a:t>
            </a:r>
          </a:p>
          <a:p>
            <a:endParaRPr lang="en-US" baseline="0" dirty="0" smtClean="0"/>
          </a:p>
          <a:p>
            <a:r>
              <a:rPr lang="en-US" baseline="0" dirty="0" smtClean="0"/>
              <a:t>Now in a </a:t>
            </a:r>
            <a:r>
              <a:rPr lang="en-US" baseline="0" dirty="0" err="1" smtClean="0"/>
              <a:t>vaccuum</a:t>
            </a:r>
            <a:r>
              <a:rPr lang="en-US" baseline="0" dirty="0" smtClean="0"/>
              <a:t>, this isn’t that meaningful, so we can overlay this right chart with the 5000 most common words in the English language.</a:t>
            </a:r>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3</a:t>
            </a:fld>
            <a:endParaRPr lang="en-US"/>
          </a:p>
        </p:txBody>
      </p:sp>
    </p:spTree>
    <p:extLst>
      <p:ext uri="{BB962C8B-B14F-4D97-AF65-F5344CB8AC3E}">
        <p14:creationId xmlns:p14="http://schemas.microsoft.com/office/powerpoint/2010/main" val="37471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chemeClr val="tx1"/>
                </a:solidFill>
              </a:rPr>
              <a:t>the blue bars are the </a:t>
            </a:r>
            <a:r>
              <a:rPr lang="en-US" baseline="0" dirty="0" err="1" smtClean="0">
                <a:solidFill>
                  <a:schemeClr val="tx1"/>
                </a:solidFill>
              </a:rPr>
              <a:t>english</a:t>
            </a:r>
            <a:r>
              <a:rPr lang="en-US" baseline="0" dirty="0" smtClean="0">
                <a:solidFill>
                  <a:schemeClr val="tx1"/>
                </a:solidFill>
              </a:rPr>
              <a:t> language, the green bars are the crossword.</a:t>
            </a:r>
          </a:p>
          <a:p>
            <a:endParaRPr lang="en-US" dirty="0" smtClean="0">
              <a:solidFill>
                <a:schemeClr val="tx1"/>
              </a:solidFill>
            </a:endParaRPr>
          </a:p>
          <a:p>
            <a:r>
              <a:rPr lang="en-US" dirty="0" smtClean="0">
                <a:solidFill>
                  <a:schemeClr val="tx1"/>
                </a:solidFill>
              </a:rPr>
              <a:t>In</a:t>
            </a:r>
            <a:r>
              <a:rPr lang="en-US" baseline="0" dirty="0" smtClean="0">
                <a:solidFill>
                  <a:schemeClr val="tx1"/>
                </a:solidFill>
              </a:rPr>
              <a:t> English prose, people are using much longer words – you can see the blue bars extend much further right than the green bars. </a:t>
            </a:r>
          </a:p>
          <a:p>
            <a:endParaRPr lang="en-US" dirty="0" smtClean="0">
              <a:solidFill>
                <a:schemeClr val="tx1"/>
              </a:solidFill>
            </a:endParaRPr>
          </a:p>
          <a:p>
            <a:r>
              <a:rPr lang="en-US" dirty="0" smtClean="0">
                <a:solidFill>
                  <a:schemeClr val="tx1"/>
                </a:solidFill>
              </a:rPr>
              <a:t>You can see how this could</a:t>
            </a:r>
            <a:r>
              <a:rPr lang="en-US" baseline="0" dirty="0" smtClean="0">
                <a:solidFill>
                  <a:schemeClr val="tx1"/>
                </a:solidFill>
              </a:rPr>
              <a:t> present a problem, because </a:t>
            </a:r>
            <a:r>
              <a:rPr lang="en-US" dirty="0" smtClean="0">
                <a:solidFill>
                  <a:schemeClr val="tx1"/>
                </a:solidFill>
              </a:rPr>
              <a:t>there</a:t>
            </a:r>
            <a:r>
              <a:rPr lang="en-US" baseline="0" dirty="0" smtClean="0">
                <a:solidFill>
                  <a:schemeClr val="tx1"/>
                </a:solidFill>
              </a:rPr>
              <a:t> aren’t 1400 common three-letter words in the English language, so we get a lot of three-letter pre-fixes, acronyms, and proper nouns.  UMA </a:t>
            </a:r>
            <a:r>
              <a:rPr lang="en-US" baseline="0" dirty="0" err="1" smtClean="0">
                <a:solidFill>
                  <a:schemeClr val="tx1"/>
                </a:solidFill>
              </a:rPr>
              <a:t>thurman</a:t>
            </a:r>
            <a:r>
              <a:rPr lang="en-US" baseline="0" dirty="0" smtClean="0">
                <a:solidFill>
                  <a:schemeClr val="tx1"/>
                </a:solidFill>
              </a:rPr>
              <a:t>, her first name comes up all the time.  </a:t>
            </a:r>
          </a:p>
          <a:p>
            <a:endParaRPr lang="en-US" baseline="0" dirty="0" smtClean="0">
              <a:solidFill>
                <a:schemeClr val="tx1"/>
              </a:solidFill>
            </a:endParaRPr>
          </a:p>
          <a:p>
            <a:r>
              <a:rPr lang="en-US" baseline="0" dirty="0" smtClean="0">
                <a:solidFill>
                  <a:schemeClr val="tx1"/>
                </a:solidFill>
              </a:rPr>
              <a:t>You can actually learn a lot about the crossword puzzle by tracing some of these three-letter answers throughout time and seeing how the clues change:</a:t>
            </a:r>
          </a:p>
          <a:p>
            <a:r>
              <a:rPr lang="en-US" sz="1180" kern="1200" dirty="0" smtClean="0">
                <a:solidFill>
                  <a:schemeClr val="tx1"/>
                </a:solidFill>
                <a:effectLst/>
                <a:latin typeface="+mn-lt"/>
                <a:ea typeface="+mn-ea"/>
                <a:cs typeface="+mn-cs"/>
              </a:rPr>
              <a:t>So we are going to follow certain answers in the crossword and catalog how the clues have changed over time.</a:t>
            </a:r>
          </a:p>
          <a:p>
            <a:endParaRPr lang="en-US" sz="1180" kern="1200" dirty="0" smtClean="0">
              <a:solidFill>
                <a:schemeClr val="tx1"/>
              </a:solidFill>
              <a:effectLst/>
              <a:latin typeface="+mn-lt"/>
              <a:ea typeface="+mn-ea"/>
              <a:cs typeface="+mn-cs"/>
            </a:endParaRPr>
          </a:p>
          <a:p>
            <a:r>
              <a:rPr lang="en-US" sz="1180" kern="1200" dirty="0" smtClean="0">
                <a:solidFill>
                  <a:schemeClr val="tx1"/>
                </a:solidFill>
                <a:effectLst/>
                <a:latin typeface="+mn-lt"/>
                <a:ea typeface="+mn-ea"/>
                <a:cs typeface="+mn-cs"/>
              </a:rPr>
              <a:t>I chose these three-letter words very intentionally to be illustrative.</a:t>
            </a:r>
          </a:p>
          <a:p>
            <a:endParaRPr lang="en-US" dirty="0" smtClean="0">
              <a:solidFill>
                <a:schemeClr val="tx1"/>
              </a:solidFill>
            </a:endParaRPr>
          </a:p>
          <a:p>
            <a:r>
              <a:rPr lang="en-US" dirty="0" smtClean="0">
                <a:solidFill>
                  <a:schemeClr val="tx1"/>
                </a:solidFill>
              </a:rPr>
              <a:t>http://</a:t>
            </a:r>
            <a:r>
              <a:rPr lang="en-US" dirty="0" err="1" smtClean="0">
                <a:solidFill>
                  <a:schemeClr val="tx1"/>
                </a:solidFill>
              </a:rPr>
              <a:t>www.wordfrequency.info</a:t>
            </a:r>
            <a:r>
              <a:rPr lang="en-US" dirty="0" smtClean="0">
                <a:solidFill>
                  <a:schemeClr val="tx1"/>
                </a:solidFill>
              </a:rPr>
              <a:t>/</a:t>
            </a:r>
            <a:r>
              <a:rPr lang="en-US" dirty="0" err="1" smtClean="0">
                <a:solidFill>
                  <a:schemeClr val="tx1"/>
                </a:solidFill>
              </a:rPr>
              <a:t>intro.asp</a:t>
            </a:r>
            <a:endParaRPr lang="en-US" dirty="0" smtClean="0">
              <a:solidFill>
                <a:schemeClr val="tx1"/>
              </a:solidFill>
            </a:endParaRPr>
          </a:p>
          <a:p>
            <a:r>
              <a:rPr lang="en-US" dirty="0" smtClean="0">
                <a:solidFill>
                  <a:schemeClr val="tx1"/>
                </a:solidFill>
              </a:rPr>
              <a:t>The 5,000 word list is based upon the only large, genre-balanced, up-to-date</a:t>
            </a:r>
            <a:r>
              <a:rPr lang="en-US" baseline="0" dirty="0" smtClean="0">
                <a:solidFill>
                  <a:schemeClr val="tx1"/>
                </a:solidFill>
              </a:rPr>
              <a:t> corpus of American English – the 450 million word Corpus of Contemporary American English (COCA).</a:t>
            </a:r>
            <a:endParaRPr lang="en-US" dirty="0" smtClean="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D04161D9-35E5-4662-B164-2A4CEF0F3C27}" type="slidenum">
              <a:rPr lang="en-US" smtClean="0"/>
              <a:t>4</a:t>
            </a:fld>
            <a:endParaRPr lang="en-US"/>
          </a:p>
        </p:txBody>
      </p:sp>
    </p:spTree>
    <p:extLst>
      <p:ext uri="{BB962C8B-B14F-4D97-AF65-F5344CB8AC3E}">
        <p14:creationId xmlns:p14="http://schemas.microsoft.com/office/powerpoint/2010/main" val="4273762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HBO</a:t>
            </a:r>
            <a:r>
              <a:rPr lang="en-US" baseline="0" dirty="0" smtClean="0"/>
              <a:t> has been an answer in the crossword puzzle fourteen times in the past 5 years, and every time it’s always clued with a specific TV show.  For example: </a:t>
            </a:r>
          </a:p>
          <a:p>
            <a:r>
              <a:rPr lang="en-US" baseline="0" dirty="0" smtClean="0"/>
              <a:t>-”Game of Thrones” network </a:t>
            </a:r>
          </a:p>
          <a:p>
            <a:r>
              <a:rPr lang="en-US" baseline="0" dirty="0" smtClean="0"/>
              <a:t>-”The Newsroom” channel</a:t>
            </a:r>
          </a:p>
          <a:p>
            <a:endParaRPr lang="en-US" baseline="0" dirty="0" smtClean="0"/>
          </a:p>
          <a:p>
            <a:r>
              <a:rPr lang="en-US" baseline="0" dirty="0" smtClean="0"/>
              <a:t>In this graph, the colorful dots represent the show being used as an HBO clue, and the black dots represent the year that show premiered.  </a:t>
            </a:r>
          </a:p>
          <a:p>
            <a:endParaRPr lang="en-US" baseline="0" dirty="0" smtClean="0"/>
          </a:p>
          <a:p>
            <a:r>
              <a:rPr lang="en-US" baseline="0" dirty="0" smtClean="0"/>
              <a:t>Now if you follow which TV show was used throughout time, you can see that:</a:t>
            </a:r>
          </a:p>
          <a:p>
            <a:r>
              <a:rPr lang="en-US" baseline="0" dirty="0" smtClean="0"/>
              <a:t>- The editors are trying to switch it up, in any year they use a few different shows</a:t>
            </a:r>
          </a:p>
          <a:p>
            <a:r>
              <a:rPr lang="en-US" baseline="0" dirty="0" smtClean="0"/>
              <a:t>- The editors are trying to stay current, so as new shows come out they add them to the clue roster – most recently, True Detective</a:t>
            </a:r>
            <a:endParaRPr lang="en-US" dirty="0" smtClean="0"/>
          </a:p>
          <a:p>
            <a:r>
              <a:rPr lang="en-US" dirty="0" smtClean="0"/>
              <a:t>- There’s at</a:t>
            </a:r>
            <a:r>
              <a:rPr lang="en-US" baseline="0" dirty="0" smtClean="0"/>
              <a:t> least a year</a:t>
            </a:r>
            <a:r>
              <a:rPr lang="en-US" dirty="0" smtClean="0"/>
              <a:t> lag between a show premiering and the show</a:t>
            </a:r>
            <a:r>
              <a:rPr lang="en-US" baseline="0" dirty="0" smtClean="0"/>
              <a:t> appearing in the crossword for the first time</a:t>
            </a:r>
            <a:r>
              <a:rPr lang="en-US" dirty="0" smtClean="0"/>
              <a:t>.  And that’s because</a:t>
            </a:r>
            <a:r>
              <a:rPr lang="en-US" baseline="0" dirty="0" smtClean="0"/>
              <a:t> they are waiting for a show to get big – they aren’t trying to use obscure shows, it’s not about trivia.</a:t>
            </a:r>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5</a:t>
            </a:fld>
            <a:endParaRPr lang="en-US"/>
          </a:p>
        </p:txBody>
      </p:sp>
    </p:spTree>
    <p:extLst>
      <p:ext uri="{BB962C8B-B14F-4D97-AF65-F5344CB8AC3E}">
        <p14:creationId xmlns:p14="http://schemas.microsoft.com/office/powerpoint/2010/main" val="251393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one is clues for the three-letter name LIN.  Now LIN has appeared thirteen times in the past 5 years, and it’s always clued as a person first or last name, for example:</a:t>
            </a:r>
          </a:p>
          <a:p>
            <a:pPr marL="171450" indent="-171450">
              <a:buFontTx/>
              <a:buChar char="-"/>
            </a:pPr>
            <a:r>
              <a:rPr lang="en-US" dirty="0" smtClean="0"/>
              <a:t>Justin who directed four of the Fast and the</a:t>
            </a:r>
            <a:r>
              <a:rPr lang="en-US" baseline="0" dirty="0" smtClean="0"/>
              <a:t> Furious movies</a:t>
            </a:r>
          </a:p>
          <a:p>
            <a:pPr marL="171450" indent="-171450">
              <a:buFontTx/>
              <a:buChar char="-"/>
            </a:pPr>
            <a:r>
              <a:rPr lang="en-US" baseline="0" dirty="0" smtClean="0"/>
              <a:t>Jeremy of the NBA</a:t>
            </a:r>
          </a:p>
          <a:p>
            <a:pPr marL="171450" indent="-171450">
              <a:buFontTx/>
              <a:buChar char="-"/>
            </a:pPr>
            <a:endParaRPr lang="en-US" baseline="0" dirty="0" smtClean="0"/>
          </a:p>
          <a:p>
            <a:pPr marL="0" indent="0">
              <a:buFontTx/>
              <a:buNone/>
            </a:pPr>
            <a:r>
              <a:rPr lang="en-US" baseline="0" dirty="0" smtClean="0"/>
              <a:t>Now in this graph, the orange dots represent clues and the colorful dots represent relevant current events.  </a:t>
            </a:r>
          </a:p>
          <a:p>
            <a:pPr marL="0" indent="0">
              <a:buFontTx/>
              <a:buNone/>
            </a:pPr>
            <a:endParaRPr lang="en-US" baseline="0" dirty="0" smtClean="0"/>
          </a:p>
          <a:p>
            <a:pPr marL="0" indent="0">
              <a:buFontTx/>
              <a:buNone/>
            </a:pPr>
            <a:r>
              <a:rPr lang="en-US" baseline="0" dirty="0" smtClean="0"/>
              <a:t>Now Jeremy Lin is a basketball player who played for the Knicks in 2012 and sparked a huge craze called LINSANITY.  And you can see that Jeremy Lin was the go-to LIN clue for a while after that.  But then he went and played for Houston, and the crossword constructors started rotating with Justin Lin the director, Lin Biao, a figure in Communist China.  And maybe I’m cherry-picking here, but Lin Manuel-Miranda being the LIN clue three days before his show wins 10 </a:t>
            </a:r>
            <a:r>
              <a:rPr lang="en-US" baseline="0" dirty="0" err="1" smtClean="0"/>
              <a:t>Tonys</a:t>
            </a:r>
            <a:r>
              <a:rPr lang="en-US" baseline="0" dirty="0" smtClean="0"/>
              <a:t>, and Justin Lin showing up a few months after Star Trek premiers, I don’t think these are coincidences, I think they are intentional; the crossword puzzle is just really aligned with what is going on in current events. </a:t>
            </a:r>
          </a:p>
          <a:p>
            <a:pPr marL="0" indent="0">
              <a:buFontTx/>
              <a:buNone/>
            </a:pPr>
            <a:endParaRPr lang="en-US" baseline="0" dirty="0" smtClean="0"/>
          </a:p>
          <a:p>
            <a:pPr marL="0" indent="0">
              <a:buFontTx/>
              <a:buNone/>
            </a:pPr>
            <a:r>
              <a:rPr lang="en-US" baseline="0" dirty="0" smtClean="0"/>
              <a:t>You can see that LIN hasn’t appeared yet in 2017, but Jeremy Lin is back in NY, playing for the Brooklyn Nets, and I predict that Jeremy Lin will make a crossword comeback.  Mark my words.  You heard it here first. </a:t>
            </a:r>
          </a:p>
          <a:p>
            <a:pPr marL="0" indent="0">
              <a:buFontTx/>
              <a:buNone/>
            </a:pPr>
            <a:endParaRPr lang="en-US" baseline="0" dirty="0" smtClean="0"/>
          </a:p>
          <a:p>
            <a:pPr marL="0" marR="0" indent="0" algn="l" defTabSz="898908"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next I want to look at debut answers. Debut means an answer that appears in the crossword for the first time.</a:t>
            </a:r>
            <a:endParaRPr lang="en-US"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D04161D9-35E5-4662-B164-2A4CEF0F3C27}" type="slidenum">
              <a:rPr lang="en-US" smtClean="0"/>
              <a:t>6</a:t>
            </a:fld>
            <a:endParaRPr lang="en-US"/>
          </a:p>
        </p:txBody>
      </p:sp>
    </p:spTree>
    <p:extLst>
      <p:ext uri="{BB962C8B-B14F-4D97-AF65-F5344CB8AC3E}">
        <p14:creationId xmlns:p14="http://schemas.microsoft.com/office/powerpoint/2010/main" val="251393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a:t>
            </a:r>
            <a:r>
              <a:rPr lang="en-US" baseline="0" dirty="0" smtClean="0"/>
              <a:t> of the debut answers from this past Sunday.  You can see the unique column is “true” for all these words. </a:t>
            </a:r>
          </a:p>
          <a:p>
            <a:endParaRPr lang="en-US" baseline="0" dirty="0" smtClean="0"/>
          </a:p>
          <a:p>
            <a:r>
              <a:rPr lang="en-US" baseline="0" dirty="0" smtClean="0"/>
              <a:t>New debut answers usually come in one of two types:</a:t>
            </a:r>
          </a:p>
          <a:p>
            <a:pPr marL="171450" indent="-171450">
              <a:buFontTx/>
              <a:buChar char="-"/>
            </a:pPr>
            <a:r>
              <a:rPr lang="en-US" baseline="0" dirty="0" smtClean="0"/>
              <a:t>Some are just long jokes that will probably never reappear like model yodel, massage passage – those answers related to theme on Sunday</a:t>
            </a:r>
          </a:p>
          <a:p>
            <a:pPr marL="171450" marR="0" indent="-171450" algn="l" defTabSz="898908" rtl="0" eaLnBrk="1" fontAlgn="auto" latinLnBrk="0" hangingPunct="1">
              <a:lnSpc>
                <a:spcPct val="100000"/>
              </a:lnSpc>
              <a:spcBef>
                <a:spcPts val="0"/>
              </a:spcBef>
              <a:spcAft>
                <a:spcPts val="0"/>
              </a:spcAft>
              <a:buClrTx/>
              <a:buSzTx/>
              <a:buFontTx/>
              <a:buChar char="-"/>
              <a:tabLst/>
              <a:defRPr/>
            </a:pPr>
            <a:r>
              <a:rPr lang="en-US" dirty="0" smtClean="0"/>
              <a:t>The second</a:t>
            </a:r>
            <a:r>
              <a:rPr lang="en-US" baseline="0" dirty="0" smtClean="0"/>
              <a:t> type is more relevant to our analysis, it’s </a:t>
            </a:r>
            <a:r>
              <a:rPr lang="en-US" dirty="0" smtClean="0"/>
              <a:t>new words added to the crossword corpus that may reappear.</a:t>
            </a:r>
            <a:r>
              <a:rPr lang="en-US" baseline="0" dirty="0" smtClean="0"/>
              <a:t>  Some examples from Sunday are millennial slang words, like “SWOLE” or tech jargon words  like “MOOC”, or celebrities like Amy </a:t>
            </a:r>
            <a:r>
              <a:rPr lang="en-US" baseline="0" dirty="0" err="1" smtClean="0"/>
              <a:t>Poehler</a:t>
            </a:r>
            <a:r>
              <a:rPr lang="en-US" baseline="0" dirty="0" smtClean="0"/>
              <a:t> (I’m surprised this is her first </a:t>
            </a:r>
            <a:r>
              <a:rPr lang="en-US" baseline="0" dirty="0" err="1" smtClean="0"/>
              <a:t>xword</a:t>
            </a:r>
            <a:r>
              <a:rPr lang="en-US" baseline="0" dirty="0" smtClean="0"/>
              <a:t> appearance because she has been famous for a while but I guess her last name is a little long.)</a:t>
            </a:r>
            <a:endParaRPr lang="en-US" dirty="0" smtClean="0"/>
          </a:p>
        </p:txBody>
      </p:sp>
      <p:sp>
        <p:nvSpPr>
          <p:cNvPr id="4" name="Slide Number Placeholder 3"/>
          <p:cNvSpPr>
            <a:spLocks noGrp="1"/>
          </p:cNvSpPr>
          <p:nvPr>
            <p:ph type="sldNum" sz="quarter" idx="10"/>
          </p:nvPr>
        </p:nvSpPr>
        <p:spPr/>
        <p:txBody>
          <a:bodyPr/>
          <a:lstStyle/>
          <a:p>
            <a:fld id="{D04161D9-35E5-4662-B164-2A4CEF0F3C27}" type="slidenum">
              <a:rPr lang="en-US" smtClean="0"/>
              <a:t>7</a:t>
            </a:fld>
            <a:endParaRPr lang="en-US"/>
          </a:p>
        </p:txBody>
      </p:sp>
    </p:spTree>
    <p:extLst>
      <p:ext uri="{BB962C8B-B14F-4D97-AF65-F5344CB8AC3E}">
        <p14:creationId xmlns:p14="http://schemas.microsoft.com/office/powerpoint/2010/main" val="300970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curious whether words were</a:t>
            </a:r>
            <a:r>
              <a:rPr lang="en-US" baseline="0" dirty="0" smtClean="0"/>
              <a:t> being added faster to the Oxford English dictionary corpus or the NYT crossword puzzles corpus, so I scraped all the new additions to the OED over the past four years and it turns out to be kind of a dead heat with few discernible patterns.  </a:t>
            </a:r>
          </a:p>
          <a:p>
            <a:endParaRPr lang="en-US" baseline="0" dirty="0" smtClean="0"/>
          </a:p>
          <a:p>
            <a:r>
              <a:rPr lang="en-US" baseline="0" dirty="0" smtClean="0"/>
              <a:t>Do you find anything surprising here?</a:t>
            </a:r>
          </a:p>
          <a:p>
            <a:r>
              <a:rPr lang="en-US" baseline="0" dirty="0" smtClean="0"/>
              <a:t>I was pretty surprised that </a:t>
            </a:r>
            <a:r>
              <a:rPr lang="en-US" baseline="0" dirty="0" err="1" smtClean="0"/>
              <a:t>emoji</a:t>
            </a:r>
            <a:r>
              <a:rPr lang="en-US" baseline="0" dirty="0" smtClean="0"/>
              <a:t> was adapted before </a:t>
            </a:r>
            <a:r>
              <a:rPr lang="en-US" baseline="0" dirty="0" err="1" smtClean="0"/>
              <a:t>selfie</a:t>
            </a:r>
            <a:r>
              <a:rPr lang="en-US" baseline="0" dirty="0" smtClean="0"/>
              <a:t>.  I was taking </a:t>
            </a:r>
            <a:r>
              <a:rPr lang="en-US" baseline="0" dirty="0" err="1" smtClean="0"/>
              <a:t>selfies</a:t>
            </a:r>
            <a:r>
              <a:rPr lang="en-US" baseline="0" dirty="0" smtClean="0"/>
              <a:t> way before I was using </a:t>
            </a:r>
            <a:r>
              <a:rPr lang="en-US" baseline="0" dirty="0" err="1" smtClean="0"/>
              <a:t>emojis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8</a:t>
            </a:fld>
            <a:endParaRPr lang="en-US"/>
          </a:p>
        </p:txBody>
      </p:sp>
    </p:spTree>
    <p:extLst>
      <p:ext uri="{BB962C8B-B14F-4D97-AF65-F5344CB8AC3E}">
        <p14:creationId xmlns:p14="http://schemas.microsoft.com/office/powerpoint/2010/main" val="259614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also scraped urban dictionary to see if words</a:t>
            </a:r>
            <a:r>
              <a:rPr lang="en-US" baseline="0" dirty="0" smtClean="0"/>
              <a:t> on there end up in the new york times crossword, and they do!  And actually a lot more often, there’s a lot more overlap than with the OED.  </a:t>
            </a:r>
          </a:p>
          <a:p>
            <a:endParaRPr lang="en-US" baseline="0" dirty="0" smtClean="0"/>
          </a:p>
          <a:p>
            <a:r>
              <a:rPr lang="en-US" baseline="0" dirty="0" smtClean="0"/>
              <a:t>Now words show up in the urban dictionary way earlier than they show up in the crossword, which is not too surprising.  But something that is interesting is that there almost now words from UD submitted after 2010, and I think this suggests that UD had a golden age but that now it’s sort of on the decline.</a:t>
            </a:r>
            <a:endParaRPr lang="en-US" dirty="0"/>
          </a:p>
        </p:txBody>
      </p:sp>
      <p:sp>
        <p:nvSpPr>
          <p:cNvPr id="4" name="Slide Number Placeholder 3"/>
          <p:cNvSpPr>
            <a:spLocks noGrp="1"/>
          </p:cNvSpPr>
          <p:nvPr>
            <p:ph type="sldNum" sz="quarter" idx="10"/>
          </p:nvPr>
        </p:nvSpPr>
        <p:spPr/>
        <p:txBody>
          <a:bodyPr/>
          <a:lstStyle/>
          <a:p>
            <a:fld id="{D04161D9-35E5-4662-B164-2A4CEF0F3C27}" type="slidenum">
              <a:rPr lang="en-US" smtClean="0"/>
              <a:t>9</a:t>
            </a:fld>
            <a:endParaRPr lang="en-US"/>
          </a:p>
        </p:txBody>
      </p:sp>
    </p:spTree>
    <p:extLst>
      <p:ext uri="{BB962C8B-B14F-4D97-AF65-F5344CB8AC3E}">
        <p14:creationId xmlns:p14="http://schemas.microsoft.com/office/powerpoint/2010/main" val="37471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268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33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0211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13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648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070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27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5/8/17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472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32ABBEA6-7C60-4B02-AE87-00D78D8422AF}" type="datetimeFigureOut">
              <a:rPr lang="en-US" smtClean="0"/>
              <a:t>5/8/17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034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69819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7"/>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5/8/17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24416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Scraping the New York Times Crossword Puzzle</a:t>
            </a:r>
            <a:endParaRPr lang="en-US" sz="6000" dirty="0"/>
          </a:p>
        </p:txBody>
      </p:sp>
      <p:sp>
        <p:nvSpPr>
          <p:cNvPr id="3" name="Subtitle 2"/>
          <p:cNvSpPr>
            <a:spLocks noGrp="1"/>
          </p:cNvSpPr>
          <p:nvPr>
            <p:ph type="subTitle" idx="1"/>
          </p:nvPr>
        </p:nvSpPr>
        <p:spPr/>
        <p:txBody>
          <a:bodyPr>
            <a:normAutofit fontScale="85000" lnSpcReduction="20000"/>
          </a:bodyPr>
          <a:lstStyle/>
          <a:p>
            <a:r>
              <a:rPr lang="en-US" dirty="0" smtClean="0"/>
              <a:t>How the crossword stays current</a:t>
            </a:r>
            <a:endParaRPr lang="en-US" dirty="0" smtClean="0"/>
          </a:p>
          <a:p>
            <a:r>
              <a:rPr lang="en-US" dirty="0" smtClean="0"/>
              <a:t>Rachel </a:t>
            </a:r>
            <a:r>
              <a:rPr lang="en-US" dirty="0"/>
              <a:t>Kogan</a:t>
            </a:r>
          </a:p>
          <a:p>
            <a:r>
              <a:rPr lang="en-US" dirty="0" smtClean="0"/>
              <a:t>May 9</a:t>
            </a:r>
            <a:r>
              <a:rPr lang="en-US" dirty="0" smtClean="0"/>
              <a:t>, 2017</a:t>
            </a:r>
            <a:endParaRPr lang="en-US" dirty="0"/>
          </a:p>
        </p:txBody>
      </p:sp>
    </p:spTree>
    <p:extLst>
      <p:ext uri="{BB962C8B-B14F-4D97-AF65-F5344CB8AC3E}">
        <p14:creationId xmlns:p14="http://schemas.microsoft.com/office/powerpoint/2010/main" val="32847724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286000" y="457200"/>
            <a:ext cx="4584812" cy="5526227"/>
          </a:xfrm>
          <a:prstGeom prst="rect">
            <a:avLst/>
          </a:prstGeom>
        </p:spPr>
      </p:pic>
    </p:spTree>
    <p:extLst>
      <p:ext uri="{BB962C8B-B14F-4D97-AF65-F5344CB8AC3E}">
        <p14:creationId xmlns:p14="http://schemas.microsoft.com/office/powerpoint/2010/main" val="23222640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a:t>
            </a:r>
            <a:r>
              <a:rPr lang="en-US" dirty="0"/>
              <a:t>F</a:t>
            </a:r>
            <a:r>
              <a:rPr lang="en-US" dirty="0" smtClean="0"/>
              <a:t>urther Exploration</a:t>
            </a:r>
            <a:endParaRPr lang="en-US" dirty="0"/>
          </a:p>
        </p:txBody>
      </p:sp>
      <p:sp>
        <p:nvSpPr>
          <p:cNvPr id="3" name="Content Placeholder 2"/>
          <p:cNvSpPr>
            <a:spLocks noGrp="1"/>
          </p:cNvSpPr>
          <p:nvPr>
            <p:ph idx="1"/>
          </p:nvPr>
        </p:nvSpPr>
        <p:spPr>
          <a:xfrm>
            <a:off x="822959" y="1845734"/>
            <a:ext cx="7543801" cy="4023360"/>
          </a:xfrm>
        </p:spPr>
        <p:txBody>
          <a:bodyPr/>
          <a:lstStyle/>
          <a:p>
            <a:pPr marL="182563" indent="-182563">
              <a:buFont typeface="Arial" panose="020B0604020202020204" pitchFamily="34" charset="0"/>
              <a:buChar char="•"/>
            </a:pPr>
            <a:r>
              <a:rPr lang="en-US" dirty="0" smtClean="0"/>
              <a:t>Natural Language Processing</a:t>
            </a:r>
            <a:endParaRPr lang="en-US" dirty="0"/>
          </a:p>
          <a:p>
            <a:pPr lvl="1">
              <a:buFont typeface="Arial" panose="020B0604020202020204" pitchFamily="34" charset="0"/>
              <a:buChar char="•"/>
            </a:pPr>
            <a:r>
              <a:rPr lang="en-US" dirty="0" smtClean="0"/>
              <a:t>Get better at grouping clues and answers that are similar but not identical</a:t>
            </a:r>
          </a:p>
          <a:p>
            <a:pPr lvl="1">
              <a:buFont typeface="Arial" panose="020B0604020202020204" pitchFamily="34" charset="0"/>
              <a:buChar char="•"/>
            </a:pPr>
            <a:r>
              <a:rPr lang="en-US" dirty="0" smtClean="0"/>
              <a:t>How to distinguish between compound words and multi-word clues</a:t>
            </a:r>
            <a:endParaRPr lang="en-US" dirty="0" smtClean="0"/>
          </a:p>
          <a:p>
            <a:pPr lvl="1">
              <a:buFont typeface="Arial" panose="020B0604020202020204" pitchFamily="34" charset="0"/>
              <a:buChar char="•"/>
            </a:pPr>
            <a:r>
              <a:rPr lang="en-US" dirty="0" smtClean="0"/>
              <a:t>Catalogue new portmanteaus </a:t>
            </a:r>
            <a:r>
              <a:rPr lang="en-US" dirty="0" smtClean="0"/>
              <a:t>and compound words </a:t>
            </a:r>
            <a:endParaRPr lang="en-US" dirty="0"/>
          </a:p>
          <a:p>
            <a:pPr indent="-182880">
              <a:buFont typeface="Arial" panose="020B0604020202020204" pitchFamily="34" charset="0"/>
              <a:buChar char="•"/>
            </a:pPr>
            <a:r>
              <a:rPr lang="en-US" dirty="0" smtClean="0"/>
              <a:t>Build a crossw</a:t>
            </a:r>
            <a:r>
              <a:rPr lang="en-US" dirty="0" smtClean="0"/>
              <a:t>ord solver</a:t>
            </a:r>
          </a:p>
          <a:p>
            <a:pPr marL="0" indent="0">
              <a:buNone/>
            </a:pPr>
            <a:endParaRPr lang="en-US" dirty="0"/>
          </a:p>
        </p:txBody>
      </p:sp>
    </p:spTree>
    <p:extLst>
      <p:ext uri="{BB962C8B-B14F-4D97-AF65-F5344CB8AC3E}">
        <p14:creationId xmlns:p14="http://schemas.microsoft.com/office/powerpoint/2010/main" val="1344917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crossword?</a:t>
            </a:r>
            <a:endParaRPr lang="en-US" dirty="0"/>
          </a:p>
        </p:txBody>
      </p:sp>
      <p:sp>
        <p:nvSpPr>
          <p:cNvPr id="3" name="Content Placeholder 2"/>
          <p:cNvSpPr>
            <a:spLocks noGrp="1"/>
          </p:cNvSpPr>
          <p:nvPr>
            <p:ph idx="1"/>
          </p:nvPr>
        </p:nvSpPr>
        <p:spPr>
          <a:xfrm>
            <a:off x="822959" y="1845734"/>
            <a:ext cx="7543801" cy="4023360"/>
          </a:xfrm>
        </p:spPr>
        <p:txBody>
          <a:bodyPr/>
          <a:lstStyle/>
          <a:p>
            <a:r>
              <a:rPr lang="en-US" dirty="0"/>
              <a:t>A good NYT crossword consists of two important elements:</a:t>
            </a:r>
          </a:p>
          <a:p>
            <a:pPr lvl="1">
              <a:buFont typeface="Arial" panose="020B0604020202020204" pitchFamily="34" charset="0"/>
              <a:buChar char="•"/>
            </a:pPr>
            <a:r>
              <a:rPr lang="en-US" dirty="0" smtClean="0"/>
              <a:t>Clever puns</a:t>
            </a:r>
          </a:p>
          <a:p>
            <a:pPr lvl="1">
              <a:buFont typeface="Arial" panose="020B0604020202020204" pitchFamily="34" charset="0"/>
              <a:buChar char="•"/>
            </a:pPr>
            <a:r>
              <a:rPr lang="en-US" dirty="0" smtClean="0"/>
              <a:t>Zeitgeist-y clue-answer pairs</a:t>
            </a:r>
          </a:p>
          <a:p>
            <a:pPr lvl="1">
              <a:buFont typeface="Arial" panose="020B0604020202020204" pitchFamily="34" charset="0"/>
              <a:buChar char="•"/>
            </a:pPr>
            <a:endParaRPr lang="en-US" dirty="0"/>
          </a:p>
          <a:p>
            <a:r>
              <a:rPr lang="en-US" dirty="0" smtClean="0"/>
              <a:t>We will analyze two types of crossword answers:</a:t>
            </a:r>
            <a:endParaRPr lang="en-US" dirty="0"/>
          </a:p>
          <a:p>
            <a:pPr lvl="1">
              <a:buFont typeface="Arial" panose="020B0604020202020204" pitchFamily="34" charset="0"/>
              <a:buChar char="•"/>
            </a:pPr>
            <a:r>
              <a:rPr lang="en-US" dirty="0" smtClean="0"/>
              <a:t>Frequently used answers</a:t>
            </a:r>
            <a:endParaRPr lang="en-US" dirty="0"/>
          </a:p>
          <a:p>
            <a:pPr lvl="1">
              <a:buFont typeface="Arial" panose="020B0604020202020204" pitchFamily="34" charset="0"/>
              <a:buChar char="•"/>
            </a:pPr>
            <a:r>
              <a:rPr lang="en-US" dirty="0" smtClean="0"/>
              <a:t>Unique/debut answers</a:t>
            </a:r>
            <a:endParaRPr lang="en-US" dirty="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6729896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5000 most common answers</a:t>
            </a:r>
            <a:endParaRPr lang="en-US" dirty="0"/>
          </a:p>
        </p:txBody>
      </p:sp>
      <p:pic>
        <p:nvPicPr>
          <p:cNvPr id="6" name="Picture 5"/>
          <p:cNvPicPr>
            <a:picLocks noChangeAspect="1"/>
          </p:cNvPicPr>
          <p:nvPr/>
        </p:nvPicPr>
        <p:blipFill>
          <a:blip r:embed="rId3"/>
          <a:stretch>
            <a:fillRect/>
          </a:stretch>
        </p:blipFill>
        <p:spPr>
          <a:xfrm>
            <a:off x="3733800" y="2171700"/>
            <a:ext cx="5029200" cy="3467100"/>
          </a:xfrm>
          <a:prstGeom prst="rect">
            <a:avLst/>
          </a:prstGeom>
        </p:spPr>
      </p:pic>
      <p:pic>
        <p:nvPicPr>
          <p:cNvPr id="11" name="Picture 10"/>
          <p:cNvPicPr>
            <a:picLocks noChangeAspect="1"/>
          </p:cNvPicPr>
          <p:nvPr/>
        </p:nvPicPr>
        <p:blipFill>
          <a:blip r:embed="rId4"/>
          <a:stretch>
            <a:fillRect/>
          </a:stretch>
        </p:blipFill>
        <p:spPr>
          <a:xfrm>
            <a:off x="381000" y="1781699"/>
            <a:ext cx="3309627" cy="3780901"/>
          </a:xfrm>
          <a:prstGeom prst="rect">
            <a:avLst/>
          </a:prstGeom>
        </p:spPr>
      </p:pic>
    </p:spTree>
    <p:extLst>
      <p:ext uri="{BB962C8B-B14F-4D97-AF65-F5344CB8AC3E}">
        <p14:creationId xmlns:p14="http://schemas.microsoft.com/office/powerpoint/2010/main" val="1254460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word length</a:t>
            </a:r>
            <a:endParaRPr lang="en-US" dirty="0"/>
          </a:p>
        </p:txBody>
      </p:sp>
      <p:sp>
        <p:nvSpPr>
          <p:cNvPr id="3" name="Content Placeholder 2"/>
          <p:cNvSpPr>
            <a:spLocks noGrp="1"/>
          </p:cNvSpPr>
          <p:nvPr>
            <p:ph idx="1"/>
          </p:nvPr>
        </p:nvSpPr>
        <p:spPr>
          <a:xfrm>
            <a:off x="822959" y="1845734"/>
            <a:ext cx="7543801" cy="4023360"/>
          </a:xfrm>
        </p:spPr>
        <p:txBody>
          <a:bodyPr/>
          <a:lstStyle/>
          <a:p>
            <a:pPr marL="182563" indent="-182563">
              <a:buFont typeface="Arial" panose="020B0604020202020204" pitchFamily="34" charset="0"/>
              <a:buChar char="•"/>
            </a:pPr>
            <a:r>
              <a:rPr lang="en-US" dirty="0"/>
              <a:t>The most common words in the crossword puzzle are a lot shorter than the most common words in the English </a:t>
            </a:r>
            <a:r>
              <a:rPr lang="en-US" dirty="0" smtClean="0"/>
              <a:t>language.</a:t>
            </a:r>
            <a:endParaRPr lang="en-US" dirty="0"/>
          </a:p>
        </p:txBody>
      </p:sp>
      <p:pic>
        <p:nvPicPr>
          <p:cNvPr id="4" name="Picture 3"/>
          <p:cNvPicPr>
            <a:picLocks noChangeAspect="1"/>
          </p:cNvPicPr>
          <p:nvPr/>
        </p:nvPicPr>
        <p:blipFill>
          <a:blip r:embed="rId3"/>
          <a:stretch>
            <a:fillRect/>
          </a:stretch>
        </p:blipFill>
        <p:spPr>
          <a:xfrm>
            <a:off x="2019300" y="2590800"/>
            <a:ext cx="5067300" cy="3467100"/>
          </a:xfrm>
          <a:prstGeom prst="rect">
            <a:avLst/>
          </a:prstGeom>
        </p:spPr>
      </p:pic>
    </p:spTree>
    <p:extLst>
      <p:ext uri="{BB962C8B-B14F-4D97-AF65-F5344CB8AC3E}">
        <p14:creationId xmlns:p14="http://schemas.microsoft.com/office/powerpoint/2010/main" val="3063264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Clues for ‘HBO’ By Year</a:t>
            </a:r>
            <a:endParaRPr lang="en-US" dirty="0"/>
          </a:p>
        </p:txBody>
      </p:sp>
      <p:pic>
        <p:nvPicPr>
          <p:cNvPr id="5" name="Picture 4"/>
          <p:cNvPicPr>
            <a:picLocks noChangeAspect="1"/>
          </p:cNvPicPr>
          <p:nvPr/>
        </p:nvPicPr>
        <p:blipFill>
          <a:blip r:embed="rId3"/>
          <a:stretch>
            <a:fillRect/>
          </a:stretch>
        </p:blipFill>
        <p:spPr>
          <a:xfrm>
            <a:off x="1050960" y="1772522"/>
            <a:ext cx="6950040" cy="4399678"/>
          </a:xfrm>
          <a:prstGeom prst="rect">
            <a:avLst/>
          </a:prstGeom>
        </p:spPr>
      </p:pic>
    </p:spTree>
    <p:extLst>
      <p:ext uri="{BB962C8B-B14F-4D97-AF65-F5344CB8AC3E}">
        <p14:creationId xmlns:p14="http://schemas.microsoft.com/office/powerpoint/2010/main" val="142014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Clues for ‘LIN’ By Year</a:t>
            </a:r>
            <a:endParaRPr lang="en-US" dirty="0"/>
          </a:p>
        </p:txBody>
      </p:sp>
      <p:pic>
        <p:nvPicPr>
          <p:cNvPr id="7" name="Picture 6"/>
          <p:cNvPicPr>
            <a:picLocks noChangeAspect="1"/>
          </p:cNvPicPr>
          <p:nvPr/>
        </p:nvPicPr>
        <p:blipFill>
          <a:blip r:embed="rId3"/>
          <a:stretch>
            <a:fillRect/>
          </a:stretch>
        </p:blipFill>
        <p:spPr>
          <a:xfrm>
            <a:off x="0" y="1993858"/>
            <a:ext cx="9144000" cy="3797342"/>
          </a:xfrm>
          <a:prstGeom prst="rect">
            <a:avLst/>
          </a:prstGeom>
        </p:spPr>
      </p:pic>
    </p:spTree>
    <p:extLst>
      <p:ext uri="{BB962C8B-B14F-4D97-AF65-F5344CB8AC3E}">
        <p14:creationId xmlns:p14="http://schemas.microsoft.com/office/powerpoint/2010/main" val="28532978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Debut answers from this past Sunday</a:t>
            </a:r>
            <a:endParaRPr lang="en-US" dirty="0"/>
          </a:p>
        </p:txBody>
      </p:sp>
      <p:sp>
        <p:nvSpPr>
          <p:cNvPr id="3" name="Content Placeholder 2"/>
          <p:cNvSpPr>
            <a:spLocks noGrp="1"/>
          </p:cNvSpPr>
          <p:nvPr>
            <p:ph idx="1"/>
          </p:nvPr>
        </p:nvSpPr>
        <p:spPr>
          <a:xfrm>
            <a:off x="822959" y="1845734"/>
            <a:ext cx="7543801" cy="4023360"/>
          </a:xfrm>
        </p:spPr>
        <p:txBody>
          <a:bodyPr/>
          <a:lstStyle/>
          <a:p>
            <a:pPr marL="0" indent="0">
              <a:buNone/>
            </a:pPr>
            <a:r>
              <a:rPr lang="en-US" dirty="0" smtClean="0"/>
              <a:t>New answers come in two types:</a:t>
            </a:r>
            <a:endParaRPr lang="en-US" dirty="0" smtClean="0"/>
          </a:p>
          <a:p>
            <a:pPr marL="182563" indent="-182563">
              <a:buFont typeface="Arial" panose="020B0604020202020204" pitchFamily="34" charset="0"/>
              <a:buChar char="•"/>
            </a:pPr>
            <a:r>
              <a:rPr lang="en-US" dirty="0" smtClean="0"/>
              <a:t>Long puns or jokes that will probably never appear again</a:t>
            </a:r>
          </a:p>
          <a:p>
            <a:pPr marL="475171" lvl="1" indent="-182563">
              <a:buFont typeface="Arial" panose="020B0604020202020204" pitchFamily="34" charset="0"/>
              <a:buChar char="•"/>
            </a:pPr>
            <a:r>
              <a:rPr lang="en-US" dirty="0" smtClean="0"/>
              <a:t>MODELYODEL, MASSAGEPASSAGE</a:t>
            </a:r>
          </a:p>
          <a:p>
            <a:pPr marL="182563" indent="-182563">
              <a:buFont typeface="Arial" panose="020B0604020202020204" pitchFamily="34" charset="0"/>
              <a:buChar char="•"/>
            </a:pPr>
            <a:r>
              <a:rPr lang="en-US" dirty="0" smtClean="0"/>
              <a:t>New words added to the crossword corpus that may reappear</a:t>
            </a:r>
          </a:p>
          <a:p>
            <a:pPr marL="475171" lvl="1" indent="-182563">
              <a:buFont typeface="Arial" panose="020B0604020202020204" pitchFamily="34" charset="0"/>
              <a:buChar char="•"/>
            </a:pPr>
            <a:r>
              <a:rPr lang="en-US" dirty="0" smtClean="0"/>
              <a:t>SWOLE, MOOC, POEHLER</a:t>
            </a:r>
            <a:endParaRPr lang="en-US" dirty="0"/>
          </a:p>
        </p:txBody>
      </p:sp>
      <p:pic>
        <p:nvPicPr>
          <p:cNvPr id="4" name="Picture 3"/>
          <p:cNvPicPr>
            <a:picLocks noChangeAspect="1"/>
          </p:cNvPicPr>
          <p:nvPr/>
        </p:nvPicPr>
        <p:blipFill>
          <a:blip r:embed="rId3"/>
          <a:stretch>
            <a:fillRect/>
          </a:stretch>
        </p:blipFill>
        <p:spPr>
          <a:xfrm>
            <a:off x="0" y="4060198"/>
            <a:ext cx="9144000" cy="2035802"/>
          </a:xfrm>
          <a:prstGeom prst="rect">
            <a:avLst/>
          </a:prstGeom>
        </p:spPr>
      </p:pic>
    </p:spTree>
    <p:extLst>
      <p:ext uri="{BB962C8B-B14F-4D97-AF65-F5344CB8AC3E}">
        <p14:creationId xmlns:p14="http://schemas.microsoft.com/office/powerpoint/2010/main" val="10335640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between NYT CW and OED debuts</a:t>
            </a:r>
            <a:endParaRPr lang="en-US" dirty="0"/>
          </a:p>
        </p:txBody>
      </p:sp>
      <p:sp>
        <p:nvSpPr>
          <p:cNvPr id="3" name="Content Placeholder 2"/>
          <p:cNvSpPr>
            <a:spLocks noGrp="1"/>
          </p:cNvSpPr>
          <p:nvPr>
            <p:ph idx="1"/>
          </p:nvPr>
        </p:nvSpPr>
        <p:spPr>
          <a:xfrm>
            <a:off x="822959" y="1845734"/>
            <a:ext cx="7543801" cy="4023360"/>
          </a:xfrm>
        </p:spPr>
        <p:txBody>
          <a:bodyPr/>
          <a:lstStyle/>
          <a:p>
            <a:pPr marL="182563" indent="-182563">
              <a:buFont typeface="Arial" panose="020B0604020202020204" pitchFamily="34" charset="0"/>
              <a:buChar char="•"/>
            </a:pPr>
            <a:r>
              <a:rPr lang="en-US" dirty="0"/>
              <a:t>But the relationship breaks down for projects with goals greater than $30,000 or $40,000</a:t>
            </a:r>
          </a:p>
        </p:txBody>
      </p:sp>
      <p:pic>
        <p:nvPicPr>
          <p:cNvPr id="4" name="Picture 3"/>
          <p:cNvPicPr>
            <a:picLocks noChangeAspect="1"/>
          </p:cNvPicPr>
          <p:nvPr/>
        </p:nvPicPr>
        <p:blipFill>
          <a:blip r:embed="rId3"/>
          <a:stretch>
            <a:fillRect/>
          </a:stretch>
        </p:blipFill>
        <p:spPr>
          <a:xfrm>
            <a:off x="304800" y="1828800"/>
            <a:ext cx="8610600" cy="4233465"/>
          </a:xfrm>
          <a:prstGeom prst="rect">
            <a:avLst/>
          </a:prstGeom>
        </p:spPr>
      </p:pic>
    </p:spTree>
    <p:extLst>
      <p:ext uri="{BB962C8B-B14F-4D97-AF65-F5344CB8AC3E}">
        <p14:creationId xmlns:p14="http://schemas.microsoft.com/office/powerpoint/2010/main" val="18628400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543800" cy="1450757"/>
          </a:xfrm>
        </p:spPr>
        <p:txBody>
          <a:bodyPr/>
          <a:lstStyle/>
          <a:p>
            <a:r>
              <a:rPr lang="en-US" dirty="0" smtClean="0"/>
              <a:t>Debut words that also appear in Urban Dictionary</a:t>
            </a:r>
            <a:endParaRPr lang="en-US" dirty="0"/>
          </a:p>
        </p:txBody>
      </p:sp>
      <p:pic>
        <p:nvPicPr>
          <p:cNvPr id="11" name="Picture 10"/>
          <p:cNvPicPr>
            <a:picLocks noChangeAspect="1"/>
          </p:cNvPicPr>
          <p:nvPr/>
        </p:nvPicPr>
        <p:blipFill>
          <a:blip r:embed="rId3"/>
          <a:stretch>
            <a:fillRect/>
          </a:stretch>
        </p:blipFill>
        <p:spPr>
          <a:xfrm>
            <a:off x="4572000" y="1360054"/>
            <a:ext cx="3810000" cy="4964545"/>
          </a:xfrm>
          <a:prstGeom prst="rect">
            <a:avLst/>
          </a:prstGeom>
        </p:spPr>
      </p:pic>
      <p:pic>
        <p:nvPicPr>
          <p:cNvPr id="13" name="Picture 12"/>
          <p:cNvPicPr>
            <a:picLocks noChangeAspect="1"/>
          </p:cNvPicPr>
          <p:nvPr/>
        </p:nvPicPr>
        <p:blipFill>
          <a:blip r:embed="rId4"/>
          <a:stretch>
            <a:fillRect/>
          </a:stretch>
        </p:blipFill>
        <p:spPr>
          <a:xfrm>
            <a:off x="132004" y="1371600"/>
            <a:ext cx="4363796" cy="4965699"/>
          </a:xfrm>
          <a:prstGeom prst="rect">
            <a:avLst/>
          </a:prstGeom>
        </p:spPr>
      </p:pic>
    </p:spTree>
    <p:extLst>
      <p:ext uri="{BB962C8B-B14F-4D97-AF65-F5344CB8AC3E}">
        <p14:creationId xmlns:p14="http://schemas.microsoft.com/office/powerpoint/2010/main" val="10595555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2227</TotalTime>
  <Words>1702</Words>
  <Application>Microsoft Macintosh PowerPoint</Application>
  <PresentationFormat>On-screen Show (4:3)</PresentationFormat>
  <Paragraphs>116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Scraping the New York Times Crossword Puzzle</vt:lpstr>
      <vt:lpstr>What makes a good crossword?</vt:lpstr>
      <vt:lpstr>The 5000 most common answers</vt:lpstr>
      <vt:lpstr>Distribution of word length</vt:lpstr>
      <vt:lpstr>Clues for ‘HBO’ By Year</vt:lpstr>
      <vt:lpstr>Clues for ‘LIN’ By Year</vt:lpstr>
      <vt:lpstr>Debut answers from this past Sunday</vt:lpstr>
      <vt:lpstr>Time between NYT CW and OED debuts</vt:lpstr>
      <vt:lpstr>Debut words that also appear in Urban Dictionary</vt:lpstr>
      <vt:lpstr>PowerPoint Presentation</vt:lpstr>
      <vt:lpstr>Ideas for Further Exploration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Successful Ki</dc:title>
  <dc:creator>Armando Asuncion-Cruz</dc:creator>
  <cp:lastModifiedBy>Rachel Kogan</cp:lastModifiedBy>
  <cp:revision>92</cp:revision>
  <dcterms:created xsi:type="dcterms:W3CDTF">2017-02-08T04:37:23Z</dcterms:created>
  <dcterms:modified xsi:type="dcterms:W3CDTF">2017-05-09T17:09:25Z</dcterms:modified>
</cp:coreProperties>
</file>