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2089"/>
  </p:normalViewPr>
  <p:slideViewPr>
    <p:cSldViewPr snapToGrid="0" snapToObjects="1">
      <p:cViewPr varScale="1">
        <p:scale>
          <a:sx n="70" d="100"/>
          <a:sy n="70" d="100"/>
        </p:scale>
        <p:origin x="16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3AB842-9794-C14F-B331-EDEA9A42A571}" type="datetimeFigureOut">
              <a:rPr lang="en-US" smtClean="0"/>
              <a:t>4/24/17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C1952-7F9C-A64C-B95B-9890D675C3A7}" type="slidenum">
              <a:rPr lang="en-US" smtClean="0"/>
              <a:t>‹#›</a:t>
            </a:fld>
            <a:endParaRPr lang="en-US"/>
          </a:p>
        </p:txBody>
      </p:sp>
    </p:spTree>
    <p:extLst>
      <p:ext uri="{BB962C8B-B14F-4D97-AF65-F5344CB8AC3E}">
        <p14:creationId xmlns:p14="http://schemas.microsoft.com/office/powerpoint/2010/main" val="519652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en.wikipedia.org/wiki/Faceboo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Lending Club was initially launched on </a:t>
            </a:r>
            <a:r>
              <a:rPr lang="en-US" sz="1200" b="0" i="0" u="none" strike="noStrike" kern="1200" dirty="0" smtClean="0">
                <a:solidFill>
                  <a:schemeClr val="tx1"/>
                </a:solidFill>
                <a:effectLst/>
                <a:latin typeface="+mn-lt"/>
                <a:ea typeface="+mn-ea"/>
                <a:cs typeface="+mn-cs"/>
                <a:hlinkClick r:id="rId3" tooltip="Facebook"/>
              </a:rPr>
              <a:t>Facebook</a:t>
            </a:r>
            <a:r>
              <a:rPr lang="en-US" sz="1200" b="0" i="0" kern="1200" dirty="0" smtClean="0">
                <a:solidFill>
                  <a:schemeClr val="tx1"/>
                </a:solidFill>
                <a:effectLst/>
                <a:latin typeface="+mn-lt"/>
                <a:ea typeface="+mn-ea"/>
                <a:cs typeface="+mn-cs"/>
              </a:rPr>
              <a:t> as one of Facebook's first applications lunched in</a:t>
            </a:r>
            <a:r>
              <a:rPr lang="en-US" sz="1200" b="0" i="0" kern="1200" baseline="0" dirty="0" smtClean="0">
                <a:solidFill>
                  <a:schemeClr val="tx1"/>
                </a:solidFill>
                <a:effectLst/>
                <a:latin typeface="+mn-lt"/>
                <a:ea typeface="+mn-ea"/>
                <a:cs typeface="+mn-cs"/>
              </a:rPr>
              <a:t> 2006</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borrowers to create unsecured</a:t>
            </a:r>
            <a:r>
              <a:rPr lang="en-US" sz="1200" b="0" i="0" kern="1200" baseline="0" dirty="0" smtClean="0">
                <a:solidFill>
                  <a:schemeClr val="tx1"/>
                </a:solidFill>
                <a:effectLst/>
                <a:latin typeface="+mn-lt"/>
                <a:ea typeface="+mn-ea"/>
                <a:cs typeface="+mn-cs"/>
              </a:rPr>
              <a:t> personal loans</a:t>
            </a:r>
            <a:r>
              <a:rPr lang="en-US" sz="1200" b="0" i="0" kern="1200" dirty="0" smtClean="0">
                <a:solidFill>
                  <a:schemeClr val="tx1"/>
                </a:solidFill>
                <a:effectLst/>
                <a:latin typeface="+mn-lt"/>
                <a:ea typeface="+mn-ea"/>
                <a:cs typeface="+mn-cs"/>
              </a:rPr>
              <a:t> between $1,000 and $40,000. The standard loan period is three years. Investors can search and browse the loan listings on Lending Club website and select loans that they want to invest in based on the information supplied about the borrower, amount of loan, loan grade, and loan purpose.</a:t>
            </a:r>
          </a:p>
          <a:p>
            <a:r>
              <a:rPr lang="en-US" sz="1200" b="0" i="0" kern="1200" dirty="0" smtClean="0">
                <a:solidFill>
                  <a:schemeClr val="tx1"/>
                </a:solidFill>
                <a:effectLst/>
                <a:latin typeface="+mn-lt"/>
                <a:ea typeface="+mn-ea"/>
                <a:cs typeface="+mn-cs"/>
              </a:rPr>
              <a:t>Lending Club makes money by charging borrowers an origination fee and investors a service fee.</a:t>
            </a:r>
            <a:endParaRPr lang="en-US" dirty="0"/>
          </a:p>
        </p:txBody>
      </p:sp>
      <p:sp>
        <p:nvSpPr>
          <p:cNvPr id="4" name="Slide Number Placeholder 3"/>
          <p:cNvSpPr>
            <a:spLocks noGrp="1"/>
          </p:cNvSpPr>
          <p:nvPr>
            <p:ph type="sldNum" sz="quarter" idx="10"/>
          </p:nvPr>
        </p:nvSpPr>
        <p:spPr/>
        <p:txBody>
          <a:bodyPr/>
          <a:lstStyle/>
          <a:p>
            <a:fld id="{6B5C1952-7F9C-A64C-B95B-9890D675C3A7}" type="slidenum">
              <a:rPr lang="en-US" smtClean="0"/>
              <a:t>2</a:t>
            </a:fld>
            <a:endParaRPr lang="en-US"/>
          </a:p>
        </p:txBody>
      </p:sp>
    </p:spTree>
    <p:extLst>
      <p:ext uri="{BB962C8B-B14F-4D97-AF65-F5344CB8AC3E}">
        <p14:creationId xmlns:p14="http://schemas.microsoft.com/office/powerpoint/2010/main" val="213509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4/24/17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4/24/17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TW" dirty="0" smtClean="0"/>
              <a:t>Data</a:t>
            </a:r>
            <a:r>
              <a:rPr lang="zh-TW" altLang="en-US" dirty="0" smtClean="0"/>
              <a:t> </a:t>
            </a:r>
            <a:r>
              <a:rPr lang="en-US" altLang="zh-TW" dirty="0" smtClean="0"/>
              <a:t>Visualization</a:t>
            </a:r>
            <a:r>
              <a:rPr lang="zh-TW" altLang="en-US" dirty="0" smtClean="0"/>
              <a:t> </a:t>
            </a:r>
            <a:r>
              <a:rPr lang="en-US" altLang="zh-TW" dirty="0" smtClean="0"/>
              <a:t>in</a:t>
            </a:r>
            <a:br>
              <a:rPr lang="en-US" altLang="zh-TW" dirty="0" smtClean="0"/>
            </a:br>
            <a:r>
              <a:rPr lang="en-US" altLang="zh-TW" dirty="0" smtClean="0"/>
              <a:t>Loan</a:t>
            </a:r>
            <a:r>
              <a:rPr lang="zh-TW" altLang="en-US" dirty="0" smtClean="0"/>
              <a:t> </a:t>
            </a:r>
            <a:r>
              <a:rPr lang="en-US" altLang="zh-TW" dirty="0" smtClean="0"/>
              <a:t>Default</a:t>
            </a:r>
            <a:r>
              <a:rPr lang="zh-TW" altLang="en-US" dirty="0" smtClean="0"/>
              <a:t> </a:t>
            </a:r>
            <a:r>
              <a:rPr lang="en-US" altLang="zh-TW" dirty="0" smtClean="0"/>
              <a:t>rate</a:t>
            </a:r>
            <a:r>
              <a:rPr lang="zh-TW" altLang="en-US" dirty="0" smtClean="0"/>
              <a:t> </a:t>
            </a:r>
            <a:r>
              <a:rPr lang="en-US" altLang="zh-TW" dirty="0" smtClean="0"/>
              <a:t>Prediction</a:t>
            </a:r>
            <a:endParaRPr lang="en-US" dirty="0"/>
          </a:p>
        </p:txBody>
      </p:sp>
      <p:sp>
        <p:nvSpPr>
          <p:cNvPr id="3" name="Subtitle 2"/>
          <p:cNvSpPr>
            <a:spLocks noGrp="1"/>
          </p:cNvSpPr>
          <p:nvPr>
            <p:ph type="subTitle" idx="1"/>
          </p:nvPr>
        </p:nvSpPr>
        <p:spPr/>
        <p:txBody>
          <a:bodyPr/>
          <a:lstStyle/>
          <a:p>
            <a:r>
              <a:rPr lang="zh-TW" altLang="en-US" dirty="0" smtClean="0"/>
              <a:t> </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779" y="3810464"/>
            <a:ext cx="2794000" cy="419100"/>
          </a:xfrm>
          <a:prstGeom prst="rect">
            <a:avLst/>
          </a:prstGeom>
        </p:spPr>
      </p:pic>
      <p:sp>
        <p:nvSpPr>
          <p:cNvPr id="6" name="TextBox 5"/>
          <p:cNvSpPr txBox="1"/>
          <p:nvPr/>
        </p:nvSpPr>
        <p:spPr>
          <a:xfrm>
            <a:off x="2417779" y="4279124"/>
            <a:ext cx="1591654" cy="369332"/>
          </a:xfrm>
          <a:prstGeom prst="rect">
            <a:avLst/>
          </a:prstGeom>
          <a:noFill/>
        </p:spPr>
        <p:txBody>
          <a:bodyPr wrap="none" rtlCol="0">
            <a:spAutoFit/>
          </a:bodyPr>
          <a:lstStyle/>
          <a:p>
            <a:r>
              <a:rPr lang="en-US" altLang="zh-TW" dirty="0" smtClean="0"/>
              <a:t>Fu-Yuan</a:t>
            </a:r>
            <a:r>
              <a:rPr lang="zh-TW" altLang="en-US" dirty="0" smtClean="0"/>
              <a:t> </a:t>
            </a:r>
            <a:r>
              <a:rPr lang="en-US" altLang="zh-TW" dirty="0" smtClean="0"/>
              <a:t>Cheng</a:t>
            </a:r>
            <a:endParaRPr lang="en-US" dirty="0"/>
          </a:p>
        </p:txBody>
      </p:sp>
    </p:spTree>
    <p:extLst>
      <p:ext uri="{BB962C8B-B14F-4D97-AF65-F5344CB8AC3E}">
        <p14:creationId xmlns:p14="http://schemas.microsoft.com/office/powerpoint/2010/main" val="174796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Lending</a:t>
            </a:r>
            <a:r>
              <a:rPr lang="zh-TW" altLang="en-US" dirty="0" smtClean="0"/>
              <a:t> </a:t>
            </a:r>
            <a:r>
              <a:rPr lang="en-US" altLang="zh-TW" dirty="0" smtClean="0"/>
              <a:t>Club</a:t>
            </a:r>
            <a:r>
              <a:rPr lang="zh-TW" altLang="en-US" dirty="0" smtClean="0"/>
              <a:t> </a:t>
            </a:r>
            <a:r>
              <a:rPr lang="en-US" altLang="zh-TW" dirty="0" smtClean="0"/>
              <a:t>corporation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81750" y="5158488"/>
            <a:ext cx="2794000" cy="419100"/>
          </a:xfrm>
        </p:spPr>
      </p:pic>
      <p:sp>
        <p:nvSpPr>
          <p:cNvPr id="8" name="TextBox 7"/>
          <p:cNvSpPr txBox="1"/>
          <p:nvPr/>
        </p:nvSpPr>
        <p:spPr>
          <a:xfrm>
            <a:off x="1451579" y="2366681"/>
            <a:ext cx="8741292" cy="2769989"/>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500" dirty="0" smtClean="0"/>
              <a:t>largest peer to lending company in the world</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sz="2500" dirty="0" smtClean="0"/>
          </a:p>
          <a:p>
            <a:pPr marL="285750" indent="-285750" defTabSz="914400">
              <a:buFont typeface="Arial" charset="0"/>
              <a:buChar char="•"/>
            </a:pPr>
            <a:r>
              <a:rPr lang="en-US" sz="2500" dirty="0" smtClean="0"/>
              <a:t>Make money by </a:t>
            </a:r>
            <a:r>
              <a:rPr lang="en-US" sz="2800" dirty="0"/>
              <a:t>charging borrowers an origination fee and investors a service fee.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sz="2500" dirty="0" smtClean="0"/>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500" dirty="0" smtClean="0"/>
              <a:t>High interest rate, </a:t>
            </a:r>
            <a:r>
              <a:rPr lang="en-US" altLang="zh-TW" sz="2500" dirty="0" smtClean="0"/>
              <a:t>High</a:t>
            </a:r>
            <a:r>
              <a:rPr lang="zh-TW" altLang="en-US" sz="2500" dirty="0" smtClean="0"/>
              <a:t> </a:t>
            </a:r>
            <a:r>
              <a:rPr lang="en-US" sz="2500" dirty="0" smtClean="0"/>
              <a:t>loan default rate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dirty="0" smtClean="0"/>
          </a:p>
        </p:txBody>
      </p:sp>
    </p:spTree>
    <p:extLst>
      <p:ext uri="{BB962C8B-B14F-4D97-AF65-F5344CB8AC3E}">
        <p14:creationId xmlns:p14="http://schemas.microsoft.com/office/powerpoint/2010/main" val="1754511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Description</a:t>
            </a:r>
            <a:r>
              <a:rPr lang="zh-TW" altLang="en-US" dirty="0" smtClean="0"/>
              <a:t> </a:t>
            </a:r>
            <a:r>
              <a:rPr lang="en-US" altLang="zh-TW" dirty="0" smtClean="0"/>
              <a:t>of</a:t>
            </a:r>
            <a:r>
              <a:rPr lang="zh-TW" altLang="en-US" dirty="0" smtClean="0"/>
              <a:t> </a:t>
            </a:r>
            <a:r>
              <a:rPr lang="en-US" altLang="zh-TW" dirty="0" smtClean="0"/>
              <a:t>dataset</a:t>
            </a:r>
            <a:endParaRPr lang="en-US" dirty="0"/>
          </a:p>
        </p:txBody>
      </p:sp>
      <p:sp>
        <p:nvSpPr>
          <p:cNvPr id="3" name="Content Placeholder 2"/>
          <p:cNvSpPr>
            <a:spLocks noGrp="1"/>
          </p:cNvSpPr>
          <p:nvPr>
            <p:ph idx="1"/>
          </p:nvPr>
        </p:nvSpPr>
        <p:spPr>
          <a:xfrm>
            <a:off x="1469867" y="2015732"/>
            <a:ext cx="9603275" cy="3450613"/>
          </a:xfrm>
        </p:spPr>
        <p:txBody>
          <a:bodyPr>
            <a:normAutofit/>
          </a:bodyPr>
          <a:lstStyle/>
          <a:p>
            <a:r>
              <a:rPr lang="en-US" altLang="zh-TW" dirty="0" smtClean="0"/>
              <a:t>Dependent</a:t>
            </a:r>
            <a:r>
              <a:rPr lang="zh-TW" altLang="en-US" dirty="0" smtClean="0"/>
              <a:t> </a:t>
            </a:r>
            <a:r>
              <a:rPr lang="en-US" altLang="zh-TW" dirty="0" smtClean="0"/>
              <a:t>Variable:</a:t>
            </a:r>
            <a:r>
              <a:rPr lang="zh-TW" altLang="en-US" dirty="0" smtClean="0"/>
              <a:t> </a:t>
            </a:r>
            <a:r>
              <a:rPr lang="en-US" altLang="zh-TW" dirty="0" smtClean="0"/>
              <a:t>Loan</a:t>
            </a:r>
            <a:r>
              <a:rPr lang="zh-TW" altLang="en-US" dirty="0" smtClean="0"/>
              <a:t> </a:t>
            </a:r>
            <a:r>
              <a:rPr lang="en-US" altLang="zh-TW" dirty="0" smtClean="0"/>
              <a:t>Status</a:t>
            </a:r>
            <a:endParaRPr lang="en-US" altLang="zh-TW" dirty="0"/>
          </a:p>
          <a:p>
            <a:r>
              <a:rPr lang="en-US" altLang="zh-TW" dirty="0" smtClean="0"/>
              <a:t>Dependent</a:t>
            </a:r>
            <a:r>
              <a:rPr lang="zh-TW" altLang="en-US" dirty="0" smtClean="0"/>
              <a:t> </a:t>
            </a:r>
            <a:r>
              <a:rPr lang="en-US" altLang="zh-TW" dirty="0" smtClean="0"/>
              <a:t>Variable:</a:t>
            </a:r>
            <a:r>
              <a:rPr lang="zh-TW" altLang="en-US" dirty="0" smtClean="0"/>
              <a:t> </a:t>
            </a:r>
            <a:endParaRPr lang="en-US" altLang="zh-TW" dirty="0" smtClean="0"/>
          </a:p>
          <a:p>
            <a:pPr lvl="1"/>
            <a:r>
              <a:rPr lang="en-US" altLang="zh-TW" dirty="0" smtClean="0"/>
              <a:t>Continuous</a:t>
            </a:r>
            <a:r>
              <a:rPr lang="zh-TW" altLang="en-US" dirty="0" smtClean="0"/>
              <a:t> </a:t>
            </a:r>
            <a:r>
              <a:rPr lang="en-US" altLang="zh-TW" dirty="0" smtClean="0"/>
              <a:t>Type:</a:t>
            </a:r>
          </a:p>
          <a:p>
            <a:pPr marL="457200" lvl="1" indent="0">
              <a:buNone/>
            </a:pPr>
            <a:r>
              <a:rPr lang="zh-TW" altLang="en-US" dirty="0"/>
              <a:t> </a:t>
            </a:r>
            <a:r>
              <a:rPr lang="en-US" altLang="zh-TW" dirty="0" smtClean="0"/>
              <a:t>	Loan</a:t>
            </a:r>
            <a:r>
              <a:rPr lang="zh-TW" altLang="en-US" dirty="0" smtClean="0"/>
              <a:t> </a:t>
            </a:r>
            <a:r>
              <a:rPr lang="en-US" altLang="zh-TW" dirty="0" smtClean="0"/>
              <a:t>amount,</a:t>
            </a:r>
            <a:r>
              <a:rPr lang="zh-TW" altLang="en-US" dirty="0" smtClean="0"/>
              <a:t> </a:t>
            </a:r>
            <a:r>
              <a:rPr lang="en-US" altLang="zh-TW" dirty="0"/>
              <a:t>I</a:t>
            </a:r>
            <a:r>
              <a:rPr lang="en-US" altLang="zh-TW" dirty="0" smtClean="0"/>
              <a:t>nterest</a:t>
            </a:r>
            <a:r>
              <a:rPr lang="zh-TW" altLang="en-US" dirty="0" smtClean="0"/>
              <a:t> </a:t>
            </a:r>
            <a:r>
              <a:rPr lang="en-US" altLang="zh-TW" dirty="0" smtClean="0"/>
              <a:t>rate,</a:t>
            </a:r>
            <a:r>
              <a:rPr lang="zh-TW" altLang="en-US" dirty="0" smtClean="0"/>
              <a:t>  </a:t>
            </a:r>
            <a:r>
              <a:rPr lang="en-US" altLang="zh-TW" dirty="0"/>
              <a:t>A</a:t>
            </a:r>
            <a:r>
              <a:rPr lang="en-US" altLang="zh-TW" dirty="0" smtClean="0"/>
              <a:t>nnual</a:t>
            </a:r>
            <a:r>
              <a:rPr lang="zh-TW" altLang="en-US" dirty="0" smtClean="0"/>
              <a:t> </a:t>
            </a:r>
            <a:r>
              <a:rPr lang="en-US" altLang="zh-TW" dirty="0" smtClean="0"/>
              <a:t>income</a:t>
            </a:r>
            <a:endParaRPr lang="en-US" altLang="zh-TW" dirty="0"/>
          </a:p>
          <a:p>
            <a:pPr lvl="1"/>
            <a:r>
              <a:rPr lang="en-US" altLang="zh-TW" dirty="0" smtClean="0"/>
              <a:t>Categorical</a:t>
            </a:r>
            <a:r>
              <a:rPr lang="zh-TW" altLang="en-US" dirty="0" smtClean="0"/>
              <a:t> </a:t>
            </a:r>
            <a:r>
              <a:rPr lang="en-US" altLang="zh-TW" dirty="0" smtClean="0"/>
              <a:t>Type:</a:t>
            </a:r>
          </a:p>
          <a:p>
            <a:pPr marL="457200" lvl="1" indent="0">
              <a:buNone/>
            </a:pPr>
            <a:r>
              <a:rPr lang="en-US" altLang="zh-TW" dirty="0" smtClean="0"/>
              <a:t>	Term,</a:t>
            </a:r>
            <a:r>
              <a:rPr lang="zh-TW" altLang="en-US" dirty="0" smtClean="0"/>
              <a:t> </a:t>
            </a:r>
            <a:r>
              <a:rPr lang="en-US" altLang="zh-TW" dirty="0" smtClean="0"/>
              <a:t>Grade,</a:t>
            </a:r>
            <a:r>
              <a:rPr lang="zh-TW" altLang="en-US" dirty="0" smtClean="0"/>
              <a:t> </a:t>
            </a:r>
            <a:r>
              <a:rPr lang="en-US" altLang="zh-TW" dirty="0" smtClean="0"/>
              <a:t>Home</a:t>
            </a:r>
            <a:r>
              <a:rPr lang="zh-TW" altLang="en-US" dirty="0" smtClean="0"/>
              <a:t> </a:t>
            </a:r>
            <a:r>
              <a:rPr lang="en-US" altLang="zh-TW" dirty="0" smtClean="0"/>
              <a:t>ownership,</a:t>
            </a:r>
            <a:r>
              <a:rPr lang="zh-TW" altLang="en-US" dirty="0" smtClean="0"/>
              <a:t> </a:t>
            </a:r>
            <a:r>
              <a:rPr lang="en-US" altLang="zh-TW" dirty="0" smtClean="0"/>
              <a:t>address</a:t>
            </a:r>
            <a:r>
              <a:rPr lang="zh-TW" altLang="en-US" dirty="0" smtClean="0"/>
              <a:t> </a:t>
            </a:r>
            <a:r>
              <a:rPr lang="en-US" altLang="zh-TW" dirty="0" smtClean="0"/>
              <a:t>state,</a:t>
            </a:r>
            <a:r>
              <a:rPr lang="zh-TW" altLang="en-US" dirty="0" smtClean="0"/>
              <a:t> </a:t>
            </a:r>
            <a:r>
              <a:rPr lang="en-US" altLang="zh-TW" dirty="0" smtClean="0"/>
              <a:t>Purpose</a:t>
            </a:r>
            <a:endParaRPr lang="en-US" dirty="0"/>
          </a:p>
          <a:p>
            <a:r>
              <a:rPr lang="en-US" altLang="zh-TW" dirty="0" smtClean="0"/>
              <a:t>Explore</a:t>
            </a:r>
            <a:r>
              <a:rPr lang="zh-TW" altLang="en-US" dirty="0" smtClean="0"/>
              <a:t> </a:t>
            </a:r>
            <a:r>
              <a:rPr lang="en-US" altLang="zh-TW" dirty="0" smtClean="0"/>
              <a:t>Shiny</a:t>
            </a:r>
          </a:p>
          <a:p>
            <a:pPr lvl="1"/>
            <a:r>
              <a:rPr lang="en-US" dirty="0"/>
              <a:t>https://</a:t>
            </a:r>
            <a:r>
              <a:rPr lang="en-US" dirty="0" err="1"/>
              <a:t>fu-yuan.shinyapps.io</a:t>
            </a:r>
            <a:r>
              <a:rPr lang="en-US" dirty="0"/>
              <a:t>/project/</a:t>
            </a:r>
            <a:endParaRPr lang="en-US" dirty="0"/>
          </a:p>
        </p:txBody>
      </p:sp>
    </p:spTree>
    <p:extLst>
      <p:ext uri="{BB962C8B-B14F-4D97-AF65-F5344CB8AC3E}">
        <p14:creationId xmlns:p14="http://schemas.microsoft.com/office/powerpoint/2010/main" val="1353906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the factor: DEBT CONSOLIDATION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8159" y="2113344"/>
            <a:ext cx="5351095" cy="3449638"/>
          </a:xfrm>
        </p:spPr>
      </p:pic>
      <p:sp>
        <p:nvSpPr>
          <p:cNvPr id="5" name="TextBox 4"/>
          <p:cNvSpPr txBox="1"/>
          <p:nvPr/>
        </p:nvSpPr>
        <p:spPr>
          <a:xfrm>
            <a:off x="1261872" y="2560320"/>
            <a:ext cx="4242816" cy="1538883"/>
          </a:xfrm>
          <a:prstGeom prst="rect">
            <a:avLst/>
          </a:prstGeom>
          <a:noFill/>
        </p:spPr>
        <p:txBody>
          <a:bodyPr wrap="square" rtlCol="0">
            <a:spAutoFit/>
          </a:bodyPr>
          <a:lstStyle/>
          <a:p>
            <a:pPr marL="285750" indent="-285750">
              <a:buFont typeface="Arial" charset="0"/>
              <a:buChar char="•"/>
            </a:pPr>
            <a:r>
              <a:rPr lang="en-US" sz="2000" dirty="0" smtClean="0"/>
              <a:t>The Determination of interest rate</a:t>
            </a:r>
          </a:p>
          <a:p>
            <a:pPr marL="285750" indent="-285750">
              <a:buFont typeface="Arial" charset="0"/>
              <a:buChar char="•"/>
            </a:pPr>
            <a:endParaRPr lang="en-US" sz="2000" dirty="0"/>
          </a:p>
          <a:p>
            <a:pPr marL="285750" indent="-285750">
              <a:buFont typeface="Arial" charset="0"/>
              <a:buChar char="•"/>
            </a:pPr>
            <a:endParaRPr lang="en-US" dirty="0" smtClean="0"/>
          </a:p>
          <a:p>
            <a:endParaRPr lang="en-US" dirty="0" smtClean="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 y="4453359"/>
            <a:ext cx="5685388" cy="1109623"/>
          </a:xfrm>
          <a:prstGeom prst="rect">
            <a:avLst/>
          </a:prstGeom>
        </p:spPr>
      </p:pic>
    </p:spTree>
    <p:extLst>
      <p:ext uri="{BB962C8B-B14F-4D97-AF65-F5344CB8AC3E}">
        <p14:creationId xmlns:p14="http://schemas.microsoft.com/office/powerpoint/2010/main" val="734225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Studies</a:t>
            </a:r>
            <a:endParaRPr lang="en-US" dirty="0"/>
          </a:p>
        </p:txBody>
      </p:sp>
      <p:sp>
        <p:nvSpPr>
          <p:cNvPr id="3" name="Content Placeholder 2"/>
          <p:cNvSpPr>
            <a:spLocks noGrp="1"/>
          </p:cNvSpPr>
          <p:nvPr>
            <p:ph idx="1"/>
          </p:nvPr>
        </p:nvSpPr>
        <p:spPr/>
        <p:txBody>
          <a:bodyPr/>
          <a:lstStyle/>
          <a:p>
            <a:r>
              <a:rPr lang="en-US" dirty="0" smtClean="0"/>
              <a:t>Statistical Modeling</a:t>
            </a:r>
          </a:p>
          <a:p>
            <a:endParaRPr lang="en-US" dirty="0" smtClean="0"/>
          </a:p>
          <a:p>
            <a:r>
              <a:rPr lang="en-US" smtClean="0"/>
              <a:t>Machine learning: </a:t>
            </a:r>
            <a:r>
              <a:rPr lang="en-US" dirty="0" smtClean="0"/>
              <a:t>Modeling </a:t>
            </a:r>
            <a:r>
              <a:rPr lang="en-US" smtClean="0"/>
              <a:t>for Interest rate spread.</a:t>
            </a:r>
            <a:endParaRPr lang="en-US" dirty="0"/>
          </a:p>
        </p:txBody>
      </p:sp>
    </p:spTree>
    <p:extLst>
      <p:ext uri="{BB962C8B-B14F-4D97-AF65-F5344CB8AC3E}">
        <p14:creationId xmlns:p14="http://schemas.microsoft.com/office/powerpoint/2010/main" val="660221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177</TotalTime>
  <Words>85</Words>
  <Application>Microsoft Macintosh PowerPoint</Application>
  <PresentationFormat>Widescreen</PresentationFormat>
  <Paragraphs>31</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Gill Sans MT</vt:lpstr>
      <vt:lpstr>新細明體</vt:lpstr>
      <vt:lpstr>Arial</vt:lpstr>
      <vt:lpstr>Gallery</vt:lpstr>
      <vt:lpstr>Data Visualization in Loan Default rate Prediction</vt:lpstr>
      <vt:lpstr>Lending Club corporation</vt:lpstr>
      <vt:lpstr>Description of dataset</vt:lpstr>
      <vt:lpstr>Explore the factor: DEBT CONSOLIDATION</vt:lpstr>
      <vt:lpstr>Further Studies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in Loan Default rate Prediction</dc:title>
  <dc:creator>simonomis simonomis</dc:creator>
  <cp:lastModifiedBy>simonomis simonomis</cp:lastModifiedBy>
  <cp:revision>13</cp:revision>
  <dcterms:created xsi:type="dcterms:W3CDTF">2017-04-24T04:06:49Z</dcterms:created>
  <dcterms:modified xsi:type="dcterms:W3CDTF">2017-04-24T18:53:26Z</dcterms:modified>
</cp:coreProperties>
</file>