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66" r:id="rId4"/>
    <p:sldId id="267" r:id="rId5"/>
    <p:sldId id="268" r:id="rId6"/>
    <p:sldId id="257" r:id="rId7"/>
    <p:sldId id="264" r:id="rId8"/>
    <p:sldId id="265" r:id="rId9"/>
    <p:sldId id="274" r:id="rId10"/>
    <p:sldId id="261" r:id="rId11"/>
    <p:sldId id="271" r:id="rId12"/>
    <p:sldId id="272" r:id="rId13"/>
    <p:sldId id="275" r:id="rId14"/>
    <p:sldId id="276" r:id="rId15"/>
    <p:sldId id="270" r:id="rId16"/>
    <p:sldId id="269" r:id="rId17"/>
    <p:sldId id="263" r:id="rId18"/>
    <p:sldId id="260" r:id="rId19"/>
    <p:sldId id="278" r:id="rId20"/>
    <p:sldId id="259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 snapToObjects="1">
      <p:cViewPr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C50FE0-DCBB-1B49-AB9F-A99B5ED95A1B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A52C78-D4DC-B74D-9492-3A3882480FD3}">
      <dgm:prSet phldrT="[Text]"/>
      <dgm:spPr/>
      <dgm:t>
        <a:bodyPr/>
        <a:lstStyle/>
        <a:p>
          <a:r>
            <a:rPr lang="en-US" dirty="0" smtClean="0"/>
            <a:t>Topic Modeling</a:t>
          </a:r>
          <a:endParaRPr lang="en-US" dirty="0"/>
        </a:p>
      </dgm:t>
    </dgm:pt>
    <dgm:pt modelId="{07375C65-426A-C640-99BB-05EF936DDF87}" type="parTrans" cxnId="{266380AA-0490-124C-8EB2-53A81FCB720B}">
      <dgm:prSet/>
      <dgm:spPr/>
      <dgm:t>
        <a:bodyPr/>
        <a:lstStyle/>
        <a:p>
          <a:endParaRPr lang="en-US"/>
        </a:p>
      </dgm:t>
    </dgm:pt>
    <dgm:pt modelId="{3F5CDCA6-7D37-FC46-B593-3E0F8E40CB84}" type="sibTrans" cxnId="{266380AA-0490-124C-8EB2-53A81FCB720B}">
      <dgm:prSet/>
      <dgm:spPr/>
      <dgm:t>
        <a:bodyPr/>
        <a:lstStyle/>
        <a:p>
          <a:endParaRPr lang="en-US"/>
        </a:p>
      </dgm:t>
    </dgm:pt>
    <dgm:pt modelId="{7E7999A6-D92E-D04B-9903-516AD1E0ACFD}">
      <dgm:prSet phldrT="[Text]"/>
      <dgm:spPr/>
      <dgm:t>
        <a:bodyPr/>
        <a:lstStyle/>
        <a:p>
          <a:r>
            <a:rPr lang="en-US" dirty="0" smtClean="0"/>
            <a:t>Classification</a:t>
          </a:r>
        </a:p>
      </dgm:t>
    </dgm:pt>
    <dgm:pt modelId="{F79DC673-AA0B-9947-8E11-5CFF8C67DAE5}" type="parTrans" cxnId="{6677E3B9-5DBD-3047-837F-D7DB8C086F8E}">
      <dgm:prSet/>
      <dgm:spPr/>
      <dgm:t>
        <a:bodyPr/>
        <a:lstStyle/>
        <a:p>
          <a:endParaRPr lang="en-US"/>
        </a:p>
      </dgm:t>
    </dgm:pt>
    <dgm:pt modelId="{EDB236E5-26E7-024A-AEC1-0F1B87637FD0}" type="sibTrans" cxnId="{6677E3B9-5DBD-3047-837F-D7DB8C086F8E}">
      <dgm:prSet/>
      <dgm:spPr/>
      <dgm:t>
        <a:bodyPr/>
        <a:lstStyle/>
        <a:p>
          <a:endParaRPr lang="en-US"/>
        </a:p>
      </dgm:t>
    </dgm:pt>
    <dgm:pt modelId="{2E52208C-34DB-4C44-BD52-A6A1F4F2FD9F}">
      <dgm:prSet phldrT="[Text]"/>
      <dgm:spPr/>
      <dgm:t>
        <a:bodyPr/>
        <a:lstStyle/>
        <a:p>
          <a:r>
            <a:rPr lang="en-US" dirty="0" smtClean="0"/>
            <a:t>Supervised Learning</a:t>
          </a:r>
          <a:endParaRPr lang="en-US" dirty="0"/>
        </a:p>
      </dgm:t>
    </dgm:pt>
    <dgm:pt modelId="{A5A8EA0D-F2A6-C448-8EA6-B27CCBA9B3E9}" type="parTrans" cxnId="{72C9A50A-18F2-EE40-A65B-7E84DE723FDB}">
      <dgm:prSet/>
      <dgm:spPr/>
      <dgm:t>
        <a:bodyPr/>
        <a:lstStyle/>
        <a:p>
          <a:endParaRPr lang="en-US"/>
        </a:p>
      </dgm:t>
    </dgm:pt>
    <dgm:pt modelId="{AD2F79E9-D9FF-F94E-96E8-142AD4DA6BDB}" type="sibTrans" cxnId="{72C9A50A-18F2-EE40-A65B-7E84DE723FDB}">
      <dgm:prSet/>
      <dgm:spPr/>
      <dgm:t>
        <a:bodyPr/>
        <a:lstStyle/>
        <a:p>
          <a:endParaRPr lang="en-US"/>
        </a:p>
      </dgm:t>
    </dgm:pt>
    <dgm:pt modelId="{3874517E-959B-D54A-A3F3-C538A5A95C25}">
      <dgm:prSet phldrT="[Text]"/>
      <dgm:spPr/>
      <dgm:t>
        <a:bodyPr/>
        <a:lstStyle/>
        <a:p>
          <a:r>
            <a:rPr lang="en-US" dirty="0" smtClean="0"/>
            <a:t>Text Cleaning</a:t>
          </a:r>
          <a:endParaRPr lang="en-US" dirty="0"/>
        </a:p>
      </dgm:t>
    </dgm:pt>
    <dgm:pt modelId="{AF93D246-91FE-D846-9F43-0087AB9B9FE3}" type="parTrans" cxnId="{5616E8A6-BF2D-FB44-9C2D-AEDB509F324C}">
      <dgm:prSet/>
      <dgm:spPr/>
      <dgm:t>
        <a:bodyPr/>
        <a:lstStyle/>
        <a:p>
          <a:endParaRPr lang="en-US"/>
        </a:p>
      </dgm:t>
    </dgm:pt>
    <dgm:pt modelId="{51F9548E-551F-7B4F-AE36-76EF6F22018F}" type="sibTrans" cxnId="{5616E8A6-BF2D-FB44-9C2D-AEDB509F324C}">
      <dgm:prSet/>
      <dgm:spPr/>
      <dgm:t>
        <a:bodyPr/>
        <a:lstStyle/>
        <a:p>
          <a:endParaRPr lang="en-US"/>
        </a:p>
      </dgm:t>
    </dgm:pt>
    <dgm:pt modelId="{42BFCAFF-D5A7-7A48-B3BC-F3E6091BDA7A}" type="pres">
      <dgm:prSet presAssocID="{7EC50FE0-DCBB-1B49-AB9F-A99B5ED95A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4BD507-D425-224D-BE51-A75D9500D927}" type="pres">
      <dgm:prSet presAssocID="{28A52C78-D4DC-B74D-9492-3A3882480FD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14E63-5FF6-F54D-BCAB-3C9CF7284304}" type="pres">
      <dgm:prSet presAssocID="{3F5CDCA6-7D37-FC46-B593-3E0F8E40CB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368F34E5-AE53-B84D-9D8E-1C2CE5A55E08}" type="pres">
      <dgm:prSet presAssocID="{3F5CDCA6-7D37-FC46-B593-3E0F8E40CB8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B6F4009-8E6B-E64C-9A2E-0221EA148A46}" type="pres">
      <dgm:prSet presAssocID="{7E7999A6-D92E-D04B-9903-516AD1E0ACF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10CAF-C517-1045-94BD-C33DCFBBD581}" type="pres">
      <dgm:prSet presAssocID="{EDB236E5-26E7-024A-AEC1-0F1B87637FD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20ED06C-7EBB-3D42-91B6-A25C07CF440A}" type="pres">
      <dgm:prSet presAssocID="{EDB236E5-26E7-024A-AEC1-0F1B87637FD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5B9FFBD-40C1-6449-8584-6EECD0127038}" type="pres">
      <dgm:prSet presAssocID="{2E52208C-34DB-4C44-BD52-A6A1F4F2FD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F1FBC-69BF-394A-9715-3EC71C3A6305}" type="pres">
      <dgm:prSet presAssocID="{AD2F79E9-D9FF-F94E-96E8-142AD4DA6BD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938EA62-667C-4047-BC70-84BFCA0CD8E1}" type="pres">
      <dgm:prSet presAssocID="{AD2F79E9-D9FF-F94E-96E8-142AD4DA6BD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3F5A787-27A5-6741-A880-5C908A9C4496}" type="pres">
      <dgm:prSet presAssocID="{3874517E-959B-D54A-A3F3-C538A5A95C2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5985E-DA18-A743-B5C3-1F091CE813F2}" type="pres">
      <dgm:prSet presAssocID="{51F9548E-551F-7B4F-AE36-76EF6F22018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31CCABA6-CE8E-5D40-AF50-20BE8256A436}" type="pres">
      <dgm:prSet presAssocID="{51F9548E-551F-7B4F-AE36-76EF6F22018F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BAB35120-F975-B244-8B38-B725BC3DBCDA}" type="presOf" srcId="{51F9548E-551F-7B4F-AE36-76EF6F22018F}" destId="{77A5985E-DA18-A743-B5C3-1F091CE813F2}" srcOrd="0" destOrd="0" presId="urn:microsoft.com/office/officeart/2005/8/layout/cycle2"/>
    <dgm:cxn modelId="{53F25AB3-90F5-C04C-9A05-D816C77014F4}" type="presOf" srcId="{3F5CDCA6-7D37-FC46-B593-3E0F8E40CB84}" destId="{368F34E5-AE53-B84D-9D8E-1C2CE5A55E08}" srcOrd="1" destOrd="0" presId="urn:microsoft.com/office/officeart/2005/8/layout/cycle2"/>
    <dgm:cxn modelId="{72C9A50A-18F2-EE40-A65B-7E84DE723FDB}" srcId="{7EC50FE0-DCBB-1B49-AB9F-A99B5ED95A1B}" destId="{2E52208C-34DB-4C44-BD52-A6A1F4F2FD9F}" srcOrd="2" destOrd="0" parTransId="{A5A8EA0D-F2A6-C448-8EA6-B27CCBA9B3E9}" sibTransId="{AD2F79E9-D9FF-F94E-96E8-142AD4DA6BDB}"/>
    <dgm:cxn modelId="{5616E8A6-BF2D-FB44-9C2D-AEDB509F324C}" srcId="{7EC50FE0-DCBB-1B49-AB9F-A99B5ED95A1B}" destId="{3874517E-959B-D54A-A3F3-C538A5A95C25}" srcOrd="3" destOrd="0" parTransId="{AF93D246-91FE-D846-9F43-0087AB9B9FE3}" sibTransId="{51F9548E-551F-7B4F-AE36-76EF6F22018F}"/>
    <dgm:cxn modelId="{266380AA-0490-124C-8EB2-53A81FCB720B}" srcId="{7EC50FE0-DCBB-1B49-AB9F-A99B5ED95A1B}" destId="{28A52C78-D4DC-B74D-9492-3A3882480FD3}" srcOrd="0" destOrd="0" parTransId="{07375C65-426A-C640-99BB-05EF936DDF87}" sibTransId="{3F5CDCA6-7D37-FC46-B593-3E0F8E40CB84}"/>
    <dgm:cxn modelId="{FC45C247-3D50-4249-A1F2-CFF345508845}" type="presOf" srcId="{7E7999A6-D92E-D04B-9903-516AD1E0ACFD}" destId="{3B6F4009-8E6B-E64C-9A2E-0221EA148A46}" srcOrd="0" destOrd="0" presId="urn:microsoft.com/office/officeart/2005/8/layout/cycle2"/>
    <dgm:cxn modelId="{50E1B1BE-8BCA-8B4F-9C43-E163D356E33D}" type="presOf" srcId="{7EC50FE0-DCBB-1B49-AB9F-A99B5ED95A1B}" destId="{42BFCAFF-D5A7-7A48-B3BC-F3E6091BDA7A}" srcOrd="0" destOrd="0" presId="urn:microsoft.com/office/officeart/2005/8/layout/cycle2"/>
    <dgm:cxn modelId="{82B93FE1-0D8C-414E-A466-D2DE7E7B5E69}" type="presOf" srcId="{EDB236E5-26E7-024A-AEC1-0F1B87637FD0}" destId="{220ED06C-7EBB-3D42-91B6-A25C07CF440A}" srcOrd="1" destOrd="0" presId="urn:microsoft.com/office/officeart/2005/8/layout/cycle2"/>
    <dgm:cxn modelId="{E394340A-F54D-8246-93BC-56B74977F746}" type="presOf" srcId="{EDB236E5-26E7-024A-AEC1-0F1B87637FD0}" destId="{76E10CAF-C517-1045-94BD-C33DCFBBD581}" srcOrd="0" destOrd="0" presId="urn:microsoft.com/office/officeart/2005/8/layout/cycle2"/>
    <dgm:cxn modelId="{2B2C4F2A-2EBC-DA48-8A3D-47535B17F7A2}" type="presOf" srcId="{51F9548E-551F-7B4F-AE36-76EF6F22018F}" destId="{31CCABA6-CE8E-5D40-AF50-20BE8256A436}" srcOrd="1" destOrd="0" presId="urn:microsoft.com/office/officeart/2005/8/layout/cycle2"/>
    <dgm:cxn modelId="{74D78D46-E56B-0044-8353-0C1608368331}" type="presOf" srcId="{3F5CDCA6-7D37-FC46-B593-3E0F8E40CB84}" destId="{C8114E63-5FF6-F54D-BCAB-3C9CF7284304}" srcOrd="0" destOrd="0" presId="urn:microsoft.com/office/officeart/2005/8/layout/cycle2"/>
    <dgm:cxn modelId="{18E38C3C-9468-A643-9172-CC954E995868}" type="presOf" srcId="{AD2F79E9-D9FF-F94E-96E8-142AD4DA6BDB}" destId="{D938EA62-667C-4047-BC70-84BFCA0CD8E1}" srcOrd="1" destOrd="0" presId="urn:microsoft.com/office/officeart/2005/8/layout/cycle2"/>
    <dgm:cxn modelId="{2785AC40-1B29-DD4A-80E5-E5B74D049D3F}" type="presOf" srcId="{2E52208C-34DB-4C44-BD52-A6A1F4F2FD9F}" destId="{D5B9FFBD-40C1-6449-8584-6EECD0127038}" srcOrd="0" destOrd="0" presId="urn:microsoft.com/office/officeart/2005/8/layout/cycle2"/>
    <dgm:cxn modelId="{A5ABC6A0-9899-1C43-A975-7A549018FCB5}" type="presOf" srcId="{AD2F79E9-D9FF-F94E-96E8-142AD4DA6BDB}" destId="{CEBF1FBC-69BF-394A-9715-3EC71C3A6305}" srcOrd="0" destOrd="0" presId="urn:microsoft.com/office/officeart/2005/8/layout/cycle2"/>
    <dgm:cxn modelId="{9D503988-5D20-A14B-857F-B1D5F959ACA4}" type="presOf" srcId="{3874517E-959B-D54A-A3F3-C538A5A95C25}" destId="{03F5A787-27A5-6741-A880-5C908A9C4496}" srcOrd="0" destOrd="0" presId="urn:microsoft.com/office/officeart/2005/8/layout/cycle2"/>
    <dgm:cxn modelId="{6677E3B9-5DBD-3047-837F-D7DB8C086F8E}" srcId="{7EC50FE0-DCBB-1B49-AB9F-A99B5ED95A1B}" destId="{7E7999A6-D92E-D04B-9903-516AD1E0ACFD}" srcOrd="1" destOrd="0" parTransId="{F79DC673-AA0B-9947-8E11-5CFF8C67DAE5}" sibTransId="{EDB236E5-26E7-024A-AEC1-0F1B87637FD0}"/>
    <dgm:cxn modelId="{3EB29754-D3B2-984B-BB9C-73C2DF206299}" type="presOf" srcId="{28A52C78-D4DC-B74D-9492-3A3882480FD3}" destId="{7A4BD507-D425-224D-BE51-A75D9500D927}" srcOrd="0" destOrd="0" presId="urn:microsoft.com/office/officeart/2005/8/layout/cycle2"/>
    <dgm:cxn modelId="{B2746EF4-E2A0-FC4E-ACC0-1F801109D3A1}" type="presParOf" srcId="{42BFCAFF-D5A7-7A48-B3BC-F3E6091BDA7A}" destId="{7A4BD507-D425-224D-BE51-A75D9500D927}" srcOrd="0" destOrd="0" presId="urn:microsoft.com/office/officeart/2005/8/layout/cycle2"/>
    <dgm:cxn modelId="{E4F27E5D-739A-CA45-B804-F497657D054D}" type="presParOf" srcId="{42BFCAFF-D5A7-7A48-B3BC-F3E6091BDA7A}" destId="{C8114E63-5FF6-F54D-BCAB-3C9CF7284304}" srcOrd="1" destOrd="0" presId="urn:microsoft.com/office/officeart/2005/8/layout/cycle2"/>
    <dgm:cxn modelId="{62F55138-8897-DD45-896D-58F97C0AE6C7}" type="presParOf" srcId="{C8114E63-5FF6-F54D-BCAB-3C9CF7284304}" destId="{368F34E5-AE53-B84D-9D8E-1C2CE5A55E08}" srcOrd="0" destOrd="0" presId="urn:microsoft.com/office/officeart/2005/8/layout/cycle2"/>
    <dgm:cxn modelId="{C47A6839-A3CE-F54C-A7D6-051D694779E9}" type="presParOf" srcId="{42BFCAFF-D5A7-7A48-B3BC-F3E6091BDA7A}" destId="{3B6F4009-8E6B-E64C-9A2E-0221EA148A46}" srcOrd="2" destOrd="0" presId="urn:microsoft.com/office/officeart/2005/8/layout/cycle2"/>
    <dgm:cxn modelId="{8D45D439-0E77-6046-86F5-6F4AAACA1D79}" type="presParOf" srcId="{42BFCAFF-D5A7-7A48-B3BC-F3E6091BDA7A}" destId="{76E10CAF-C517-1045-94BD-C33DCFBBD581}" srcOrd="3" destOrd="0" presId="urn:microsoft.com/office/officeart/2005/8/layout/cycle2"/>
    <dgm:cxn modelId="{CA783149-E52F-0B48-AAFD-EF34F398EF00}" type="presParOf" srcId="{76E10CAF-C517-1045-94BD-C33DCFBBD581}" destId="{220ED06C-7EBB-3D42-91B6-A25C07CF440A}" srcOrd="0" destOrd="0" presId="urn:microsoft.com/office/officeart/2005/8/layout/cycle2"/>
    <dgm:cxn modelId="{DA988DF7-2297-CD47-9291-57CA40B4D206}" type="presParOf" srcId="{42BFCAFF-D5A7-7A48-B3BC-F3E6091BDA7A}" destId="{D5B9FFBD-40C1-6449-8584-6EECD0127038}" srcOrd="4" destOrd="0" presId="urn:microsoft.com/office/officeart/2005/8/layout/cycle2"/>
    <dgm:cxn modelId="{502DB454-7DDA-7946-8FDE-8C891EC1FAB1}" type="presParOf" srcId="{42BFCAFF-D5A7-7A48-B3BC-F3E6091BDA7A}" destId="{CEBF1FBC-69BF-394A-9715-3EC71C3A6305}" srcOrd="5" destOrd="0" presId="urn:microsoft.com/office/officeart/2005/8/layout/cycle2"/>
    <dgm:cxn modelId="{46CC33E8-04A9-7547-8F45-DD3EBB64E1B2}" type="presParOf" srcId="{CEBF1FBC-69BF-394A-9715-3EC71C3A6305}" destId="{D938EA62-667C-4047-BC70-84BFCA0CD8E1}" srcOrd="0" destOrd="0" presId="urn:microsoft.com/office/officeart/2005/8/layout/cycle2"/>
    <dgm:cxn modelId="{5C830618-A03B-7144-8AB4-166687B9B09E}" type="presParOf" srcId="{42BFCAFF-D5A7-7A48-B3BC-F3E6091BDA7A}" destId="{03F5A787-27A5-6741-A880-5C908A9C4496}" srcOrd="6" destOrd="0" presId="urn:microsoft.com/office/officeart/2005/8/layout/cycle2"/>
    <dgm:cxn modelId="{93491ADD-0701-CC47-B1D8-94BBC91483DE}" type="presParOf" srcId="{42BFCAFF-D5A7-7A48-B3BC-F3E6091BDA7A}" destId="{77A5985E-DA18-A743-B5C3-1F091CE813F2}" srcOrd="7" destOrd="0" presId="urn:microsoft.com/office/officeart/2005/8/layout/cycle2"/>
    <dgm:cxn modelId="{7F2445DB-56EE-6542-9532-4F9E691259E7}" type="presParOf" srcId="{77A5985E-DA18-A743-B5C3-1F091CE813F2}" destId="{31CCABA6-CE8E-5D40-AF50-20BE8256A43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BD507-D425-224D-BE51-A75D9500D927}">
      <dsp:nvSpPr>
        <dsp:cNvPr id="0" name=""/>
        <dsp:cNvSpPr/>
      </dsp:nvSpPr>
      <dsp:spPr>
        <a:xfrm>
          <a:off x="3196828" y="1442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Topic Modeling</a:t>
          </a:r>
          <a:endParaRPr lang="en-US" sz="1700" kern="1200" dirty="0"/>
        </a:p>
      </dsp:txBody>
      <dsp:txXfrm>
        <a:off x="3450817" y="255431"/>
        <a:ext cx="1226365" cy="1226365"/>
      </dsp:txXfrm>
    </dsp:sp>
    <dsp:sp modelId="{C8114E63-5FF6-F54D-BCAB-3C9CF7284304}">
      <dsp:nvSpPr>
        <dsp:cNvPr id="0" name=""/>
        <dsp:cNvSpPr/>
      </dsp:nvSpPr>
      <dsp:spPr>
        <a:xfrm rot="2700000">
          <a:off x="4744905" y="1487088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765136" y="1555315"/>
        <a:ext cx="322335" cy="351205"/>
      </dsp:txXfrm>
    </dsp:sp>
    <dsp:sp modelId="{3B6F4009-8E6B-E64C-9A2E-0221EA148A46}">
      <dsp:nvSpPr>
        <dsp:cNvPr id="0" name=""/>
        <dsp:cNvSpPr/>
      </dsp:nvSpPr>
      <dsp:spPr>
        <a:xfrm>
          <a:off x="5037547" y="1842161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Classification</a:t>
          </a:r>
        </a:p>
      </dsp:txBody>
      <dsp:txXfrm>
        <a:off x="5291536" y="2096150"/>
        <a:ext cx="1226365" cy="1226365"/>
      </dsp:txXfrm>
    </dsp:sp>
    <dsp:sp modelId="{76E10CAF-C517-1045-94BD-C33DCFBBD581}">
      <dsp:nvSpPr>
        <dsp:cNvPr id="0" name=""/>
        <dsp:cNvSpPr/>
      </dsp:nvSpPr>
      <dsp:spPr>
        <a:xfrm rot="8100000">
          <a:off x="4763335" y="3327807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881247" y="3396034"/>
        <a:ext cx="322335" cy="351205"/>
      </dsp:txXfrm>
    </dsp:sp>
    <dsp:sp modelId="{D5B9FFBD-40C1-6449-8584-6EECD0127038}">
      <dsp:nvSpPr>
        <dsp:cNvPr id="0" name=""/>
        <dsp:cNvSpPr/>
      </dsp:nvSpPr>
      <dsp:spPr>
        <a:xfrm>
          <a:off x="3196828" y="3682880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Supervised Learning</a:t>
          </a:r>
          <a:endParaRPr lang="en-US" sz="1700" kern="1200" dirty="0"/>
        </a:p>
      </dsp:txBody>
      <dsp:txXfrm>
        <a:off x="3450817" y="3936869"/>
        <a:ext cx="1226365" cy="1226365"/>
      </dsp:txXfrm>
    </dsp:sp>
    <dsp:sp modelId="{CEBF1FBC-69BF-394A-9715-3EC71C3A6305}">
      <dsp:nvSpPr>
        <dsp:cNvPr id="0" name=""/>
        <dsp:cNvSpPr/>
      </dsp:nvSpPr>
      <dsp:spPr>
        <a:xfrm rot="13500000">
          <a:off x="2922616" y="3346237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3040528" y="3512146"/>
        <a:ext cx="322335" cy="351205"/>
      </dsp:txXfrm>
    </dsp:sp>
    <dsp:sp modelId="{03F5A787-27A5-6741-A880-5C908A9C4496}">
      <dsp:nvSpPr>
        <dsp:cNvPr id="0" name=""/>
        <dsp:cNvSpPr/>
      </dsp:nvSpPr>
      <dsp:spPr>
        <a:xfrm>
          <a:off x="1356108" y="1842161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 Cleaning</a:t>
          </a:r>
          <a:endParaRPr lang="en-US" sz="1700" kern="1200" dirty="0"/>
        </a:p>
      </dsp:txBody>
      <dsp:txXfrm>
        <a:off x="1610097" y="2096150"/>
        <a:ext cx="1226365" cy="1226365"/>
      </dsp:txXfrm>
    </dsp:sp>
    <dsp:sp modelId="{77A5985E-DA18-A743-B5C3-1F091CE813F2}">
      <dsp:nvSpPr>
        <dsp:cNvPr id="0" name=""/>
        <dsp:cNvSpPr/>
      </dsp:nvSpPr>
      <dsp:spPr>
        <a:xfrm rot="18900000">
          <a:off x="2904186" y="1505518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924417" y="1671427"/>
        <a:ext cx="322335" cy="351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D9154-ED5B-5844-8AE4-5FAF79CEBAD8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6CE40-0812-CE42-BC04-AA5C45CB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9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3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4" Type="http://schemas.openxmlformats.org/officeDocument/2006/relationships/image" Target="../media/image50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664" y="2539774"/>
            <a:ext cx="9144000" cy="164149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Cluster Analysis: Twitter Data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160" y="4181264"/>
            <a:ext cx="9144000" cy="754025"/>
          </a:xfrm>
        </p:spPr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Haseeb</a:t>
            </a:r>
            <a:r>
              <a:rPr lang="en-US" dirty="0" smtClean="0"/>
              <a:t> </a:t>
            </a:r>
            <a:r>
              <a:rPr lang="en-US" dirty="0" err="1" smtClean="0"/>
              <a:t>Durrani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32" y="207955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/>
              <a:t>Non-negative </a:t>
            </a:r>
            <a:r>
              <a:rPr lang="en-US" dirty="0" smtClean="0"/>
              <a:t>Matrix </a:t>
            </a:r>
            <a:r>
              <a:rPr lang="en-US" dirty="0"/>
              <a:t>F</a:t>
            </a:r>
            <a:r>
              <a:rPr lang="en-US" dirty="0" smtClean="0"/>
              <a:t>actorization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4497811"/>
            <a:ext cx="10058400" cy="745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3983502"/>
            <a:ext cx="10058400" cy="629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3365035"/>
            <a:ext cx="10058400" cy="681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1388477"/>
            <a:ext cx="10058400" cy="66719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0690" y="75699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5958436"/>
            <a:ext cx="10058400" cy="635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92231" y="865658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grouping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\</a:t>
            </a:r>
          </a:p>
          <a:p>
            <a:endParaRPr lang="en-US" dirty="0" smtClean="0"/>
          </a:p>
          <a:p>
            <a:r>
              <a:rPr lang="en-US" dirty="0" smtClean="0"/>
              <a:t>Not so good grouping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2045378"/>
            <a:ext cx="10058400" cy="6625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2703357"/>
            <a:ext cx="10058400" cy="6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Streaming Tweets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73" y="1263023"/>
            <a:ext cx="6425989" cy="521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69" y="324340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9669" y="855683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2172508"/>
            <a:ext cx="10058400" cy="661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2790244"/>
            <a:ext cx="10058400" cy="597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4386931"/>
            <a:ext cx="10058400" cy="563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3341160"/>
            <a:ext cx="10058400" cy="5871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3846639"/>
            <a:ext cx="10058400" cy="63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7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39679" y="1094676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clustering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126081"/>
            <a:ext cx="10058400" cy="6537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736704"/>
            <a:ext cx="10058400" cy="683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3381434"/>
            <a:ext cx="10058400" cy="6537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4028443"/>
            <a:ext cx="10058400" cy="5993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5160122"/>
            <a:ext cx="10058400" cy="654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1553634"/>
            <a:ext cx="10058400" cy="66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83" y="1020314"/>
            <a:ext cx="1263269" cy="5543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71" y="1124606"/>
            <a:ext cx="7160173" cy="451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6" y="5922911"/>
            <a:ext cx="10058400" cy="6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32" y="207955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/>
              <a:t>Non-negative </a:t>
            </a:r>
            <a:r>
              <a:rPr lang="en-US" dirty="0" smtClean="0"/>
              <a:t>Matrix </a:t>
            </a:r>
            <a:r>
              <a:rPr lang="en-US" dirty="0"/>
              <a:t>F</a:t>
            </a:r>
            <a:r>
              <a:rPr lang="en-US" dirty="0" smtClean="0"/>
              <a:t>actorization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80690" y="75699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92231" y="865658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grouping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grouping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1385975"/>
            <a:ext cx="10058400" cy="626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1916163"/>
            <a:ext cx="10058400" cy="644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2476784"/>
            <a:ext cx="10058400" cy="6424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3041327"/>
            <a:ext cx="10058400" cy="6752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4202921"/>
            <a:ext cx="10058400" cy="635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4820374"/>
            <a:ext cx="10058400" cy="628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3635722"/>
            <a:ext cx="10058400" cy="6135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5942286"/>
            <a:ext cx="10058400" cy="68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Tweets by followers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918658" y="1225144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Barclays</a:t>
            </a:r>
          </a:p>
          <a:p>
            <a:r>
              <a:rPr lang="en-US" dirty="0" smtClean="0"/>
              <a:t>Fitbit</a:t>
            </a:r>
          </a:p>
          <a:p>
            <a:r>
              <a:rPr lang="en-US" dirty="0" smtClean="0"/>
              <a:t>Tinder</a:t>
            </a:r>
          </a:p>
          <a:p>
            <a:r>
              <a:rPr lang="en-US" dirty="0" smtClean="0"/>
              <a:t>Democrats</a:t>
            </a:r>
          </a:p>
          <a:p>
            <a:r>
              <a:rPr lang="en-US" dirty="0" smtClean="0"/>
              <a:t>Republicans</a:t>
            </a:r>
          </a:p>
          <a:p>
            <a:r>
              <a:rPr lang="en-US" dirty="0" smtClean="0"/>
              <a:t>The Economist</a:t>
            </a:r>
          </a:p>
          <a:p>
            <a:endParaRPr lang="en-US" dirty="0"/>
          </a:p>
          <a:p>
            <a:r>
              <a:rPr lang="en-US" dirty="0" smtClean="0"/>
              <a:t>200k followers</a:t>
            </a:r>
          </a:p>
          <a:p>
            <a:r>
              <a:rPr lang="en-US" dirty="0" smtClean="0"/>
              <a:t>100 tweets from 2000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51" y="995407"/>
            <a:ext cx="6399607" cy="519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7" y="1888177"/>
            <a:ext cx="5384853" cy="4371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86525"/>
            <a:ext cx="5388922" cy="437471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6537" y="207470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61572" y="1339282"/>
            <a:ext cx="2454781" cy="5455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Democrats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61035" y="1339282"/>
            <a:ext cx="2454781" cy="54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Republicans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88579" y="767257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1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7178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778407" y="1477392"/>
            <a:ext cx="10530724" cy="49654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Motivation</a:t>
            </a:r>
          </a:p>
          <a:p>
            <a:r>
              <a:rPr lang="en-US" dirty="0" smtClean="0"/>
              <a:t>Getting the Data</a:t>
            </a:r>
          </a:p>
          <a:p>
            <a:r>
              <a:rPr lang="en-US" dirty="0" smtClean="0"/>
              <a:t>Unsupervised Learning</a:t>
            </a:r>
          </a:p>
          <a:p>
            <a:r>
              <a:rPr lang="en-US" dirty="0" smtClean="0"/>
              <a:t>Keyword Search Tweets</a:t>
            </a:r>
          </a:p>
          <a:p>
            <a:r>
              <a:rPr lang="en-US" dirty="0" smtClean="0"/>
              <a:t>Open Streaming Tweets</a:t>
            </a:r>
          </a:p>
          <a:p>
            <a:r>
              <a:rPr lang="en-US" dirty="0" smtClean="0"/>
              <a:t>Focused Tweets</a:t>
            </a:r>
          </a:p>
          <a:p>
            <a:r>
              <a:rPr lang="en-US" dirty="0" smtClean="0"/>
              <a:t>Future Directions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6537" y="207470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88579" y="767257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5895237" y="1664406"/>
            <a:ext cx="10233800" cy="22012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Extend </a:t>
            </a:r>
            <a:r>
              <a:rPr lang="en-US" dirty="0" smtClean="0"/>
              <a:t>to other forms of social media </a:t>
            </a:r>
          </a:p>
          <a:p>
            <a:pPr lvl="1"/>
            <a:r>
              <a:rPr lang="en-US" dirty="0" smtClean="0"/>
              <a:t>Text analysis</a:t>
            </a:r>
          </a:p>
          <a:p>
            <a:pPr lvl="1"/>
            <a:r>
              <a:rPr lang="en-US" dirty="0" smtClean="0"/>
              <a:t>Image analysis </a:t>
            </a:r>
          </a:p>
          <a:p>
            <a:pPr lvl="1"/>
            <a:r>
              <a:rPr lang="en-US" dirty="0" smtClean="0"/>
              <a:t>Video analysis </a:t>
            </a:r>
          </a:p>
          <a:p>
            <a:pPr lvl="1"/>
            <a:r>
              <a:rPr lang="en-US" dirty="0" smtClean="0"/>
              <a:t>Facebook/Instagram/Snapchat</a:t>
            </a: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543053202"/>
              </p:ext>
            </p:extLst>
          </p:nvPr>
        </p:nvGraphicFramePr>
        <p:xfrm>
          <a:off x="-742730" y="11563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9220" y="1977641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smtClean="0"/>
              <a:t>Thank You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Any Questions?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88578" y="207291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87" y="2689772"/>
            <a:ext cx="2628900" cy="2095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737" y="4258878"/>
            <a:ext cx="2311400" cy="2235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2178706"/>
            <a:ext cx="2463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0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72" y="1225144"/>
            <a:ext cx="6058127" cy="49179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Tweets by keyword search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788917" y="1225144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Health &amp; Fitness</a:t>
            </a:r>
          </a:p>
          <a:p>
            <a:r>
              <a:rPr lang="en-US" dirty="0" smtClean="0"/>
              <a:t>Travel</a:t>
            </a:r>
          </a:p>
          <a:p>
            <a:r>
              <a:rPr lang="en-US" dirty="0" smtClean="0"/>
              <a:t>Sports</a:t>
            </a:r>
          </a:p>
          <a:p>
            <a:r>
              <a:rPr lang="en-US" dirty="0" smtClean="0"/>
              <a:t>News/Politics</a:t>
            </a:r>
          </a:p>
          <a:p>
            <a:r>
              <a:rPr lang="en-US" dirty="0" smtClean="0"/>
              <a:t>Art</a:t>
            </a:r>
          </a:p>
          <a:p>
            <a:r>
              <a:rPr lang="en-US" dirty="0" smtClean="0"/>
              <a:t>Music</a:t>
            </a:r>
          </a:p>
          <a:p>
            <a:r>
              <a:rPr lang="en-US" dirty="0" smtClean="0"/>
              <a:t>Videogames</a:t>
            </a:r>
          </a:p>
          <a:p>
            <a:r>
              <a:rPr lang="en-US" dirty="0" smtClean="0"/>
              <a:t>Dating/Relationships</a:t>
            </a:r>
          </a:p>
          <a:p>
            <a:r>
              <a:rPr lang="en-US" dirty="0" smtClean="0"/>
              <a:t>Wedding/Marriage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69" y="49250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9669" y="101333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3843371"/>
            <a:ext cx="10058400" cy="63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2587048"/>
            <a:ext cx="10058400" cy="648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4401253"/>
            <a:ext cx="10058400" cy="5979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1979259"/>
            <a:ext cx="10058400" cy="6331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3225636"/>
            <a:ext cx="10058400" cy="6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39679" y="1094676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clustering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" y="1582541"/>
            <a:ext cx="10058400" cy="60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176630"/>
            <a:ext cx="10058400" cy="675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809511"/>
            <a:ext cx="10058400" cy="6236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3421753"/>
            <a:ext cx="10058400" cy="6812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4672182"/>
            <a:ext cx="10058400" cy="5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09" y="1220009"/>
            <a:ext cx="5864099" cy="39004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01" y="1500175"/>
            <a:ext cx="1524000" cy="334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" y="5449974"/>
            <a:ext cx="10058400" cy="6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1045</TotalTime>
  <Words>144</Words>
  <Application>Microsoft Macintosh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Corbel</vt:lpstr>
      <vt:lpstr>Arial</vt:lpstr>
      <vt:lpstr>Depth</vt:lpstr>
      <vt:lpstr>Cluster Analysis: Twitter Data</vt:lpstr>
      <vt:lpstr>Outline</vt:lpstr>
      <vt:lpstr>PowerPoint Presentation</vt:lpstr>
      <vt:lpstr>PowerPoint Presentation</vt:lpstr>
      <vt:lpstr>PowerPoint Presentation</vt:lpstr>
      <vt:lpstr>Tweets by keyword search</vt:lpstr>
      <vt:lpstr>Latent Dirichlet Allocation</vt:lpstr>
      <vt:lpstr>K-means Clustering</vt:lpstr>
      <vt:lpstr>K-means Clustering</vt:lpstr>
      <vt:lpstr>Non-negative Matrix Factorization</vt:lpstr>
      <vt:lpstr>Open Streaming Tweets</vt:lpstr>
      <vt:lpstr>Latent Dirichlet Allocation</vt:lpstr>
      <vt:lpstr>K-means Clustering</vt:lpstr>
      <vt:lpstr>K-means Clustering</vt:lpstr>
      <vt:lpstr>Non-negative Matrix Factorization</vt:lpstr>
      <vt:lpstr>Tweets by followers</vt:lpstr>
      <vt:lpstr>PowerPoint Presentation</vt:lpstr>
      <vt:lpstr>Competitors</vt:lpstr>
      <vt:lpstr>PowerPoint Presentation</vt:lpstr>
      <vt:lpstr>Future directions</vt:lpstr>
      <vt:lpstr>Thank You  Any 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Analysis: Twitter Data</dc:title>
  <dc:creator>Haseeb Durrani</dc:creator>
  <cp:lastModifiedBy>Haseeb Durrani</cp:lastModifiedBy>
  <cp:revision>34</cp:revision>
  <dcterms:created xsi:type="dcterms:W3CDTF">2017-06-18T02:08:49Z</dcterms:created>
  <dcterms:modified xsi:type="dcterms:W3CDTF">2017-06-20T04:07:07Z</dcterms:modified>
</cp:coreProperties>
</file>