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63" r:id="rId5"/>
    <p:sldId id="258" r:id="rId6"/>
    <p:sldId id="264" r:id="rId8"/>
    <p:sldId id="265" r:id="rId9"/>
    <p:sldId id="266" r:id="rId10"/>
    <p:sldId id="267" r:id="rId11"/>
    <p:sldId id="268" r:id="rId12"/>
    <p:sldId id="262" r:id="rId1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4361" y="744855"/>
            <a:ext cx="9211733" cy="1082675"/>
          </a:xfrm>
        </p:spPr>
        <p:txBody>
          <a:bodyPr/>
          <a:p>
            <a:r>
              <a:rPr lang="en-US">
                <a:sym typeface="+mn-ea"/>
              </a:rPr>
              <a:t>Finding out if you chose the right school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2310" y="2036445"/>
            <a:ext cx="10373995" cy="1752600"/>
          </a:xfrm>
        </p:spPr>
        <p:txBody>
          <a:bodyPr/>
          <a:p>
            <a:r>
              <a:rPr lang="en-US" sz="4800">
                <a:sym typeface="+mn-ea"/>
              </a:rPr>
              <a:t>Universities and their </a:t>
            </a:r>
            <a:endParaRPr lang="en-US" sz="4800">
              <a:sym typeface="+mn-ea"/>
            </a:endParaRPr>
          </a:p>
          <a:p>
            <a:r>
              <a:rPr lang="en-US" sz="4800">
                <a:sym typeface="+mn-ea"/>
              </a:rPr>
              <a:t>Return on Investment</a:t>
            </a:r>
            <a:endParaRPr lang="en-US" sz="4800">
              <a:sym typeface="+mn-ea"/>
            </a:endParaRPr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9062720" y="6177915"/>
            <a:ext cx="3037840" cy="58356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indent="0" algn="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2">
                    <a:lumMod val="75000"/>
                  </a:schemeClr>
                </a:solidFill>
                <a:sym typeface="+mn-ea"/>
              </a:rPr>
              <a:t>Fouad Yared</a:t>
            </a:r>
            <a:endParaRPr lang="en-US">
              <a:solidFill>
                <a:schemeClr val="bg2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Limitations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210800" cy="5358765"/>
          </a:xfrm>
        </p:spPr>
        <p:txBody>
          <a:bodyPr/>
          <a:p>
            <a:pPr marL="0" indent="0">
              <a:buNone/>
            </a:pPr>
            <a:r>
              <a:rPr lang="en-US" sz="2800"/>
              <a:t>Limitations / Further studies</a:t>
            </a:r>
            <a:endParaRPr lang="en-US" sz="2800"/>
          </a:p>
          <a:p>
            <a:pPr marL="457200" indent="-457200"/>
            <a:r>
              <a:rPr lang="en-US" sz="2000">
                <a:sym typeface="+mn-ea"/>
              </a:rPr>
              <a:t>Benefits outside of starting salary not evaluated </a:t>
            </a:r>
            <a:endParaRPr lang="en-US" sz="2000">
              <a:sym typeface="+mn-ea"/>
            </a:endParaRPr>
          </a:p>
          <a:p>
            <a:pPr marL="914400" lvl="1" indent="-457200"/>
            <a:r>
              <a:rPr lang="en-US" sz="1800">
                <a:sym typeface="+mn-ea"/>
              </a:rPr>
              <a:t>Name recognition of top college, networking with some of the top minds</a:t>
            </a:r>
            <a:endParaRPr lang="en-US" sz="1800">
              <a:sym typeface="+mn-ea"/>
            </a:endParaRPr>
          </a:p>
          <a:p>
            <a:pPr marL="457200" indent="-457200"/>
            <a:r>
              <a:rPr lang="en-US" sz="2000"/>
              <a:t>How do salaries, unemployment rates vary by major? What are the unemployment rates by university?</a:t>
            </a:r>
            <a:endParaRPr lang="en-US" sz="2000"/>
          </a:p>
          <a:p>
            <a:pPr marL="457200" indent="-457200"/>
            <a:r>
              <a:rPr lang="en-US" sz="2000"/>
              <a:t>How does cost of living affect one's ROI?</a:t>
            </a:r>
            <a:endParaRPr lang="en-US" sz="2000"/>
          </a:p>
          <a:p>
            <a:pPr marL="457200" indent="-457200"/>
            <a:r>
              <a:rPr lang="en-US" sz="2000"/>
              <a:t>How does enrollment </a:t>
            </a:r>
            <a:r>
              <a:rPr lang="en-US" sz="2000">
                <a:sym typeface="+mn-ea"/>
              </a:rPr>
              <a:t>affect </a:t>
            </a:r>
            <a:r>
              <a:rPr lang="en-US" sz="2000"/>
              <a:t>ROI?</a:t>
            </a:r>
            <a:endParaRPr lang="en-US" sz="2000"/>
          </a:p>
          <a:p>
            <a:pPr marL="457200" indent="-457200"/>
            <a:r>
              <a:rPr lang="en-US" sz="2000"/>
              <a:t>Why are most colleges/univerities selected (proximity, cost, rigor, prestige, other)?</a:t>
            </a:r>
            <a:endParaRPr lang="en-US" sz="2000"/>
          </a:p>
          <a:p>
            <a:pPr marL="457200" indent="-457200"/>
            <a:r>
              <a:rPr lang="en-US" sz="2000"/>
              <a:t>If students were informed a more expensive university would net a better ROI, would they go to the more expensive university? (assuming all other things are equal)</a:t>
            </a:r>
            <a:endParaRPr 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Treasure trove of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676400"/>
            <a:ext cx="11538585" cy="3690620"/>
          </a:xfrm>
        </p:spPr>
        <p:txBody>
          <a:bodyPr/>
          <a:p>
            <a:pPr>
              <a:buFont typeface="Wingdings" panose="05000000000000000000" charset="0"/>
              <a:buChar char="§"/>
            </a:pPr>
            <a:r>
              <a:rPr lang="en-US" sz="2400"/>
              <a:t>US Dept of Education has locations of all universities,                                               ranking of research institution, median income and                                                                 debt of student body, and much more</a:t>
            </a:r>
            <a:endParaRPr lang="en-US" sz="2400"/>
          </a:p>
          <a:p>
            <a:pPr lvl="1">
              <a:buFont typeface="Wingdings" panose="05000000000000000000" charset="0"/>
              <a:buChar char="§"/>
            </a:pPr>
            <a:r>
              <a:rPr lang="en-US" sz="1750"/>
              <a:t>7,000 universities/colleges with 1,700 variables</a:t>
            </a:r>
            <a:endParaRPr lang="en-US" sz="1750"/>
          </a:p>
          <a:p>
            <a:pPr lvl="0">
              <a:buFont typeface="Wingdings" panose="05000000000000000000" charset="0"/>
              <a:buChar char="§"/>
            </a:pPr>
            <a:r>
              <a:rPr lang="en-US" sz="2400"/>
              <a:t>Treasury has earnings data 6-10 years from matriculation, by percentile</a:t>
            </a:r>
            <a:endParaRPr lang="en-US" sz="2400"/>
          </a:p>
          <a:p>
            <a:pPr>
              <a:buFont typeface="Wingdings" panose="05000000000000000000" charset="0"/>
              <a:buChar char="§"/>
            </a:pPr>
            <a:r>
              <a:rPr lang="en-US" sz="2400"/>
              <a:t>Census has metropolitan/micropolitan shapefiles, high school economic data</a:t>
            </a:r>
            <a:endParaRPr lang="en-US" sz="2400"/>
          </a:p>
          <a:p>
            <a:pPr>
              <a:buFont typeface="Wingdings" panose="05000000000000000000" charset="0"/>
              <a:buChar char="§"/>
            </a:pPr>
            <a:endParaRPr lang="en-US" sz="2400"/>
          </a:p>
          <a:p>
            <a:pPr>
              <a:buFont typeface="Wingdings" panose="05000000000000000000" charset="0"/>
              <a:buChar char="§"/>
            </a:pPr>
            <a:r>
              <a:rPr lang="en-US" sz="2400"/>
              <a:t>Looked at the 2014-15 academic year</a:t>
            </a:r>
            <a:endParaRPr lang="en-US" sz="2400"/>
          </a:p>
          <a:p>
            <a:pPr>
              <a:buFont typeface="Wingdings" panose="05000000000000000000" charset="0"/>
              <a:buChar char="§"/>
            </a:pP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Calculating ROI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290935" cy="4953000"/>
          </a:xfrm>
        </p:spPr>
        <p:txBody>
          <a:bodyPr/>
          <a:p>
            <a:pPr marL="0" indent="0">
              <a:buNone/>
            </a:pPr>
            <a:r>
              <a:rPr lang="en-US" sz="2800">
                <a:sym typeface="+mn-ea"/>
              </a:rPr>
              <a:t>How was return on investment calculated?</a:t>
            </a:r>
            <a:endParaRPr lang="en-US" sz="2800">
              <a:sym typeface="+mn-ea"/>
            </a:endParaRPr>
          </a:p>
          <a:p>
            <a:pPr marL="457200" lvl="1" indent="0">
              <a:buNone/>
            </a:pPr>
            <a:r>
              <a:rPr lang="en-US" sz="2400"/>
              <a:t>a) Multiplied median university earnings by 20</a:t>
            </a:r>
            <a:endParaRPr lang="en-US" sz="2400"/>
          </a:p>
          <a:p>
            <a:pPr marL="914400" lvl="2" indent="0">
              <a:buNone/>
            </a:pPr>
            <a:r>
              <a:rPr lang="en-US" sz="2400"/>
              <a:t>b) Multiplied in-state, out-of-state, public, and private tuition by 4</a:t>
            </a:r>
            <a:endParaRPr lang="en-US" sz="2400"/>
          </a:p>
          <a:p>
            <a:pPr marL="1371600" lvl="3" indent="0">
              <a:buNone/>
            </a:pPr>
            <a:r>
              <a:rPr lang="en-US" sz="2400"/>
              <a:t>c) Multiplied US average high school earnings by 24</a:t>
            </a:r>
            <a:endParaRPr lang="en-US" sz="2400"/>
          </a:p>
          <a:p>
            <a:pPr marL="1828800" lvl="4" indent="0">
              <a:buNone/>
            </a:pPr>
            <a:r>
              <a:rPr lang="en-US" sz="2400"/>
              <a:t>d) Then subtracted (a - b - c) to get four indicators of ROI</a:t>
            </a:r>
            <a:endParaRPr lang="en-US" sz="2400"/>
          </a:p>
          <a:p>
            <a:pPr lvl="1"/>
            <a:endParaRPr lang="en-US" sz="2400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661670" y="1443355"/>
            <a:ext cx="10588625" cy="4394835"/>
          </a:xfrm>
        </p:spPr>
        <p:txBody>
          <a:bodyPr/>
          <a:p>
            <a:pPr marL="0" indent="0">
              <a:buNone/>
            </a:pPr>
            <a:r>
              <a:rPr lang="en-US" sz="2800">
                <a:sym typeface="+mn-ea"/>
              </a:rPr>
              <a:t>Is ROI linked to a university's tuition?</a:t>
            </a:r>
            <a:endParaRPr lang="en-US" sz="2800">
              <a:sym typeface="+mn-ea"/>
            </a:endParaRPr>
          </a:p>
          <a:p>
            <a:pPr marL="0" indent="0">
              <a:buNone/>
            </a:pPr>
            <a:r>
              <a:rPr lang="en-US" sz="2800"/>
              <a:t>	Does graduating from a top school lead to a </a:t>
            </a:r>
            <a:r>
              <a:rPr lang="en-US" sz="2800">
                <a:sym typeface="+mn-ea"/>
              </a:rPr>
              <a:t>top </a:t>
            </a:r>
            <a:r>
              <a:rPr lang="en-US" sz="2800"/>
              <a:t>wage?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		</a:t>
            </a:r>
            <a:r>
              <a:rPr lang="en-US" sz="2800">
                <a:sym typeface="+mn-ea"/>
              </a:rPr>
              <a:t>What's the best school near me?</a:t>
            </a:r>
            <a:endParaRPr lang="en-US" sz="280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49400" y="87630"/>
            <a:ext cx="10515600" cy="701040"/>
          </a:xfrm>
        </p:spPr>
        <p:txBody>
          <a:bodyPr/>
          <a:p>
            <a:r>
              <a:rPr lang="en-US" sz="3600">
                <a:sym typeface="+mn-ea"/>
              </a:rPr>
              <a:t>Do you get what you pay for?</a:t>
            </a:r>
            <a:endParaRPr lang="en-US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In-State Tuition by In-State ROI</a:t>
            </a:r>
            <a:endParaRPr lang="en-US"/>
          </a:p>
        </p:txBody>
      </p:sp>
      <p:pic>
        <p:nvPicPr>
          <p:cNvPr id="4" name="Content Placeholder 3" descr="In-State University Pric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63445" y="897890"/>
            <a:ext cx="7864475" cy="595757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027920" y="1344295"/>
            <a:ext cx="18846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Split by $25,000 </a:t>
            </a:r>
            <a:endParaRPr lang="en-US"/>
          </a:p>
          <a:p>
            <a:r>
              <a:rPr lang="en-US"/>
              <a:t>intervals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Out-of-State Tuition by </a:t>
            </a:r>
            <a:r>
              <a:rPr lang="en-US">
                <a:sym typeface="+mn-ea"/>
              </a:rPr>
              <a:t>Out-of-</a:t>
            </a:r>
            <a:r>
              <a:rPr lang="en-US">
                <a:sym typeface="+mn-ea"/>
              </a:rPr>
              <a:t>State ROI</a:t>
            </a:r>
            <a:endParaRPr lang="en-US"/>
          </a:p>
        </p:txBody>
      </p:sp>
      <p:pic>
        <p:nvPicPr>
          <p:cNvPr id="4" name="Content Placeholder 3" descr="Out-of-State University Pric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30120" y="894080"/>
            <a:ext cx="7731760" cy="58572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027920" y="1344295"/>
            <a:ext cx="18846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Split by $25,000 </a:t>
            </a:r>
            <a:endParaRPr lang="en-US"/>
          </a:p>
          <a:p>
            <a:r>
              <a:rPr lang="en-US"/>
              <a:t>intervals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Public University Tuition by Public ROI</a:t>
            </a:r>
            <a:endParaRPr lang="en-US"/>
          </a:p>
        </p:txBody>
      </p:sp>
      <p:pic>
        <p:nvPicPr>
          <p:cNvPr id="4" name="Content Placeholder 3" descr="Public University Pric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1865" y="927100"/>
            <a:ext cx="7748905" cy="58699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027920" y="1344295"/>
            <a:ext cx="18846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Split by $25,000 </a:t>
            </a:r>
            <a:endParaRPr lang="en-US"/>
          </a:p>
          <a:p>
            <a:r>
              <a:rPr lang="en-US"/>
              <a:t>intervals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Private University Tuition by </a:t>
            </a:r>
            <a:r>
              <a:rPr lang="en-US">
                <a:sym typeface="+mn-ea"/>
              </a:rPr>
              <a:t>Private </a:t>
            </a:r>
            <a:r>
              <a:rPr lang="en-US">
                <a:sym typeface="+mn-ea"/>
              </a:rPr>
              <a:t>ROI</a:t>
            </a:r>
            <a:endParaRPr lang="en-US"/>
          </a:p>
        </p:txBody>
      </p:sp>
      <p:pic>
        <p:nvPicPr>
          <p:cNvPr id="4" name="Content Placeholder 3" descr="Private University Pric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52015" y="896620"/>
            <a:ext cx="7888605" cy="597598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040620" y="1329055"/>
            <a:ext cx="188468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Split by $25,000 </a:t>
            </a:r>
            <a:endParaRPr lang="en-US"/>
          </a:p>
          <a:p>
            <a:r>
              <a:rPr lang="en-US"/>
              <a:t>intervals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Ranking of Research Institution by Private ROI</a:t>
            </a:r>
            <a:endParaRPr lang="en-US"/>
          </a:p>
        </p:txBody>
      </p:sp>
      <p:pic>
        <p:nvPicPr>
          <p:cNvPr id="4" name="Content Placeholder 3" descr="Ranking of Research Institut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12340" y="912495"/>
            <a:ext cx="7767320" cy="588454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9979660" y="1313815"/>
            <a:ext cx="2125980" cy="1463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1-  Highest Rank</a:t>
            </a:r>
            <a:endParaRPr lang="en-US"/>
          </a:p>
          <a:p>
            <a:r>
              <a:rPr lang="en-US"/>
              <a:t>2 - Second Highest</a:t>
            </a:r>
            <a:endParaRPr lang="en-US"/>
          </a:p>
          <a:p>
            <a:r>
              <a:rPr lang="en-US"/>
              <a:t>3 - Third Highest</a:t>
            </a:r>
            <a:endParaRPr lang="en-US"/>
          </a:p>
          <a:p>
            <a:r>
              <a:rPr lang="en-US"/>
              <a:t>5 - Everything else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1983</Words>
  <Application>WPS Presentation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SimSun</vt:lpstr>
      <vt:lpstr>Wingdings</vt:lpstr>
      <vt:lpstr>Microsoft YaHei</vt:lpstr>
      <vt:lpstr>Calibri</vt:lpstr>
      <vt:lpstr>Wingdings</vt:lpstr>
      <vt:lpstr>Communications and Dialogues</vt:lpstr>
      <vt:lpstr>Universities and  their Return on Investment</vt:lpstr>
      <vt:lpstr>Treasure trove of data</vt:lpstr>
      <vt:lpstr>PowerPoint 演示文稿</vt:lpstr>
      <vt:lpstr>Questions looked at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Limitations / 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Universities and  their Return on Investment</dc:title>
  <dc:creator>fouad</dc:creator>
  <cp:lastModifiedBy>fouad</cp:lastModifiedBy>
  <cp:revision>7</cp:revision>
  <dcterms:created xsi:type="dcterms:W3CDTF">2017-04-24T05:43:00Z</dcterms:created>
  <dcterms:modified xsi:type="dcterms:W3CDTF">2017-04-26T06:09:24Z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1033-10.2.0.5820</vt:lpwstr>
  </property>
</Properties>
</file>