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7384B"/>
    <a:srgbClr val="13377F"/>
    <a:srgbClr val="92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57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Patterns in Search</a:t>
            </a:r>
            <a:r>
              <a:rPr lang="en-US" dirty="0" smtClean="0">
                <a:latin typeface="+mn-lt"/>
              </a:rPr>
              <a:t>: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Predictors for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Company Sales Growth and Other Fundamental Data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290"/>
            <a:ext cx="6400800" cy="1752600"/>
          </a:xfrm>
        </p:spPr>
        <p:txBody>
          <a:bodyPr/>
          <a:lstStyle/>
          <a:p>
            <a:r>
              <a:rPr lang="en-US" dirty="0" smtClean="0"/>
              <a:t>Wes Aull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374292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</a:t>
            </a:r>
            <a:br>
              <a:rPr lang="en-US" dirty="0" smtClean="0"/>
            </a:br>
            <a:r>
              <a:rPr lang="en-US" dirty="0" smtClean="0"/>
              <a:t>Quarterly Share Price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2" y="1878226"/>
            <a:ext cx="8241958" cy="41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Share Price</a:t>
            </a:r>
            <a:br>
              <a:rPr lang="en-US" dirty="0" smtClean="0"/>
            </a:br>
            <a:r>
              <a:rPr lang="en-US" dirty="0" smtClean="0"/>
              <a:t>by Search Term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5871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Linear Regression of Quarterly Sales ~ Search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9475"/>
            <a:ext cx="8229600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Linear Regression of Quarterly Sales ~ Search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492"/>
            <a:ext cx="8229600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dirty="0" smtClean="0"/>
              <a:t>post- Box Cox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7247"/>
            <a:ext cx="8229600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dirty="0" smtClean="0"/>
              <a:t>post- Box Cox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2534"/>
            <a:ext cx="8229600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Take </a:t>
            </a:r>
            <a:r>
              <a:rPr lang="en-US" sz="4000" dirty="0" err="1" smtClean="0"/>
              <a:t>Aways</a:t>
            </a:r>
            <a:r>
              <a:rPr lang="en-US" sz="4000" dirty="0"/>
              <a:t> </a:t>
            </a:r>
            <a:r>
              <a:rPr lang="en-US" sz="4000" dirty="0" smtClean="0"/>
              <a:t>&amp; Further Work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4803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1172"/>
            <a:ext cx="4038600" cy="514658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400" dirty="0" smtClean="0"/>
              <a:t>Preliminary Conclusions: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Weekly search activity warrants further investigation to extract and properly leverage the underlying signal.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Linear regression of the standardized data presented zero correlation while the Box Cox transformed data presented a powerful R squared and p value.</a:t>
            </a:r>
          </a:p>
          <a:p>
            <a:pPr marL="0" indent="0">
              <a:buNone/>
            </a:pPr>
            <a:endParaRPr lang="en-US" sz="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Further investigation required for the model’s workability and potential over-fitting.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88476" y="1521171"/>
            <a:ext cx="4038600" cy="51465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100" dirty="0" smtClean="0"/>
              <a:t>Further              Work:</a:t>
            </a:r>
          </a:p>
          <a:p>
            <a:pPr marL="0" indent="0">
              <a:buFont typeface="Arial" pitchFamily="34" charset="0"/>
              <a:buNone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Visual inspection of a sample of correlated terms </a:t>
            </a:r>
            <a:r>
              <a:rPr lang="en-US" sz="1900" dirty="0" err="1" smtClean="0"/>
              <a:t>broughta</a:t>
            </a:r>
            <a:r>
              <a:rPr lang="en-US" sz="1900" dirty="0" smtClean="0"/>
              <a:t>  hypothesis for further testing with the right NLP deployed: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Company search terms with top correlations to search terms relevant to its space (and not idiosyncratic or non-business impacting terms) offer a time series with more reliable / accurate signal for predicting company fundamentals.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891"/>
            <a:ext cx="9144000" cy="494941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entury Gothic"/>
              </a:rPr>
              <a:t>Search Insights:</a:t>
            </a:r>
            <a:br>
              <a:rPr lang="en-US" dirty="0" smtClean="0">
                <a:latin typeface="+mn-lt"/>
                <a:cs typeface="Century Gothic"/>
              </a:rPr>
            </a:br>
            <a:r>
              <a:rPr lang="en-US" dirty="0" smtClean="0">
                <a:latin typeface="+mn-lt"/>
                <a:cs typeface="Century Gothic"/>
              </a:rPr>
              <a:t>What Are We Looking for?</a:t>
            </a:r>
            <a:endParaRPr lang="en-US" dirty="0">
              <a:latin typeface="+mn-lt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282" y="2001793"/>
            <a:ext cx="394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6E6E6"/>
                </a:solidFill>
              </a:rPr>
              <a:t>www.google.com/trends</a:t>
            </a:r>
            <a:endParaRPr lang="en-US" sz="24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86" y="188564"/>
            <a:ext cx="6206200" cy="64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4975"/>
            <a:ext cx="782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+mn-lt"/>
              </a:rPr>
              <a:t>Data</a:t>
            </a:r>
            <a:r>
              <a:rPr lang="en-US" sz="5000" dirty="0" smtClean="0"/>
              <a:t> Assembled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65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Sources</a:t>
            </a:r>
          </a:p>
          <a:p>
            <a:pPr marL="0" indent="0">
              <a:buNone/>
            </a:pPr>
            <a:endParaRPr lang="en-US" sz="1700" dirty="0" smtClean="0"/>
          </a:p>
          <a:p>
            <a:pPr>
              <a:buFont typeface="Wingdings" charset="2"/>
              <a:buChar char="§"/>
            </a:pPr>
            <a:r>
              <a:rPr lang="en-US" dirty="0" err="1" smtClean="0"/>
              <a:t>Factset</a:t>
            </a:r>
            <a:r>
              <a:rPr lang="en-US" dirty="0" smtClean="0"/>
              <a:t> </a:t>
            </a:r>
            <a:r>
              <a:rPr lang="en-US" dirty="0" smtClean="0"/>
              <a:t>via API</a:t>
            </a:r>
            <a:r>
              <a:rPr lang="en-US" dirty="0" smtClean="0"/>
              <a:t>:</a:t>
            </a:r>
          </a:p>
          <a:p>
            <a:pPr>
              <a:buFont typeface="Wingdings" charset="2"/>
              <a:buChar char="§"/>
            </a:pPr>
            <a:endParaRPr lang="en-US" sz="1300" dirty="0" smtClean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Company fundamentals &amp; categorical data.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Google </a:t>
            </a:r>
            <a:r>
              <a:rPr lang="en-US" dirty="0" smtClean="0"/>
              <a:t>Correlate via </a:t>
            </a:r>
            <a:r>
              <a:rPr lang="en-US" dirty="0" err="1" smtClean="0"/>
              <a:t>Scrapy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 typeface="Wingdings" charset="2"/>
              <a:buChar char="§"/>
            </a:pPr>
            <a:endParaRPr lang="en-US" sz="1300" dirty="0" smtClean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Time series of normalized search </a:t>
            </a:r>
            <a:r>
              <a:rPr lang="en-US" sz="1800" dirty="0" smtClean="0"/>
              <a:t>activity for a term &amp; correlated search terms for that term.</a:t>
            </a:r>
          </a:p>
          <a:p>
            <a:pPr lvl="1">
              <a:buFont typeface="Wingdings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4200" dirty="0" smtClean="0"/>
              <a:t>Subset Selection</a:t>
            </a:r>
            <a:endParaRPr lang="en-US" sz="4200" dirty="0"/>
          </a:p>
          <a:p>
            <a:pPr marL="0" indent="0">
              <a:buNone/>
            </a:pPr>
            <a:endParaRPr lang="en-US" sz="1700" b="1" dirty="0"/>
          </a:p>
          <a:p>
            <a:pPr>
              <a:buFont typeface="Wingdings" charset="2"/>
              <a:buChar char="§"/>
            </a:pPr>
            <a:r>
              <a:rPr lang="en-US" dirty="0" smtClean="0"/>
              <a:t>Companies chosen: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sz="1300" dirty="0"/>
          </a:p>
          <a:p>
            <a:pPr lvl="1">
              <a:buFont typeface="Wingdings" charset="2"/>
              <a:buChar char="Ø"/>
            </a:pPr>
            <a:r>
              <a:rPr lang="en-US" sz="1800" dirty="0"/>
              <a:t>Component companies of </a:t>
            </a:r>
            <a:r>
              <a:rPr lang="en-US" sz="1800" dirty="0" err="1"/>
              <a:t>Factset</a:t>
            </a:r>
            <a:r>
              <a:rPr lang="en-US" sz="1800" dirty="0"/>
              <a:t> Market Indices for the following </a:t>
            </a:r>
            <a:r>
              <a:rPr lang="en-US" sz="1800" dirty="0" smtClean="0"/>
              <a:t>sectors -</a:t>
            </a:r>
            <a:endParaRPr lang="en-US" sz="1800" dirty="0"/>
          </a:p>
          <a:p>
            <a:pPr lvl="1">
              <a:buFont typeface="Wingdings" charset="2"/>
              <a:buChar char="Ø"/>
            </a:pPr>
            <a:endParaRPr lang="en-US" sz="600" dirty="0"/>
          </a:p>
          <a:p>
            <a:pPr lvl="2">
              <a:buFont typeface="Wingdings" charset="2"/>
              <a:buChar char="Ø"/>
            </a:pPr>
            <a:r>
              <a:rPr lang="en-US" sz="1400" dirty="0"/>
              <a:t>Consumer Durables</a:t>
            </a:r>
          </a:p>
          <a:p>
            <a:pPr lvl="2">
              <a:buFont typeface="Wingdings" charset="2"/>
              <a:buChar char="Ø"/>
            </a:pPr>
            <a:endParaRPr lang="en-US" sz="600" dirty="0"/>
          </a:p>
          <a:p>
            <a:pPr lvl="2">
              <a:buFont typeface="Wingdings" charset="2"/>
              <a:buChar char="Ø"/>
            </a:pPr>
            <a:r>
              <a:rPr lang="en-US" sz="1400" dirty="0"/>
              <a:t>Apparel / Footwear</a:t>
            </a:r>
          </a:p>
          <a:p>
            <a:pPr lvl="2">
              <a:buFont typeface="Wingdings" charset="2"/>
              <a:buChar char="Ø"/>
            </a:pPr>
            <a:endParaRPr lang="en-US" sz="600" dirty="0"/>
          </a:p>
          <a:p>
            <a:pPr lvl="2">
              <a:buFont typeface="Wingdings" charset="2"/>
              <a:buChar char="Ø"/>
            </a:pPr>
            <a:r>
              <a:rPr lang="en-US" sz="1400" dirty="0"/>
              <a:t>Life / Health Insurance</a:t>
            </a:r>
          </a:p>
          <a:p>
            <a:pPr lvl="2">
              <a:buFont typeface="Wingdings" charset="2"/>
              <a:buChar char="Ø"/>
            </a:pPr>
            <a:endParaRPr lang="en-US" sz="600" dirty="0"/>
          </a:p>
          <a:p>
            <a:pPr lvl="2">
              <a:buFont typeface="Wingdings" charset="2"/>
              <a:buChar char="Ø"/>
            </a:pPr>
            <a:r>
              <a:rPr lang="en-US" sz="1400" dirty="0"/>
              <a:t>Property / Casualty Insurance</a:t>
            </a:r>
          </a:p>
          <a:p>
            <a:pPr lvl="2">
              <a:buFont typeface="Wingdings" charset="2"/>
              <a:buChar char="Ø"/>
            </a:pPr>
            <a:endParaRPr lang="en-US" sz="600" dirty="0"/>
          </a:p>
          <a:p>
            <a:pPr lvl="2">
              <a:buFont typeface="Wingdings" charset="2"/>
              <a:buChar char="Ø"/>
            </a:pPr>
            <a:r>
              <a:rPr lang="en-US" sz="1400" dirty="0"/>
              <a:t>Technology Services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>
              <a:buFont typeface="Wingdings" charset="2"/>
              <a:buChar char="Ø"/>
            </a:pPr>
            <a:endParaRPr lang="en-US" sz="900" dirty="0" smtClean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477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Data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charset="2"/>
              <a:buChar char="§"/>
            </a:pPr>
            <a:r>
              <a:rPr lang="en-US" dirty="0" err="1" smtClean="0"/>
              <a:t>Factset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sz="1300" dirty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Quarterly sales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Weekly share price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Weekly market capitalization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Weekly price / sales multiple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Weekly EV / EBITDA multiple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NAICS industry classification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Google Correlate: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sz="1300" dirty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Weekly t</a:t>
            </a:r>
            <a:r>
              <a:rPr lang="en-US" sz="1800" dirty="0" smtClean="0"/>
              <a:t>ime </a:t>
            </a:r>
            <a:r>
              <a:rPr lang="en-US" sz="1800" dirty="0"/>
              <a:t>series of normalized search activity from 2004 </a:t>
            </a:r>
            <a:r>
              <a:rPr lang="mr-IN" sz="1800" dirty="0"/>
              <a:t>–</a:t>
            </a:r>
            <a:r>
              <a:rPr lang="en-US" sz="1800" dirty="0"/>
              <a:t> present for a </a:t>
            </a:r>
            <a:r>
              <a:rPr lang="en-US" sz="1800" dirty="0" smtClean="0"/>
              <a:t>company</a:t>
            </a:r>
          </a:p>
          <a:p>
            <a:pPr lvl="1">
              <a:buFont typeface="Wingdings" charset="2"/>
              <a:buChar char="Ø"/>
            </a:pPr>
            <a:endParaRPr lang="en-US" sz="900" dirty="0"/>
          </a:p>
          <a:p>
            <a:pPr lvl="1">
              <a:buFont typeface="Wingdings" charset="2"/>
              <a:buChar char="Ø"/>
            </a:pPr>
            <a:r>
              <a:rPr lang="en-US" sz="1800" dirty="0"/>
              <a:t>15 highest correlated search terms to the </a:t>
            </a:r>
            <a:r>
              <a:rPr lang="en-US" sz="1800" dirty="0" smtClean="0"/>
              <a:t>company with Pearson correlation.</a:t>
            </a:r>
            <a:endParaRPr lang="en-US" sz="1800" dirty="0" smtClean="0"/>
          </a:p>
          <a:p>
            <a:pPr lvl="1">
              <a:buFont typeface="Wingdings" charset="2"/>
              <a:buChar char="Ø"/>
            </a:pPr>
            <a:endParaRPr lang="en-US" sz="900" dirty="0"/>
          </a:p>
          <a:p>
            <a:pPr lvl="1">
              <a:buFont typeface="Wingdings" charset="2"/>
              <a:buChar char="Ø"/>
            </a:pPr>
            <a:r>
              <a:rPr lang="en-US" sz="1800" dirty="0"/>
              <a:t>Respective search activity time </a:t>
            </a:r>
            <a:r>
              <a:rPr lang="en-US" sz="1800" dirty="0" smtClean="0"/>
              <a:t>series for the 15 highest correlated search terms, along with their 15 highest correlated search terms and correlations.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4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Distribution of</a:t>
            </a:r>
            <a:br>
              <a:rPr lang="en-US" sz="3800" dirty="0" smtClean="0"/>
            </a:br>
            <a:r>
              <a:rPr lang="en-US" sz="3800" dirty="0" smtClean="0"/>
              <a:t>Weekly Search Activity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6763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Distribution of Search Activity</a:t>
            </a:r>
            <a:br>
              <a:rPr lang="en-US" sz="3800" dirty="0" smtClean="0"/>
            </a:br>
            <a:r>
              <a:rPr lang="en-US" sz="3800" dirty="0" smtClean="0"/>
              <a:t>by Search Term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475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</a:t>
            </a:r>
            <a:r>
              <a:rPr lang="en-US" dirty="0" smtClean="0"/>
              <a:t>of Quarterly Sales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262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Quarterly Sales</a:t>
            </a:r>
            <a:br>
              <a:rPr lang="en-US" dirty="0" smtClean="0"/>
            </a:br>
            <a:r>
              <a:rPr lang="en-US" dirty="0" smtClean="0"/>
              <a:t>by Search Term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4086"/>
            <a:ext cx="8241956" cy="41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3752</TotalTime>
  <Words>312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Mangal</vt:lpstr>
      <vt:lpstr>Wingdings</vt:lpstr>
      <vt:lpstr> Black </vt:lpstr>
      <vt:lpstr>Patterns in Search: Predictors for Company Sales Growth and Other Fundamental Data</vt:lpstr>
      <vt:lpstr>Search Insights: What Are We Looking for?</vt:lpstr>
      <vt:lpstr>PowerPoint Presentation</vt:lpstr>
      <vt:lpstr>PowerPoint Presentation</vt:lpstr>
      <vt:lpstr>Data Assembled</vt:lpstr>
      <vt:lpstr>Distribution of Weekly Search Activity</vt:lpstr>
      <vt:lpstr>Distribution of Search Activity by Search Term</vt:lpstr>
      <vt:lpstr>Distribution of Quarterly Sales</vt:lpstr>
      <vt:lpstr>Distribution of Quarterly Sales by Search Term</vt:lpstr>
      <vt:lpstr>Distribution of Quarterly Share Price</vt:lpstr>
      <vt:lpstr>Distribution of Share Price by Search Term</vt:lpstr>
      <vt:lpstr>Initial Linear Regression of Quarterly Sales ~ Search Activity</vt:lpstr>
      <vt:lpstr>Initial Linear Regression of Quarterly Sales ~ Search Activity</vt:lpstr>
      <vt:lpstr>Linear Regression post- Box Cox Transformation</vt:lpstr>
      <vt:lpstr>Linear Regression post- Box Cox Transformation</vt:lpstr>
      <vt:lpstr>Take Aways &amp; 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Aull</dc:creator>
  <cp:lastModifiedBy>Wes Aull</cp:lastModifiedBy>
  <cp:revision>13</cp:revision>
  <dcterms:created xsi:type="dcterms:W3CDTF">2017-05-05T22:13:16Z</dcterms:created>
  <dcterms:modified xsi:type="dcterms:W3CDTF">2017-05-08T13:15:26Z</dcterms:modified>
</cp:coreProperties>
</file>