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F73B781-EA23-4C52-9B91-AD293081E8B7}">
  <a:tblStyle styleId="{2F73B781-EA23-4C52-9B91-AD293081E8B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17 Sub-Groups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Population, Public,Transportation,Facilities by Raion, Types_of_Building,Shopping Malls, Park and Center etc.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65300" y="1061600"/>
            <a:ext cx="8832300" cy="86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800">
                <a:solidFill>
                  <a:srgbClr val="FF0000"/>
                </a:solidFill>
              </a:rPr>
              <a:t>Predicting Realty Prices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2800">
                <a:solidFill>
                  <a:srgbClr val="FF0000"/>
                </a:solidFill>
              </a:rPr>
              <a:t>in Russian Housing Market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0000"/>
                </a:solidFill>
              </a:rPr>
              <a:t>Team Jade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56" name="Shape 56"/>
          <p:cNvSpPr txBox="1"/>
          <p:nvPr/>
        </p:nvSpPr>
        <p:spPr>
          <a:xfrm>
            <a:off x="64025" y="1236325"/>
            <a:ext cx="416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Bo Lian, Jade Le-Cascarino, Daniel Rim, Choutine 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Selection with Random Forest &amp; Lasso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5909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Step 1: Divide features into subgroups (i.e. demographics)  =&gt; 16 subgroups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Step 2: Run random forests and Lasso on each subgroup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Results: </a:t>
            </a:r>
            <a:r>
              <a:rPr lang="en" sz="1400"/>
              <a:t>In most groups, LASSO would provide that all the features in the group are significant at the minimum MSE level for lambda parameter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 order to select features, we have chosen parameters that would go to zero slowest as lambda increases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35 features came out to be ideal in this case with MSE of 0.31 or RMSE of 0.56 for training data set and 0.46 on Kaggle’s testing set score 0.35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17" name="Shape 117"/>
          <p:cNvSpPr/>
          <p:nvPr/>
        </p:nvSpPr>
        <p:spPr>
          <a:xfrm>
            <a:off x="6665325" y="1017725"/>
            <a:ext cx="16008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292 features </a:t>
            </a:r>
          </a:p>
        </p:txBody>
      </p:sp>
      <p:sp>
        <p:nvSpPr>
          <p:cNvPr id="118" name="Shape 118"/>
          <p:cNvSpPr/>
          <p:nvPr/>
        </p:nvSpPr>
        <p:spPr>
          <a:xfrm>
            <a:off x="6220800" y="2173575"/>
            <a:ext cx="760200" cy="6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</a:t>
            </a:r>
          </a:p>
        </p:txBody>
      </p:sp>
      <p:sp>
        <p:nvSpPr>
          <p:cNvPr id="119" name="Shape 119"/>
          <p:cNvSpPr/>
          <p:nvPr/>
        </p:nvSpPr>
        <p:spPr>
          <a:xfrm>
            <a:off x="7181625" y="2173575"/>
            <a:ext cx="760200" cy="6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group</a:t>
            </a:r>
          </a:p>
        </p:txBody>
      </p:sp>
      <p:sp>
        <p:nvSpPr>
          <p:cNvPr id="120" name="Shape 120"/>
          <p:cNvSpPr/>
          <p:nvPr/>
        </p:nvSpPr>
        <p:spPr>
          <a:xfrm>
            <a:off x="8142450" y="2173575"/>
            <a:ext cx="760200" cy="6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group</a:t>
            </a:r>
          </a:p>
        </p:txBody>
      </p:sp>
      <p:sp>
        <p:nvSpPr>
          <p:cNvPr id="121" name="Shape 121"/>
          <p:cNvSpPr/>
          <p:nvPr/>
        </p:nvSpPr>
        <p:spPr>
          <a:xfrm>
            <a:off x="6354800" y="3222725"/>
            <a:ext cx="760200" cy="781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Lasso</a:t>
            </a:r>
          </a:p>
        </p:txBody>
      </p:sp>
      <p:sp>
        <p:nvSpPr>
          <p:cNvPr id="122" name="Shape 122"/>
          <p:cNvSpPr/>
          <p:nvPr/>
        </p:nvSpPr>
        <p:spPr>
          <a:xfrm>
            <a:off x="7249000" y="3222725"/>
            <a:ext cx="760200" cy="781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Random</a:t>
            </a:r>
            <a:br>
              <a:rPr lang="en" sz="1200"/>
            </a:br>
            <a:r>
              <a:rPr lang="en" sz="1200"/>
              <a:t>Forest</a:t>
            </a:r>
          </a:p>
        </p:txBody>
      </p:sp>
      <p:sp>
        <p:nvSpPr>
          <p:cNvPr id="123" name="Shape 123"/>
          <p:cNvSpPr/>
          <p:nvPr/>
        </p:nvSpPr>
        <p:spPr>
          <a:xfrm>
            <a:off x="6638175" y="4282925"/>
            <a:ext cx="1847100" cy="674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Selected Features</a:t>
            </a:r>
          </a:p>
        </p:txBody>
      </p:sp>
      <p:sp>
        <p:nvSpPr>
          <p:cNvPr id="124" name="Shape 124"/>
          <p:cNvSpPr/>
          <p:nvPr/>
        </p:nvSpPr>
        <p:spPr>
          <a:xfrm>
            <a:off x="8143200" y="3222725"/>
            <a:ext cx="760200" cy="781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XGBoost</a:t>
            </a:r>
          </a:p>
        </p:txBody>
      </p:sp>
      <p:sp>
        <p:nvSpPr>
          <p:cNvPr id="125" name="Shape 125"/>
          <p:cNvSpPr/>
          <p:nvPr/>
        </p:nvSpPr>
        <p:spPr>
          <a:xfrm rot="7543148">
            <a:off x="6508512" y="1897698"/>
            <a:ext cx="385397" cy="225044"/>
          </a:xfrm>
          <a:prstGeom prst="rightArrow">
            <a:avLst>
              <a:gd fmla="val 3337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5400000">
            <a:off x="7402425" y="1931275"/>
            <a:ext cx="318600" cy="225000"/>
          </a:xfrm>
          <a:prstGeom prst="rightArrow">
            <a:avLst>
              <a:gd fmla="val 3337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3755439">
            <a:off x="8095540" y="1931252"/>
            <a:ext cx="318674" cy="225016"/>
          </a:xfrm>
          <a:prstGeom prst="rightArrow">
            <a:avLst>
              <a:gd fmla="val 3337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5572334">
            <a:off x="6361025" y="2998472"/>
            <a:ext cx="437049" cy="142681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5572334">
            <a:off x="7247200" y="2998472"/>
            <a:ext cx="437049" cy="142681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5572334">
            <a:off x="8133375" y="2998472"/>
            <a:ext cx="437049" cy="142681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905050" y="4003825"/>
            <a:ext cx="117600" cy="67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7406925" y="4003825"/>
            <a:ext cx="117600" cy="31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8143200" y="3952800"/>
            <a:ext cx="117600" cy="78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LASSO result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SSO coefficients.jpe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75" y="1250950"/>
            <a:ext cx="3581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MSE chart.jpe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275" y="1250950"/>
            <a:ext cx="35814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6425" y="23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Linear Regression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236625" y="660900"/>
            <a:ext cx="8520600" cy="39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also tried utilizing Multiple Linear Regression using select features that would make sense in making housing price prediction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the simplest model, we have used ‘full_sq’(size of the unit), ‘ttk_km’(distance to the Third Ring), and ‘public_transport_station_min_walk’(minutes to walk to public transportation station)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Result was that this simple model gave a superior result to LASSO model with 35 features with RMSE of 0.499 on training set and Kaggle’s score of 0.37535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Using 15 features, we were able to lower RMSE a bit further to 0.466 on training set and Kaggle’s score of</a:t>
            </a:r>
            <a:r>
              <a:rPr lang="en"/>
              <a:t>  0.35189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Macro data may not be as helpful as it is time series data and if year/month are included as independent variable, it would incorporate the time element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Scatterplot of 3 variables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M_Scatter.jpe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025" y="1615425"/>
            <a:ext cx="3581400" cy="2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633250" y="1499100"/>
            <a:ext cx="40479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the Scatterplot it seems that housing price has positive relations with full_sq, and negative relationship with ttk_km and public_transport_station_min_walk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That is, the bigger the house/apartment, price is larger, closer to the third ring, it is more expensive, and closer to public transportation station, the price is higher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Missing Value Inspection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hardly any missing values for these features</a:t>
            </a:r>
          </a:p>
        </p:txBody>
      </p:sp>
      <p:pic>
        <p:nvPicPr>
          <p:cNvPr descr="LM_missing.jpe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250" y="1628075"/>
            <a:ext cx="3581400" cy="307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Linear Regression Result(3 features)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RMSE for training set: 0.499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775400" y="1512000"/>
            <a:ext cx="625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87350" lvl="0" marL="9144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				Estimate Std. Error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(Intercept)                       			15.0521835  0.0086749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full_sq                            			0.0145636  0.0001356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ttk_km                            			-0.0194311  0.0004101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public_transport_station_min_walk 	-0.0016595  0.0002162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                                 				t value 	Pr(&gt;|t|)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(Intercept)                       			1735.136  	&lt; 2e-16 ***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full_sq                            			107.432  	&lt; 2e-16 ***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ttk_km                             			-47.385  	&lt; 2e-16 ***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public_transport_station_min_walk   	-7.674 	1.71e-14 ***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Residual standard error: 0.499 on 30440 degrees of freedom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(26 observations deleted due to missingness)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Multiple R-squared:  0.3182,	Adjusted R-squared:  0.3181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F-statistic:  4735 on 3 and 30440 DF,  p-value: &lt; 2.2e-16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Multiple Linear Regression Assumption Charts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M_3_residuals.jpe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0950"/>
            <a:ext cx="319052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M_3_normality.jpeg"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100" y="1250950"/>
            <a:ext cx="35814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Multiple Linear Regression Assumption Charts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M_3_Outlier.jpe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0950"/>
            <a:ext cx="3581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M_3_Influence.jpeg"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875" y="1250950"/>
            <a:ext cx="35814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Linear Regression (15 features)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version uses more features that would make sense in predicting housing prices(material feature has about 30% of the data missing and those observations were excluded)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LASSO would indicate that this model is not overfitted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SSO_LM.jpe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75" y="2739750"/>
            <a:ext cx="4274824" cy="228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An implementation of gradient boosted decision trees designed for speed and performance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Uses a gradient descent algorithm to minimize the loss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Why Use XGBoost?</a:t>
            </a:r>
          </a:p>
          <a:p>
            <a:pPr indent="-228600" lvl="1" marL="914400" rtl="0"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Execution Speed</a:t>
            </a:r>
          </a:p>
          <a:p>
            <a:pPr indent="-228600" lvl="1" marL="914400" rtl="0"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Accepts sparse feature format</a:t>
            </a:r>
          </a:p>
          <a:p>
            <a:pPr indent="-228600" lvl="1" marL="914400" rtl="0"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Insensitive to collinearity</a:t>
            </a:r>
          </a:p>
          <a:p>
            <a:pPr indent="-228600" lvl="1" marL="914400" rtl="0"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Model Performance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Kaggle Competition : Sberbank Russian Housing Market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Phase 1 </a:t>
            </a:r>
            <a:r>
              <a:rPr lang="en"/>
              <a:t>Data Exploration 	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Phase 2 </a:t>
            </a:r>
            <a:r>
              <a:rPr lang="en"/>
              <a:t>Feature Selection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Phase 3 </a:t>
            </a:r>
            <a:r>
              <a:rPr lang="en"/>
              <a:t>Modeling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93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Features Selection: 11 main features + 28 other features +macro features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Other features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based on Feature Importance from LASSO, Random Forest and XGBoost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Macros: CPI, PPI,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gdp_deflator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</a:t>
            </a:r>
            <a:r>
              <a:rPr lang="en"/>
              <a:t>ensity = Raion_popul /area_m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month_year =month +year * 100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week_year =weekofyear + year * 100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df['dow'] = df.date.dt.dayofweek (Using datetime library)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rel_floor= floor /'max_floor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rel_kitch_sq = kitch_sq / full_sq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 Parameters (?)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4716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Learning Rate : </a:t>
            </a:r>
            <a:r>
              <a:rPr lang="en">
                <a:solidFill>
                  <a:srgbClr val="000000"/>
                </a:solidFill>
              </a:rPr>
              <a:t>'eta': 0.02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Depth of a Tree: 'max_depth': 5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Subsample Ratio of Training: </a:t>
            </a:r>
            <a:r>
              <a:rPr lang="en">
                <a:solidFill>
                  <a:srgbClr val="000000"/>
                </a:solidFill>
              </a:rPr>
              <a:t>'subsample': 0.8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Subsample Ratio of Columns: </a:t>
            </a:r>
            <a:r>
              <a:rPr lang="en">
                <a:solidFill>
                  <a:srgbClr val="000000"/>
                </a:solidFill>
              </a:rPr>
              <a:t>'colsample_bytree': 0.7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Learning Method: 'objective': 'reg:linear'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76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Importance 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75" y="525325"/>
            <a:ext cx="8081426" cy="44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Results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21612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{2F73B781-EA23-4C52-9B91-AD293081E8B7}</a:tableStyleId>
              </a:tblPr>
              <a:tblGrid>
                <a:gridCol w="1255225"/>
                <a:gridCol w="1255225"/>
                <a:gridCol w="1255225"/>
                <a:gridCol w="1255225"/>
                <a:gridCol w="1255225"/>
                <a:gridCol w="1255225"/>
                <a:gridCol w="1255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 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XGboost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Multiple Linear Regression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Features (n)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RMSE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0.466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Kaggle Score (RMSLE)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0.3243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0.352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Conclusion: what is the best tool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52650" y="1152475"/>
            <a:ext cx="8913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 is able to give best result for RMSE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LASSO and Random Forest results are not as good as Multiple Linear Regression with 3 key features (Perhaps sometimes a simple model that is based on intuition is more effective than using many features and sophisticate models?)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gathering 400 features are costly, the bank can save its cost by focusing on handful of key features.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In the real world, cutting time,labor and cost to boost up profit is the king: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The big question mark: Worth it or not!!!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Kaggle Ranking: 50% at 0.324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Comments: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Price log transformation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0" y="1654662"/>
            <a:ext cx="40386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062" y="1674800"/>
            <a:ext cx="39338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123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Major predictors used accross models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4" y="621725"/>
            <a:ext cx="3096626" cy="219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600" y="621725"/>
            <a:ext cx="3096626" cy="219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225" y="622775"/>
            <a:ext cx="3096626" cy="218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6232" y="2813500"/>
            <a:ext cx="3096615" cy="219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9601" y="2814541"/>
            <a:ext cx="3096626" cy="218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974" y="2813494"/>
            <a:ext cx="3096626" cy="219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Distribution of build year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508248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81" y="0"/>
            <a:ext cx="85534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62" y="422749"/>
            <a:ext cx="8314326" cy="429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13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Price by Density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4" y="1164099"/>
            <a:ext cx="5793225" cy="356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