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cryptocurrency is a digital or virtual currency that uses cryptography for security.</a:t>
            </a:r>
          </a:p>
          <a:p>
            <a:pPr/>
            <a:r>
              <a:t>ICOs are similar to IPOs and crowdfunding. Initial Coin Offering.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4386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6664325" y="1695449"/>
            <a:ext cx="4000501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half" idx="1"/>
          </p:nvPr>
        </p:nvSpPr>
        <p:spPr>
          <a:xfrm>
            <a:off x="2339974" y="3171824"/>
            <a:ext cx="8324852" cy="4714877"/>
          </a:xfrm>
          <a:prstGeom prst="rect">
            <a:avLst/>
          </a:prstGeom>
        </p:spPr>
        <p:txBody>
          <a:bodyPr anchor="ctr"/>
          <a:lstStyle>
            <a:lvl1pPr marL="209902" indent="-209902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6664325" y="3171825"/>
            <a:ext cx="4000501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209902" indent="-209902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>
                <a:latin typeface="+mn-lt"/>
                <a:ea typeface="+mn-ea"/>
                <a:cs typeface="+mn-cs"/>
                <a:sym typeface="HanziPen TC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64325" y="5038725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8988" y="1885949"/>
            <a:ext cx="4000502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2339974" y="1885949"/>
            <a:ext cx="4000502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2578099" y="2447924"/>
            <a:ext cx="7848602" cy="24765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2578099" y="4991100"/>
            <a:ext cx="7848602" cy="8477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inmarketcap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yptocurrency Safari"/>
          <p:cNvSpPr/>
          <p:nvPr>
            <p:ph type="ctrTitle"/>
          </p:nvPr>
        </p:nvSpPr>
        <p:spPr>
          <a:xfrm>
            <a:off x="1737653" y="1895626"/>
            <a:ext cx="9281311" cy="2787348"/>
          </a:xfrm>
          <a:prstGeom prst="rect">
            <a:avLst/>
          </a:prstGeom>
          <a:effectLst>
            <a:reflection blurRad="0" stA="32257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pPr/>
            <a:r>
              <a:t>Cryptocurrency Safari</a:t>
            </a:r>
          </a:p>
        </p:txBody>
      </p:sp>
      <p:sp>
        <p:nvSpPr>
          <p:cNvPr id="120" name="Ran Dong…"/>
          <p:cNvSpPr/>
          <p:nvPr>
            <p:ph type="subTitle" sz="quarter" idx="1"/>
          </p:nvPr>
        </p:nvSpPr>
        <p:spPr>
          <a:xfrm>
            <a:off x="1904422" y="8083666"/>
            <a:ext cx="10113752" cy="1959817"/>
          </a:xfrm>
          <a:prstGeom prst="rect">
            <a:avLst/>
          </a:prstGeom>
          <a:ln w="12700"/>
        </p:spPr>
        <p:txBody>
          <a:bodyPr/>
          <a:lstStyle/>
          <a:p>
            <a:pPr algn="r" defTabSz="350520">
              <a:defRPr sz="348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Ran Dong</a:t>
            </a:r>
          </a:p>
          <a:p>
            <a:pPr algn="r" defTabSz="350520">
              <a:defRPr sz="348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May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pply and Price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Supply and Price</a:t>
            </a:r>
          </a:p>
        </p:txBody>
      </p:sp>
      <p:sp>
        <p:nvSpPr>
          <p:cNvPr id="172" name="Does the supply and price trend follow the economic logic?…"/>
          <p:cNvSpPr/>
          <p:nvPr/>
        </p:nvSpPr>
        <p:spPr>
          <a:xfrm>
            <a:off x="574909" y="2980741"/>
            <a:ext cx="12205110" cy="273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Does the supply and price trend follow the economic logic?</a:t>
            </a:r>
          </a:p>
          <a:p>
            <a:pPr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We check the model by the categorical variable (mineable) </a:t>
            </a:r>
          </a:p>
        </p:txBody>
      </p:sp>
      <p:grpSp>
        <p:nvGrpSpPr>
          <p:cNvPr id="175" name="Conclusion: The supply and price are negatively correlated in mineable and not mineable cryptocurrencies. However, the models just explain a small amount of the dataset. We can conclude that there are a lot of other factors may affect the market, such as the Bitcoin ETF event."/>
          <p:cNvGrpSpPr/>
          <p:nvPr/>
        </p:nvGrpSpPr>
        <p:grpSpPr>
          <a:xfrm>
            <a:off x="1715805" y="5736476"/>
            <a:ext cx="9573190" cy="3403601"/>
            <a:chOff x="0" y="0"/>
            <a:chExt cx="9573189" cy="3403600"/>
          </a:xfrm>
        </p:grpSpPr>
        <p:sp>
          <p:nvSpPr>
            <p:cNvPr id="174" name="Conclusion: The supply and price are negatively correlated in mineable and not mineable cryptocurrencies. However, the models just explain a small amount of the dataset. We can conclude that there are a lot of other factors may affect the market, such as the Bitcoin ETF event."/>
            <p:cNvSpPr/>
            <p:nvPr/>
          </p:nvSpPr>
          <p:spPr>
            <a:xfrm>
              <a:off x="38100" y="38100"/>
              <a:ext cx="9496990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just">
                <a:spcBef>
                  <a:spcPts val="3200"/>
                </a:spcBef>
                <a:defRPr sz="3600"/>
              </a:pPr>
              <a:r>
                <a:rPr>
                  <a:latin typeface="MLingWaiMedium-SC"/>
                  <a:ea typeface="MLingWaiMedium-SC"/>
                  <a:cs typeface="MLingWaiMedium-SC"/>
                  <a:sym typeface="MLingWaiMedium-SC"/>
                </a:rPr>
                <a:t>Conclusion: The supply and price are negatively correlated in mineable and not mineable cryptocurrencies. However, the models just explain a small amount of the dataset. We can conclude that there are a lot of other factors may affect the market, such as the Bitcoin ETF event. </a:t>
              </a:r>
              <a:r>
                <a:t>   </a:t>
              </a:r>
            </a:p>
          </p:txBody>
        </p:sp>
        <p:pic>
          <p:nvPicPr>
            <p:cNvPr id="173" name="Conclusion: The supply and price are negatively correlated in mineable and not mineable cryptocurrencies. However, the models just explain a small amount of the dataset. We can conclude that there are a lot of other factors may affect the market, such as the Bitcoin ETF event." descr="Conclusion: The supply and price are negatively correlated in mineable and not mineable cryptocurrencies. However, the models just explain a small amount of the dataset. We can conclude that there are a lot of other factors may affect the market, such as the Bitcoin ETF event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9573190" cy="3403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op Market Capital Coins"/>
          <p:cNvSpPr/>
          <p:nvPr>
            <p:ph type="title"/>
          </p:nvPr>
        </p:nvSpPr>
        <p:spPr>
          <a:xfrm>
            <a:off x="2339974" y="1154468"/>
            <a:ext cx="8324852" cy="1619251"/>
          </a:xfrm>
          <a:prstGeom prst="rect">
            <a:avLst/>
          </a:prstGeom>
        </p:spPr>
        <p:txBody>
          <a:bodyPr/>
          <a:lstStyle>
            <a:lvl1pPr defTabSz="467359">
              <a:defRPr sz="6240"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 Top Market Capital Coins</a:t>
            </a:r>
          </a:p>
        </p:txBody>
      </p:sp>
      <p:pic>
        <p:nvPicPr>
          <p:cNvPr id="178" name="Screen Shot 2017-05-08 at 9.03.25 PM.png" descr="Screen Shot 2017-05-08 at 9.03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034" y="2789723"/>
            <a:ext cx="6123165" cy="3884589"/>
          </a:xfrm>
          <a:prstGeom prst="rect">
            <a:avLst/>
          </a:prstGeom>
          <a:ln w="3175">
            <a:miter lim="400000"/>
          </a:ln>
        </p:spPr>
      </p:pic>
      <p:pic>
        <p:nvPicPr>
          <p:cNvPr id="179" name="Screen Shot 2017-05-08 at 9.03.35 PM.png" descr="Screen Shot 2017-05-08 at 9.03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8183" y="3360838"/>
            <a:ext cx="5385902" cy="3031924"/>
          </a:xfrm>
          <a:prstGeom prst="rect">
            <a:avLst/>
          </a:prstGeom>
          <a:ln w="3175">
            <a:miter lim="400000"/>
          </a:ln>
        </p:spPr>
      </p:pic>
      <p:pic>
        <p:nvPicPr>
          <p:cNvPr id="180" name="Screen Shot 2017-05-08 at 9.03.44 PM.png" descr="Screen Shot 2017-05-08 at 9.03.4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4977" y="6586922"/>
            <a:ext cx="4166445" cy="2931333"/>
          </a:xfrm>
          <a:prstGeom prst="rect">
            <a:avLst/>
          </a:prstGeom>
          <a:ln w="3175">
            <a:miter lim="400000"/>
          </a:ln>
        </p:spPr>
      </p:pic>
      <p:pic>
        <p:nvPicPr>
          <p:cNvPr id="181" name="Screen Shot 2017-05-08 at 9.03.54 PM.png" descr="Screen Shot 2017-05-08 at 9.03.5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9949" y="6726622"/>
            <a:ext cx="3482370" cy="2331544"/>
          </a:xfrm>
          <a:prstGeom prst="rect">
            <a:avLst/>
          </a:prstGeom>
          <a:ln w="3175">
            <a:miter lim="400000"/>
          </a:ln>
        </p:spPr>
      </p:pic>
      <p:sp>
        <p:nvSpPr>
          <p:cNvPr id="182" name="Unit: Million"/>
          <p:cNvSpPr/>
          <p:nvPr/>
        </p:nvSpPr>
        <p:spPr>
          <a:xfrm>
            <a:off x="10380995" y="3221624"/>
            <a:ext cx="2239697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pPr/>
            <a:r>
              <a:t>Unit: Million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ow volatile are the biggest  coins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 defTabSz="356362">
              <a:defRPr sz="4758"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How volatile are the biggest  coins</a:t>
            </a:r>
          </a:p>
        </p:txBody>
      </p:sp>
      <p:pic>
        <p:nvPicPr>
          <p:cNvPr id="185" name="Rplot01.png" descr="Rplot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738" y="2160619"/>
            <a:ext cx="8711966" cy="718496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ould we invest?"/>
          <p:cNvSpPr/>
          <p:nvPr>
            <p:ph type="title"/>
          </p:nvPr>
        </p:nvSpPr>
        <p:spPr>
          <a:xfrm>
            <a:off x="2339974" y="3219638"/>
            <a:ext cx="8324852" cy="16192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Should we invest?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ataset is not enough for making decision."/>
          <p:cNvSpPr/>
          <p:nvPr>
            <p:ph type="title"/>
          </p:nvPr>
        </p:nvSpPr>
        <p:spPr>
          <a:xfrm>
            <a:off x="1295205" y="3168095"/>
            <a:ext cx="10414390" cy="31225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Dataset is not enough for making decision.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en the dataset can’t provide us  enough information, data analysis may not the only way to solve problems.…"/>
          <p:cNvSpPr/>
          <p:nvPr>
            <p:ph type="body" sz="half" idx="1"/>
          </p:nvPr>
        </p:nvSpPr>
        <p:spPr>
          <a:xfrm>
            <a:off x="1899074" y="2601160"/>
            <a:ext cx="9206652" cy="5303741"/>
          </a:xfrm>
          <a:prstGeom prst="rect">
            <a:avLst/>
          </a:prstGeom>
        </p:spPr>
        <p:txBody>
          <a:bodyPr/>
          <a:lstStyle/>
          <a:p>
            <a:pPr marL="0" indent="0" algn="just" defTabSz="543305">
              <a:spcBef>
                <a:spcPts val="3900"/>
              </a:spcBef>
              <a:buSzTx/>
              <a:buNone/>
              <a:defRPr sz="4464"/>
            </a:pPr>
            <a:r>
              <a:t>When the dataset can’t provide us  enough information, data analysis may not the only way to solve problems. </a:t>
            </a:r>
          </a:p>
          <a:p>
            <a:pPr marL="0" indent="0" algn="just" defTabSz="543305">
              <a:spcBef>
                <a:spcPts val="3900"/>
              </a:spcBef>
              <a:buSzTx/>
              <a:buNone/>
              <a:defRPr sz="4464"/>
            </a:pPr>
            <a:r>
              <a:t>Don’t forget the importance of background knowledge and industry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urther Researc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Further Research</a:t>
            </a:r>
          </a:p>
        </p:txBody>
      </p:sp>
      <p:sp>
        <p:nvSpPr>
          <p:cNvPr id="194" name="Word analysis: Reddit and Twitter.…"/>
          <p:cNvSpPr/>
          <p:nvPr>
            <p:ph type="body" idx="1"/>
          </p:nvPr>
        </p:nvSpPr>
        <p:spPr>
          <a:xfrm>
            <a:off x="1093264" y="3160661"/>
            <a:ext cx="11137890" cy="6265854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Word analysis: Reddit and Twitter.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Compare the coins with the major currencies and track the exchange rate.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centralization…"/>
          <p:cNvSpPr/>
          <p:nvPr>
            <p:ph type="body" idx="1"/>
          </p:nvPr>
        </p:nvSpPr>
        <p:spPr>
          <a:xfrm>
            <a:off x="1326620" y="2825129"/>
            <a:ext cx="10864668" cy="5979246"/>
          </a:xfrm>
          <a:prstGeom prst="rect">
            <a:avLst/>
          </a:prstGeom>
          <a:solidFill>
            <a:srgbClr val="DCDEE0"/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Decentralization 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Blockchain 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Paper currency: Inflation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I personally invested in Bitcoin</a:t>
            </a:r>
          </a:p>
        </p:txBody>
      </p:sp>
      <p:sp>
        <p:nvSpPr>
          <p:cNvPr id="123" name="Why do I choose the topic"/>
          <p:cNvSpPr/>
          <p:nvPr>
            <p:ph type="title"/>
          </p:nvPr>
        </p:nvSpPr>
        <p:spPr>
          <a:xfrm>
            <a:off x="1837331" y="1552574"/>
            <a:ext cx="9330138" cy="1813812"/>
          </a:xfrm>
          <a:prstGeom prst="rect">
            <a:avLst/>
          </a:prstGeom>
        </p:spPr>
        <p:txBody>
          <a:bodyPr/>
          <a:lstStyle>
            <a:lvl1pPr defTabSz="543305">
              <a:defRPr sz="7254"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Why do I choose the 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y dataset"/>
          <p:cNvSpPr/>
          <p:nvPr>
            <p:ph type="title"/>
          </p:nvPr>
        </p:nvSpPr>
        <p:spPr>
          <a:xfrm>
            <a:off x="1656190" y="638405"/>
            <a:ext cx="9692420" cy="3103027"/>
          </a:xfrm>
          <a:prstGeom prst="rect">
            <a:avLst/>
          </a:prstGeom>
          <a:solidFill>
            <a:srgbClr val="DCDEE0"/>
          </a:solidFill>
        </p:spPr>
        <p:txBody>
          <a:bodyPr/>
          <a:lstStyle/>
          <a:p>
            <a:pPr lvl="1">
              <a:defRPr>
                <a:latin typeface="+mn-lt"/>
                <a:ea typeface="+mn-ea"/>
                <a:cs typeface="+mn-cs"/>
                <a:sym typeface="HanziPen TC Regular"/>
              </a:defRPr>
            </a:pPr>
            <a:r>
              <a:t>My dataset</a:t>
            </a:r>
          </a:p>
        </p:txBody>
      </p:sp>
      <p:sp>
        <p:nvSpPr>
          <p:cNvPr id="126" name="Web scraping: coinmarketcap.com…"/>
          <p:cNvSpPr/>
          <p:nvPr>
            <p:ph type="body" idx="1"/>
          </p:nvPr>
        </p:nvSpPr>
        <p:spPr>
          <a:xfrm>
            <a:off x="1086418" y="2405102"/>
            <a:ext cx="11469672" cy="6234153"/>
          </a:xfrm>
          <a:prstGeom prst="rect">
            <a:avLst/>
          </a:prstGeom>
          <a:solidFill>
            <a:srgbClr val="DCDEE0"/>
          </a:solidFill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Web scraping: </a:t>
            </a:r>
            <a:r>
              <a:rPr>
                <a:hlinkClick r:id="rId2" invalidUrl="" action="" tgtFrame="" tooltip="" history="1" highlightClick="0" endSnd="0"/>
              </a:rPr>
              <a:t>coinmarketcap.com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822 Observations &amp; 9 Variables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6 float variables  &amp; 1 categorical variable</a:t>
            </a:r>
          </a:p>
          <a:p>
            <a:pPr marL="0" indent="0" algn="ctr"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</a:p>
        </p:txBody>
      </p:sp>
      <p:pic>
        <p:nvPicPr>
          <p:cNvPr id="127" name="Screen Shot 2017-05-08 at 11.34.00 PM.png" descr="Screen Shot 2017-05-08 at 11.34.00 PM.png"/>
          <p:cNvPicPr>
            <a:picLocks noChangeAspect="1"/>
          </p:cNvPicPr>
          <p:nvPr/>
        </p:nvPicPr>
        <p:blipFill>
          <a:blip r:embed="rId3">
            <a:extLst/>
          </a:blip>
          <a:srcRect l="0" t="2760" r="0" b="2760"/>
          <a:stretch>
            <a:fillRect/>
          </a:stretch>
        </p:blipFill>
        <p:spPr>
          <a:xfrm>
            <a:off x="875767" y="6000003"/>
            <a:ext cx="5460145" cy="31746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28" name="Screen Shot 2017-05-08 at 11.21.37 PM.png" descr="Screen Shot 2017-05-08 at 11.21.3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0538" y="6000003"/>
            <a:ext cx="4913661" cy="31747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Manipulation"/>
          <p:cNvSpPr/>
          <p:nvPr>
            <p:ph type="title"/>
          </p:nvPr>
        </p:nvSpPr>
        <p:spPr>
          <a:xfrm>
            <a:off x="2339974" y="594171"/>
            <a:ext cx="8324852" cy="1619251"/>
          </a:xfrm>
          <a:prstGeom prst="rect">
            <a:avLst/>
          </a:prstGeom>
          <a:solidFill>
            <a:srgbClr val="DCDEE0"/>
          </a:solidFill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Data Manipulation</a:t>
            </a:r>
          </a:p>
        </p:txBody>
      </p:sp>
      <p:sp>
        <p:nvSpPr>
          <p:cNvPr id="131" name="Fill missing values - K nearest neighbor (5NN)…"/>
          <p:cNvSpPr/>
          <p:nvPr>
            <p:ph type="body" sz="half" idx="1"/>
          </p:nvPr>
        </p:nvSpPr>
        <p:spPr>
          <a:xfrm>
            <a:off x="1461774" y="1796135"/>
            <a:ext cx="10445953" cy="3344313"/>
          </a:xfrm>
          <a:prstGeom prst="rect">
            <a:avLst/>
          </a:prstGeom>
          <a:solidFill>
            <a:srgbClr val="DCDEE0"/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Fill missing values - K nearest neighbor (5NN)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Log transformation</a:t>
            </a:r>
          </a:p>
        </p:txBody>
      </p:sp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93" y="4637871"/>
            <a:ext cx="2567461" cy="2117446"/>
          </a:xfrm>
          <a:prstGeom prst="rect">
            <a:avLst/>
          </a:prstGeom>
          <a:ln w="3175">
            <a:miter lim="400000"/>
          </a:ln>
        </p:spPr>
      </p:pic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16697" t="4859" r="0" b="0"/>
          <a:stretch>
            <a:fillRect/>
          </a:stretch>
        </p:blipFill>
        <p:spPr>
          <a:xfrm>
            <a:off x="2680471" y="6333291"/>
            <a:ext cx="3802520" cy="3581707"/>
          </a:xfrm>
          <a:prstGeom prst="rect">
            <a:avLst/>
          </a:prstGeom>
          <a:ln w="3175">
            <a:miter lim="400000"/>
          </a:ln>
        </p:spPr>
      </p:pic>
      <p:pic>
        <p:nvPicPr>
          <p:cNvPr id="13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rcRect l="5406" t="5546" r="0" b="0"/>
          <a:stretch>
            <a:fillRect/>
          </a:stretch>
        </p:blipFill>
        <p:spPr>
          <a:xfrm>
            <a:off x="5465748" y="4692839"/>
            <a:ext cx="2437862" cy="2007575"/>
          </a:xfrm>
          <a:prstGeom prst="rect">
            <a:avLst/>
          </a:prstGeom>
          <a:ln w="3175">
            <a:miter lim="400000"/>
          </a:ln>
        </p:spPr>
      </p:pic>
      <p:pic>
        <p:nvPicPr>
          <p:cNvPr id="13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68253" y="6076116"/>
            <a:ext cx="4561975" cy="376236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ackground and Terms"/>
          <p:cNvSpPr/>
          <p:nvPr>
            <p:ph type="title"/>
          </p:nvPr>
        </p:nvSpPr>
        <p:spPr>
          <a:xfrm>
            <a:off x="2236762" y="1552574"/>
            <a:ext cx="8324851" cy="1619251"/>
          </a:xfrm>
          <a:prstGeom prst="rect">
            <a:avLst/>
          </a:prstGeom>
        </p:spPr>
        <p:txBody>
          <a:bodyPr/>
          <a:lstStyle>
            <a:lvl1pPr defTabSz="543305">
              <a:defRPr sz="7254"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Background and Terms</a:t>
            </a:r>
          </a:p>
        </p:txBody>
      </p:sp>
      <p:sp>
        <p:nvSpPr>
          <p:cNvPr id="138" name="Cryptocurrency…"/>
          <p:cNvSpPr/>
          <p:nvPr>
            <p:ph type="body" idx="1"/>
          </p:nvPr>
        </p:nvSpPr>
        <p:spPr>
          <a:xfrm>
            <a:off x="1459585" y="3559102"/>
            <a:ext cx="10085630" cy="5327069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Cryptocurrency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ICO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Mineable &amp; Non Mineable &amp; Significantly mined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Circulating supply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Market Capital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pply and Price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Supply and Price</a:t>
            </a:r>
          </a:p>
        </p:txBody>
      </p:sp>
      <p:sp>
        <p:nvSpPr>
          <p:cNvPr id="143" name="Does the supply and price trend follow the economic logic?…"/>
          <p:cNvSpPr/>
          <p:nvPr/>
        </p:nvSpPr>
        <p:spPr>
          <a:xfrm>
            <a:off x="460782" y="3511549"/>
            <a:ext cx="12205110" cy="273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Does the supply and price trend follow the economic logic?</a:t>
            </a:r>
          </a:p>
          <a:p>
            <a:pPr>
              <a:defRPr sz="46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We check the model by the categorical variable (mineable)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ineable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Mineable</a:t>
            </a:r>
          </a:p>
        </p:txBody>
      </p:sp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5" y="2067839"/>
            <a:ext cx="6194153" cy="5108461"/>
          </a:xfrm>
          <a:prstGeom prst="rect">
            <a:avLst/>
          </a:prstGeom>
          <a:ln w="3175">
            <a:miter lim="400000"/>
          </a:ln>
        </p:spPr>
      </p:pic>
      <p:pic>
        <p:nvPicPr>
          <p:cNvPr id="147" name="Screen Shot 2017-05-09 at 12.34.25 AM.png" descr="Screen Shot 2017-05-09 at 12.34.25 A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840029" y="2723419"/>
            <a:ext cx="5791201" cy="3797301"/>
          </a:xfrm>
          <a:prstGeom prst="rect">
            <a:avLst/>
          </a:prstGeom>
          <a:ln w="3175">
            <a:miter lim="400000"/>
          </a:ln>
        </p:spPr>
      </p:pic>
      <p:sp>
        <p:nvSpPr>
          <p:cNvPr id="148" name="Model: y=-0.44x-3.02…"/>
          <p:cNvSpPr/>
          <p:nvPr/>
        </p:nvSpPr>
        <p:spPr>
          <a:xfrm>
            <a:off x="1037982" y="7335560"/>
            <a:ext cx="11223729" cy="1905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Model: y=-0.44x-3.02</a:t>
            </a:r>
          </a:p>
          <a:p>
            <a:pPr algn="l"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p value is less than 0.05, which means the model is significant, but it only explains 11% of the variability.</a:t>
            </a:r>
          </a:p>
        </p:txBody>
      </p:sp>
      <p:pic>
        <p:nvPicPr>
          <p:cNvPr id="14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37808">
            <a:off x="10127163" y="6430423"/>
            <a:ext cx="1796443" cy="70000"/>
          </a:xfrm>
          <a:prstGeom prst="rect">
            <a:avLst/>
          </a:prstGeom>
        </p:spPr>
      </p:pic>
      <p:pic>
        <p:nvPicPr>
          <p:cNvPr id="151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37808">
            <a:off x="11447714" y="6192937"/>
            <a:ext cx="1045255" cy="617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t Mineable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Not Mineable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5" y="2067839"/>
            <a:ext cx="6194153" cy="5108461"/>
          </a:xfrm>
          <a:prstGeom prst="rect">
            <a:avLst/>
          </a:prstGeom>
          <a:ln w="3175">
            <a:miter lim="400000"/>
          </a:ln>
        </p:spPr>
      </p:pic>
      <p:sp>
        <p:nvSpPr>
          <p:cNvPr id="156" name="Model: y=-0.72x-0.76…"/>
          <p:cNvSpPr/>
          <p:nvPr/>
        </p:nvSpPr>
        <p:spPr>
          <a:xfrm>
            <a:off x="998299" y="7527241"/>
            <a:ext cx="11398130" cy="1905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Model: y=-0.72x-0.76</a:t>
            </a:r>
          </a:p>
          <a:p>
            <a:pPr algn="l"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p value is less than 0.05, which means the model is significant, but it only explains 20% of the variability.</a:t>
            </a:r>
          </a:p>
        </p:txBody>
      </p:sp>
      <p:pic>
        <p:nvPicPr>
          <p:cNvPr id="15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7808">
            <a:off x="9920738" y="6489402"/>
            <a:ext cx="1796443" cy="70000"/>
          </a:xfrm>
          <a:prstGeom prst="rect">
            <a:avLst/>
          </a:prstGeom>
        </p:spPr>
      </p:pic>
      <p:pic>
        <p:nvPicPr>
          <p:cNvPr id="15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646" y="2038350"/>
            <a:ext cx="6883401" cy="56769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0" name="Screen Shot 2017-05-09 at 12.47.47 AM.png" descr="Screen Shot 2017-05-09 at 12.47.47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2675" y="2767869"/>
            <a:ext cx="5981701" cy="37084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1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37808">
            <a:off x="11241289" y="6258957"/>
            <a:ext cx="1045255" cy="617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7-05-09 at 12.52.04 AM.png" descr="Screen Shot 2017-05-09 at 12.52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8732" y="2742519"/>
            <a:ext cx="5905501" cy="3759201"/>
          </a:xfrm>
          <a:prstGeom prst="rect">
            <a:avLst/>
          </a:prstGeom>
          <a:ln w="3175">
            <a:miter lim="400000"/>
          </a:ln>
        </p:spPr>
      </p:pic>
      <p:sp>
        <p:nvSpPr>
          <p:cNvPr id="165" name="Significantly Premined"/>
          <p:cNvSpPr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>
            <a:lvl1pPr defTabSz="537463">
              <a:defRPr sz="7176">
                <a:latin typeface="+mn-lt"/>
                <a:ea typeface="+mn-ea"/>
                <a:cs typeface="+mn-cs"/>
                <a:sym typeface="HanziPen TC Regular"/>
              </a:defRPr>
            </a:lvl1pPr>
          </a:lstStyle>
          <a:p>
            <a:pPr/>
            <a:r>
              <a:t>Significantly Premined</a:t>
            </a:r>
          </a:p>
        </p:txBody>
      </p:sp>
      <p:sp>
        <p:nvSpPr>
          <p:cNvPr id="166" name="Model: y=-0.06x-4.92…"/>
          <p:cNvSpPr/>
          <p:nvPr/>
        </p:nvSpPr>
        <p:spPr>
          <a:xfrm>
            <a:off x="882703" y="7640360"/>
            <a:ext cx="11239394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Model: y=-0.06x-4.92</a:t>
            </a:r>
          </a:p>
          <a:p>
            <a:pPr algn="l"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t>p value is bigger than 0.05. The model is not significant.</a:t>
            </a:r>
          </a:p>
        </p:txBody>
      </p:sp>
      <p:pic>
        <p:nvPicPr>
          <p:cNvPr id="16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7808">
            <a:off x="10082929" y="6474657"/>
            <a:ext cx="1796443" cy="70000"/>
          </a:xfrm>
          <a:prstGeom prst="rect">
            <a:avLst/>
          </a:prstGeom>
        </p:spPr>
      </p:pic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403" y="2299209"/>
            <a:ext cx="5633205" cy="464583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anziPen TC Regular"/>
        <a:ea typeface="HanziPen TC Regular"/>
        <a:cs typeface="HanziPen TC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anziPen TC Regular"/>
        <a:ea typeface="HanziPen TC Regular"/>
        <a:cs typeface="HanziPen TC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