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4" r:id="rId5"/>
    <p:sldId id="257" r:id="rId7"/>
    <p:sldId id="258" r:id="rId8"/>
    <p:sldId id="259" r:id="rId9"/>
    <p:sldId id="261" r:id="rId10"/>
    <p:sldId id="260" r:id="rId11"/>
    <p:sldId id="266" r:id="rId12"/>
    <p:sldId id="263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ashingtonpost.com/lifestyle/wellness/not-all-processed-foods-are-bad-for-you-how-theyre-made-matters/2017/02/08/8b205378-ea5b-11e6-bf6f-301b6b443624_story.html?utm_term=.2de7b0d78f71" TargetMode="External"/><Relationship Id="rId1" Type="http://schemas.openxmlformats.org/officeDocument/2006/relationships/hyperlink" Target="ewg.org/foodscores/content/user-guide&#13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Harmful ingredients and added sugars: </a:t>
            </a:r>
            <a:br>
              <a:rPr lang="en-US"/>
            </a:br>
            <a:r>
              <a:rPr lang="en-US"/>
              <a:t>how common are they?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8445" y="6329680"/>
            <a:ext cx="2985135" cy="516255"/>
          </a:xfrm>
        </p:spPr>
        <p:txBody>
          <a:bodyPr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Fouad Yared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What foods do people tend to buy? Why?</a:t>
            </a:r>
            <a:endParaRPr lang="en-US" sz="1600"/>
          </a:p>
          <a:p>
            <a:pPr lvl="1"/>
            <a:r>
              <a:rPr lang="en-US" sz="1600"/>
              <a:t>Do people gravitate towards relatively healthy and tasty foods?</a:t>
            </a:r>
            <a:endParaRPr lang="en-US" sz="1600"/>
          </a:p>
          <a:p>
            <a:pPr lvl="1"/>
            <a:r>
              <a:rPr lang="en-US" sz="1600"/>
              <a:t>Is conveinence a large factor in what a person purchase?</a:t>
            </a:r>
            <a:endParaRPr lang="en-US" sz="160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How to get the most nutrients out of one's food</a:t>
            </a:r>
            <a:endParaRPr lang="en-US" sz="1600"/>
          </a:p>
          <a:p>
            <a:pPr lvl="1"/>
            <a:r>
              <a:rPr lang="en-US" sz="1600"/>
              <a:t>Frozen fruits and vegetables have more nutrients than fresh ones</a:t>
            </a:r>
            <a:endParaRPr lang="en-US" sz="1600"/>
          </a:p>
          <a:p>
            <a:pPr lvl="1"/>
            <a:r>
              <a:rPr lang="en-US" sz="1600"/>
              <a:t>Steaming vegetables provides more nutrients</a:t>
            </a:r>
            <a:endParaRPr lang="en-US" sz="1600"/>
          </a:p>
          <a:p>
            <a:pPr lvl="0"/>
            <a:r>
              <a:rPr lang="en-US" sz="1825"/>
              <a:t>Comparing the time it takes to prepare a certain food/meal</a:t>
            </a:r>
            <a:endParaRPr lang="en-US" sz="1825"/>
          </a:p>
          <a:p>
            <a:pPr lvl="0"/>
            <a:endParaRPr lang="en-US" sz="1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to answer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Harmful ingredients</a:t>
            </a:r>
            <a:endParaRPr lang="en-US" sz="2400"/>
          </a:p>
          <a:p>
            <a:pPr marL="457200" lvl="1" indent="0">
              <a:buNone/>
            </a:pPr>
            <a:r>
              <a:rPr lang="en-US" sz="1800"/>
              <a:t>1) What harmful ingredients should I watch out for?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2) What's the relationship between the number of ingredients and the number of harmful ingredients?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3) Do certain foods have more harmful ingredients than others? What about added sugars?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0" lvl="0" indent="0">
              <a:buNone/>
            </a:pPr>
            <a:r>
              <a:rPr lang="en-US" sz="2400">
                <a:sym typeface="+mn-ea"/>
              </a:rPr>
              <a:t>Environmental Working Group's food scores</a:t>
            </a:r>
            <a:endParaRPr lang="en-US" sz="2400">
              <a:sym typeface="+mn-ea"/>
            </a:endParaRPr>
          </a:p>
          <a:p>
            <a:pPr marL="457200" lvl="1" indent="0">
              <a:buNone/>
            </a:pPr>
            <a:r>
              <a:rPr lang="en-US" sz="1800"/>
              <a:t>1) What factors are considered in creating the score?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2) What does the overall distribution look like? 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3) What are the scores by category?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4) Is there variation within a category?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085" y="190500"/>
            <a:ext cx="10972800" cy="582613"/>
          </a:xfrm>
        </p:spPr>
        <p:txBody>
          <a:bodyPr/>
          <a:p>
            <a:r>
              <a:rPr lang="en-US"/>
              <a:t>Data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731260"/>
          </a:xfrm>
        </p:spPr>
        <p:txBody>
          <a:bodyPr/>
          <a:p>
            <a:r>
              <a:rPr lang="en-US" sz="2000"/>
              <a:t>46,000 food records scraped from ewg.org</a:t>
            </a:r>
            <a:r>
              <a:rPr lang="en-US" sz="1200"/>
              <a:t> </a:t>
            </a:r>
            <a:endParaRPr lang="en-US" sz="1200"/>
          </a:p>
          <a:p>
            <a:r>
              <a:rPr lang="en-US" sz="2000"/>
              <a:t>Scores range from 1 (best) to 10 (worst)</a:t>
            </a:r>
            <a:endParaRPr lang="en-US" sz="2000"/>
          </a:p>
          <a:p>
            <a:r>
              <a:rPr lang="en-US" sz="2000"/>
              <a:t>3 elements make up the composite score:</a:t>
            </a:r>
            <a:endParaRPr lang="en-US" sz="2000"/>
          </a:p>
          <a:p>
            <a:pPr lvl="1"/>
            <a:r>
              <a:rPr lang="en-US" sz="1600"/>
              <a:t>Nutrition (from the nutrients label)</a:t>
            </a:r>
            <a:endParaRPr lang="en-US" sz="1600"/>
          </a:p>
          <a:p>
            <a:pPr lvl="1"/>
            <a:r>
              <a:rPr lang="en-US" sz="1600"/>
              <a:t>Ingredients (pesticides, hormones, additives, etc)</a:t>
            </a:r>
            <a:endParaRPr lang="en-US" sz="1600"/>
          </a:p>
          <a:p>
            <a:pPr lvl="1"/>
            <a:r>
              <a:rPr lang="en-US" sz="1600"/>
              <a:t>Processing (how much has a food been processed)</a:t>
            </a:r>
            <a:endParaRPr lang="en-US" sz="1600"/>
          </a:p>
          <a:p>
            <a:pPr lvl="2"/>
            <a:r>
              <a:rPr lang="en-US" sz="1370"/>
              <a:t>Source: </a:t>
            </a:r>
            <a:r>
              <a:rPr lang="en-US" sz="1370">
                <a:hlinkClick r:id="rId1" action="ppaction://hlinkfile"/>
              </a:rPr>
              <a:t>Environmental Working Group (EWG)</a:t>
            </a:r>
            <a:endParaRPr lang="en-US" sz="1370"/>
          </a:p>
        </p:txBody>
      </p:sp>
      <p:sp>
        <p:nvSpPr>
          <p:cNvPr id="4" name="Rounded Rectangle 3"/>
          <p:cNvSpPr/>
          <p:nvPr/>
        </p:nvSpPr>
        <p:spPr>
          <a:xfrm>
            <a:off x="281305" y="4119880"/>
            <a:ext cx="2710815" cy="124904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05900" y="4545330"/>
            <a:ext cx="2710815" cy="124904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7805" y="4210685"/>
            <a:ext cx="2837815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Group 1: unprocessed and</a:t>
            </a:r>
            <a:endParaRPr lang="en-US" sz="1600"/>
          </a:p>
          <a:p>
            <a:r>
              <a:rPr lang="en-US" sz="1600"/>
              <a:t>minimally processed. </a:t>
            </a:r>
            <a:endParaRPr lang="en-US" sz="1600"/>
          </a:p>
          <a:p>
            <a:r>
              <a:rPr lang="en-US" sz="1600"/>
              <a:t>Examples: vegetables, fruits, </a:t>
            </a:r>
            <a:endParaRPr lang="en-US" sz="1600"/>
          </a:p>
          <a:p>
            <a:r>
              <a:rPr lang="en-US" sz="1600"/>
              <a:t>nuts, eggs, meat, milk</a:t>
            </a:r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3193415" y="4545330"/>
            <a:ext cx="2710180" cy="1248410"/>
            <a:chOff x="4945" y="7952"/>
            <a:chExt cx="4268" cy="1966"/>
          </a:xfrm>
        </p:grpSpPr>
        <p:sp>
          <p:nvSpPr>
            <p:cNvPr id="7" name="Rounded Rectangle 6"/>
            <p:cNvSpPr/>
            <p:nvPr/>
          </p:nvSpPr>
          <p:spPr>
            <a:xfrm>
              <a:off x="4945" y="7952"/>
              <a:ext cx="4269" cy="1967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945" y="8096"/>
              <a:ext cx="3966" cy="1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600"/>
                <a:t>Group 2: processed  </a:t>
              </a:r>
              <a:endParaRPr lang="en-US" sz="1600"/>
            </a:p>
            <a:p>
              <a:pPr algn="l"/>
              <a:r>
                <a:rPr lang="en-US" sz="1600"/>
                <a:t>supplemental ingredients.</a:t>
              </a:r>
              <a:endParaRPr lang="en-US" sz="1600"/>
            </a:p>
            <a:p>
              <a:pPr algn="l"/>
              <a:r>
                <a:rPr lang="en-US" sz="1600">
                  <a:sym typeface="+mn-ea"/>
                </a:rPr>
                <a:t>Examples: </a:t>
              </a:r>
              <a:r>
                <a:rPr lang="en-US" sz="1600"/>
                <a:t>olive oil, salt, </a:t>
              </a:r>
              <a:endParaRPr lang="en-US" sz="1600"/>
            </a:p>
            <a:p>
              <a:pPr algn="l"/>
              <a:r>
                <a:rPr lang="en-US" sz="1600"/>
                <a:t>honey, sugar, dried herbs.</a:t>
              </a:r>
              <a:endParaRPr lang="en-US" sz="16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76950" y="4120515"/>
            <a:ext cx="2815590" cy="1248410"/>
            <a:chOff x="9684" y="7953"/>
            <a:chExt cx="4434" cy="1966"/>
          </a:xfrm>
        </p:grpSpPr>
        <p:sp>
          <p:nvSpPr>
            <p:cNvPr id="6" name="Rounded Rectangle 5"/>
            <p:cNvSpPr/>
            <p:nvPr/>
          </p:nvSpPr>
          <p:spPr>
            <a:xfrm>
              <a:off x="9684" y="7953"/>
              <a:ext cx="4269" cy="1967"/>
            </a:xfrm>
            <a:prstGeom prst="round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684" y="8097"/>
              <a:ext cx="4435" cy="1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600"/>
                <a:t>Group 3: processed  </a:t>
              </a:r>
              <a:endParaRPr lang="en-US" sz="1600"/>
            </a:p>
            <a:p>
              <a:pPr algn="l"/>
              <a:r>
                <a:rPr lang="en-US" sz="1600"/>
                <a:t>foods with few ingredients.</a:t>
              </a:r>
              <a:endParaRPr lang="en-US" sz="1600"/>
            </a:p>
            <a:p>
              <a:pPr algn="l"/>
              <a:r>
                <a:rPr lang="en-US" sz="1600">
                  <a:sym typeface="+mn-ea"/>
                </a:rPr>
                <a:t>Examples: </a:t>
              </a:r>
              <a:r>
                <a:rPr lang="en-US" sz="1600"/>
                <a:t>canned fish, </a:t>
              </a:r>
              <a:endParaRPr lang="en-US" sz="1600"/>
            </a:p>
            <a:p>
              <a:pPr algn="l"/>
              <a:r>
                <a:rPr lang="en-US" sz="1600"/>
                <a:t>salted nuts, sourdough bread</a:t>
              </a:r>
              <a:endParaRPr lang="en-US" sz="1600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9105900" y="4545330"/>
            <a:ext cx="271081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Group 4: highly processed </a:t>
            </a:r>
            <a:endParaRPr lang="en-US" sz="1600"/>
          </a:p>
          <a:p>
            <a:pPr algn="l"/>
            <a:r>
              <a:rPr lang="en-US" sz="1600"/>
              <a:t>with many ingredients.</a:t>
            </a:r>
            <a:endParaRPr lang="en-US" sz="1600"/>
          </a:p>
          <a:p>
            <a:pPr algn="l"/>
            <a:r>
              <a:rPr lang="en-US" sz="1600">
                <a:sym typeface="+mn-ea"/>
              </a:rPr>
              <a:t>Examples: </a:t>
            </a:r>
            <a:r>
              <a:rPr lang="en-US" sz="1600"/>
              <a:t>candy, instant </a:t>
            </a:r>
            <a:endParaRPr lang="en-US" sz="1600"/>
          </a:p>
          <a:p>
            <a:pPr algn="l"/>
            <a:r>
              <a:rPr lang="en-US" sz="1600"/>
              <a:t>soups, ice cream, cereals, </a:t>
            </a:r>
            <a:endParaRPr lang="en-US" sz="1600"/>
          </a:p>
          <a:p>
            <a:pPr algn="l"/>
            <a:r>
              <a:rPr lang="en-US" sz="1600"/>
              <a:t>soda and hot dogs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9138285" y="6406515"/>
            <a:ext cx="27520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Source: </a:t>
            </a:r>
            <a:r>
              <a:rPr lang="en-US">
                <a:hlinkClick r:id="rId2" action="ppaction://hlinkfile"/>
              </a:rPr>
              <a:t>Washington Post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" y="182245"/>
            <a:ext cx="10972800" cy="582613"/>
          </a:xfrm>
        </p:spPr>
        <p:txBody>
          <a:bodyPr>
            <a:normAutofit fontScale="90000"/>
          </a:bodyPr>
          <a:p>
            <a:r>
              <a:rPr lang="en-US"/>
              <a:t>Comparing ingredients to harmful ingredients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l="16680" t="33573" r="58074" b="21013"/>
          <a:stretch>
            <a:fillRect/>
          </a:stretch>
        </p:blipFill>
        <p:spPr>
          <a:xfrm>
            <a:off x="6174105" y="857885"/>
            <a:ext cx="5855970" cy="5923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60350" y="1275715"/>
            <a:ext cx="59137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As the number of ingredients increases, </a:t>
            </a:r>
            <a:endParaRPr lang="en-US" sz="2000"/>
          </a:p>
          <a:p>
            <a:r>
              <a:rPr lang="en-US" sz="2000"/>
              <a:t>the number of harmful ingredients also increases.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85" y="163830"/>
            <a:ext cx="10972800" cy="582613"/>
          </a:xfrm>
        </p:spPr>
        <p:txBody>
          <a:bodyPr/>
          <a:p>
            <a:r>
              <a:rPr lang="en-US" sz="2800"/>
              <a:t>Number of total </a:t>
            </a:r>
            <a:r>
              <a:rPr lang="en-US" sz="2800">
                <a:sym typeface="+mn-ea"/>
              </a:rPr>
              <a:t>ingredients</a:t>
            </a:r>
            <a:r>
              <a:rPr lang="en-US" sz="2800"/>
              <a:t>, harmful </a:t>
            </a:r>
            <a:r>
              <a:rPr lang="en-US" sz="2800">
                <a:sym typeface="+mn-ea"/>
              </a:rPr>
              <a:t>ingredients</a:t>
            </a:r>
            <a:r>
              <a:rPr lang="en-US" sz="2800"/>
              <a:t>, &amp; added sugar </a:t>
            </a:r>
            <a:endParaRPr lang="en-US" sz="2800"/>
          </a:p>
        </p:txBody>
      </p:sp>
      <p:pic>
        <p:nvPicPr>
          <p:cNvPr id="6" name="Picture 9" descr="stacked"/>
          <p:cNvPicPr>
            <a:picLocks noChangeAspect="1"/>
          </p:cNvPicPr>
          <p:nvPr>
            <p:ph idx="1"/>
          </p:nvPr>
        </p:nvPicPr>
        <p:blipFill>
          <a:blip r:embed="rId1"/>
          <a:srcRect l="108" t="11716" r="7449" b="8245"/>
          <a:stretch>
            <a:fillRect/>
          </a:stretch>
        </p:blipFill>
        <p:spPr>
          <a:xfrm>
            <a:off x="565150" y="1413510"/>
            <a:ext cx="10788650" cy="5394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07735" y="1413510"/>
            <a:ext cx="49580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On average, d</a:t>
            </a:r>
            <a:r>
              <a:rPr lang="en-US" sz="1600">
                <a:sym typeface="+mn-ea"/>
              </a:rPr>
              <a:t>esserts, candy, baked goods, and baking supplies have the greatest total of added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harmful ingredients and added sugars.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0915" y="308292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1050925" y="3529330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798195" y="3747770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704850" y="419290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6395720" y="2359025"/>
            <a:ext cx="4958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Baked goods, frozen foods, and prepared meals have the most ingredients.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6"/>
          <p:cNvPicPr>
            <a:picLocks noChangeAspect="1"/>
          </p:cNvPicPr>
          <p:nvPr>
            <p:ph idx="1"/>
          </p:nvPr>
        </p:nvPicPr>
        <p:blipFill>
          <a:blip r:embed="rId1"/>
          <a:srcRect l="18081" t="22647" r="19584" b="5483"/>
          <a:stretch>
            <a:fillRect/>
          </a:stretch>
        </p:blipFill>
        <p:spPr>
          <a:xfrm>
            <a:off x="1735455" y="961390"/>
            <a:ext cx="8148320" cy="5652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50165" y="151130"/>
            <a:ext cx="819658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ym typeface="+mn-ea"/>
              </a:rPr>
              <a:t>Comparing median scores by category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3625" y="125158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2435225" y="151066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2089150" y="269303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8084820" y="1768475"/>
            <a:ext cx="391223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ym typeface="+mn-ea"/>
              </a:rPr>
              <a:t>Scores range from 1 to 10.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The higher the score, the more an item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should be avoided or used in moderation.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74850" y="1038225"/>
            <a:ext cx="5842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7265035" y="2941320"/>
            <a:ext cx="3594735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sym typeface="+mn-ea"/>
              </a:rPr>
              <a:t>Foods with the worst scores have the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highest number of added sugars and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harmful ingredients. </a:t>
            </a:r>
            <a:endParaRPr lang="en-US" sz="1600">
              <a:sym typeface="+mn-ea"/>
            </a:endParaRPr>
          </a:p>
          <a:p>
            <a:pPr algn="l"/>
            <a:r>
              <a:rPr lang="en-US" sz="1600">
                <a:sym typeface="+mn-ea"/>
              </a:rPr>
              <a:t>(Look for the blue arrows.)</a:t>
            </a:r>
            <a:endParaRPr lang="en-US" sz="16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179820" y="5017135"/>
            <a:ext cx="35820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Foods with the best scores are fruits, vegetables and beans; baby food; and rice, pasta, and grains.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l="16644" t="26462" r="10985" b="10090"/>
          <a:stretch>
            <a:fillRect/>
          </a:stretch>
        </p:blipFill>
        <p:spPr>
          <a:xfrm>
            <a:off x="334010" y="1005205"/>
            <a:ext cx="11523980" cy="5680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" y="151130"/>
            <a:ext cx="10972800" cy="582613"/>
          </a:xfrm>
        </p:spPr>
        <p:txBody>
          <a:bodyPr/>
          <a:p>
            <a:r>
              <a:rPr lang="en-US"/>
              <a:t>Score distribution for highly processed food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37610" y="1407160"/>
            <a:ext cx="252222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The scores of minimally </a:t>
            </a:r>
            <a:endParaRPr lang="en-US" sz="1600"/>
          </a:p>
          <a:p>
            <a:pPr algn="l"/>
            <a:r>
              <a:rPr lang="en-US" sz="1600"/>
              <a:t>or moderately processed </a:t>
            </a:r>
            <a:endParaRPr lang="en-US" sz="1600"/>
          </a:p>
          <a:p>
            <a:pPr algn="l"/>
            <a:r>
              <a:rPr lang="en-US" sz="1600"/>
              <a:t>foods follow a normal </a:t>
            </a:r>
            <a:endParaRPr lang="en-US" sz="1600"/>
          </a:p>
          <a:p>
            <a:pPr algn="l"/>
            <a:r>
              <a:rPr lang="en-US" sz="1600"/>
              <a:t>distribution.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7964170" y="1407160"/>
            <a:ext cx="29540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sym typeface="+mn-ea"/>
              </a:rPr>
              <a:t>Highly processed foods have a limited range of scores and </a:t>
            </a:r>
            <a:r>
              <a:rPr lang="en-US" sz="1600"/>
              <a:t>most often have a score of 10.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" y="177800"/>
            <a:ext cx="10972800" cy="582613"/>
          </a:xfrm>
        </p:spPr>
        <p:txBody>
          <a:bodyPr>
            <a:normAutofit fontScale="90000"/>
          </a:bodyPr>
          <a:p>
            <a:r>
              <a:rPr lang="en-US"/>
              <a:t>Comparing scores of Frozen Food subcategories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853" t="22180" r="11080" b="6336"/>
          <a:stretch>
            <a:fillRect/>
          </a:stretch>
        </p:blipFill>
        <p:spPr>
          <a:xfrm>
            <a:off x="609600" y="883920"/>
            <a:ext cx="10459085" cy="5833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When deciding on what to buy, choose something with less ingredients. 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Examples of foods that should be limited are desserts, candy, and 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>
                <a:sym typeface="+mn-ea"/>
              </a:rPr>
              <a:t>baked goods because they are high in added sugars and harmful ingredients.</a:t>
            </a: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1600"/>
              <a:t>It's best to limit the number of highly processed foods one eats,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which can be done by looking at the EWG scores (at ewg.org)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or by searching the ingredients label for the harmful ingredients.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There is wide variation wtihin groups.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</a:t>
            </a:r>
            <a:r>
              <a:rPr lang="en-US" sz="1600">
                <a:sym typeface="+mn-ea"/>
              </a:rPr>
              <a:t>rozen fruits and vegetables are much better for you than frozen pizzas or meals.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Calibri</vt:lpstr>
      <vt:lpstr>Data Pie Charts</vt:lpstr>
      <vt:lpstr>Harmful ingredients and added sugars:  how common are they?</vt:lpstr>
      <vt:lpstr>Questions to answer</vt:lpstr>
      <vt:lpstr>Data source</vt:lpstr>
      <vt:lpstr>Comparing ingredients to harmful ingredients </vt:lpstr>
      <vt:lpstr>Number of total ingredients, harmful ingredients, &amp; added sugar </vt:lpstr>
      <vt:lpstr>PowerPoint 演示文稿</vt:lpstr>
      <vt:lpstr>Score distribution for highly processed food </vt:lpstr>
      <vt:lpstr>Comparing scores of Frozen Food subcategories</vt:lpstr>
      <vt:lpstr>Summary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fouad</dc:creator>
  <cp:lastModifiedBy>fouad</cp:lastModifiedBy>
  <cp:revision>10</cp:revision>
  <dcterms:created xsi:type="dcterms:W3CDTF">2017-05-07T23:19:00Z</dcterms:created>
  <dcterms:modified xsi:type="dcterms:W3CDTF">2017-05-08T21:26:56Z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