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9" r:id="rId4"/>
    <p:sldId id="288" r:id="rId5"/>
    <p:sldId id="291" r:id="rId6"/>
    <p:sldId id="292" r:id="rId7"/>
    <p:sldId id="293" r:id="rId8"/>
    <p:sldId id="285" r:id="rId9"/>
    <p:sldId id="290" r:id="rId10"/>
    <p:sldId id="286" r:id="rId11"/>
    <p:sldId id="294" r:id="rId12"/>
    <p:sldId id="295" r:id="rId13"/>
    <p:sldId id="297" r:id="rId14"/>
    <p:sldId id="296" r:id="rId15"/>
    <p:sldId id="269" r:id="rId16"/>
    <p:sldId id="29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0000"/>
    <a:srgbClr val="E6E6E6"/>
    <a:srgbClr val="07384B"/>
    <a:srgbClr val="13377F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4" autoAdjust="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57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Patterns </a:t>
            </a:r>
            <a:r>
              <a:rPr lang="en-US" dirty="0" smtClean="0">
                <a:latin typeface="+mn-lt"/>
              </a:rPr>
              <a:t>in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Macroeconomic Variables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&amp; S&amp;P 500 Forward Return</a:t>
            </a:r>
            <a:r>
              <a:rPr lang="en-US" dirty="0" smtClean="0">
                <a:latin typeface="+mn-lt"/>
              </a:rPr>
              <a:t>: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Structure &amp; Modeling Dilemmas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1290"/>
            <a:ext cx="6400800" cy="1752600"/>
          </a:xfrm>
        </p:spPr>
        <p:txBody>
          <a:bodyPr/>
          <a:lstStyle/>
          <a:p>
            <a:r>
              <a:rPr lang="en-US" dirty="0" smtClean="0"/>
              <a:t>Wes Aull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4374292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57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 Modeling Results </a:t>
            </a:r>
            <a:r>
              <a:rPr lang="mr-IN" dirty="0" smtClean="0"/>
              <a:t>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4016" y="1753831"/>
            <a:ext cx="2797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75% Random Train Sample 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169238" y="1749353"/>
            <a:ext cx="2707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25% Random Test Sample 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178" y="6103352"/>
            <a:ext cx="871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R-Squared:  79.1%   -   Train / Test RMSE:  .18 / .44   -   Train / Test MAE:  .12 / .31</a:t>
            </a:r>
            <a:endParaRPr lang="en-US" dirty="0"/>
          </a:p>
        </p:txBody>
      </p:sp>
      <p:pic>
        <p:nvPicPr>
          <p:cNvPr id="16" name="Picture 15" descr="RF Train - Ran Sa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5" y="2207050"/>
            <a:ext cx="3581257" cy="3581257"/>
          </a:xfrm>
          <a:prstGeom prst="rect">
            <a:avLst/>
          </a:prstGeom>
        </p:spPr>
      </p:pic>
      <p:pic>
        <p:nvPicPr>
          <p:cNvPr id="17" name="Picture 16" descr="RF Test - Ran Sa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075" y="2207051"/>
            <a:ext cx="3583980" cy="35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2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</a:t>
            </a:r>
            <a:r>
              <a:rPr lang="en-US" dirty="0" smtClean="0"/>
              <a:t> Modeling Results </a:t>
            </a:r>
            <a:r>
              <a:rPr lang="mr-IN" dirty="0" smtClean="0"/>
              <a:t>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69238" y="1749353"/>
            <a:ext cx="2781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Test : Apr. 2007 </a:t>
            </a:r>
            <a:r>
              <a:rPr lang="mr-IN" sz="1600" dirty="0" smtClean="0"/>
              <a:t>–</a:t>
            </a:r>
            <a:r>
              <a:rPr lang="en-US" sz="1600" dirty="0" smtClean="0"/>
              <a:t> Mar. 2016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178" y="6103352"/>
            <a:ext cx="89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R-Squared:  77.9%   -   Train / Test RMSE:  .43 / 1.64   -   Train / Test MAE:  .33 / 1.37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4836" y="1781438"/>
            <a:ext cx="2797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 : Jul. 1987 </a:t>
            </a:r>
            <a:r>
              <a:rPr lang="mr-IN" sz="1600" dirty="0" smtClean="0"/>
              <a:t>–</a:t>
            </a:r>
            <a:r>
              <a:rPr lang="en-US" sz="1600" dirty="0" smtClean="0"/>
              <a:t> Mar. 2007</a:t>
            </a:r>
            <a:endParaRPr lang="en-US" sz="1600" dirty="0"/>
          </a:p>
        </p:txBody>
      </p:sp>
      <p:pic>
        <p:nvPicPr>
          <p:cNvPr id="3" name="Picture 2" descr="LR Train - Out Sa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7881"/>
            <a:ext cx="3613162" cy="3613162"/>
          </a:xfrm>
          <a:prstGeom prst="rect">
            <a:avLst/>
          </a:prstGeom>
        </p:spPr>
      </p:pic>
      <p:pic>
        <p:nvPicPr>
          <p:cNvPr id="4" name="Picture 3" descr="LR Test - Out Sa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894" y="2227881"/>
            <a:ext cx="3613162" cy="361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</a:t>
            </a:r>
            <a:r>
              <a:rPr lang="en-US" dirty="0" smtClean="0"/>
              <a:t> Modeling Results </a:t>
            </a:r>
            <a:r>
              <a:rPr lang="mr-IN" dirty="0" smtClean="0"/>
              <a:t>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178" y="6103352"/>
            <a:ext cx="883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R-Squared:  90.5%   -   Train / Test RMSE:  .11 / 1.23   -   Train / Test MAE:  .08 / .85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5657" y="1781438"/>
            <a:ext cx="2797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 : Jul. 1987 </a:t>
            </a:r>
            <a:r>
              <a:rPr lang="mr-IN" sz="1600" dirty="0" smtClean="0"/>
              <a:t>–</a:t>
            </a:r>
            <a:r>
              <a:rPr lang="en-US" sz="1600" dirty="0" smtClean="0"/>
              <a:t> Mar. 2007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85956" y="1749353"/>
            <a:ext cx="2781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Test : Apr. 2007 </a:t>
            </a:r>
            <a:r>
              <a:rPr lang="mr-IN" sz="1600" dirty="0" smtClean="0"/>
              <a:t>–</a:t>
            </a:r>
            <a:r>
              <a:rPr lang="en-US" sz="1600" dirty="0" smtClean="0"/>
              <a:t> Mar. 2016</a:t>
            </a:r>
            <a:endParaRPr lang="en-US" sz="1600" dirty="0"/>
          </a:p>
        </p:txBody>
      </p:sp>
      <p:pic>
        <p:nvPicPr>
          <p:cNvPr id="3" name="Picture 2" descr="RF Train - Out Sa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31" y="2259106"/>
            <a:ext cx="3583980" cy="3583980"/>
          </a:xfrm>
          <a:prstGeom prst="rect">
            <a:avLst/>
          </a:prstGeom>
        </p:spPr>
      </p:pic>
      <p:pic>
        <p:nvPicPr>
          <p:cNvPr id="4" name="Picture 3" descr="RF Test - Ran Sa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24" y="2259106"/>
            <a:ext cx="3583980" cy="35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</a:t>
            </a:r>
            <a:r>
              <a:rPr lang="en-US" dirty="0" smtClean="0"/>
              <a:t> Model </a:t>
            </a:r>
            <a:r>
              <a:rPr lang="mr-IN" dirty="0" smtClean="0"/>
              <a:t>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Conditional Inference Tree</a:t>
            </a:r>
            <a:endParaRPr lang="en-US" dirty="0"/>
          </a:p>
        </p:txBody>
      </p:sp>
      <p:pic>
        <p:nvPicPr>
          <p:cNvPr id="3" name="Picture 2" descr="C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37" y="2321569"/>
            <a:ext cx="5617669" cy="37451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22494" y="2003825"/>
            <a:ext cx="257130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500" dirty="0" smtClean="0">
                <a:latin typeface="Arial"/>
                <a:cs typeface="Arial"/>
              </a:rPr>
              <a:t>Advantages of Conditional Inference Tree:</a:t>
            </a:r>
          </a:p>
          <a:p>
            <a:pPr lvl="1"/>
            <a:endParaRPr lang="en-US" sz="1000" dirty="0"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r>
              <a:rPr lang="en-US" sz="1500" dirty="0" smtClean="0">
                <a:latin typeface="Arial"/>
                <a:cs typeface="Arial"/>
              </a:rPr>
              <a:t>Implement splits based on p-value for partial null hypothesis vs. RSS reduction.</a:t>
            </a:r>
          </a:p>
          <a:p>
            <a:pPr lvl="1"/>
            <a:endParaRPr lang="en-US" sz="1500" dirty="0" smtClean="0"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r>
              <a:rPr lang="en-US" sz="1500" dirty="0" smtClean="0">
                <a:latin typeface="Arial"/>
                <a:cs typeface="Arial"/>
              </a:rPr>
              <a:t>Creates splits of non-linear data that yield statistically significant regression without resorting to classification.</a:t>
            </a:r>
            <a:endParaRPr lang="en-US" sz="1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714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</a:t>
            </a:r>
            <a:r>
              <a:rPr lang="en-US" dirty="0" smtClean="0"/>
              <a:t> Model </a:t>
            </a:r>
            <a:r>
              <a:rPr lang="mr-IN" dirty="0" smtClean="0"/>
              <a:t>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Conditional Inference Tree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5657" y="1781438"/>
            <a:ext cx="2797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 : Jul. 1987 </a:t>
            </a:r>
            <a:r>
              <a:rPr lang="mr-IN" sz="1600" dirty="0" smtClean="0"/>
              <a:t>–</a:t>
            </a:r>
            <a:r>
              <a:rPr lang="en-US" sz="1600" dirty="0" smtClean="0"/>
              <a:t> Mar. 2007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85956" y="1749353"/>
            <a:ext cx="2781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Test : Apr. 2007 </a:t>
            </a:r>
            <a:r>
              <a:rPr lang="mr-IN" sz="1600" dirty="0" smtClean="0"/>
              <a:t>–</a:t>
            </a:r>
            <a:r>
              <a:rPr lang="en-US" sz="1600" dirty="0" smtClean="0"/>
              <a:t> Mar. 2016</a:t>
            </a:r>
            <a:endParaRPr lang="en-US" sz="1600" dirty="0"/>
          </a:p>
        </p:txBody>
      </p:sp>
      <p:pic>
        <p:nvPicPr>
          <p:cNvPr id="6" name="Picture 5" descr="CTree Tr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4" y="2217464"/>
            <a:ext cx="4003414" cy="4003414"/>
          </a:xfrm>
          <a:prstGeom prst="rect">
            <a:avLst/>
          </a:prstGeom>
        </p:spPr>
      </p:pic>
      <p:pic>
        <p:nvPicPr>
          <p:cNvPr id="7" name="Picture 6" descr="CTree T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56" y="2217464"/>
            <a:ext cx="4053444" cy="40534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210" y="6379762"/>
            <a:ext cx="84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 / Test RMSE:  .82 / 1.06   -   Train / Test MAE:  .61 / .71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2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Take </a:t>
            </a:r>
            <a:r>
              <a:rPr lang="en-US" sz="4000" dirty="0" err="1" smtClean="0"/>
              <a:t>Aways</a:t>
            </a:r>
            <a:r>
              <a:rPr lang="en-US" sz="4000" dirty="0"/>
              <a:t> </a:t>
            </a:r>
            <a:r>
              <a:rPr lang="en-US" sz="4000" dirty="0" smtClean="0"/>
              <a:t>&amp; Further Work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48033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21171"/>
            <a:ext cx="8169876" cy="51465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100" dirty="0" smtClean="0"/>
              <a:t>Further Work:</a:t>
            </a:r>
          </a:p>
          <a:p>
            <a:pPr marL="0" indent="0">
              <a:buFont typeface="Arial" pitchFamily="34" charset="0"/>
              <a:buNone/>
            </a:pPr>
            <a:endParaRPr lang="en-US" sz="7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 smtClean="0"/>
              <a:t>Employing categorization or feature-engineering of cycle time for time series: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 smtClean="0"/>
              <a:t>Dealing with varying amplitude and frequency.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 smtClean="0"/>
              <a:t>Engineering the second derivative of a variable (e.g. when unemployment accelerates away from trend while in the bottom half of the cycle).</a:t>
            </a:r>
            <a:endParaRPr lang="en-US" sz="400" dirty="0" smtClean="0"/>
          </a:p>
          <a:p>
            <a:pPr marL="457200" lvl="1" indent="0">
              <a:buNone/>
            </a:pPr>
            <a:endParaRPr lang="en-US" sz="1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 smtClean="0"/>
              <a:t>ARIMA and </a:t>
            </a:r>
            <a:r>
              <a:rPr lang="en-US" sz="1900" dirty="0" err="1" smtClean="0"/>
              <a:t>Nnetar</a:t>
            </a:r>
            <a:r>
              <a:rPr lang="en-US" sz="1900" dirty="0" smtClean="0"/>
              <a:t> provided powerful forecasting ability for the predictor variables, however: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 smtClean="0"/>
              <a:t>50-70% had exacting accuracy but were powerfully wrong 30-50% of the time.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 smtClean="0"/>
              <a:t>Exploring how to model distribution of outcomes for independent variables in better modeling S&amp;P 500 return.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5370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My Experience at NYCDSA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48033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21171"/>
            <a:ext cx="8169876" cy="51465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86726" y="2639186"/>
            <a:ext cx="749527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You are an amazing group,</a:t>
            </a:r>
          </a:p>
          <a:p>
            <a:pPr algn="ctr"/>
            <a:r>
              <a:rPr lang="en-US" sz="2400" dirty="0" smtClean="0"/>
              <a:t>and I’ve loved my experience at NYCDSA.</a:t>
            </a:r>
            <a:endParaRPr lang="en-US" sz="2400" dirty="0"/>
          </a:p>
          <a:p>
            <a:pPr algn="ctr"/>
            <a:r>
              <a:rPr lang="en-US" sz="2400" dirty="0" smtClean="0"/>
              <a:t>Thank you!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14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357" y="4958341"/>
            <a:ext cx="2135522" cy="78160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869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  <a:cs typeface="Century Gothic"/>
              </a:rPr>
              <a:t>Open-Source Data</a:t>
            </a:r>
            <a:endParaRPr lang="en-US" dirty="0">
              <a:latin typeface="+mn-lt"/>
              <a:cs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706" y="5343886"/>
            <a:ext cx="1801835" cy="9759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289" y="5343886"/>
            <a:ext cx="2200136" cy="1046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610" y="1913658"/>
            <a:ext cx="3995196" cy="22472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958341"/>
            <a:ext cx="2754334" cy="10191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735" y="1800447"/>
            <a:ext cx="5387391" cy="6829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5665" y="1847661"/>
            <a:ext cx="3608335" cy="20286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449" y="2141902"/>
            <a:ext cx="1374320" cy="1374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3583" y="3037307"/>
            <a:ext cx="7091041" cy="178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9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Leading Indicators</a:t>
            </a:r>
            <a:br>
              <a:rPr lang="en-US" dirty="0" smtClean="0"/>
            </a:br>
            <a:r>
              <a:rPr lang="en-US" dirty="0" smtClean="0"/>
              <a:t>of Economic </a:t>
            </a:r>
            <a:r>
              <a:rPr lang="en-US" dirty="0" err="1" smtClean="0"/>
              <a:t>Acitivity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7453" y="3763224"/>
            <a:ext cx="397751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latin typeface="Arial"/>
                <a:cs typeface="Arial"/>
              </a:rPr>
              <a:t>Change in Labor Market Conditions Index (1976 </a:t>
            </a:r>
            <a:r>
              <a:rPr lang="mr-IN" sz="1400" dirty="0" smtClean="0">
                <a:latin typeface="Arial"/>
                <a:cs typeface="Arial"/>
              </a:rPr>
              <a:t>–</a:t>
            </a:r>
            <a:r>
              <a:rPr lang="en-US" sz="1400" dirty="0" smtClean="0">
                <a:latin typeface="Arial"/>
                <a:cs typeface="Arial"/>
              </a:rPr>
              <a:t> Present)</a:t>
            </a:r>
          </a:p>
          <a:p>
            <a:pPr marL="285750" indent="-285750">
              <a:buFont typeface="Wingdings" charset="2"/>
              <a:buChar char="ü"/>
            </a:pPr>
            <a:endParaRPr lang="en-US" sz="800" dirty="0">
              <a:latin typeface="Arial"/>
              <a:cs typeface="Arial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dirty="0">
                <a:latin typeface="Arial"/>
                <a:cs typeface="Arial"/>
              </a:rPr>
              <a:t>Treasury Yield Curve (and Its Inversion): </a:t>
            </a:r>
            <a:r>
              <a:rPr lang="en-US" sz="1400" dirty="0" smtClean="0">
                <a:latin typeface="Arial"/>
                <a:cs typeface="Arial"/>
              </a:rPr>
              <a:t> 10</a:t>
            </a:r>
            <a:r>
              <a:rPr lang="en-US" sz="1400" dirty="0">
                <a:latin typeface="Arial"/>
                <a:cs typeface="Arial"/>
              </a:rPr>
              <a:t>-Year Treasury </a:t>
            </a:r>
            <a:r>
              <a:rPr lang="en-US" sz="1400" dirty="0" smtClean="0">
                <a:latin typeface="Arial"/>
                <a:cs typeface="Arial"/>
              </a:rPr>
              <a:t>Rate - </a:t>
            </a:r>
            <a:r>
              <a:rPr lang="en-US" sz="1400" dirty="0">
                <a:latin typeface="Arial"/>
                <a:cs typeface="Arial"/>
              </a:rPr>
              <a:t>Fed. Funds </a:t>
            </a:r>
            <a:r>
              <a:rPr lang="en-US" sz="1400" dirty="0" smtClean="0">
                <a:latin typeface="Arial"/>
                <a:cs typeface="Arial"/>
              </a:rPr>
              <a:t>Rate</a:t>
            </a:r>
          </a:p>
          <a:p>
            <a:pPr marL="285750" indent="-285750">
              <a:buFont typeface="Wingdings" charset="2"/>
              <a:buChar char="ü"/>
            </a:pPr>
            <a:endParaRPr lang="en-US" sz="800" dirty="0">
              <a:latin typeface="Arial"/>
              <a:cs typeface="Arial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latin typeface="Arial"/>
                <a:cs typeface="Arial"/>
              </a:rPr>
              <a:t>Working-hour, Overtime, and Order/Sales Surveys for Manufacturing &amp; Non-Manufacturing Sectors</a:t>
            </a:r>
          </a:p>
          <a:p>
            <a:pPr marL="285750" indent="-285750">
              <a:buFont typeface="Wingdings" charset="2"/>
              <a:buChar char="ü"/>
            </a:pPr>
            <a:endParaRPr lang="en-US" sz="1400" dirty="0">
              <a:latin typeface="Arial"/>
              <a:cs typeface="Arial"/>
            </a:endParaRPr>
          </a:p>
          <a:p>
            <a:pPr marL="285750" indent="-285750">
              <a:buFont typeface="Wingdings" charset="2"/>
              <a:buChar char="ü"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80145" y="3763224"/>
            <a:ext cx="368518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latin typeface="Arial"/>
                <a:cs typeface="Arial"/>
              </a:rPr>
              <a:t>Cyclically-Adjusted Price to Earnings Ratio</a:t>
            </a:r>
          </a:p>
          <a:p>
            <a:pPr marL="285750" indent="-285750">
              <a:buFont typeface="Wingdings" charset="2"/>
              <a:buChar char="ü"/>
            </a:pPr>
            <a:endParaRPr lang="en-US" sz="800" dirty="0" smtClean="0"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r>
              <a:rPr lang="en-US" sz="1400" dirty="0" smtClean="0">
                <a:latin typeface="Arial"/>
                <a:cs typeface="Arial"/>
              </a:rPr>
              <a:t>Analyzed and published for the S&amp;P 500 by </a:t>
            </a:r>
            <a:r>
              <a:rPr lang="en-US" sz="1400" dirty="0" err="1" smtClean="0">
                <a:latin typeface="Arial"/>
                <a:cs typeface="Arial"/>
              </a:rPr>
              <a:t>nobel</a:t>
            </a:r>
            <a:r>
              <a:rPr lang="en-US" sz="1400" dirty="0" smtClean="0">
                <a:latin typeface="Arial"/>
                <a:cs typeface="Arial"/>
              </a:rPr>
              <a:t> laureate Robert </a:t>
            </a:r>
            <a:r>
              <a:rPr lang="en-US" sz="1400" dirty="0" err="1" smtClean="0">
                <a:latin typeface="Arial"/>
                <a:cs typeface="Arial"/>
              </a:rPr>
              <a:t>Shiller</a:t>
            </a:r>
            <a:r>
              <a:rPr lang="en-US" sz="1400" dirty="0" smtClean="0">
                <a:latin typeface="Arial"/>
                <a:cs typeface="Arial"/>
              </a:rPr>
              <a:t> (</a:t>
            </a:r>
            <a:r>
              <a:rPr lang="en-US" sz="1400" i="1" dirty="0" smtClean="0">
                <a:latin typeface="Arial"/>
                <a:cs typeface="Arial"/>
              </a:rPr>
              <a:t>Market Volatility)</a:t>
            </a:r>
          </a:p>
          <a:p>
            <a:pPr marL="742950" lvl="1" indent="-285750">
              <a:buFont typeface="Wingdings" charset="2"/>
              <a:buChar char="ü"/>
            </a:pPr>
            <a:endParaRPr lang="en-US" sz="800" i="1" dirty="0" smtClean="0"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r>
              <a:rPr lang="en-US" sz="1400" dirty="0" smtClean="0">
                <a:latin typeface="Arial"/>
                <a:cs typeface="Arial"/>
              </a:rPr>
              <a:t>Notion of cyclically adjusted earnings for stock analysis popularized by Ben Graham in </a:t>
            </a:r>
            <a:r>
              <a:rPr lang="en-US" sz="1400" i="1" dirty="0" smtClean="0">
                <a:latin typeface="Arial"/>
                <a:cs typeface="Arial"/>
              </a:rPr>
              <a:t>Intelligent Investor &amp; Security Analysis.</a:t>
            </a:r>
            <a:endParaRPr lang="en-US" sz="1400" dirty="0" smtClean="0"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2195" y="3098311"/>
            <a:ext cx="20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1950’s through 1980’s - Present</a:t>
            </a:r>
            <a:endParaRPr lang="en-US" sz="12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01362" y="3236810"/>
            <a:ext cx="1308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1918 - Present</a:t>
            </a:r>
            <a:endParaRPr lang="en-US" sz="1200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85" y="1570746"/>
            <a:ext cx="3211356" cy="1527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774" y="1988436"/>
            <a:ext cx="770175" cy="770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569" y="1976393"/>
            <a:ext cx="863204" cy="7509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1362" y="2092538"/>
            <a:ext cx="142223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dirty="0" smtClean="0"/>
              <a:t>CAPE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538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Consumer &amp; Investment Sentiment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50578"/>
            <a:ext cx="4705381" cy="5964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259" y="1247986"/>
            <a:ext cx="2476307" cy="2476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7453" y="4611402"/>
            <a:ext cx="38721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600" dirty="0" smtClean="0">
                <a:latin typeface="Arial"/>
                <a:cs typeface="Arial"/>
              </a:rPr>
              <a:t>How does your financial condition compare to last year?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453" y="3724293"/>
            <a:ext cx="3706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600" dirty="0" smtClean="0">
                <a:latin typeface="Arial"/>
                <a:cs typeface="Arial"/>
              </a:rPr>
              <a:t>What do you expect business conditions to be in the next 12 months?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7774" y="3724293"/>
            <a:ext cx="3102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600" dirty="0">
                <a:latin typeface="Arial"/>
                <a:cs typeface="Arial"/>
              </a:rPr>
              <a:t>Do you feel the direction of the market over the next six months will </a:t>
            </a:r>
            <a:r>
              <a:rPr lang="en-US" sz="1600" dirty="0" smtClean="0">
                <a:latin typeface="Arial"/>
                <a:cs typeface="Arial"/>
              </a:rPr>
              <a:t>be: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1600" dirty="0">
                <a:latin typeface="Arial"/>
                <a:cs typeface="Arial"/>
              </a:rPr>
              <a:t>u</a:t>
            </a:r>
            <a:r>
              <a:rPr lang="en-US" sz="1600" dirty="0" smtClean="0">
                <a:latin typeface="Arial"/>
                <a:cs typeface="Arial"/>
              </a:rPr>
              <a:t>p (</a:t>
            </a:r>
            <a:r>
              <a:rPr lang="en-US" sz="1600" dirty="0">
                <a:latin typeface="Arial"/>
                <a:cs typeface="Arial"/>
              </a:rPr>
              <a:t>bullish</a:t>
            </a:r>
            <a:r>
              <a:rPr lang="en-US" sz="1600" dirty="0" smtClean="0">
                <a:latin typeface="Arial"/>
                <a:cs typeface="Arial"/>
              </a:rPr>
              <a:t>)?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1600" dirty="0">
                <a:latin typeface="Arial"/>
                <a:cs typeface="Arial"/>
              </a:rPr>
              <a:t>n</a:t>
            </a:r>
            <a:r>
              <a:rPr lang="en-US" sz="1600" dirty="0" smtClean="0">
                <a:latin typeface="Arial"/>
                <a:cs typeface="Arial"/>
              </a:rPr>
              <a:t>o change </a:t>
            </a:r>
            <a:r>
              <a:rPr lang="en-US" sz="1600" dirty="0">
                <a:latin typeface="Arial"/>
                <a:cs typeface="Arial"/>
              </a:rPr>
              <a:t>(neutral</a:t>
            </a:r>
            <a:r>
              <a:rPr lang="en-US" sz="1600" dirty="0" smtClean="0">
                <a:latin typeface="Arial"/>
                <a:cs typeface="Arial"/>
              </a:rPr>
              <a:t>)?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1600" dirty="0">
                <a:latin typeface="Arial"/>
                <a:cs typeface="Arial"/>
              </a:rPr>
              <a:t>o</a:t>
            </a:r>
            <a:r>
              <a:rPr lang="en-US" sz="1600" dirty="0" smtClean="0">
                <a:latin typeface="Arial"/>
                <a:cs typeface="Arial"/>
              </a:rPr>
              <a:t>r down </a:t>
            </a:r>
            <a:r>
              <a:rPr lang="en-US" sz="1600" dirty="0">
                <a:latin typeface="Arial"/>
                <a:cs typeface="Arial"/>
              </a:rPr>
              <a:t>(bearish)?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362" y="5327086"/>
            <a:ext cx="38721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600" dirty="0" smtClean="0">
                <a:latin typeface="Arial"/>
                <a:cs typeface="Arial"/>
              </a:rPr>
              <a:t>How much do you expect prices to change in the next year?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0398" y="3098311"/>
            <a:ext cx="1308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1978 - Present</a:t>
            </a:r>
            <a:endParaRPr lang="en-US" sz="12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01362" y="3098311"/>
            <a:ext cx="1308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1987 - Present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8386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Heteroskedasticity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Non-</a:t>
            </a:r>
            <a:r>
              <a:rPr lang="en-US" dirty="0" err="1" smtClean="0"/>
              <a:t>Stationarity</a:t>
            </a:r>
            <a:r>
              <a:rPr lang="en-US" dirty="0" smtClean="0"/>
              <a:t>, &amp; Signal</a:t>
            </a:r>
            <a:endParaRPr lang="en-US" dirty="0"/>
          </a:p>
        </p:txBody>
      </p:sp>
      <p:pic>
        <p:nvPicPr>
          <p:cNvPr id="4" name="Picture 3" descr="Loan Allow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40" y="2134178"/>
            <a:ext cx="7426328" cy="44557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709" y="1706506"/>
            <a:ext cx="682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Loan Allowance (Bad Debt) Surveyed from Large Domestic Chartered Banks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6975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Heteroskedasticity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Non-</a:t>
            </a:r>
            <a:r>
              <a:rPr lang="en-US" dirty="0" err="1" smtClean="0"/>
              <a:t>Stationarity</a:t>
            </a:r>
            <a:r>
              <a:rPr lang="en-US" dirty="0" smtClean="0"/>
              <a:t>, &amp; Signal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709" y="1706506"/>
            <a:ext cx="6858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Loan Allowance- 6 Mo. Discrete Rate of Change</a:t>
            </a:r>
            <a:endParaRPr lang="en-US" sz="1400" i="1" dirty="0"/>
          </a:p>
        </p:txBody>
      </p:sp>
      <p:pic>
        <p:nvPicPr>
          <p:cNvPr id="5" name="Picture 4" descr="Loan Allowance - 6 Mo RO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0" y="2076745"/>
            <a:ext cx="7567640" cy="454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7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Heteroskedasticity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Non-</a:t>
            </a:r>
            <a:r>
              <a:rPr lang="en-US" dirty="0" err="1" smtClean="0"/>
              <a:t>Stationarity</a:t>
            </a:r>
            <a:r>
              <a:rPr lang="en-US" dirty="0" smtClean="0"/>
              <a:t>, &amp; Signal</a:t>
            </a:r>
            <a:endParaRPr lang="en-US" dirty="0"/>
          </a:p>
        </p:txBody>
      </p:sp>
      <p:pic>
        <p:nvPicPr>
          <p:cNvPr id="3" name="Picture 2" descr="Loan Allow - Rolling Sta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19" y="2098438"/>
            <a:ext cx="7749887" cy="46499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5709" y="1706506"/>
            <a:ext cx="6858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Loan Allowance- 6 Mo. Rate of Change </a:t>
            </a:r>
            <a:r>
              <a:rPr lang="mr-IN" sz="1400" i="1" dirty="0" smtClean="0"/>
              <a:t>–</a:t>
            </a:r>
            <a:r>
              <a:rPr lang="en-US" sz="1400" i="1" dirty="0" smtClean="0"/>
              <a:t> Rolling 60 Mo. Standardization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35718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Dilemmas of Data </a:t>
            </a:r>
            <a:r>
              <a:rPr lang="mr-IN" dirty="0" smtClean="0"/>
              <a:t>–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Collinearity</a:t>
            </a:r>
            <a:r>
              <a:rPr lang="en-US" dirty="0" smtClean="0"/>
              <a:t> &amp; Dimensionality</a:t>
            </a:r>
            <a:endParaRPr lang="en-US" dirty="0"/>
          </a:p>
        </p:txBody>
      </p:sp>
      <p:pic>
        <p:nvPicPr>
          <p:cNvPr id="12" name="Picture 11" descr="Correlation 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2826"/>
            <a:ext cx="5285488" cy="50673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9320" y="2797747"/>
            <a:ext cx="29942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500" dirty="0" smtClean="0">
                <a:latin typeface="Arial"/>
                <a:cs typeface="Arial"/>
              </a:rPr>
              <a:t>Dimension </a:t>
            </a:r>
            <a:r>
              <a:rPr lang="en-US" sz="1500" dirty="0">
                <a:latin typeface="Arial"/>
                <a:cs typeface="Arial"/>
              </a:rPr>
              <a:t>r</a:t>
            </a:r>
            <a:r>
              <a:rPr lang="en-US" sz="1500" dirty="0" smtClean="0">
                <a:latin typeface="Arial"/>
                <a:cs typeface="Arial"/>
              </a:rPr>
              <a:t>eduction from 74 to 33 variables:</a:t>
            </a:r>
          </a:p>
          <a:p>
            <a:pPr marL="285750" indent="-285750">
              <a:buFont typeface="Wingdings" charset="2"/>
              <a:buChar char="ü"/>
            </a:pPr>
            <a:endParaRPr lang="en-US" sz="1000" dirty="0" smtClean="0"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r>
              <a:rPr lang="en-US" sz="1500" dirty="0" smtClean="0">
                <a:latin typeface="Arial"/>
                <a:cs typeface="Arial"/>
              </a:rPr>
              <a:t>rooted out </a:t>
            </a:r>
            <a:r>
              <a:rPr lang="en-US" sz="1500" dirty="0" err="1" smtClean="0">
                <a:latin typeface="Arial"/>
                <a:cs typeface="Arial"/>
              </a:rPr>
              <a:t>collinearity</a:t>
            </a:r>
            <a:endParaRPr lang="en-US" sz="1500" dirty="0" smtClean="0"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endParaRPr lang="en-US" sz="1000" dirty="0">
              <a:latin typeface="Arial"/>
              <a:cs typeface="Arial"/>
            </a:endParaRPr>
          </a:p>
          <a:p>
            <a:pPr marL="742950" lvl="1" indent="-285750">
              <a:buFont typeface="Wingdings" charset="2"/>
              <a:buChar char="ü"/>
            </a:pPr>
            <a:r>
              <a:rPr lang="en-US" sz="1500" dirty="0" smtClean="0">
                <a:latin typeface="Arial"/>
                <a:cs typeface="Arial"/>
              </a:rPr>
              <a:t>issues of dimensionality for 345 month sample (Jul. 1987 </a:t>
            </a:r>
            <a:r>
              <a:rPr lang="mr-IN" sz="1500" dirty="0" smtClean="0">
                <a:latin typeface="Arial"/>
                <a:cs typeface="Arial"/>
              </a:rPr>
              <a:t>–</a:t>
            </a:r>
            <a:r>
              <a:rPr lang="en-US" sz="1500" dirty="0" smtClean="0">
                <a:latin typeface="Arial"/>
                <a:cs typeface="Arial"/>
              </a:rPr>
              <a:t> Mar. 2016)</a:t>
            </a:r>
            <a:endParaRPr lang="en-US" sz="1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021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 Modeling Results </a:t>
            </a:r>
            <a:r>
              <a:rPr lang="mr-IN" dirty="0" smtClean="0"/>
              <a:t>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8" name="Picture 7" descr="LR Test - Ran Sa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24" y="2175670"/>
            <a:ext cx="3500741" cy="3500741"/>
          </a:xfrm>
          <a:prstGeom prst="rect">
            <a:avLst/>
          </a:prstGeom>
        </p:spPr>
      </p:pic>
      <p:pic>
        <p:nvPicPr>
          <p:cNvPr id="9" name="Picture 8" descr="LR Train - Ran Sa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12" y="2177761"/>
            <a:ext cx="3498650" cy="3498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4016" y="1753831"/>
            <a:ext cx="2797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75% Random Train Sample 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169238" y="1749353"/>
            <a:ext cx="2707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25% Random Test Sample 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178" y="6103352"/>
            <a:ext cx="871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R-Squared:  70.7%   -   Train / Test RMSE:  .50 / .59   -   Train / Test MAE:  .40 / .46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0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5544</TotalTime>
  <Words>660</Words>
  <Application>Microsoft Macintosh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 Black </vt:lpstr>
      <vt:lpstr>Patterns in Macroeconomic Variables &amp; S&amp;P 500 Forward Return: Structure &amp; Modeling Dilemmas</vt:lpstr>
      <vt:lpstr>Open-Source Data</vt:lpstr>
      <vt:lpstr>Leading Indicators of Economic Acitivity</vt:lpstr>
      <vt:lpstr>Consumer &amp; Investment Sentiment</vt:lpstr>
      <vt:lpstr>Heteroskedasticity, Non-Stationarity, &amp; Signal</vt:lpstr>
      <vt:lpstr>Heteroskedasticity,  Non-Stationarity, &amp; Signal</vt:lpstr>
      <vt:lpstr>Heteroskedasticity,  Non-Stationarity, &amp; Signal</vt:lpstr>
      <vt:lpstr>Dilemmas of Data – Collinearity &amp; Dimensionality</vt:lpstr>
      <vt:lpstr>Initial Modeling Results – Linear Regression</vt:lpstr>
      <vt:lpstr>Initial Modeling Results – Random Forest</vt:lpstr>
      <vt:lpstr>Final Modeling Results – Linear Regression</vt:lpstr>
      <vt:lpstr>Final Modeling Results – Random Forest</vt:lpstr>
      <vt:lpstr>Final Model – Conditional Inference Tree</vt:lpstr>
      <vt:lpstr>Final Model – Conditional Inference Tree</vt:lpstr>
      <vt:lpstr>Take Aways &amp; Further Work</vt:lpstr>
      <vt:lpstr>My Experience at NYCDSA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 Aull</dc:creator>
  <cp:lastModifiedBy>Wes Aull</cp:lastModifiedBy>
  <cp:revision>59</cp:revision>
  <cp:lastPrinted>2017-06-20T15:02:41Z</cp:lastPrinted>
  <dcterms:created xsi:type="dcterms:W3CDTF">2017-05-05T22:13:16Z</dcterms:created>
  <dcterms:modified xsi:type="dcterms:W3CDTF">2017-06-20T15:27:20Z</dcterms:modified>
</cp:coreProperties>
</file>