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Old Standard TT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ldStandardT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7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599" cy="21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399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199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footballlocks.com/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www.aussportsbetting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24555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NFL Betting Lines: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Sharp or not?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Jack Enyeart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Investigating Favorites (cot’d)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71662"/>
            <a:ext cx="84150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Favorites not underperforming at a statistically significant value (with respect to win percentage), but how about versus the “spread”? (Most popular bet)</a:t>
            </a:r>
          </a:p>
        </p:txBody>
      </p:sp>
      <p:pic>
        <p:nvPicPr>
          <p:cNvPr descr="NFLSnapshot3.png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600" y="2020175"/>
            <a:ext cx="7569200" cy="17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3466400" y="3778125"/>
            <a:ext cx="273900" cy="36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4141262" y="3778125"/>
            <a:ext cx="273900" cy="36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2485050" y="4190950"/>
            <a:ext cx="28086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 u="sng">
                <a:latin typeface="Old Standard TT"/>
                <a:ea typeface="Old Standard TT"/>
                <a:cs typeface="Old Standard TT"/>
                <a:sym typeface="Old Standard TT"/>
              </a:rPr>
              <a:t>Focus on these variables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spread?: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Game: Team A vs. Team 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Hypothetical Spread: A (-3)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Gambler has 2 options: A(-3) or B(+3)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A wins by more than 3 points, A(-3) is the winning bet. (A covers)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A wins by less than 3 points (or loses), B(+3) is the winning bet. (B covers)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Winning bets yield ~90% of initial bet. (10% disparity called “vig”)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Losing bets lose 100% of initial bet.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2103650" y="4091625"/>
            <a:ext cx="50163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>
                <a:latin typeface="Old Standard TT"/>
                <a:ea typeface="Old Standard TT"/>
                <a:cs typeface="Old Standard TT"/>
                <a:sym typeface="Old Standard TT"/>
              </a:rPr>
              <a:t>How do linesetters pick the spread?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28320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are spreads picked?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8964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Theory 1 (Conventional Wisdom/Financial Market Model):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Linesetters pick a spread that ensures equal amount of bets placed on either team.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Example:  $100 bet on team A, $100 bet on team B.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Profit = $100 - .9($100) = $10 = (.05)*($200), in either outcome.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This method requires knowledge of bettors’ tendencies rather than game itself.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Resembles “Buyers/Sellers” structure of financial markets.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28320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are spreads picked(continued)?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8964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Theory 2 (Probabilistic Modeling):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Linesetters pick spread such that the A (or B) covers with probability 0.5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Let X,Y be the amount of money bet on A,B, respectively.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rPr lang="en" sz="1400"/>
              <a:t>    Expected Profit = P(A Covers)(Y  -  (.9)(X)) + P(B Covers)(X - (.9)Y)</a:t>
            </a:r>
          </a:p>
          <a:p>
            <a:pPr indent="0" lvl="0" marL="2743200" rtl="0">
              <a:spcBef>
                <a:spcPts val="0"/>
              </a:spcBef>
              <a:buNone/>
            </a:pPr>
            <a:r>
              <a:rPr lang="en" sz="1400"/>
              <a:t> = (0.5)(Y  -  (.9)(X)) + (0.5)(X - (.9)Y))</a:t>
            </a:r>
          </a:p>
          <a:p>
            <a:pPr indent="0" lvl="0" marL="2743200" rtl="0">
              <a:spcBef>
                <a:spcPts val="0"/>
              </a:spcBef>
              <a:buNone/>
            </a:pPr>
            <a:r>
              <a:rPr lang="en" sz="1400"/>
              <a:t> = (0.5)(.1Y+.1X)</a:t>
            </a:r>
          </a:p>
          <a:p>
            <a:pPr indent="0" lvl="0" marL="2743200" rtl="0">
              <a:spcBef>
                <a:spcPts val="0"/>
              </a:spcBef>
              <a:buNone/>
            </a:pPr>
            <a:r>
              <a:rPr lang="en" sz="1400"/>
              <a:t>= (.05)(X+Y) &gt; 0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Linesetters may win or lose on any given game, but Expected Profit &gt; 0.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“Sharp” line-setting--requires ability to predict the outcome of the game well.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Favorite against the spread</a:t>
            </a:r>
            <a:r>
              <a:rPr lang="en"/>
              <a:t>: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71675"/>
            <a:ext cx="85884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Do favorites perform poorly against the spread? (Statistically significant?)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1202075" y="1941750"/>
            <a:ext cx="26238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Expected Favorite Cover Percentage: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50%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4590850" y="1941750"/>
            <a:ext cx="24387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Observed</a:t>
            </a:r>
            <a:r>
              <a:rPr lang="en"/>
              <a:t> Favorite Cover Percentage: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47.5%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358300" y="4464850"/>
            <a:ext cx="73050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We 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reject the null hypothesis that 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μ = 0.5 (i.e. we reject that the probability of favorite covering the spread is 0.5)</a:t>
            </a:r>
          </a:p>
        </p:txBody>
      </p:sp>
      <p:pic>
        <p:nvPicPr>
          <p:cNvPr descr="Favcover.png"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900" y="2908350"/>
            <a:ext cx="5985775" cy="1343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Betting against the favorite a viable strategy?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38850" y="146062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percentage of bets do I have to win to make a profit? (Assume vig = 10%)?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Let P = Win percentage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oney.png"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525" y="1753875"/>
            <a:ext cx="4215526" cy="25875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npercent.png"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225" y="2514925"/>
            <a:ext cx="4215525" cy="128859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439225" y="4174900"/>
            <a:ext cx="3895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If exclusively bet against favorite for past 11 seasons, P = .525...a very small loser.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are favorites bad against the spread?:</a:t>
            </a:r>
          </a:p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439225" y="1171675"/>
            <a:ext cx="83931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Linesetters appear to be setting lines such that P(Favorite covers) &lt; 0.5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Similar findings in article from “The Economic Journal”(2004).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Is this intentional? Does it increase profits?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Hypothetical to see why lines are set this way: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Team A vs. Team B--A is the favorite, set line such that P(A Covers) = 0.5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$130 dollars bet on A, $70 dollars bet on B.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Currently: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Expected Profit =  0.05(130+70) = $10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Adjust the spread such that P(A Covers) = 0.475, assume no effect on betting tendencies: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Expected Profit = 0.475(70-.9(130))+0.525(130-.9(70))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	      = $12.85 ~ 28.5% increase in profit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20230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plans: Trends based on team/geography?</a:t>
            </a:r>
          </a:p>
        </p:txBody>
      </p:sp>
      <p:pic>
        <p:nvPicPr>
          <p:cNvPr descr="Allteams.png"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975" y="978500"/>
            <a:ext cx="6297199" cy="400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12137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Teams located in regions with increased gambling:</a:t>
            </a:r>
          </a:p>
        </p:txBody>
      </p:sp>
      <p:pic>
        <p:nvPicPr>
          <p:cNvPr descr="Gambling cities.png"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691" y="734574"/>
            <a:ext cx="7395533" cy="42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 of Project: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Investigate betting lines of NFL Games from 2006-2016 seasons.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Compare betting lines with actual game results.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Evaluate if the betting lines are reliable predictors of actual game results.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not, try to understand why. (Affected by betting trends?)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24160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Data: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907150"/>
            <a:ext cx="4865400" cy="106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NFL Betting Lines Data: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Scrapy on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http://www.footballlocks.com/</a:t>
            </a:r>
            <a:r>
              <a:rPr lang="en"/>
              <a:t> </a:t>
            </a:r>
          </a:p>
        </p:txBody>
      </p:sp>
      <p:pic>
        <p:nvPicPr>
          <p:cNvPr descr="footballlocks.png"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075" y="1850150"/>
            <a:ext cx="3662100" cy="30089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pecttables.png"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5975" y="666524"/>
            <a:ext cx="3662100" cy="1547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finity-mirrors.jpeg" id="75" name="Shape 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5975" y="2423775"/>
            <a:ext cx="3662100" cy="243528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3976900" y="1833012"/>
            <a:ext cx="913200" cy="30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Results?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24160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Data (cont’d):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907150"/>
            <a:ext cx="4865400" cy="106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NFL Game Results: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www.aussportsbetting.com</a:t>
            </a:r>
            <a:r>
              <a:rPr lang="en"/>
              <a:t>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439225" y="2094400"/>
            <a:ext cx="5374800" cy="1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Combined Data: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Processed in Python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Approximately 2500 observations (games) from 2006-2016 NFL Regular seasons.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Procedure: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Sample observations:</a:t>
            </a:r>
          </a:p>
        </p:txBody>
      </p:sp>
      <p:grpSp>
        <p:nvGrpSpPr>
          <p:cNvPr id="90" name="Shape 90"/>
          <p:cNvGrpSpPr/>
          <p:nvPr/>
        </p:nvGrpSpPr>
        <p:grpSpPr>
          <a:xfrm>
            <a:off x="558425" y="3469575"/>
            <a:ext cx="1846200" cy="365100"/>
            <a:chOff x="1299000" y="3895650"/>
            <a:chExt cx="1846200" cy="365100"/>
          </a:xfrm>
        </p:grpSpPr>
        <p:sp>
          <p:nvSpPr>
            <p:cNvPr id="91" name="Shape 91"/>
            <p:cNvSpPr/>
            <p:nvPr/>
          </p:nvSpPr>
          <p:spPr>
            <a:xfrm>
              <a:off x="2110150" y="3895650"/>
              <a:ext cx="284100" cy="3651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2861100" y="3895650"/>
              <a:ext cx="284100" cy="3651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299000" y="3895650"/>
              <a:ext cx="284100" cy="3651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NFLSnapshot3.pn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00" y="1721662"/>
            <a:ext cx="7569200" cy="17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Shape 95"/>
          <p:cNvGrpSpPr/>
          <p:nvPr/>
        </p:nvGrpSpPr>
        <p:grpSpPr>
          <a:xfrm>
            <a:off x="2911600" y="3469575"/>
            <a:ext cx="948762" cy="365100"/>
            <a:chOff x="2911600" y="3469575"/>
            <a:chExt cx="948762" cy="365100"/>
          </a:xfrm>
        </p:grpSpPr>
        <p:sp>
          <p:nvSpPr>
            <p:cNvPr id="96" name="Shape 96"/>
            <p:cNvSpPr/>
            <p:nvPr/>
          </p:nvSpPr>
          <p:spPr>
            <a:xfrm>
              <a:off x="2911600" y="3469575"/>
              <a:ext cx="273900" cy="3651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586462" y="3469575"/>
              <a:ext cx="273900" cy="3651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Shape 98"/>
          <p:cNvGrpSpPr/>
          <p:nvPr/>
        </p:nvGrpSpPr>
        <p:grpSpPr>
          <a:xfrm>
            <a:off x="4311600" y="3469575"/>
            <a:ext cx="1096325" cy="365100"/>
            <a:chOff x="4311600" y="3469575"/>
            <a:chExt cx="1096325" cy="365100"/>
          </a:xfrm>
        </p:grpSpPr>
        <p:sp>
          <p:nvSpPr>
            <p:cNvPr id="99" name="Shape 99"/>
            <p:cNvSpPr/>
            <p:nvPr/>
          </p:nvSpPr>
          <p:spPr>
            <a:xfrm>
              <a:off x="4311600" y="3469575"/>
              <a:ext cx="273900" cy="3651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5134025" y="3469575"/>
              <a:ext cx="273900" cy="3651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5646112" y="3469575"/>
            <a:ext cx="1836675" cy="365100"/>
            <a:chOff x="5646112" y="3469575"/>
            <a:chExt cx="1836675" cy="365100"/>
          </a:xfrm>
        </p:grpSpPr>
        <p:sp>
          <p:nvSpPr>
            <p:cNvPr id="102" name="Shape 102"/>
            <p:cNvSpPr/>
            <p:nvPr/>
          </p:nvSpPr>
          <p:spPr>
            <a:xfrm>
              <a:off x="5646112" y="3469575"/>
              <a:ext cx="273900" cy="3651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285462" y="3469575"/>
              <a:ext cx="273900" cy="3651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208887" y="3469575"/>
              <a:ext cx="273900" cy="3651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Procedure (</a:t>
            </a:r>
            <a:r>
              <a:rPr lang="en"/>
              <a:t>continued</a:t>
            </a:r>
            <a:r>
              <a:rPr lang="en"/>
              <a:t>):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Sample observations:</a:t>
            </a:r>
          </a:p>
        </p:txBody>
      </p:sp>
      <p:pic>
        <p:nvPicPr>
          <p:cNvPr descr="NFLSnapshot3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00" y="1721662"/>
            <a:ext cx="7569200" cy="17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Shape 112"/>
          <p:cNvGrpSpPr/>
          <p:nvPr/>
        </p:nvGrpSpPr>
        <p:grpSpPr>
          <a:xfrm>
            <a:off x="2704675" y="3469575"/>
            <a:ext cx="2808600" cy="1129525"/>
            <a:chOff x="2704675" y="3469575"/>
            <a:chExt cx="2808600" cy="1129525"/>
          </a:xfrm>
        </p:grpSpPr>
        <p:sp>
          <p:nvSpPr>
            <p:cNvPr id="113" name="Shape 113"/>
            <p:cNvSpPr/>
            <p:nvPr/>
          </p:nvSpPr>
          <p:spPr>
            <a:xfrm>
              <a:off x="2911600" y="3469575"/>
              <a:ext cx="273900" cy="3651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14" name="Shape 114"/>
            <p:cNvGrpSpPr/>
            <p:nvPr/>
          </p:nvGrpSpPr>
          <p:grpSpPr>
            <a:xfrm>
              <a:off x="2704675" y="3469575"/>
              <a:ext cx="2808600" cy="1129525"/>
              <a:chOff x="2704675" y="3469575"/>
              <a:chExt cx="2808600" cy="1129525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4256862" y="3469575"/>
                <a:ext cx="273900" cy="3651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rgbClr val="FF0000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 txBox="1"/>
              <p:nvPr/>
            </p:nvSpPr>
            <p:spPr>
              <a:xfrm>
                <a:off x="2704675" y="3882400"/>
                <a:ext cx="2808600" cy="71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" sz="1800" u="sng">
                    <a:latin typeface="Old Standard TT"/>
                    <a:ea typeface="Old Standard TT"/>
                    <a:cs typeface="Old Standard TT"/>
                    <a:sym typeface="Old Standard TT"/>
                  </a:rPr>
                  <a:t>Focus on these variables</a:t>
                </a:r>
              </a:p>
            </p:txBody>
          </p:sp>
        </p:grpSp>
        <p:sp>
          <p:nvSpPr>
            <p:cNvPr id="117" name="Shape 117"/>
            <p:cNvSpPr/>
            <p:nvPr/>
          </p:nvSpPr>
          <p:spPr>
            <a:xfrm>
              <a:off x="5137412" y="3469575"/>
              <a:ext cx="273900" cy="3651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Shape 118"/>
          <p:cNvSpPr txBox="1"/>
          <p:nvPr/>
        </p:nvSpPr>
        <p:spPr>
          <a:xfrm>
            <a:off x="427650" y="4382950"/>
            <a:ext cx="8404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Motivation: Article from fivethirtyeight.com: “Approximately 65% of total bets are placed on the favorite.”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Investigating favorites: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277800" y="1495325"/>
            <a:ext cx="8588400" cy="139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Money Odds indicate payouts for bets on favorite/underdog, respectively.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$195 bet on the favorite yields: $195 + $100  = $295 total ($100 profit), when favorite wins.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$100 bet on the underdog yields: $100 + $170 = $270 total ($170 profit), when underdog wins.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From given money odds [-X,+Y], we can calculate the implied probability of X (and Y) winning:</a:t>
            </a:r>
          </a:p>
        </p:txBody>
      </p:sp>
      <p:pic>
        <p:nvPicPr>
          <p:cNvPr descr="MoneyOdds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650" y="445024"/>
            <a:ext cx="2436374" cy="8691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vProbpolished.png"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7575" y="3073000"/>
            <a:ext cx="6888825" cy="123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Investigating Favorites (Cont’d):</a:t>
            </a:r>
          </a:p>
        </p:txBody>
      </p:sp>
      <p:pic>
        <p:nvPicPr>
          <p:cNvPr descr="FavProbHisto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25" y="1807400"/>
            <a:ext cx="4364424" cy="30060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vProbObsvsExp.png"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525" y="1807400"/>
            <a:ext cx="4250599" cy="300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473825" y="1126212"/>
            <a:ext cx="42507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Distribution of favorite probabilities?: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4912325" y="1126225"/>
            <a:ext cx="3328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Performance of favorites?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Investigating favorites(cont’d):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Question: Overall, are favorites winning more/less than they’re expected to?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game X</a:t>
            </a:r>
            <a:r>
              <a:rPr baseline="-25000" lang="en"/>
              <a:t>i </a:t>
            </a:r>
            <a:r>
              <a:rPr lang="en"/>
              <a:t>= Bern(p</a:t>
            </a:r>
            <a:r>
              <a:rPr baseline="-25000" lang="en"/>
              <a:t>i</a:t>
            </a:r>
            <a:r>
              <a:rPr lang="en"/>
              <a:t>)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Expected # of Favorite Wins = </a:t>
            </a:r>
            <a:r>
              <a:rPr b="1" lang="en"/>
              <a:t>Σ </a:t>
            </a:r>
            <a:r>
              <a:rPr lang="en"/>
              <a:t>p</a:t>
            </a:r>
            <a:r>
              <a:rPr baseline="-25000" lang="en"/>
              <a:t>i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 = 2392 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202075" y="2498925"/>
            <a:ext cx="24387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Expected Win Percentage: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67.28%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4452150" y="2498925"/>
            <a:ext cx="24387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Observed</a:t>
            </a:r>
            <a:r>
              <a:rPr lang="en"/>
              <a:t> Win Percentage: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65.93%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avZscorefinal.pn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025" y="3395175"/>
            <a:ext cx="7147074" cy="151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