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90" r:id="rId2"/>
    <p:sldId id="484" r:id="rId3"/>
    <p:sldId id="486" r:id="rId4"/>
    <p:sldId id="487" r:id="rId5"/>
    <p:sldId id="488" r:id="rId6"/>
    <p:sldId id="4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F6BE00"/>
    <a:srgbClr val="F8990F"/>
    <a:srgbClr val="B64D3E"/>
    <a:srgbClr val="9DB958"/>
    <a:srgbClr val="1B9D81"/>
    <a:srgbClr val="2780B8"/>
    <a:srgbClr val="FFFFFF"/>
    <a:srgbClr val="004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1" autoAdjust="0"/>
    <p:restoredTop sz="93447" autoAdjust="0"/>
  </p:normalViewPr>
  <p:slideViewPr>
    <p:cSldViewPr snapToGrid="0">
      <p:cViewPr varScale="1">
        <p:scale>
          <a:sx n="79" d="100"/>
          <a:sy n="79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805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357E36-2C50-4767-9822-F1C3C0BB6C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26AB08-8C25-43A9-B162-525AD7BB9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9E90D-3810-46D7-9A51-D775ED1BAE7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74285E-632F-485B-90B7-95ED264E36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C95A8-290F-4E13-AE45-8D60E249F7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32C2E-0A55-458D-907D-019DB82F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93DBE-E4D6-475B-BA3A-D56985357AA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5593-C427-46EE-A2D3-2B0670C6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5593-C427-46EE-A2D3-2B0670C60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C2FE-2579-4E6B-8223-7A33E2823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AA094-FB40-4AD2-BC96-49DCDD110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8765-B67D-4B0C-971B-B7838DEB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9A3C-7A33-414B-92AB-AB80F404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8A53273-B42C-4C8B-A09C-617DA3CAA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714" y="0"/>
            <a:ext cx="2514286" cy="580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42075F-1866-4316-816E-26D4F3F4C903}"/>
              </a:ext>
            </a:extLst>
          </p:cNvPr>
          <p:cNvSpPr/>
          <p:nvPr userDrawn="1"/>
        </p:nvSpPr>
        <p:spPr>
          <a:xfrm>
            <a:off x="10459995" y="6356350"/>
            <a:ext cx="173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114300" algn="l"/>
              </a:tabLst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Copyright © 2023 by Zhaogui Wang</a:t>
            </a:r>
            <a:endParaRPr lang="en-US" sz="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rights reserved</a:t>
            </a:r>
            <a:endParaRPr lang="en-US" sz="80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D5349A7-880D-49A2-BF1C-1157366E75CB}"/>
              </a:ext>
            </a:extLst>
          </p:cNvPr>
          <p:cNvSpPr/>
          <p:nvPr userDrawn="1"/>
        </p:nvSpPr>
        <p:spPr>
          <a:xfrm>
            <a:off x="0" y="0"/>
            <a:ext cx="538620" cy="6858000"/>
          </a:xfrm>
          <a:prstGeom prst="rect">
            <a:avLst/>
          </a:prstGeom>
          <a:solidFill>
            <a:srgbClr val="004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学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汇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百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川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德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济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海</a:t>
            </a:r>
            <a:endParaRPr 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089CB7-396C-4489-9C31-42BF6F8EFB2B}"/>
              </a:ext>
            </a:extLst>
          </p:cNvPr>
          <p:cNvSpPr/>
          <p:nvPr userDrawn="1"/>
        </p:nvSpPr>
        <p:spPr>
          <a:xfrm>
            <a:off x="538620" y="0"/>
            <a:ext cx="5772970" cy="49065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 Here, Go Anywhere</a:t>
            </a:r>
          </a:p>
        </p:txBody>
      </p:sp>
    </p:spTree>
    <p:extLst>
      <p:ext uri="{BB962C8B-B14F-4D97-AF65-F5344CB8AC3E}">
        <p14:creationId xmlns:p14="http://schemas.microsoft.com/office/powerpoint/2010/main" val="250013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0C22-C105-44A0-BE39-C9DD4073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E5409-EAAD-4939-B131-421C6F0F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4D7F-3CAF-4CF1-8B9C-B3A87922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4042-E70E-4D82-AE2C-E2A73149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FE84-AA55-4D8F-A991-C2DBD293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DC20-BDBC-4BC5-B50A-F66B8144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33EAA-B967-4DEB-8F3E-97E9D41AC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ED4FE-4A09-4F5E-A4A6-8EE1BDD30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2EF4-CFB7-4F72-9EE6-E7BB98C1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5D15-35C6-4C94-BAAF-BC0AE91A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F32D7-B3FB-4562-B673-1144B491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DC20-BDBC-4BC5-B50A-F66B8144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1CE2-FD91-4BD7-A6AD-F6A56734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9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F930-A6FF-4BF0-8A40-9D6A36A3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F59B-7D11-456A-812C-8D6645D2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82081-6936-4DFB-A3D4-9F19DAB3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842075F-1866-4316-816E-26D4F3F4C903}"/>
              </a:ext>
            </a:extLst>
          </p:cNvPr>
          <p:cNvSpPr/>
          <p:nvPr userDrawn="1"/>
        </p:nvSpPr>
        <p:spPr>
          <a:xfrm>
            <a:off x="10459995" y="6356350"/>
            <a:ext cx="1732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114300" algn="l"/>
              </a:tabLst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Copyright © 2023 by Zhaogui Wang</a:t>
            </a:r>
            <a:endParaRPr lang="en-US" sz="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rights reserved</a:t>
            </a:r>
            <a:endParaRPr lang="en-US" sz="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4E1C943-EEF3-412F-B523-6519B1DB4698}"/>
              </a:ext>
            </a:extLst>
          </p:cNvPr>
          <p:cNvSpPr/>
          <p:nvPr userDrawn="1"/>
        </p:nvSpPr>
        <p:spPr>
          <a:xfrm rot="5400000">
            <a:off x="-3237979" y="3237977"/>
            <a:ext cx="6858000" cy="382046"/>
          </a:xfrm>
          <a:prstGeom prst="rect">
            <a:avLst/>
          </a:prstGeom>
          <a:solidFill>
            <a:srgbClr val="004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E543713-ADD3-4F66-865B-46250411EA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714" y="0"/>
            <a:ext cx="2514286" cy="5809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5CD3277-6DBC-4678-8248-B714BC702BA8}"/>
              </a:ext>
            </a:extLst>
          </p:cNvPr>
          <p:cNvSpPr/>
          <p:nvPr userDrawn="1"/>
        </p:nvSpPr>
        <p:spPr>
          <a:xfrm>
            <a:off x="382044" y="0"/>
            <a:ext cx="5772970" cy="36512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0DD4-94BE-42FD-81D8-D69133DA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28603-A946-4030-AE2D-041AAE12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51F-3A07-4687-B7B1-157CE755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7C90-482F-4209-B6B8-6381F363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B380-282C-441B-8F44-1D7DFC9D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DC20-BDBC-4BC5-B50A-F66B8144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D962-DFCC-4603-84FA-F9F5BA54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5801-394B-4A93-B5BC-397BCB3A2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0700D-5D38-4D70-B4FA-E1F69E1ED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B72E7-7FF4-4627-9EB3-DD3D31C8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E305A-003A-4BC5-9E7A-7C69BC97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EEA2-5FE3-4049-8F82-80951538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DC20-BDBC-4BC5-B50A-F66B8144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5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090B-AFDB-4D27-ADF4-3561081C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C547A-323B-4D40-8CF4-323DECAB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05F36-5BB8-402D-B041-015E2A074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A6757-145E-4663-B74B-8687DBB23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E5A20-BC7E-4CA1-904F-778F0185F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112D6-CEC1-4311-BD6F-D8EC7330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2B526-8B66-4857-9D83-CD292DDC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B7868-9990-49B9-9468-180DC56A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DC20-BDBC-4BC5-B50A-F66B8144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011-8A15-4F9B-B005-A6425BC9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6D39F-EB59-442E-8433-5CDBFF85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980-D359-424A-9F39-E2F1AB6B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5B822-1E9E-4F6E-A7F2-C00C91F5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DC20-BDBC-4BC5-B50A-F66B8144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E6669-77CA-4061-9052-153081BC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93BED-E366-40E6-AAE7-90E2357C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7A65-A8FF-4C2B-9CB0-9118646C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DC20-BDBC-4BC5-B50A-F66B8144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5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450E-2238-4356-87B4-DFECA071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EBD9-1D6B-48DC-B8D0-80EE3ECE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6C91-B059-42FB-9F23-5281B068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1CFEE-6449-4EA6-B331-E9BD31DD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5D6B2-D9DE-4AFF-B40D-BCB6B238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1E75B-3C50-4E1E-89CA-E97053A3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DC20-BDBC-4BC5-B50A-F66B8144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9191-C610-4B36-8AC0-CC00EFA0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87B74-45D2-4D49-8A60-A349C3CDB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2B300-FD3C-4347-9AE4-23CED09C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228B-1444-406C-AFDE-D9E85C51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F9004-AFDD-4819-A5E3-6C039AE7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587CA-B837-4124-BCC8-C74C6108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DC20-BDBC-4BC5-B50A-F66B8144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50AC7-5B5F-4565-A535-FF0EA328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B59D1-0483-4C7E-BC11-F039774D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2690-A2B0-43D5-9134-C9C11877F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0AF9-278F-4D70-83C5-EBAD7F83354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D3F3-A4D1-48F1-A2B1-59B45298D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3260-70FB-4C0B-8CE9-FCED13B96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DC20-BDBC-4BC5-B50A-F66B8144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8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32463-A5AA-4639-826F-3FAC6AF6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Five-slides report</a:t>
            </a:r>
            <a:endParaRPr 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B32E537-6F0A-4C82-8683-29D784C73481}"/>
              </a:ext>
            </a:extLst>
          </p:cNvPr>
          <p:cNvSpPr/>
          <p:nvPr/>
        </p:nvSpPr>
        <p:spPr>
          <a:xfrm>
            <a:off x="2385441" y="1897160"/>
            <a:ext cx="519728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Abdomen Vision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4AA729-D4FD-40F1-88D6-B780C4672B1C}"/>
              </a:ext>
            </a:extLst>
          </p:cNvPr>
          <p:cNvSpPr/>
          <p:nvPr/>
        </p:nvSpPr>
        <p:spPr>
          <a:xfrm>
            <a:off x="2385442" y="3151188"/>
            <a:ext cx="519728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Captain</a:t>
            </a:r>
            <a:r>
              <a:rPr lang="zh-CN" altLang="en-US" dirty="0"/>
              <a:t>：</a:t>
            </a:r>
            <a:r>
              <a:rPr lang="en-US" altLang="zh-CN" dirty="0" err="1"/>
              <a:t>Zhunan</a:t>
            </a:r>
            <a:r>
              <a:rPr lang="en-US" altLang="zh-CN" dirty="0"/>
              <a:t> Cao</a:t>
            </a:r>
          </a:p>
          <a:p>
            <a:pPr algn="ctr"/>
            <a:r>
              <a:rPr lang="en-US" altLang="zh-CN" dirty="0"/>
              <a:t>Group Member</a:t>
            </a:r>
            <a:r>
              <a:rPr lang="zh-CN" altLang="en-US" dirty="0"/>
              <a:t>：</a:t>
            </a:r>
            <a:r>
              <a:rPr lang="en-US" altLang="zh-CN" dirty="0" err="1"/>
              <a:t>Fuqinke</a:t>
            </a:r>
            <a:r>
              <a:rPr lang="en-US" altLang="zh-CN" dirty="0"/>
              <a:t> Xie,</a:t>
            </a:r>
            <a:r>
              <a:rPr lang="zh-CN" altLang="en-US" dirty="0"/>
              <a:t> </a:t>
            </a:r>
            <a:r>
              <a:rPr lang="en-US" altLang="zh-CN" dirty="0"/>
              <a:t>Yucheng Meng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0E84EC-1E14-4C3A-B867-8F289551BBDB}"/>
              </a:ext>
            </a:extLst>
          </p:cNvPr>
          <p:cNvSpPr/>
          <p:nvPr/>
        </p:nvSpPr>
        <p:spPr>
          <a:xfrm>
            <a:off x="2385442" y="4297363"/>
            <a:ext cx="519728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Guide belt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D8B8F7-23E0-8933-49F1-D05BD164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t="1653" b="1"/>
          <a:stretch/>
        </p:blipFill>
        <p:spPr>
          <a:xfrm>
            <a:off x="8745166" y="3151188"/>
            <a:ext cx="2816876" cy="284993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2023DF-5865-87B3-F513-713E9D696735}"/>
              </a:ext>
            </a:extLst>
          </p:cNvPr>
          <p:cNvSpPr/>
          <p:nvPr/>
        </p:nvSpPr>
        <p:spPr>
          <a:xfrm>
            <a:off x="8659587" y="2451493"/>
            <a:ext cx="2988034" cy="525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log</a:t>
            </a:r>
          </a:p>
        </p:txBody>
      </p:sp>
    </p:spTree>
    <p:extLst>
      <p:ext uri="{BB962C8B-B14F-4D97-AF65-F5344CB8AC3E}">
        <p14:creationId xmlns:p14="http://schemas.microsoft.com/office/powerpoint/2010/main" val="13615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E0F9-3AC9-4C59-B50A-4D043B8E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zh-CN" dirty="0"/>
              <a:t>Background &amp; Motivation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D8121-67D5-40F7-B9AE-607406C3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1162" cy="4351338"/>
          </a:xfrm>
        </p:spPr>
        <p:txBody>
          <a:bodyPr>
            <a:normAutofit/>
          </a:bodyPr>
          <a:lstStyle/>
          <a:p>
            <a:r>
              <a:rPr lang="en-US" dirty="0"/>
              <a:t>Background: Visually impaired people need a better guide production.</a:t>
            </a:r>
          </a:p>
          <a:p>
            <a:r>
              <a:rPr lang="en-US" dirty="0"/>
              <a:t>Question: </a:t>
            </a:r>
            <a:r>
              <a:rPr lang="en-US" altLang="zh-CN" dirty="0"/>
              <a:t>What kind of guide equipment can better serve the visually impaired groups?</a:t>
            </a:r>
          </a:p>
          <a:p>
            <a:r>
              <a:rPr lang="en-US" dirty="0"/>
              <a:t>Motivation: </a:t>
            </a:r>
            <a:r>
              <a:rPr lang="en-US" altLang="zh-CN" dirty="0"/>
              <a:t>We need to propose a new type of guide program that not only has a better guide effect, but also needs to have a lower price.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AE0173-6076-8375-E486-4F32D3DC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444" y="1825625"/>
            <a:ext cx="4711604" cy="37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E0F9-3AC9-4C59-B50A-4D043B8E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CONSTRAINTS </a:t>
            </a:r>
            <a:r>
              <a:rPr lang="en-US" altLang="zh-CN" dirty="0"/>
              <a:t>&amp; GOALS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D8121-67D5-40F7-B9AE-607406C3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6112" cy="4351338"/>
          </a:xfrm>
        </p:spPr>
        <p:txBody>
          <a:bodyPr/>
          <a:lstStyle/>
          <a:p>
            <a:r>
              <a:rPr lang="en-US" dirty="0"/>
              <a:t>Constraints: Cost, equipment weight, man-machine relationship, mode of operation, external interference.</a:t>
            </a:r>
          </a:p>
          <a:p>
            <a:r>
              <a:rPr lang="en-US" dirty="0"/>
              <a:t>Goals: </a:t>
            </a:r>
          </a:p>
          <a:p>
            <a:r>
              <a:rPr lang="en-US" dirty="0"/>
              <a:t>Used to avoid collisions in non-extremely crowded indoor scenes and reduce collisions in non-crowded outdoor scenes.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FE62C6-29B8-F848-FE98-43E91873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80" y="1029611"/>
            <a:ext cx="32956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3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E0F9-3AC9-4C59-B50A-4D043B8E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Overview of technical project plan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D8121-67D5-40F7-B9AE-607406C3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095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Step 1:</a:t>
            </a:r>
            <a:r>
              <a:rPr lang="en-US" altLang="zh-CN" dirty="0"/>
              <a:t>Visual recognition and ranging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2:Data processing and abstraction</a:t>
            </a:r>
          </a:p>
          <a:p>
            <a:endParaRPr lang="en-US" dirty="0"/>
          </a:p>
          <a:p>
            <a:r>
              <a:rPr lang="en-US" dirty="0"/>
              <a:t>Step 3:Haptic feedback and alarm</a:t>
            </a: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19F00A-5DFE-9FB0-1D61-E3CBFD5BF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57" b="48211"/>
          <a:stretch/>
        </p:blipFill>
        <p:spPr>
          <a:xfrm>
            <a:off x="3404684" y="1064048"/>
            <a:ext cx="4367716" cy="45612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EEB740-86C3-2F22-A991-262425DF7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43"/>
          <a:stretch/>
        </p:blipFill>
        <p:spPr>
          <a:xfrm>
            <a:off x="7431932" y="1064049"/>
            <a:ext cx="4604673" cy="45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0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E0F9-3AC9-4C59-B50A-4D043B8E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D8121-67D5-40F7-B9AE-607406C3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/>
          <a:lstStyle/>
          <a:p>
            <a:r>
              <a:rPr lang="en-US" dirty="0"/>
              <a:t>Step 1:</a:t>
            </a:r>
            <a:r>
              <a:rPr lang="en-US" altLang="zh-CN" dirty="0"/>
              <a:t>D</a:t>
            </a:r>
            <a:r>
              <a:rPr lang="en-US" dirty="0"/>
              <a:t>esign</a:t>
            </a:r>
          </a:p>
          <a:p>
            <a:endParaRPr lang="en-US" dirty="0"/>
          </a:p>
          <a:p>
            <a:r>
              <a:rPr lang="en-US" dirty="0"/>
              <a:t>Step 2:</a:t>
            </a:r>
            <a:r>
              <a:rPr lang="en-US" altLang="zh-CN" dirty="0"/>
              <a:t>S</a:t>
            </a:r>
            <a:r>
              <a:rPr lang="en-US" dirty="0"/>
              <a:t>imulation</a:t>
            </a:r>
          </a:p>
          <a:p>
            <a:endParaRPr lang="en-US" dirty="0"/>
          </a:p>
          <a:p>
            <a:r>
              <a:rPr lang="en-US" dirty="0"/>
              <a:t>Step 3:</a:t>
            </a:r>
            <a:r>
              <a:rPr lang="en-US" altLang="zh-CN" dirty="0"/>
              <a:t>V</a:t>
            </a:r>
            <a:r>
              <a:rPr lang="en-US" dirty="0"/>
              <a:t>alidation</a:t>
            </a: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B8A876-6CE1-BCCB-AB01-FAD31867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97" y="229942"/>
            <a:ext cx="2971944" cy="2500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490534-9F03-8ADA-39FF-25B32B41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97" y="2899136"/>
            <a:ext cx="7643543" cy="33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E0F9-3AC9-4C59-B50A-4D043B8E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D8121-67D5-40F7-B9AE-607406C3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837822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张月圆</a:t>
            </a:r>
            <a:r>
              <a:rPr lang="en-US" altLang="zh-CN" dirty="0"/>
              <a:t>. </a:t>
            </a:r>
            <a:r>
              <a:rPr lang="zh-CN" altLang="en-US" dirty="0"/>
              <a:t>惯性信息辅助的单目视觉</a:t>
            </a:r>
            <a:r>
              <a:rPr lang="en-US" altLang="zh-CN" dirty="0"/>
              <a:t>SLAM</a:t>
            </a:r>
            <a:r>
              <a:rPr lang="zh-CN" altLang="en-US" dirty="0"/>
              <a:t>技术研究</a:t>
            </a:r>
            <a:r>
              <a:rPr lang="en-US" altLang="zh-CN" dirty="0"/>
              <a:t>[D]. </a:t>
            </a:r>
            <a:r>
              <a:rPr lang="zh-CN" altLang="en-US" dirty="0"/>
              <a:t>江苏</a:t>
            </a:r>
            <a:r>
              <a:rPr lang="en-US" altLang="zh-CN" dirty="0"/>
              <a:t>:</a:t>
            </a:r>
            <a:r>
              <a:rPr lang="zh-CN" altLang="en-US" dirty="0"/>
              <a:t>南京航空航天大学</a:t>
            </a:r>
            <a:r>
              <a:rPr lang="en-US" altLang="zh-CN" dirty="0"/>
              <a:t>,2020.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吕睿</a:t>
            </a:r>
            <a:r>
              <a:rPr lang="en-US" altLang="zh-CN" dirty="0"/>
              <a:t>. </a:t>
            </a:r>
            <a:r>
              <a:rPr lang="zh-CN" altLang="en-US" dirty="0"/>
              <a:t>基于双目视觉的智能清扫车道路目标检测</a:t>
            </a:r>
            <a:r>
              <a:rPr lang="en-US" altLang="zh-CN" dirty="0"/>
              <a:t>[D]. </a:t>
            </a:r>
            <a:r>
              <a:rPr lang="zh-CN" altLang="en-US" dirty="0"/>
              <a:t>吉林</a:t>
            </a:r>
            <a:r>
              <a:rPr lang="en-US" altLang="zh-CN" dirty="0"/>
              <a:t>:</a:t>
            </a:r>
            <a:r>
              <a:rPr lang="zh-CN" altLang="en-US" dirty="0"/>
              <a:t>吉林大学</a:t>
            </a:r>
            <a:r>
              <a:rPr lang="en-US" altLang="zh-CN" dirty="0"/>
              <a:t>,2024.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孙嘉泽</a:t>
            </a:r>
            <a:r>
              <a:rPr lang="en-US" altLang="zh-CN" dirty="0"/>
              <a:t>. </a:t>
            </a:r>
            <a:r>
              <a:rPr lang="zh-CN" altLang="en-US" dirty="0"/>
              <a:t>智能轮椅室内定位建图及自主导航研究</a:t>
            </a:r>
            <a:r>
              <a:rPr lang="en-US" altLang="zh-CN" dirty="0"/>
              <a:t>[D]. </a:t>
            </a:r>
            <a:r>
              <a:rPr lang="zh-CN" altLang="en-US" dirty="0"/>
              <a:t>辽宁</a:t>
            </a:r>
            <a:r>
              <a:rPr lang="en-US" altLang="zh-CN" dirty="0"/>
              <a:t>:</a:t>
            </a:r>
            <a:r>
              <a:rPr lang="zh-CN" altLang="en-US" dirty="0"/>
              <a:t>沈阳理工大学</a:t>
            </a:r>
            <a:r>
              <a:rPr lang="en-US" altLang="zh-CN" dirty="0"/>
              <a:t>,2023.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陈志强</a:t>
            </a:r>
            <a:r>
              <a:rPr lang="en-US" altLang="zh-CN" dirty="0"/>
              <a:t>. </a:t>
            </a:r>
            <a:r>
              <a:rPr lang="zh-CN" altLang="en-US" dirty="0"/>
              <a:t>室内服务机器人自主定位算法研究</a:t>
            </a:r>
            <a:r>
              <a:rPr lang="en-US" altLang="zh-CN" dirty="0"/>
              <a:t>[D]. </a:t>
            </a:r>
            <a:r>
              <a:rPr lang="zh-CN" altLang="en-US" dirty="0"/>
              <a:t>山东</a:t>
            </a:r>
            <a:r>
              <a:rPr lang="en-US" altLang="zh-CN" dirty="0"/>
              <a:t>:</a:t>
            </a:r>
            <a:r>
              <a:rPr lang="zh-CN" altLang="en-US" dirty="0"/>
              <a:t>青岛科技大学</a:t>
            </a:r>
            <a:r>
              <a:rPr lang="en-US" altLang="zh-CN" dirty="0"/>
              <a:t>,2023.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任晓壮</a:t>
            </a:r>
            <a:r>
              <a:rPr lang="en-US" altLang="zh-CN" dirty="0"/>
              <a:t>,</a:t>
            </a:r>
            <a:r>
              <a:rPr lang="zh-CN" altLang="en-US" dirty="0"/>
              <a:t>王艺璇</a:t>
            </a:r>
            <a:r>
              <a:rPr lang="en-US" altLang="zh-CN" dirty="0"/>
              <a:t>,</a:t>
            </a:r>
            <a:r>
              <a:rPr lang="zh-CN" altLang="en-US" dirty="0"/>
              <a:t>马新瑞</a:t>
            </a:r>
            <a:r>
              <a:rPr lang="en-US" altLang="zh-CN" dirty="0"/>
              <a:t>,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智能导盲鞋</a:t>
            </a:r>
            <a:r>
              <a:rPr lang="en-US" altLang="zh-CN" dirty="0"/>
              <a:t>[J]. </a:t>
            </a:r>
            <a:r>
              <a:rPr lang="zh-CN" altLang="en-US" dirty="0"/>
              <a:t>电子世界</a:t>
            </a:r>
            <a:r>
              <a:rPr lang="en-US" altLang="zh-CN" dirty="0"/>
              <a:t>,2018(11):162,164.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韩雪峰</a:t>
            </a:r>
            <a:r>
              <a:rPr lang="en-US" altLang="zh-CN" dirty="0"/>
              <a:t>. </a:t>
            </a:r>
            <a:r>
              <a:rPr lang="zh-CN" altLang="en-US" dirty="0"/>
              <a:t>导盲机器人</a:t>
            </a:r>
            <a:r>
              <a:rPr lang="en-US" altLang="zh-CN" dirty="0"/>
              <a:t>[D]. </a:t>
            </a:r>
            <a:r>
              <a:rPr lang="zh-CN" altLang="en-US" dirty="0"/>
              <a:t>黑龙江</a:t>
            </a:r>
            <a:r>
              <a:rPr lang="en-US" altLang="zh-CN" dirty="0"/>
              <a:t>:</a:t>
            </a:r>
            <a:r>
              <a:rPr lang="zh-CN" altLang="en-US" dirty="0"/>
              <a:t>哈尔滨工程大学</a:t>
            </a:r>
            <a:r>
              <a:rPr lang="en-US" altLang="zh-CN" dirty="0"/>
              <a:t>,2009. DOI:10.7666/d.y1488945.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未来穿戴健康科技股份有限公司</a:t>
            </a:r>
            <a:r>
              <a:rPr lang="en-US" altLang="zh-CN" dirty="0"/>
              <a:t>. </a:t>
            </a:r>
            <a:r>
              <a:rPr lang="zh-CN" altLang="en-US" dirty="0"/>
              <a:t>按摩腰带</a:t>
            </a:r>
            <a:r>
              <a:rPr lang="en-US" altLang="zh-CN" dirty="0"/>
              <a:t>:CN202222333787.6[P]. 2023-06-30.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黄锦敬</a:t>
            </a:r>
            <a:r>
              <a:rPr lang="en-US" altLang="zh-CN" dirty="0"/>
              <a:t>,</a:t>
            </a:r>
            <a:r>
              <a:rPr lang="zh-CN" altLang="en-US" dirty="0"/>
              <a:t>何进英</a:t>
            </a:r>
            <a:r>
              <a:rPr lang="en-US" altLang="zh-CN" dirty="0"/>
              <a:t>,</a:t>
            </a:r>
            <a:r>
              <a:rPr lang="zh-CN" altLang="en-US" dirty="0"/>
              <a:t>刘娘湖</a:t>
            </a:r>
            <a:r>
              <a:rPr lang="en-US" altLang="zh-CN" dirty="0"/>
              <a:t>,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智能穿戴超声波测距可定位导盲腰带研究与设计</a:t>
            </a:r>
            <a:r>
              <a:rPr lang="en-US" altLang="zh-CN" dirty="0"/>
              <a:t>[J]. </a:t>
            </a:r>
            <a:r>
              <a:rPr lang="zh-CN" altLang="en-US" dirty="0"/>
              <a:t>工业控制计算机</a:t>
            </a:r>
            <a:r>
              <a:rPr lang="en-US" altLang="zh-CN" dirty="0"/>
              <a:t>,2022,35(2):100-101,123. DOI:10.3969/j.issn.1001-182X.2022.02.041.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深圳市镭神智能系统有限公司</a:t>
            </a:r>
            <a:r>
              <a:rPr lang="en-US" altLang="zh-CN" dirty="0"/>
              <a:t>. </a:t>
            </a:r>
            <a:r>
              <a:rPr lang="zh-CN" altLang="en-US" dirty="0"/>
              <a:t>一种导盲腰带</a:t>
            </a:r>
            <a:r>
              <a:rPr lang="en-US" altLang="zh-CN" dirty="0"/>
              <a:t>:CN201610877142.5[P]. 2017-02-22.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东北大学秦皇岛分校</a:t>
            </a:r>
            <a:r>
              <a:rPr lang="en-US" altLang="zh-CN" dirty="0"/>
              <a:t>. </a:t>
            </a:r>
            <a:r>
              <a:rPr lang="zh-CN" altLang="en-US" dirty="0"/>
              <a:t>便携式导盲腰带</a:t>
            </a:r>
            <a:r>
              <a:rPr lang="en-US" altLang="zh-CN" dirty="0"/>
              <a:t>:CN201520493030.0[P]. 2015-11-18.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D63A95-2A27-469B-94D8-5170F7527901}"/>
              </a:ext>
            </a:extLst>
          </p:cNvPr>
          <p:cNvSpPr/>
          <p:nvPr/>
        </p:nvSpPr>
        <p:spPr>
          <a:xfrm>
            <a:off x="8874903" y="5032793"/>
            <a:ext cx="279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https://scholar.google.com/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AF0396-AFA1-4174-9D58-6C27B12EFBC4}"/>
              </a:ext>
            </a:extLst>
          </p:cNvPr>
          <p:cNvSpPr/>
          <p:nvPr/>
        </p:nvSpPr>
        <p:spPr>
          <a:xfrm>
            <a:off x="8874903" y="5540040"/>
            <a:ext cx="2635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https://sc.panda321.com/</a:t>
            </a:r>
          </a:p>
        </p:txBody>
      </p:sp>
    </p:spTree>
    <p:extLst>
      <p:ext uri="{BB962C8B-B14F-4D97-AF65-F5344CB8AC3E}">
        <p14:creationId xmlns:p14="http://schemas.microsoft.com/office/powerpoint/2010/main" val="371143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宽屏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华文行楷</vt:lpstr>
      <vt:lpstr>Arial</vt:lpstr>
      <vt:lpstr>Calibri</vt:lpstr>
      <vt:lpstr>Calibri Light</vt:lpstr>
      <vt:lpstr>Times New Roman</vt:lpstr>
      <vt:lpstr>Office Theme</vt:lpstr>
      <vt:lpstr>Five-slides report</vt:lpstr>
      <vt:lpstr> Background &amp; Motivation</vt:lpstr>
      <vt:lpstr>  CONSTRAINTS &amp; GOALS</vt:lpstr>
      <vt:lpstr>Overview of technical project plan</vt:lpstr>
      <vt:lpstr>Validation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2023-08-16T00:46:07Z</dcterms:created>
  <dcterms:modified xsi:type="dcterms:W3CDTF">2024-09-27T02:17:48Z</dcterms:modified>
</cp:coreProperties>
</file>