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5.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8.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0.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8" r:id="rId1"/>
  </p:sldMasterIdLst>
  <p:notesMasterIdLst>
    <p:notesMasterId r:id="rId25"/>
  </p:notesMasterIdLst>
  <p:sldIdLst>
    <p:sldId id="603" r:id="rId2"/>
    <p:sldId id="262" r:id="rId3"/>
    <p:sldId id="604" r:id="rId4"/>
    <p:sldId id="263" r:id="rId5"/>
    <p:sldId id="605" r:id="rId6"/>
    <p:sldId id="587" r:id="rId7"/>
    <p:sldId id="618" r:id="rId8"/>
    <p:sldId id="620" r:id="rId9"/>
    <p:sldId id="621" r:id="rId10"/>
    <p:sldId id="601" r:id="rId11"/>
    <p:sldId id="553" r:id="rId12"/>
    <p:sldId id="606" r:id="rId13"/>
    <p:sldId id="609" r:id="rId14"/>
    <p:sldId id="610" r:id="rId15"/>
    <p:sldId id="614" r:id="rId16"/>
    <p:sldId id="611" r:id="rId17"/>
    <p:sldId id="607" r:id="rId18"/>
    <p:sldId id="602" r:id="rId19"/>
    <p:sldId id="617" r:id="rId20"/>
    <p:sldId id="615" r:id="rId21"/>
    <p:sldId id="616" r:id="rId22"/>
    <p:sldId id="613" r:id="rId23"/>
    <p:sldId id="571"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震宇 方" initials="震宇" lastIdx="2" clrIdx="0"/>
  <p:cmAuthor id="2" name="DELL" initials="D" lastIdx="2" clrIdx="1"/>
  <p:cmAuthor id="3" name="nagi" initials="n"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D79A01"/>
    <a:srgbClr val="ED7D31"/>
    <a:srgbClr val="6C8DBF"/>
    <a:srgbClr val="BA5A56"/>
    <a:srgbClr val="9C7BAB"/>
    <a:srgbClr val="89B76F"/>
    <a:srgbClr val="D5E8D4"/>
    <a:srgbClr val="2F528F"/>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143" autoAdjust="0"/>
  </p:normalViewPr>
  <p:slideViewPr>
    <p:cSldViewPr snapToGrid="0">
      <p:cViewPr varScale="1">
        <p:scale>
          <a:sx n="75" d="100"/>
          <a:sy n="75" d="100"/>
        </p:scale>
        <p:origin x="778"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A45E31-BFCD-4A97-9076-334A97CBF546}" type="datetimeFigureOut">
              <a:rPr lang="zh-CN" altLang="en-US" smtClean="0"/>
              <a:t>2024/9/27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1573AB-9A05-48D1-99BF-CAC874269B6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1573AB-9A05-48D1-99BF-CAC874269B6B}"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47364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1573AB-9A05-48D1-99BF-CAC874269B6B}" type="slidenum">
              <a:rPr lang="zh-CN" altLang="en-US" smtClean="0"/>
              <a:t>17</a:t>
            </a:fld>
            <a:endParaRPr lang="zh-CN" altLang="en-US"/>
          </a:p>
        </p:txBody>
      </p:sp>
    </p:spTree>
    <p:extLst>
      <p:ext uri="{BB962C8B-B14F-4D97-AF65-F5344CB8AC3E}">
        <p14:creationId xmlns:p14="http://schemas.microsoft.com/office/powerpoint/2010/main" val="3169394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1573AB-9A05-48D1-99BF-CAC874269B6B}" type="slidenum">
              <a:rPr lang="zh-CN" altLang="en-US" smtClean="0"/>
              <a:t>19</a:t>
            </a:fld>
            <a:endParaRPr lang="zh-CN" altLang="en-US"/>
          </a:p>
        </p:txBody>
      </p:sp>
    </p:spTree>
    <p:extLst>
      <p:ext uri="{BB962C8B-B14F-4D97-AF65-F5344CB8AC3E}">
        <p14:creationId xmlns:p14="http://schemas.microsoft.com/office/powerpoint/2010/main" val="2413944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1573AB-9A05-48D1-99BF-CAC874269B6B}" type="slidenum">
              <a:rPr lang="zh-CN" altLang="en-US" smtClean="0"/>
              <a:t>23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1573AB-9A05-48D1-99BF-CAC874269B6B}"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87548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1573AB-9A05-48D1-99BF-CAC874269B6B}"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08205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1573AB-9A05-48D1-99BF-CAC874269B6B}" type="slidenum">
              <a:rPr lang="zh-CN" altLang="en-US" smtClean="0"/>
              <a:t>11</a:t>
            </a:fld>
            <a:endParaRPr lang="zh-CN" altLang="en-US"/>
          </a:p>
        </p:txBody>
      </p:sp>
    </p:spTree>
    <p:extLst>
      <p:ext uri="{BB962C8B-B14F-4D97-AF65-F5344CB8AC3E}">
        <p14:creationId xmlns:p14="http://schemas.microsoft.com/office/powerpoint/2010/main" val="1886942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1573AB-9A05-48D1-99BF-CAC874269B6B}" type="slidenum">
              <a:rPr lang="zh-CN" altLang="en-US" smtClean="0"/>
              <a:t>12</a:t>
            </a:fld>
            <a:endParaRPr lang="zh-CN" altLang="en-US"/>
          </a:p>
        </p:txBody>
      </p:sp>
    </p:spTree>
    <p:extLst>
      <p:ext uri="{BB962C8B-B14F-4D97-AF65-F5344CB8AC3E}">
        <p14:creationId xmlns:p14="http://schemas.microsoft.com/office/powerpoint/2010/main" val="2059523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1573AB-9A05-48D1-99BF-CAC874269B6B}" type="slidenum">
              <a:rPr lang="zh-CN" altLang="en-US" smtClean="0"/>
              <a:t>13</a:t>
            </a:fld>
            <a:endParaRPr lang="zh-CN" altLang="en-US"/>
          </a:p>
        </p:txBody>
      </p:sp>
    </p:spTree>
    <p:extLst>
      <p:ext uri="{BB962C8B-B14F-4D97-AF65-F5344CB8AC3E}">
        <p14:creationId xmlns:p14="http://schemas.microsoft.com/office/powerpoint/2010/main" val="2777982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1573AB-9A05-48D1-99BF-CAC874269B6B}" type="slidenum">
              <a:rPr lang="zh-CN" altLang="en-US" smtClean="0"/>
              <a:t>14</a:t>
            </a:fld>
            <a:endParaRPr lang="zh-CN" altLang="en-US"/>
          </a:p>
        </p:txBody>
      </p:sp>
    </p:spTree>
    <p:extLst>
      <p:ext uri="{BB962C8B-B14F-4D97-AF65-F5344CB8AC3E}">
        <p14:creationId xmlns:p14="http://schemas.microsoft.com/office/powerpoint/2010/main" val="1531638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1573AB-9A05-48D1-99BF-CAC874269B6B}" type="slidenum">
              <a:rPr lang="zh-CN" altLang="en-US" smtClean="0"/>
              <a:t>15</a:t>
            </a:fld>
            <a:endParaRPr lang="zh-CN" altLang="en-US"/>
          </a:p>
        </p:txBody>
      </p:sp>
    </p:spTree>
    <p:extLst>
      <p:ext uri="{BB962C8B-B14F-4D97-AF65-F5344CB8AC3E}">
        <p14:creationId xmlns:p14="http://schemas.microsoft.com/office/powerpoint/2010/main" val="1013335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1573AB-9A05-48D1-99BF-CAC874269B6B}" type="slidenum">
              <a:rPr lang="zh-CN" altLang="en-US" smtClean="0"/>
              <a:t>16</a:t>
            </a:fld>
            <a:endParaRPr lang="zh-CN" altLang="en-US"/>
          </a:p>
        </p:txBody>
      </p:sp>
    </p:spTree>
    <p:extLst>
      <p:ext uri="{BB962C8B-B14F-4D97-AF65-F5344CB8AC3E}">
        <p14:creationId xmlns:p14="http://schemas.microsoft.com/office/powerpoint/2010/main" val="3270656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83A4D-880D-90A0-14A2-811078E8991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AC727AD-95FB-58C1-2BC1-4443E5D3CB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4F0DC2A-07BA-3931-F855-B5DA83E6B378}"/>
              </a:ext>
            </a:extLst>
          </p:cNvPr>
          <p:cNvSpPr>
            <a:spLocks noGrp="1"/>
          </p:cNvSpPr>
          <p:nvPr>
            <p:ph type="dt" sz="half" idx="10"/>
          </p:nvPr>
        </p:nvSpPr>
        <p:spPr/>
        <p:txBody>
          <a:bodyPr/>
          <a:lstStyle/>
          <a:p>
            <a:fld id="{ABD54649-95EE-45AB-AB7F-3CAD7214A056}" type="datetime1">
              <a:rPr lang="en-US" smtClean="0"/>
              <a:t>9/27/2024</a:t>
            </a:fld>
            <a:endParaRPr lang="en-US"/>
          </a:p>
        </p:txBody>
      </p:sp>
      <p:sp>
        <p:nvSpPr>
          <p:cNvPr id="5" name="页脚占位符 4">
            <a:extLst>
              <a:ext uri="{FF2B5EF4-FFF2-40B4-BE49-F238E27FC236}">
                <a16:creationId xmlns:a16="http://schemas.microsoft.com/office/drawing/2014/main" id="{EAB39AB8-605B-46D6-BE0D-A701F933CC5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83534F8-7863-9EC4-C137-E2E391C5E30E}"/>
              </a:ext>
            </a:extLst>
          </p:cNvPr>
          <p:cNvSpPr>
            <a:spLocks noGrp="1"/>
          </p:cNvSpPr>
          <p:nvPr>
            <p:ph type="sldNum" sz="quarter" idx="12"/>
          </p:nvPr>
        </p:nvSpPr>
        <p:spPr/>
        <p:txBody>
          <a:bodyPr/>
          <a:lstStyle/>
          <a:p>
            <a:fld id="{094EDBF1-6CF8-4036-98FA-703FA75E9CAB}" type="slidenum">
              <a:rPr lang="en-US" smtClean="0"/>
              <a:t>‹#›</a:t>
            </a:fld>
            <a:endParaRPr lang="en-US" dirty="0"/>
          </a:p>
        </p:txBody>
      </p:sp>
    </p:spTree>
    <p:extLst>
      <p:ext uri="{BB962C8B-B14F-4D97-AF65-F5344CB8AC3E}">
        <p14:creationId xmlns:p14="http://schemas.microsoft.com/office/powerpoint/2010/main" val="255692845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E8DDF-A497-5E4D-1B04-36606BAEB6F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0D1314B-9DBA-1644-ED6D-C970D8FF50E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D4DB05-3C14-E615-1C18-B34856DD3AB9}"/>
              </a:ext>
            </a:extLst>
          </p:cNvPr>
          <p:cNvSpPr>
            <a:spLocks noGrp="1"/>
          </p:cNvSpPr>
          <p:nvPr>
            <p:ph type="dt" sz="half" idx="10"/>
          </p:nvPr>
        </p:nvSpPr>
        <p:spPr/>
        <p:txBody>
          <a:bodyPr/>
          <a:lstStyle/>
          <a:p>
            <a:fld id="{ABD54649-95EE-45AB-AB7F-3CAD7214A056}" type="datetime1">
              <a:rPr lang="en-US" smtClean="0"/>
              <a:t>9/27/2024</a:t>
            </a:fld>
            <a:endParaRPr lang="en-US"/>
          </a:p>
        </p:txBody>
      </p:sp>
      <p:sp>
        <p:nvSpPr>
          <p:cNvPr id="5" name="页脚占位符 4">
            <a:extLst>
              <a:ext uri="{FF2B5EF4-FFF2-40B4-BE49-F238E27FC236}">
                <a16:creationId xmlns:a16="http://schemas.microsoft.com/office/drawing/2014/main" id="{DA78E54A-4D8C-4976-74CE-159644F89C0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81BBEDA0-6149-C8AC-F3CD-9BEB74032A60}"/>
              </a:ext>
            </a:extLst>
          </p:cNvPr>
          <p:cNvSpPr>
            <a:spLocks noGrp="1"/>
          </p:cNvSpPr>
          <p:nvPr>
            <p:ph type="sldNum" sz="quarter" idx="12"/>
          </p:nvPr>
        </p:nvSpPr>
        <p:spPr/>
        <p:txBody>
          <a:bodyPr/>
          <a:lstStyle/>
          <a:p>
            <a:fld id="{094EDBF1-6CF8-4036-98FA-703FA75E9CAB}" type="slidenum">
              <a:rPr lang="en-US" smtClean="0"/>
              <a:t>‹#›</a:t>
            </a:fld>
            <a:endParaRPr lang="en-US" dirty="0"/>
          </a:p>
        </p:txBody>
      </p:sp>
    </p:spTree>
    <p:extLst>
      <p:ext uri="{BB962C8B-B14F-4D97-AF65-F5344CB8AC3E}">
        <p14:creationId xmlns:p14="http://schemas.microsoft.com/office/powerpoint/2010/main" val="12633679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4BF1393-3D35-1F35-119B-5E27A5A8960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CEE826F-A6D5-B876-1401-74B31B19BFD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8E0C85-251C-7542-535A-103630F074C2}"/>
              </a:ext>
            </a:extLst>
          </p:cNvPr>
          <p:cNvSpPr>
            <a:spLocks noGrp="1"/>
          </p:cNvSpPr>
          <p:nvPr>
            <p:ph type="dt" sz="half" idx="10"/>
          </p:nvPr>
        </p:nvSpPr>
        <p:spPr/>
        <p:txBody>
          <a:bodyPr/>
          <a:lstStyle/>
          <a:p>
            <a:fld id="{ABD54649-95EE-45AB-AB7F-3CAD7214A056}" type="datetime1">
              <a:rPr lang="en-US" smtClean="0"/>
              <a:t>9/27/2024</a:t>
            </a:fld>
            <a:endParaRPr lang="en-US"/>
          </a:p>
        </p:txBody>
      </p:sp>
      <p:sp>
        <p:nvSpPr>
          <p:cNvPr id="5" name="页脚占位符 4">
            <a:extLst>
              <a:ext uri="{FF2B5EF4-FFF2-40B4-BE49-F238E27FC236}">
                <a16:creationId xmlns:a16="http://schemas.microsoft.com/office/drawing/2014/main" id="{496FB43F-7456-2783-4D74-9D90E59F0BA7}"/>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8D25071-64AC-824B-697C-DEDA17A030C9}"/>
              </a:ext>
            </a:extLst>
          </p:cNvPr>
          <p:cNvSpPr>
            <a:spLocks noGrp="1"/>
          </p:cNvSpPr>
          <p:nvPr>
            <p:ph type="sldNum" sz="quarter" idx="12"/>
          </p:nvPr>
        </p:nvSpPr>
        <p:spPr/>
        <p:txBody>
          <a:bodyPr/>
          <a:lstStyle/>
          <a:p>
            <a:fld id="{094EDBF1-6CF8-4036-98FA-703FA75E9CAB}" type="slidenum">
              <a:rPr lang="en-US" smtClean="0"/>
              <a:t>‹#›</a:t>
            </a:fld>
            <a:endParaRPr lang="en-US" dirty="0"/>
          </a:p>
        </p:txBody>
      </p:sp>
    </p:spTree>
    <p:extLst>
      <p:ext uri="{BB962C8B-B14F-4D97-AF65-F5344CB8AC3E}">
        <p14:creationId xmlns:p14="http://schemas.microsoft.com/office/powerpoint/2010/main" val="339908674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E270F-0A99-4E23-F538-5E7CEF647B7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E602CF9-BC0C-73B8-345A-4CB16DC4192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15D897-AAC8-E279-1BE0-956ECED6C4E2}"/>
              </a:ext>
            </a:extLst>
          </p:cNvPr>
          <p:cNvSpPr>
            <a:spLocks noGrp="1"/>
          </p:cNvSpPr>
          <p:nvPr>
            <p:ph type="dt" sz="half" idx="10"/>
          </p:nvPr>
        </p:nvSpPr>
        <p:spPr/>
        <p:txBody>
          <a:bodyPr/>
          <a:lstStyle/>
          <a:p>
            <a:fld id="{ABD54649-95EE-45AB-AB7F-3CAD7214A056}" type="datetime1">
              <a:rPr lang="en-US" smtClean="0"/>
              <a:t>9/27/2024</a:t>
            </a:fld>
            <a:endParaRPr lang="en-US"/>
          </a:p>
        </p:txBody>
      </p:sp>
      <p:sp>
        <p:nvSpPr>
          <p:cNvPr id="5" name="页脚占位符 4">
            <a:extLst>
              <a:ext uri="{FF2B5EF4-FFF2-40B4-BE49-F238E27FC236}">
                <a16:creationId xmlns:a16="http://schemas.microsoft.com/office/drawing/2014/main" id="{D7AF8D5B-B051-A9FF-636C-34C2EA80279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D5FE60D9-7E3D-D681-C75C-28D2CAFE6FC4}"/>
              </a:ext>
            </a:extLst>
          </p:cNvPr>
          <p:cNvSpPr>
            <a:spLocks noGrp="1"/>
          </p:cNvSpPr>
          <p:nvPr>
            <p:ph type="sldNum" sz="quarter" idx="12"/>
          </p:nvPr>
        </p:nvSpPr>
        <p:spPr/>
        <p:txBody>
          <a:bodyPr/>
          <a:lstStyle/>
          <a:p>
            <a:fld id="{094EDBF1-6CF8-4036-98FA-703FA75E9CAB}" type="slidenum">
              <a:rPr lang="en-US" smtClean="0"/>
              <a:t>‹#›</a:t>
            </a:fld>
            <a:endParaRPr lang="en-US" dirty="0"/>
          </a:p>
        </p:txBody>
      </p:sp>
    </p:spTree>
    <p:extLst>
      <p:ext uri="{BB962C8B-B14F-4D97-AF65-F5344CB8AC3E}">
        <p14:creationId xmlns:p14="http://schemas.microsoft.com/office/powerpoint/2010/main" val="373932567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7F752-4593-F964-1A2C-35860A4EE09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8EBFEC7-A6AD-80EA-9A77-B00C51924A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0D70144-F615-CC94-176F-E5979A733A8D}"/>
              </a:ext>
            </a:extLst>
          </p:cNvPr>
          <p:cNvSpPr>
            <a:spLocks noGrp="1"/>
          </p:cNvSpPr>
          <p:nvPr>
            <p:ph type="dt" sz="half" idx="10"/>
          </p:nvPr>
        </p:nvSpPr>
        <p:spPr/>
        <p:txBody>
          <a:bodyPr/>
          <a:lstStyle/>
          <a:p>
            <a:fld id="{ABD54649-95EE-45AB-AB7F-3CAD7214A056}" type="datetime1">
              <a:rPr lang="en-US" smtClean="0"/>
              <a:t>9/27/2024</a:t>
            </a:fld>
            <a:endParaRPr lang="en-US"/>
          </a:p>
        </p:txBody>
      </p:sp>
      <p:sp>
        <p:nvSpPr>
          <p:cNvPr id="5" name="页脚占位符 4">
            <a:extLst>
              <a:ext uri="{FF2B5EF4-FFF2-40B4-BE49-F238E27FC236}">
                <a16:creationId xmlns:a16="http://schemas.microsoft.com/office/drawing/2014/main" id="{9A4308A4-4B1B-9915-5F71-20FA5A63951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7F34702-1138-0AC0-2F36-67238507F612}"/>
              </a:ext>
            </a:extLst>
          </p:cNvPr>
          <p:cNvSpPr>
            <a:spLocks noGrp="1"/>
          </p:cNvSpPr>
          <p:nvPr>
            <p:ph type="sldNum" sz="quarter" idx="12"/>
          </p:nvPr>
        </p:nvSpPr>
        <p:spPr/>
        <p:txBody>
          <a:bodyPr/>
          <a:lstStyle/>
          <a:p>
            <a:fld id="{094EDBF1-6CF8-4036-98FA-703FA75E9CAB}" type="slidenum">
              <a:rPr lang="en-US" smtClean="0"/>
              <a:t>‹#›</a:t>
            </a:fld>
            <a:endParaRPr lang="en-US" dirty="0"/>
          </a:p>
        </p:txBody>
      </p:sp>
    </p:spTree>
    <p:extLst>
      <p:ext uri="{BB962C8B-B14F-4D97-AF65-F5344CB8AC3E}">
        <p14:creationId xmlns:p14="http://schemas.microsoft.com/office/powerpoint/2010/main" val="294395072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9912F-3C46-F1EE-D708-E0C6FD60E2B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9F9E0BA-1002-E505-E269-5F59694AED3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DA551A3-05F7-07A9-0891-81698C1705F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6F84929-2809-3D71-9F58-5E5EFA588896}"/>
              </a:ext>
            </a:extLst>
          </p:cNvPr>
          <p:cNvSpPr>
            <a:spLocks noGrp="1"/>
          </p:cNvSpPr>
          <p:nvPr>
            <p:ph type="dt" sz="half" idx="10"/>
          </p:nvPr>
        </p:nvSpPr>
        <p:spPr/>
        <p:txBody>
          <a:bodyPr/>
          <a:lstStyle/>
          <a:p>
            <a:fld id="{ABD54649-95EE-45AB-AB7F-3CAD7214A056}" type="datetime1">
              <a:rPr lang="en-US" smtClean="0"/>
              <a:t>9/27/2024</a:t>
            </a:fld>
            <a:endParaRPr lang="en-US"/>
          </a:p>
        </p:txBody>
      </p:sp>
      <p:sp>
        <p:nvSpPr>
          <p:cNvPr id="6" name="页脚占位符 5">
            <a:extLst>
              <a:ext uri="{FF2B5EF4-FFF2-40B4-BE49-F238E27FC236}">
                <a16:creationId xmlns:a16="http://schemas.microsoft.com/office/drawing/2014/main" id="{7A4D9596-F8A8-594A-F315-F58A01139443}"/>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671EE5A-BF23-40C3-A93D-8B98F7A88440}"/>
              </a:ext>
            </a:extLst>
          </p:cNvPr>
          <p:cNvSpPr>
            <a:spLocks noGrp="1"/>
          </p:cNvSpPr>
          <p:nvPr>
            <p:ph type="sldNum" sz="quarter" idx="12"/>
          </p:nvPr>
        </p:nvSpPr>
        <p:spPr/>
        <p:txBody>
          <a:bodyPr/>
          <a:lstStyle/>
          <a:p>
            <a:fld id="{094EDBF1-6CF8-4036-98FA-703FA75E9CAB}" type="slidenum">
              <a:rPr lang="en-US" smtClean="0"/>
              <a:t>‹#›</a:t>
            </a:fld>
            <a:endParaRPr lang="en-US" dirty="0"/>
          </a:p>
        </p:txBody>
      </p:sp>
    </p:spTree>
    <p:extLst>
      <p:ext uri="{BB962C8B-B14F-4D97-AF65-F5344CB8AC3E}">
        <p14:creationId xmlns:p14="http://schemas.microsoft.com/office/powerpoint/2010/main" val="63705376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C1C25-5C72-81CB-13E3-A8990991C6B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8F3ED24-D282-8A64-1178-35257A00B9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2FA1F78-2E77-7EBA-174C-62F524AE9F3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CD45A11-FD57-762D-6055-3B02A310D6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F144C2A-3191-270D-9D0C-4AE2BAA43F5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506B731-4D52-3B7E-BB24-156518883A34}"/>
              </a:ext>
            </a:extLst>
          </p:cNvPr>
          <p:cNvSpPr>
            <a:spLocks noGrp="1"/>
          </p:cNvSpPr>
          <p:nvPr>
            <p:ph type="dt" sz="half" idx="10"/>
          </p:nvPr>
        </p:nvSpPr>
        <p:spPr/>
        <p:txBody>
          <a:bodyPr/>
          <a:lstStyle/>
          <a:p>
            <a:fld id="{ABD54649-95EE-45AB-AB7F-3CAD7214A056}" type="datetime1">
              <a:rPr lang="en-US" smtClean="0"/>
              <a:t>9/27/2024</a:t>
            </a:fld>
            <a:endParaRPr lang="en-US"/>
          </a:p>
        </p:txBody>
      </p:sp>
      <p:sp>
        <p:nvSpPr>
          <p:cNvPr id="8" name="页脚占位符 7">
            <a:extLst>
              <a:ext uri="{FF2B5EF4-FFF2-40B4-BE49-F238E27FC236}">
                <a16:creationId xmlns:a16="http://schemas.microsoft.com/office/drawing/2014/main" id="{A48F5033-8124-3610-B0B4-F05EF8F5642B}"/>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11A833F7-E561-65B7-6B08-7FD7A7399D86}"/>
              </a:ext>
            </a:extLst>
          </p:cNvPr>
          <p:cNvSpPr>
            <a:spLocks noGrp="1"/>
          </p:cNvSpPr>
          <p:nvPr>
            <p:ph type="sldNum" sz="quarter" idx="12"/>
          </p:nvPr>
        </p:nvSpPr>
        <p:spPr/>
        <p:txBody>
          <a:bodyPr/>
          <a:lstStyle/>
          <a:p>
            <a:fld id="{094EDBF1-6CF8-4036-98FA-703FA75E9CAB}" type="slidenum">
              <a:rPr lang="en-US" smtClean="0"/>
              <a:t>‹#›</a:t>
            </a:fld>
            <a:endParaRPr lang="en-US" dirty="0"/>
          </a:p>
        </p:txBody>
      </p:sp>
    </p:spTree>
    <p:extLst>
      <p:ext uri="{BB962C8B-B14F-4D97-AF65-F5344CB8AC3E}">
        <p14:creationId xmlns:p14="http://schemas.microsoft.com/office/powerpoint/2010/main" val="64846715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CD78D-66B1-237B-76BD-CC431B56676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41A85D-B898-A5A1-67A0-3F16DFF3BB6B}"/>
              </a:ext>
            </a:extLst>
          </p:cNvPr>
          <p:cNvSpPr>
            <a:spLocks noGrp="1"/>
          </p:cNvSpPr>
          <p:nvPr>
            <p:ph type="dt" sz="half" idx="10"/>
          </p:nvPr>
        </p:nvSpPr>
        <p:spPr/>
        <p:txBody>
          <a:bodyPr/>
          <a:lstStyle/>
          <a:p>
            <a:fld id="{ABD54649-95EE-45AB-AB7F-3CAD7214A056}" type="datetime1">
              <a:rPr lang="en-US" smtClean="0"/>
              <a:t>9/27/2024</a:t>
            </a:fld>
            <a:endParaRPr lang="en-US"/>
          </a:p>
        </p:txBody>
      </p:sp>
      <p:sp>
        <p:nvSpPr>
          <p:cNvPr id="4" name="页脚占位符 3">
            <a:extLst>
              <a:ext uri="{FF2B5EF4-FFF2-40B4-BE49-F238E27FC236}">
                <a16:creationId xmlns:a16="http://schemas.microsoft.com/office/drawing/2014/main" id="{99450FDA-1F9B-340B-EEA2-095F91DEE015}"/>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7D30DB88-D529-43C1-70AA-00C51F5B5F15}"/>
              </a:ext>
            </a:extLst>
          </p:cNvPr>
          <p:cNvSpPr>
            <a:spLocks noGrp="1"/>
          </p:cNvSpPr>
          <p:nvPr>
            <p:ph type="sldNum" sz="quarter" idx="12"/>
          </p:nvPr>
        </p:nvSpPr>
        <p:spPr/>
        <p:txBody>
          <a:bodyPr/>
          <a:lstStyle/>
          <a:p>
            <a:fld id="{094EDBF1-6CF8-4036-98FA-703FA75E9CAB}" type="slidenum">
              <a:rPr lang="en-US" smtClean="0"/>
              <a:t>‹#›</a:t>
            </a:fld>
            <a:endParaRPr lang="en-US" dirty="0"/>
          </a:p>
        </p:txBody>
      </p:sp>
    </p:spTree>
    <p:extLst>
      <p:ext uri="{BB962C8B-B14F-4D97-AF65-F5344CB8AC3E}">
        <p14:creationId xmlns:p14="http://schemas.microsoft.com/office/powerpoint/2010/main" val="27481363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6592E3A-C163-4001-A03E-81033CDF7995}"/>
              </a:ext>
            </a:extLst>
          </p:cNvPr>
          <p:cNvSpPr>
            <a:spLocks noGrp="1"/>
          </p:cNvSpPr>
          <p:nvPr>
            <p:ph type="dt" sz="half" idx="10"/>
          </p:nvPr>
        </p:nvSpPr>
        <p:spPr/>
        <p:txBody>
          <a:bodyPr/>
          <a:lstStyle/>
          <a:p>
            <a:fld id="{ABD54649-95EE-45AB-AB7F-3CAD7214A056}" type="datetime1">
              <a:rPr lang="en-US" smtClean="0"/>
              <a:t>9/27/2024</a:t>
            </a:fld>
            <a:endParaRPr lang="en-US"/>
          </a:p>
        </p:txBody>
      </p:sp>
      <p:sp>
        <p:nvSpPr>
          <p:cNvPr id="3" name="页脚占位符 2">
            <a:extLst>
              <a:ext uri="{FF2B5EF4-FFF2-40B4-BE49-F238E27FC236}">
                <a16:creationId xmlns:a16="http://schemas.microsoft.com/office/drawing/2014/main" id="{9D9907C1-63C5-D3A9-033A-8DB36D925C6E}"/>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85F7E973-8334-EFDB-53C3-A7A4D5033E1C}"/>
              </a:ext>
            </a:extLst>
          </p:cNvPr>
          <p:cNvSpPr>
            <a:spLocks noGrp="1"/>
          </p:cNvSpPr>
          <p:nvPr>
            <p:ph type="sldNum" sz="quarter" idx="12"/>
          </p:nvPr>
        </p:nvSpPr>
        <p:spPr/>
        <p:txBody>
          <a:bodyPr/>
          <a:lstStyle/>
          <a:p>
            <a:fld id="{094EDBF1-6CF8-4036-98FA-703FA75E9CAB}" type="slidenum">
              <a:rPr lang="en-US" smtClean="0"/>
              <a:t>‹#›</a:t>
            </a:fld>
            <a:endParaRPr lang="en-US" dirty="0"/>
          </a:p>
        </p:txBody>
      </p:sp>
    </p:spTree>
    <p:extLst>
      <p:ext uri="{BB962C8B-B14F-4D97-AF65-F5344CB8AC3E}">
        <p14:creationId xmlns:p14="http://schemas.microsoft.com/office/powerpoint/2010/main" val="36689291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29F9D1-06C6-ECED-0DD0-73725A8221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A524BB7-9170-2109-99C8-D7F6002824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AC50D6E-C0D6-F3E5-29DB-DE0276D100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6FF94BC-02B3-98A2-0522-64C16F320033}"/>
              </a:ext>
            </a:extLst>
          </p:cNvPr>
          <p:cNvSpPr>
            <a:spLocks noGrp="1"/>
          </p:cNvSpPr>
          <p:nvPr>
            <p:ph type="dt" sz="half" idx="10"/>
          </p:nvPr>
        </p:nvSpPr>
        <p:spPr/>
        <p:txBody>
          <a:bodyPr/>
          <a:lstStyle/>
          <a:p>
            <a:fld id="{ABD54649-95EE-45AB-AB7F-3CAD7214A056}" type="datetime1">
              <a:rPr lang="en-US" smtClean="0"/>
              <a:t>9/27/2024</a:t>
            </a:fld>
            <a:endParaRPr lang="en-US"/>
          </a:p>
        </p:txBody>
      </p:sp>
      <p:sp>
        <p:nvSpPr>
          <p:cNvPr id="6" name="页脚占位符 5">
            <a:extLst>
              <a:ext uri="{FF2B5EF4-FFF2-40B4-BE49-F238E27FC236}">
                <a16:creationId xmlns:a16="http://schemas.microsoft.com/office/drawing/2014/main" id="{C64AE4C2-B114-BB0B-8733-D684CF4B6CA1}"/>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64565065-043C-546E-6339-BC008FF3F6D4}"/>
              </a:ext>
            </a:extLst>
          </p:cNvPr>
          <p:cNvSpPr>
            <a:spLocks noGrp="1"/>
          </p:cNvSpPr>
          <p:nvPr>
            <p:ph type="sldNum" sz="quarter" idx="12"/>
          </p:nvPr>
        </p:nvSpPr>
        <p:spPr/>
        <p:txBody>
          <a:bodyPr/>
          <a:lstStyle/>
          <a:p>
            <a:fld id="{094EDBF1-6CF8-4036-98FA-703FA75E9CAB}" type="slidenum">
              <a:rPr lang="en-US" smtClean="0"/>
              <a:t>‹#›</a:t>
            </a:fld>
            <a:endParaRPr lang="en-US" dirty="0"/>
          </a:p>
        </p:txBody>
      </p:sp>
    </p:spTree>
    <p:extLst>
      <p:ext uri="{BB962C8B-B14F-4D97-AF65-F5344CB8AC3E}">
        <p14:creationId xmlns:p14="http://schemas.microsoft.com/office/powerpoint/2010/main" val="190435678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1BAF30-4B21-84F9-AB1A-9947266657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5CC3382-1500-A6F4-17C1-706DB62FD1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4B160F-EDD5-501C-49A3-6A2A36274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3D3FDF-07B4-8094-2A14-CDC6BB83A8EA}"/>
              </a:ext>
            </a:extLst>
          </p:cNvPr>
          <p:cNvSpPr>
            <a:spLocks noGrp="1"/>
          </p:cNvSpPr>
          <p:nvPr>
            <p:ph type="dt" sz="half" idx="10"/>
          </p:nvPr>
        </p:nvSpPr>
        <p:spPr/>
        <p:txBody>
          <a:bodyPr/>
          <a:lstStyle/>
          <a:p>
            <a:fld id="{ABD54649-95EE-45AB-AB7F-3CAD7214A056}" type="datetime1">
              <a:rPr lang="en-US" smtClean="0"/>
              <a:t>9/27/2024</a:t>
            </a:fld>
            <a:endParaRPr lang="en-US"/>
          </a:p>
        </p:txBody>
      </p:sp>
      <p:sp>
        <p:nvSpPr>
          <p:cNvPr id="6" name="页脚占位符 5">
            <a:extLst>
              <a:ext uri="{FF2B5EF4-FFF2-40B4-BE49-F238E27FC236}">
                <a16:creationId xmlns:a16="http://schemas.microsoft.com/office/drawing/2014/main" id="{433C8F4C-D578-2449-7C9F-42BB3D467EA2}"/>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39262FE4-4720-827C-5BD8-8A48D495AD82}"/>
              </a:ext>
            </a:extLst>
          </p:cNvPr>
          <p:cNvSpPr>
            <a:spLocks noGrp="1"/>
          </p:cNvSpPr>
          <p:nvPr>
            <p:ph type="sldNum" sz="quarter" idx="12"/>
          </p:nvPr>
        </p:nvSpPr>
        <p:spPr/>
        <p:txBody>
          <a:bodyPr/>
          <a:lstStyle/>
          <a:p>
            <a:fld id="{094EDBF1-6CF8-4036-98FA-703FA75E9CAB}" type="slidenum">
              <a:rPr lang="en-US" smtClean="0"/>
              <a:t>‹#›</a:t>
            </a:fld>
            <a:endParaRPr lang="en-US" dirty="0"/>
          </a:p>
        </p:txBody>
      </p:sp>
    </p:spTree>
    <p:extLst>
      <p:ext uri="{BB962C8B-B14F-4D97-AF65-F5344CB8AC3E}">
        <p14:creationId xmlns:p14="http://schemas.microsoft.com/office/powerpoint/2010/main" val="38425243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F8FCE26-3667-75C3-324C-6E969FE7B0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333B67D-D240-31A7-D179-1B80BF56A1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F1A712-FEBA-9C02-6F1E-66D735FCCB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D54649-95EE-45AB-AB7F-3CAD7214A056}" type="datetime1">
              <a:rPr lang="en-US" smtClean="0"/>
              <a:t>9/27/2024</a:t>
            </a:fld>
            <a:endParaRPr lang="en-US"/>
          </a:p>
        </p:txBody>
      </p:sp>
      <p:sp>
        <p:nvSpPr>
          <p:cNvPr id="5" name="页脚占位符 4">
            <a:extLst>
              <a:ext uri="{FF2B5EF4-FFF2-40B4-BE49-F238E27FC236}">
                <a16:creationId xmlns:a16="http://schemas.microsoft.com/office/drawing/2014/main" id="{0BFD5BFA-5BC9-305E-F3F6-815A600CD1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70D32399-0456-EAF3-7516-B54F7E3C86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4EDBF1-6CF8-4036-98FA-703FA75E9CAB}" type="slidenum">
              <a:rPr lang="en-US" smtClean="0"/>
              <a:t>‹#›</a:t>
            </a:fld>
            <a:endParaRPr lang="en-US" dirty="0"/>
          </a:p>
        </p:txBody>
      </p:sp>
      <p:pic>
        <p:nvPicPr>
          <p:cNvPr id="7" name="Picture 4" descr="查看源图像">
            <a:extLst>
              <a:ext uri="{FF2B5EF4-FFF2-40B4-BE49-F238E27FC236}">
                <a16:creationId xmlns:a16="http://schemas.microsoft.com/office/drawing/2014/main" id="{1E7487B1-B191-CCB4-889A-B912C6FB2FB7}"/>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28562"/>
            <a:ext cx="3034615" cy="21459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7">
            <a:extLst>
              <a:ext uri="{FF2B5EF4-FFF2-40B4-BE49-F238E27FC236}">
                <a16:creationId xmlns:a16="http://schemas.microsoft.com/office/drawing/2014/main" id="{29629574-3053-958C-A88F-5F2533D1546F}"/>
              </a:ext>
            </a:extLst>
          </p:cNvPr>
          <p:cNvSpPr/>
          <p:nvPr userDrawn="1"/>
        </p:nvSpPr>
        <p:spPr>
          <a:xfrm flipV="1">
            <a:off x="4038600" y="0"/>
            <a:ext cx="8153400" cy="3651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111647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8.png"/><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10.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9.png"/><Relationship Id="rId5" Type="http://schemas.openxmlformats.org/officeDocument/2006/relationships/notesSlide" Target="../notesSlides/notesSlide5.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12.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1.png"/><Relationship Id="rId5" Type="http://schemas.openxmlformats.org/officeDocument/2006/relationships/notesSlide" Target="../notesSlides/notesSlide6.xml"/><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13.png"/><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15.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4.png"/><Relationship Id="rId5" Type="http://schemas.openxmlformats.org/officeDocument/2006/relationships/notesSlide" Target="../notesSlides/notesSlide8.xml"/><Relationship Id="rId4"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16.png"/><Relationship Id="rId5" Type="http://schemas.openxmlformats.org/officeDocument/2006/relationships/notesSlide" Target="../notesSlides/notesSlide9.xml"/><Relationship Id="rId4"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hyperlink" Target="https://www.bilibili.com/video/BV1gCtXeaE1e/?vd_source=920cedea08513079dfcdebff36b1f9b0" TargetMode="External"/><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17.jpg"/><Relationship Id="rId5" Type="http://schemas.openxmlformats.org/officeDocument/2006/relationships/notesSlide" Target="../notesSlides/notesSlide1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jpg"/><Relationship Id="rId4"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5.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6.png"/><Relationship Id="rId5" Type="http://schemas.openxmlformats.org/officeDocument/2006/relationships/notesSlide" Target="../notesSlides/notesSlide2.xml"/><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7.png"/><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2250" y="1361758"/>
            <a:ext cx="9144000" cy="2387600"/>
          </a:xfrm>
        </p:spPr>
        <p:txBody>
          <a:bodyPr>
            <a:normAutofit/>
          </a:bodyPr>
          <a:lstStyle/>
          <a:p>
            <a:r>
              <a:rPr lang="en-US" altLang="zh-CN" sz="6600" b="1" dirty="0">
                <a:solidFill>
                  <a:srgbClr val="FFC000"/>
                </a:solidFill>
                <a:effectLst>
                  <a:outerShdw blurRad="38100" dist="38100" dir="2700000" algn="tl">
                    <a:srgbClr val="002060">
                      <a:alpha val="43000"/>
                    </a:srgbClr>
                  </a:outerShdw>
                </a:effectLst>
                <a:latin typeface="华文新魏" panose="02010800040101010101" pitchFamily="2" charset="-122"/>
                <a:ea typeface="华文新魏" panose="02010800040101010101" pitchFamily="2" charset="-122"/>
              </a:rPr>
              <a:t>Guide Belt</a:t>
            </a:r>
            <a:endParaRPr lang="zh-CN" altLang="en-US" sz="6600" b="1" dirty="0">
              <a:solidFill>
                <a:srgbClr val="FFC000"/>
              </a:solidFill>
              <a:effectLst>
                <a:outerShdw blurRad="38100" dist="38100" dir="2700000" algn="tl">
                  <a:srgbClr val="002060">
                    <a:alpha val="43000"/>
                  </a:srgbClr>
                </a:outerShdw>
              </a:effectLst>
              <a:latin typeface="华文新魏" panose="02010800040101010101" pitchFamily="2" charset="-122"/>
              <a:ea typeface="华文新魏" panose="02010800040101010101" pitchFamily="2" charset="-122"/>
            </a:endParaRPr>
          </a:p>
        </p:txBody>
      </p:sp>
      <p:sp>
        <p:nvSpPr>
          <p:cNvPr id="3" name="副标题 2"/>
          <p:cNvSpPr>
            <a:spLocks noGrp="1"/>
          </p:cNvSpPr>
          <p:nvPr>
            <p:ph type="subTitle" idx="1"/>
          </p:nvPr>
        </p:nvSpPr>
        <p:spPr>
          <a:xfrm>
            <a:off x="3006897" y="3565935"/>
            <a:ext cx="8045373" cy="742279"/>
          </a:xfrm>
        </p:spPr>
        <p:txBody>
          <a:bodyPr>
            <a:normAutofit/>
          </a:bodyPr>
          <a:lstStyle/>
          <a:p>
            <a:r>
              <a:rPr lang="en-US" altLang="zh-CN" sz="3600" dirty="0">
                <a:solidFill>
                  <a:schemeClr val="accent4"/>
                </a:solidFill>
              </a:rPr>
              <a:t>——By Group Abdomen Vision</a:t>
            </a:r>
          </a:p>
          <a:p>
            <a:endParaRPr lang="zh-CN" altLang="en-US" sz="3600" b="1" dirty="0">
              <a:solidFill>
                <a:srgbClr val="FFC000"/>
              </a:solidFill>
            </a:endParaRPr>
          </a:p>
        </p:txBody>
      </p:sp>
      <p:sp>
        <p:nvSpPr>
          <p:cNvPr id="4" name="文本框 3"/>
          <p:cNvSpPr txBox="1"/>
          <p:nvPr/>
        </p:nvSpPr>
        <p:spPr>
          <a:xfrm>
            <a:off x="10281921" y="5885172"/>
            <a:ext cx="1910079" cy="972828"/>
          </a:xfrm>
          <a:prstGeom prst="rect">
            <a:avLst/>
          </a:prstGeom>
          <a:solidFill>
            <a:schemeClr val="bg1"/>
          </a:solidFill>
        </p:spPr>
        <p:txBody>
          <a:bodyPr wrap="square">
            <a:noAutofit/>
            <a:extLst>
              <a:ext uri="{4A0BC546-FE56-4ADE-93B0-CB8AF2F6F144}">
                <wpsdc:textFrameExt xmlns:wpsdc="http://www.wps.cn/officeDocument/2022/drawingmlCustomData" xmlns="" type="text"/>
              </a:ext>
            </a:extLst>
          </a:bodyPr>
          <a:lstStyle/>
          <a:p>
            <a:pPr algn="l"/>
            <a:r>
              <a:rPr lang="en-US" altLang="zh-CN" sz="1800" dirty="0" err="1">
                <a:solidFill>
                  <a:srgbClr val="FFC000"/>
                </a:solidFill>
                <a:latin typeface="Arial" panose="020B0604020202020204" pitchFamily="34" charset="0"/>
                <a:ea typeface="微软雅黑" panose="020B0503020204020204" charset="-122"/>
              </a:rPr>
              <a:t>Zhunan</a:t>
            </a:r>
            <a:r>
              <a:rPr lang="en-US" altLang="zh-CN" sz="1800" dirty="0">
                <a:solidFill>
                  <a:srgbClr val="FFC000"/>
                </a:solidFill>
                <a:latin typeface="Arial" panose="020B0604020202020204" pitchFamily="34" charset="0"/>
                <a:ea typeface="微软雅黑" panose="020B0503020204020204" charset="-122"/>
              </a:rPr>
              <a:t> Cao</a:t>
            </a:r>
          </a:p>
          <a:p>
            <a:pPr algn="l"/>
            <a:r>
              <a:rPr lang="en-US" altLang="zh-CN" dirty="0" err="1">
                <a:solidFill>
                  <a:srgbClr val="FFC000"/>
                </a:solidFill>
                <a:latin typeface="Arial" panose="020B0604020202020204" pitchFamily="34" charset="0"/>
                <a:ea typeface="微软雅黑" panose="020B0503020204020204" charset="-122"/>
              </a:rPr>
              <a:t>Fuqinke</a:t>
            </a:r>
            <a:r>
              <a:rPr lang="en-US" altLang="zh-CN" dirty="0">
                <a:solidFill>
                  <a:srgbClr val="FFC000"/>
                </a:solidFill>
                <a:latin typeface="Arial" panose="020B0604020202020204" pitchFamily="34" charset="0"/>
                <a:ea typeface="微软雅黑" panose="020B0503020204020204" charset="-122"/>
              </a:rPr>
              <a:t> Xie</a:t>
            </a:r>
          </a:p>
          <a:p>
            <a:pPr algn="l"/>
            <a:r>
              <a:rPr lang="en-US" altLang="zh-CN" sz="1800" dirty="0">
                <a:solidFill>
                  <a:srgbClr val="FFC000"/>
                </a:solidFill>
                <a:latin typeface="Arial" panose="020B0604020202020204" pitchFamily="34" charset="0"/>
                <a:ea typeface="微软雅黑" panose="020B0503020204020204" charset="-122"/>
              </a:rPr>
              <a:t>Yucheng Meng</a:t>
            </a:r>
            <a:endParaRPr lang="zh-CN" altLang="en-US" sz="1800" dirty="0">
              <a:solidFill>
                <a:srgbClr val="FFC000"/>
              </a:solidFill>
              <a:latin typeface="Arial" panose="020B0604020202020204" pitchFamily="34" charset="0"/>
              <a:ea typeface="微软雅黑" panose="020B0503020204020204" charset="-122"/>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00250"/>
            <a:ext cx="12192000" cy="2849563"/>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6" name="矩形 5"/>
          <p:cNvSpPr/>
          <p:nvPr/>
        </p:nvSpPr>
        <p:spPr>
          <a:xfrm>
            <a:off x="0" y="2663825"/>
            <a:ext cx="1096963"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7172" name="文本框 7"/>
          <p:cNvSpPr txBox="1"/>
          <p:nvPr/>
        </p:nvSpPr>
        <p:spPr>
          <a:xfrm>
            <a:off x="985838" y="2000250"/>
            <a:ext cx="1539875" cy="1861185"/>
          </a:xfrm>
          <a:prstGeom prst="rect">
            <a:avLst/>
          </a:prstGeom>
          <a:noFill/>
          <a:ln w="9525">
            <a:noFill/>
          </a:ln>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500" dirty="0">
                <a:solidFill>
                  <a:prstClr val="white"/>
                </a:solidFill>
                <a:latin typeface="Impact" panose="020B0806030902050204" pitchFamily="34" charset="0"/>
                <a:ea typeface="等线" panose="02010600030101010101" pitchFamily="2" charset="-122"/>
              </a:rPr>
              <a:t>2</a:t>
            </a:r>
            <a:endParaRPr kumimoji="0" lang="en-US" altLang="zh-CN" sz="11500" b="0" i="0" u="none" strike="noStrike" kern="1200" cap="none" spc="0" normalizeH="0" baseline="0" noProof="0" dirty="0">
              <a:ln>
                <a:noFill/>
              </a:ln>
              <a:solidFill>
                <a:prstClr val="white"/>
              </a:solidFill>
              <a:effectLst/>
              <a:uLnTx/>
              <a:uFillTx/>
              <a:latin typeface="Impact" panose="020B0806030902050204" pitchFamily="34" charset="0"/>
              <a:ea typeface="等线" panose="02010600030101010101" pitchFamily="2" charset="-122"/>
              <a:cs typeface="+mn-cs"/>
            </a:endParaRPr>
          </a:p>
        </p:txBody>
      </p:sp>
      <p:sp>
        <p:nvSpPr>
          <p:cNvPr id="7173" name="文本框 8"/>
          <p:cNvSpPr txBox="1"/>
          <p:nvPr/>
        </p:nvSpPr>
        <p:spPr>
          <a:xfrm>
            <a:off x="419100" y="2638425"/>
            <a:ext cx="571500" cy="584200"/>
          </a:xfrm>
          <a:prstGeom prst="rect">
            <a:avLst/>
          </a:prstGeom>
          <a:noFill/>
          <a:ln w="9525">
            <a:noFill/>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2F5597"/>
                </a:solidFill>
                <a:effectLst/>
                <a:uLnTx/>
                <a:uFillTx/>
                <a:latin typeface="微软雅黑" panose="020B0503020204020204" charset="-122"/>
                <a:ea typeface="微软雅黑" panose="020B0503020204020204" charset="-122"/>
                <a:cs typeface="+mn-cs"/>
              </a:rPr>
              <a:t>第</a:t>
            </a:r>
          </a:p>
        </p:txBody>
      </p:sp>
      <p:sp>
        <p:nvSpPr>
          <p:cNvPr id="10" name="矩形 9"/>
          <p:cNvSpPr/>
          <p:nvPr/>
        </p:nvSpPr>
        <p:spPr>
          <a:xfrm>
            <a:off x="2498725" y="2663825"/>
            <a:ext cx="9693275"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7175" name="文本框 10"/>
          <p:cNvSpPr txBox="1"/>
          <p:nvPr/>
        </p:nvSpPr>
        <p:spPr>
          <a:xfrm>
            <a:off x="2525713" y="2638425"/>
            <a:ext cx="1766887" cy="584200"/>
          </a:xfrm>
          <a:prstGeom prst="rect">
            <a:avLst/>
          </a:prstGeom>
          <a:noFill/>
          <a:ln w="9525">
            <a:noFill/>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2F5597"/>
                </a:solidFill>
                <a:effectLst/>
                <a:uLnTx/>
                <a:uFillTx/>
                <a:latin typeface="微软雅黑" panose="020B0503020204020204" charset="-122"/>
                <a:ea typeface="微软雅黑" panose="020B0503020204020204" charset="-122"/>
                <a:cs typeface="+mn-cs"/>
              </a:rPr>
              <a:t>部分</a:t>
            </a:r>
          </a:p>
        </p:txBody>
      </p:sp>
      <p:sp>
        <p:nvSpPr>
          <p:cNvPr id="7176" name="文本框 11"/>
          <p:cNvSpPr txBox="1"/>
          <p:nvPr/>
        </p:nvSpPr>
        <p:spPr>
          <a:xfrm>
            <a:off x="5027295" y="3632200"/>
            <a:ext cx="7491730" cy="829945"/>
          </a:xfrm>
          <a:prstGeom prst="rect">
            <a:avLst/>
          </a:prstGeom>
          <a:noFill/>
          <a:ln w="9525">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4800" b="1" dirty="0">
                <a:solidFill>
                  <a:prstClr val="white"/>
                </a:solidFill>
                <a:latin typeface="微软雅黑" panose="020B0503020204020204" charset="-122"/>
                <a:ea typeface="微软雅黑" panose="020B0503020204020204" charset="-122"/>
              </a:rPr>
              <a:t>数据交互部分</a:t>
            </a:r>
            <a:endParaRPr kumimoji="0" lang="zh-CN" altLang="en-US" sz="4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11482031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1062" y="1726651"/>
            <a:ext cx="4391977" cy="4329141"/>
          </a:xfrm>
          <a:prstGeom prst="rect">
            <a:avLst/>
          </a:prstGeom>
          <a:noFill/>
          <a:ln w="50800">
            <a:solidFill>
              <a:srgbClr val="0070C0"/>
            </a:solidFill>
            <a:prstDash val="dash"/>
          </a:ln>
        </p:spPr>
        <p:txBody>
          <a:bodyPr wrap="square" rtlCol="0">
            <a:noAutofit/>
          </a:bodyPr>
          <a:lstStyle/>
          <a:p>
            <a:pPr>
              <a:lnSpc>
                <a:spcPct val="150000"/>
              </a:lnSpc>
            </a:pPr>
            <a:r>
              <a:rPr lang="zh-CN" altLang="en-US" sz="2000" b="1" i="0" dirty="0">
                <a:solidFill>
                  <a:srgbClr val="3C4245"/>
                </a:solidFill>
                <a:effectLst/>
                <a:latin typeface="Arial" panose="020B0604020202020204" pitchFamily="34" charset="0"/>
              </a:rPr>
              <a:t>数据部分主要功能：</a:t>
            </a:r>
            <a:endParaRPr lang="en-US" altLang="zh-CN" sz="2000" b="1" i="0" dirty="0">
              <a:solidFill>
                <a:srgbClr val="3C4245"/>
              </a:solidFill>
              <a:effectLst/>
              <a:latin typeface="Arial" panose="020B0604020202020204" pitchFamily="34" charset="0"/>
            </a:endParaRPr>
          </a:p>
          <a:p>
            <a:pPr>
              <a:lnSpc>
                <a:spcPct val="150000"/>
              </a:lnSpc>
            </a:pPr>
            <a:r>
              <a:rPr lang="zh-CN" altLang="en-US" sz="2000" b="1" dirty="0">
                <a:solidFill>
                  <a:srgbClr val="3C4245"/>
                </a:solidFill>
                <a:latin typeface="Arial" panose="020B0604020202020204" pitchFamily="34" charset="0"/>
              </a:rPr>
              <a:t>统一输入</a:t>
            </a:r>
            <a:r>
              <a:rPr lang="en-US" altLang="zh-CN" sz="2000" b="1" dirty="0">
                <a:solidFill>
                  <a:srgbClr val="3C4245"/>
                </a:solidFill>
                <a:latin typeface="Arial" panose="020B0604020202020204" pitchFamily="34" charset="0"/>
              </a:rPr>
              <a:t>——</a:t>
            </a:r>
            <a:r>
              <a:rPr lang="zh-CN" altLang="en-US" sz="2000" b="1" dirty="0">
                <a:solidFill>
                  <a:srgbClr val="3C4245"/>
                </a:solidFill>
                <a:latin typeface="Arial" panose="020B0604020202020204" pitchFamily="34" charset="0"/>
              </a:rPr>
              <a:t>将不同的传感器的信号统一为电信号输出给执行器</a:t>
            </a:r>
            <a:endParaRPr lang="en-US" altLang="zh-CN" sz="2000" b="1" dirty="0">
              <a:solidFill>
                <a:srgbClr val="3C4245"/>
              </a:solidFill>
              <a:latin typeface="Arial" panose="020B0604020202020204" pitchFamily="34" charset="0"/>
            </a:endParaRPr>
          </a:p>
          <a:p>
            <a:pPr>
              <a:lnSpc>
                <a:spcPct val="150000"/>
              </a:lnSpc>
            </a:pPr>
            <a:r>
              <a:rPr lang="zh-CN" altLang="en-US" sz="2000" b="1" i="0" dirty="0">
                <a:solidFill>
                  <a:srgbClr val="3C4245"/>
                </a:solidFill>
                <a:effectLst/>
                <a:latin typeface="Arial" panose="020B0604020202020204" pitchFamily="34" charset="0"/>
              </a:rPr>
              <a:t>分区执行</a:t>
            </a:r>
            <a:r>
              <a:rPr lang="en-US" altLang="zh-CN" sz="2000" b="1" i="0" dirty="0">
                <a:solidFill>
                  <a:srgbClr val="3C4245"/>
                </a:solidFill>
                <a:effectLst/>
                <a:latin typeface="Arial" panose="020B0604020202020204" pitchFamily="34" charset="0"/>
              </a:rPr>
              <a:t>——</a:t>
            </a:r>
            <a:r>
              <a:rPr lang="zh-CN" altLang="en-US" sz="2000" b="1" i="0" dirty="0">
                <a:solidFill>
                  <a:srgbClr val="3C4245"/>
                </a:solidFill>
                <a:effectLst/>
                <a:latin typeface="Arial" panose="020B0604020202020204" pitchFamily="34" charset="0"/>
              </a:rPr>
              <a:t>将传感器的型号转化为具有方向性的信号</a:t>
            </a:r>
            <a:endParaRPr lang="en-US" altLang="zh-CN" sz="2000" b="1" i="0" dirty="0">
              <a:solidFill>
                <a:srgbClr val="3C4245"/>
              </a:solidFill>
              <a:effectLst/>
              <a:latin typeface="Arial" panose="020B0604020202020204" pitchFamily="34" charset="0"/>
            </a:endParaRPr>
          </a:p>
          <a:p>
            <a:pPr>
              <a:lnSpc>
                <a:spcPct val="150000"/>
              </a:lnSpc>
            </a:pPr>
            <a:r>
              <a:rPr lang="zh-CN" altLang="en-US" sz="2000" b="1" dirty="0">
                <a:solidFill>
                  <a:srgbClr val="3C4245"/>
                </a:solidFill>
                <a:latin typeface="Arial" panose="020B0604020202020204" pitchFamily="34" charset="0"/>
              </a:rPr>
              <a:t>无图导航</a:t>
            </a:r>
            <a:r>
              <a:rPr lang="en-US" altLang="zh-CN" sz="2000" b="1" dirty="0">
                <a:solidFill>
                  <a:srgbClr val="3C4245"/>
                </a:solidFill>
                <a:latin typeface="Arial" panose="020B0604020202020204" pitchFamily="34" charset="0"/>
              </a:rPr>
              <a:t>——</a:t>
            </a:r>
            <a:r>
              <a:rPr lang="zh-CN" altLang="en-US" sz="2000" b="1" dirty="0">
                <a:solidFill>
                  <a:srgbClr val="3C4245"/>
                </a:solidFill>
                <a:latin typeface="Arial" panose="020B0604020202020204" pitchFamily="34" charset="0"/>
              </a:rPr>
              <a:t>在确定路径的前提下回避不确定的障碍物</a:t>
            </a:r>
            <a:endParaRPr lang="en-US" altLang="zh-CN" sz="2000" b="1" i="0" dirty="0">
              <a:solidFill>
                <a:srgbClr val="3C4245"/>
              </a:solidFill>
              <a:effectLst/>
              <a:latin typeface="Arial" panose="020B0604020202020204" pitchFamily="34" charset="0"/>
            </a:endParaRPr>
          </a:p>
          <a:p>
            <a:pPr>
              <a:lnSpc>
                <a:spcPct val="150000"/>
              </a:lnSpc>
            </a:pPr>
            <a:endParaRPr lang="en-US" altLang="zh-CN" sz="2000" b="1" i="0" dirty="0">
              <a:solidFill>
                <a:srgbClr val="3C4245"/>
              </a:solidFill>
              <a:effectLst/>
              <a:latin typeface="宋体" panose="02010600030101010101" pitchFamily="2" charset="-122"/>
              <a:ea typeface="宋体" panose="02010600030101010101" pitchFamily="2" charset="-122"/>
            </a:endParaRPr>
          </a:p>
        </p:txBody>
      </p:sp>
      <p:sp>
        <p:nvSpPr>
          <p:cNvPr id="4" name="任意多边形: 形状 30"/>
          <p:cNvSpPr/>
          <p:nvPr>
            <p:custDataLst>
              <p:tags r:id="rId1"/>
            </p:custDataLst>
          </p:nvPr>
        </p:nvSpPr>
        <p:spPr>
          <a:xfrm>
            <a:off x="0" y="889489"/>
            <a:ext cx="881063" cy="578284"/>
          </a:xfrm>
          <a:custGeom>
            <a:avLst/>
            <a:gdLst>
              <a:gd name="connsiteX0" fmla="*/ 0 w 1253066"/>
              <a:gd name="connsiteY0" fmla="*/ 0 h 713841"/>
              <a:gd name="connsiteX1" fmla="*/ 1253066 w 1253066"/>
              <a:gd name="connsiteY1" fmla="*/ 0 h 713841"/>
              <a:gd name="connsiteX2" fmla="*/ 1074606 w 1253066"/>
              <a:gd name="connsiteY2" fmla="*/ 713841 h 713841"/>
              <a:gd name="connsiteX3" fmla="*/ 0 w 1253066"/>
              <a:gd name="connsiteY3" fmla="*/ 713841 h 713841"/>
            </a:gdLst>
            <a:ahLst/>
            <a:cxnLst>
              <a:cxn ang="0">
                <a:pos x="connsiteX0" y="connsiteY0"/>
              </a:cxn>
              <a:cxn ang="0">
                <a:pos x="connsiteX1" y="connsiteY1"/>
              </a:cxn>
              <a:cxn ang="0">
                <a:pos x="connsiteX2" y="connsiteY2"/>
              </a:cxn>
              <a:cxn ang="0">
                <a:pos x="connsiteX3" y="connsiteY3"/>
              </a:cxn>
            </a:cxnLst>
            <a:rect l="l" t="t" r="r" b="b"/>
            <a:pathLst>
              <a:path w="1253066" h="713841">
                <a:moveTo>
                  <a:pt x="0" y="0"/>
                </a:moveTo>
                <a:lnTo>
                  <a:pt x="1253066" y="0"/>
                </a:lnTo>
                <a:lnTo>
                  <a:pt x="1074606" y="713841"/>
                </a:lnTo>
                <a:lnTo>
                  <a:pt x="0" y="713841"/>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grpSp>
        <p:nvGrpSpPr>
          <p:cNvPr id="5" name="组合 129"/>
          <p:cNvGrpSpPr/>
          <p:nvPr/>
        </p:nvGrpSpPr>
        <p:grpSpPr>
          <a:xfrm>
            <a:off x="816762" y="860713"/>
            <a:ext cx="2956560" cy="685800"/>
            <a:chOff x="2118" y="1059"/>
            <a:chExt cx="4656" cy="1080"/>
          </a:xfrm>
        </p:grpSpPr>
        <p:sp>
          <p:nvSpPr>
            <p:cNvPr id="6" name="文本框 130"/>
            <p:cNvSpPr txBox="1"/>
            <p:nvPr>
              <p:custDataLst>
                <p:tags r:id="rId2"/>
              </p:custDataLst>
            </p:nvPr>
          </p:nvSpPr>
          <p:spPr>
            <a:xfrm>
              <a:off x="2118" y="1059"/>
              <a:ext cx="3328" cy="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pPr algn="l"/>
              <a:r>
                <a:rPr lang="zh-CN" altLang="en-US" sz="2400" b="1" dirty="0">
                  <a:solidFill>
                    <a:srgbClr val="2F5597"/>
                  </a:solidFill>
                  <a:latin typeface="Arial" panose="020B0604020202020204" pitchFamily="34" charset="0"/>
                  <a:ea typeface="微软雅黑" panose="020B0503020204020204" charset="-122"/>
                  <a:sym typeface="Arial" panose="020B0604020202020204" pitchFamily="34" charset="0"/>
                </a:rPr>
                <a:t>概要</a:t>
              </a:r>
            </a:p>
          </p:txBody>
        </p:sp>
        <p:sp>
          <p:nvSpPr>
            <p:cNvPr id="7" name="文本框 131"/>
            <p:cNvSpPr txBox="1"/>
            <p:nvPr>
              <p:custDataLst>
                <p:tags r:id="rId3"/>
              </p:custDataLst>
            </p:nvPr>
          </p:nvSpPr>
          <p:spPr>
            <a:xfrm>
              <a:off x="2133" y="1608"/>
              <a:ext cx="4641" cy="531"/>
            </a:xfrm>
            <a:prstGeom prst="rect">
              <a:avLst/>
            </a:prstGeom>
            <a:noFill/>
          </p:spPr>
          <p:txBody>
            <a:bodyPr wrap="square" rtlCol="0" anchor="t">
              <a:spAutoFit/>
            </a:bodyPr>
            <a:lstStyle/>
            <a:p>
              <a:r>
                <a:rPr lang="en-US" altLang="zh-CN" sz="1600" dirty="0">
                  <a:solidFill>
                    <a:srgbClr val="2F5597"/>
                  </a:solidFill>
                </a:rPr>
                <a:t>Abstract</a:t>
              </a:r>
            </a:p>
          </p:txBody>
        </p:sp>
      </p:grpSp>
      <p:pic>
        <p:nvPicPr>
          <p:cNvPr id="8" name="图片 7">
            <a:extLst>
              <a:ext uri="{FF2B5EF4-FFF2-40B4-BE49-F238E27FC236}">
                <a16:creationId xmlns:a16="http://schemas.microsoft.com/office/drawing/2014/main" id="{149F93F4-3EF8-5851-AC59-E8DDFA2949A7}"/>
              </a:ext>
            </a:extLst>
          </p:cNvPr>
          <p:cNvPicPr>
            <a:picLocks noChangeAspect="1"/>
          </p:cNvPicPr>
          <p:nvPr/>
        </p:nvPicPr>
        <p:blipFill>
          <a:blip r:embed="rId6">
            <a:extLst>
              <a:ext uri="{28A0092B-C50C-407E-A947-70E740481C1C}">
                <a14:useLocalDpi xmlns:a14="http://schemas.microsoft.com/office/drawing/2010/main" val="0"/>
              </a:ext>
            </a:extLst>
          </a:blip>
          <a:srcRect t="2321" r="2507" b="12564"/>
          <a:stretch/>
        </p:blipFill>
        <p:spPr>
          <a:xfrm>
            <a:off x="5830792" y="609599"/>
            <a:ext cx="5904008" cy="5794757"/>
          </a:xfrm>
          <a:prstGeom prst="rect">
            <a:avLst/>
          </a:prstGeom>
        </p:spPr>
      </p:pic>
    </p:spTree>
    <p:extLst>
      <p:ext uri="{BB962C8B-B14F-4D97-AF65-F5344CB8AC3E}">
        <p14:creationId xmlns:p14="http://schemas.microsoft.com/office/powerpoint/2010/main" val="3248596134"/>
      </p:ext>
    </p:extLst>
  </p:cSld>
  <p:clrMapOvr>
    <a:masterClrMapping/>
  </p:clrMapOvr>
  <mc:AlternateContent xmlns:mc="http://schemas.openxmlformats.org/markup-compatibility/2006" xmlns:p14="http://schemas.microsoft.com/office/powerpoint/2010/main">
    <mc:Choice Requires="p14">
      <p:transition spd="slow">
        <p:comb/>
      </p:transition>
    </mc:Choice>
    <mc:Fallback xmlns="">
      <p:transition spd="slow">
        <p:comb/>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61504" y="5230864"/>
            <a:ext cx="4448976" cy="560336"/>
          </a:xfrm>
          <a:prstGeom prst="rect">
            <a:avLst/>
          </a:prstGeom>
          <a:noFill/>
          <a:ln w="50800">
            <a:solidFill>
              <a:srgbClr val="0070C0"/>
            </a:solidFill>
            <a:prstDash val="dash"/>
          </a:ln>
        </p:spPr>
        <p:txBody>
          <a:bodyPr wrap="square" rtlCol="0">
            <a:noAutofit/>
          </a:bodyPr>
          <a:lstStyle/>
          <a:p>
            <a:pPr algn="ctr" fontAlgn="auto">
              <a:lnSpc>
                <a:spcPct val="150000"/>
              </a:lnSpc>
            </a:pPr>
            <a:r>
              <a:rPr lang="en-US" altLang="zh-CN" sz="2400" b="1" dirty="0">
                <a:latin typeface="宋体" panose="02010600030101010101" pitchFamily="2" charset="-122"/>
                <a:ea typeface="宋体" panose="02010600030101010101" pitchFamily="2" charset="-122"/>
              </a:rPr>
              <a:t>Arduino</a:t>
            </a:r>
            <a:endParaRPr lang="zh-CN" altLang="en-US" sz="2400" b="1" dirty="0">
              <a:latin typeface="宋体" panose="02010600030101010101" pitchFamily="2" charset="-122"/>
              <a:ea typeface="宋体" panose="02010600030101010101" pitchFamily="2" charset="-122"/>
            </a:endParaRPr>
          </a:p>
        </p:txBody>
      </p:sp>
      <p:sp>
        <p:nvSpPr>
          <p:cNvPr id="4" name="任意多边形: 形状 30"/>
          <p:cNvSpPr/>
          <p:nvPr>
            <p:custDataLst>
              <p:tags r:id="rId1"/>
            </p:custDataLst>
          </p:nvPr>
        </p:nvSpPr>
        <p:spPr>
          <a:xfrm>
            <a:off x="0" y="889489"/>
            <a:ext cx="881063" cy="578284"/>
          </a:xfrm>
          <a:custGeom>
            <a:avLst/>
            <a:gdLst>
              <a:gd name="connsiteX0" fmla="*/ 0 w 1253066"/>
              <a:gd name="connsiteY0" fmla="*/ 0 h 713841"/>
              <a:gd name="connsiteX1" fmla="*/ 1253066 w 1253066"/>
              <a:gd name="connsiteY1" fmla="*/ 0 h 713841"/>
              <a:gd name="connsiteX2" fmla="*/ 1074606 w 1253066"/>
              <a:gd name="connsiteY2" fmla="*/ 713841 h 713841"/>
              <a:gd name="connsiteX3" fmla="*/ 0 w 1253066"/>
              <a:gd name="connsiteY3" fmla="*/ 713841 h 713841"/>
            </a:gdLst>
            <a:ahLst/>
            <a:cxnLst>
              <a:cxn ang="0">
                <a:pos x="connsiteX0" y="connsiteY0"/>
              </a:cxn>
              <a:cxn ang="0">
                <a:pos x="connsiteX1" y="connsiteY1"/>
              </a:cxn>
              <a:cxn ang="0">
                <a:pos x="connsiteX2" y="connsiteY2"/>
              </a:cxn>
              <a:cxn ang="0">
                <a:pos x="connsiteX3" y="connsiteY3"/>
              </a:cxn>
            </a:cxnLst>
            <a:rect l="l" t="t" r="r" b="b"/>
            <a:pathLst>
              <a:path w="1253066" h="713841">
                <a:moveTo>
                  <a:pt x="0" y="0"/>
                </a:moveTo>
                <a:lnTo>
                  <a:pt x="1253066" y="0"/>
                </a:lnTo>
                <a:lnTo>
                  <a:pt x="1074606" y="713841"/>
                </a:lnTo>
                <a:lnTo>
                  <a:pt x="0" y="713841"/>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grpSp>
        <p:nvGrpSpPr>
          <p:cNvPr id="5" name="组合 129"/>
          <p:cNvGrpSpPr/>
          <p:nvPr/>
        </p:nvGrpSpPr>
        <p:grpSpPr>
          <a:xfrm>
            <a:off x="816762" y="860713"/>
            <a:ext cx="2956560" cy="685800"/>
            <a:chOff x="2118" y="1059"/>
            <a:chExt cx="4656" cy="1080"/>
          </a:xfrm>
        </p:grpSpPr>
        <p:sp>
          <p:nvSpPr>
            <p:cNvPr id="6" name="文本框 130"/>
            <p:cNvSpPr txBox="1"/>
            <p:nvPr>
              <p:custDataLst>
                <p:tags r:id="rId2"/>
              </p:custDataLst>
            </p:nvPr>
          </p:nvSpPr>
          <p:spPr>
            <a:xfrm>
              <a:off x="2118" y="1059"/>
              <a:ext cx="3726" cy="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pPr algn="l"/>
              <a:r>
                <a:rPr lang="zh-CN" altLang="en-US" sz="2400" b="1" dirty="0">
                  <a:solidFill>
                    <a:srgbClr val="2F5597"/>
                  </a:solidFill>
                  <a:latin typeface="Arial" panose="020B0604020202020204" pitchFamily="34" charset="0"/>
                  <a:ea typeface="微软雅黑" panose="020B0503020204020204" charset="-122"/>
                  <a:sym typeface="Arial" panose="020B0604020202020204" pitchFamily="34" charset="0"/>
                </a:rPr>
                <a:t>核心硬件</a:t>
              </a:r>
            </a:p>
          </p:txBody>
        </p:sp>
        <p:sp>
          <p:nvSpPr>
            <p:cNvPr id="7" name="文本框 131"/>
            <p:cNvSpPr txBox="1"/>
            <p:nvPr>
              <p:custDataLst>
                <p:tags r:id="rId3"/>
              </p:custDataLst>
            </p:nvPr>
          </p:nvSpPr>
          <p:spPr>
            <a:xfrm>
              <a:off x="2133" y="1608"/>
              <a:ext cx="4641" cy="531"/>
            </a:xfrm>
            <a:prstGeom prst="rect">
              <a:avLst/>
            </a:prstGeom>
            <a:noFill/>
          </p:spPr>
          <p:txBody>
            <a:bodyPr wrap="square" rtlCol="0" anchor="t">
              <a:spAutoFit/>
            </a:bodyPr>
            <a:lstStyle/>
            <a:p>
              <a:r>
                <a:rPr lang="en-US" altLang="zh-CN" sz="1600" dirty="0">
                  <a:solidFill>
                    <a:srgbClr val="2F5597"/>
                  </a:solidFill>
                </a:rPr>
                <a:t>Hardware Core</a:t>
              </a:r>
            </a:p>
          </p:txBody>
        </p:sp>
      </p:grpSp>
      <p:pic>
        <p:nvPicPr>
          <p:cNvPr id="8" name="图片 7">
            <a:extLst>
              <a:ext uri="{FF2B5EF4-FFF2-40B4-BE49-F238E27FC236}">
                <a16:creationId xmlns:a16="http://schemas.microsoft.com/office/drawing/2014/main" id="{6320CF17-DB9D-52A0-75B3-98BC647719E2}"/>
              </a:ext>
            </a:extLst>
          </p:cNvPr>
          <p:cNvPicPr>
            <a:picLocks noChangeAspect="1"/>
          </p:cNvPicPr>
          <p:nvPr/>
        </p:nvPicPr>
        <p:blipFill>
          <a:blip r:embed="rId6"/>
          <a:stretch>
            <a:fillRect/>
          </a:stretch>
        </p:blipFill>
        <p:spPr>
          <a:xfrm>
            <a:off x="661504" y="1755428"/>
            <a:ext cx="4448976" cy="3246201"/>
          </a:xfrm>
          <a:prstGeom prst="rect">
            <a:avLst/>
          </a:prstGeom>
        </p:spPr>
      </p:pic>
      <p:pic>
        <p:nvPicPr>
          <p:cNvPr id="11" name="图片 10">
            <a:extLst>
              <a:ext uri="{FF2B5EF4-FFF2-40B4-BE49-F238E27FC236}">
                <a16:creationId xmlns:a16="http://schemas.microsoft.com/office/drawing/2014/main" id="{AB01F320-5897-80F8-F832-A1E70716CA35}"/>
              </a:ext>
            </a:extLst>
          </p:cNvPr>
          <p:cNvPicPr>
            <a:picLocks noChangeAspect="1"/>
          </p:cNvPicPr>
          <p:nvPr/>
        </p:nvPicPr>
        <p:blipFill>
          <a:blip r:embed="rId7"/>
          <a:stretch>
            <a:fillRect/>
          </a:stretch>
        </p:blipFill>
        <p:spPr>
          <a:xfrm>
            <a:off x="5618480" y="1755428"/>
            <a:ext cx="6024880" cy="3241171"/>
          </a:xfrm>
          <a:prstGeom prst="rect">
            <a:avLst/>
          </a:prstGeom>
        </p:spPr>
      </p:pic>
      <p:sp>
        <p:nvSpPr>
          <p:cNvPr id="12" name="文本框 11">
            <a:extLst>
              <a:ext uri="{FF2B5EF4-FFF2-40B4-BE49-F238E27FC236}">
                <a16:creationId xmlns:a16="http://schemas.microsoft.com/office/drawing/2014/main" id="{C5143C3F-DC0F-C601-127C-32492F56C43D}"/>
              </a:ext>
            </a:extLst>
          </p:cNvPr>
          <p:cNvSpPr txBox="1"/>
          <p:nvPr/>
        </p:nvSpPr>
        <p:spPr>
          <a:xfrm>
            <a:off x="5618480" y="5230864"/>
            <a:ext cx="6024880" cy="560336"/>
          </a:xfrm>
          <a:prstGeom prst="rect">
            <a:avLst/>
          </a:prstGeom>
          <a:noFill/>
          <a:ln w="50800">
            <a:solidFill>
              <a:srgbClr val="0070C0"/>
            </a:solidFill>
            <a:prstDash val="dash"/>
          </a:ln>
        </p:spPr>
        <p:txBody>
          <a:bodyPr wrap="square" rtlCol="0">
            <a:noAutofit/>
          </a:bodyPr>
          <a:lstStyle/>
          <a:p>
            <a:pPr algn="ctr" fontAlgn="auto">
              <a:lnSpc>
                <a:spcPct val="150000"/>
              </a:lnSpc>
            </a:pPr>
            <a:r>
              <a:rPr lang="en-US" altLang="zh-CN" sz="2400" b="1" dirty="0">
                <a:latin typeface="宋体" panose="02010600030101010101" pitchFamily="2" charset="-122"/>
                <a:ea typeface="宋体" panose="02010600030101010101" pitchFamily="2" charset="-122"/>
              </a:rPr>
              <a:t>MPU6050</a:t>
            </a:r>
            <a:endParaRPr lang="zh-CN" altLang="en-US"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7768502"/>
      </p:ext>
    </p:extLst>
  </p:cSld>
  <p:clrMapOvr>
    <a:masterClrMapping/>
  </p:clrMapOvr>
  <mc:AlternateContent xmlns:mc="http://schemas.openxmlformats.org/markup-compatibility/2006" xmlns:p14="http://schemas.microsoft.com/office/powerpoint/2010/main">
    <mc:Choice Requires="p14">
      <p:transition spd="slow">
        <p:comb/>
      </p:transition>
    </mc:Choice>
    <mc:Fallback xmlns="">
      <p:transition spd="slow">
        <p:comb/>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1062" y="1726651"/>
            <a:ext cx="4391977" cy="4329141"/>
          </a:xfrm>
          <a:prstGeom prst="rect">
            <a:avLst/>
          </a:prstGeom>
          <a:noFill/>
          <a:ln w="50800">
            <a:solidFill>
              <a:srgbClr val="0070C0"/>
            </a:solidFill>
            <a:prstDash val="dash"/>
          </a:ln>
        </p:spPr>
        <p:txBody>
          <a:bodyPr wrap="square" rtlCol="0">
            <a:noAutofit/>
          </a:bodyPr>
          <a:lstStyle/>
          <a:p>
            <a:pPr>
              <a:lnSpc>
                <a:spcPct val="150000"/>
              </a:lnSpc>
            </a:pPr>
            <a:r>
              <a:rPr lang="en-US" altLang="zh-CN" sz="2000" b="1" dirty="0">
                <a:solidFill>
                  <a:srgbClr val="3C4245"/>
                </a:solidFill>
                <a:latin typeface="Arial" panose="020B0604020202020204" pitchFamily="34" charset="0"/>
              </a:rPr>
              <a:t>5+2</a:t>
            </a:r>
            <a:r>
              <a:rPr lang="zh-CN" altLang="en-US" sz="2000" b="1" dirty="0">
                <a:solidFill>
                  <a:srgbClr val="3C4245"/>
                </a:solidFill>
                <a:latin typeface="Arial" panose="020B0604020202020204" pitchFamily="34" charset="0"/>
              </a:rPr>
              <a:t>扇区划分</a:t>
            </a:r>
            <a:r>
              <a:rPr lang="zh-CN" altLang="en-US" sz="2000" b="1" i="0" dirty="0">
                <a:solidFill>
                  <a:srgbClr val="3C4245"/>
                </a:solidFill>
                <a:effectLst/>
                <a:latin typeface="Arial" panose="020B0604020202020204" pitchFamily="34" charset="0"/>
              </a:rPr>
              <a:t>：</a:t>
            </a:r>
            <a:endParaRPr lang="en-US" altLang="zh-CN" sz="2000" b="1" i="0" dirty="0">
              <a:solidFill>
                <a:srgbClr val="3C4245"/>
              </a:solidFill>
              <a:effectLst/>
              <a:latin typeface="Arial" panose="020B0604020202020204" pitchFamily="34" charset="0"/>
            </a:endParaRPr>
          </a:p>
          <a:p>
            <a:pPr marL="342900" indent="-342900">
              <a:lnSpc>
                <a:spcPct val="150000"/>
              </a:lnSpc>
              <a:buFont typeface="Arial" panose="020B0604020202020204" pitchFamily="34" charset="0"/>
              <a:buChar char="•"/>
            </a:pPr>
            <a:r>
              <a:rPr lang="zh-CN" altLang="en-US" sz="2000" b="1" i="0" dirty="0">
                <a:solidFill>
                  <a:srgbClr val="3C4245"/>
                </a:solidFill>
                <a:effectLst/>
                <a:ea typeface="宋体" panose="02010600030101010101" pitchFamily="2" charset="-122"/>
              </a:rPr>
              <a:t>目的为揭示障碍方向性</a:t>
            </a:r>
            <a:endParaRPr lang="en-US" altLang="zh-CN" sz="2000" b="1" i="0" dirty="0">
              <a:solidFill>
                <a:srgbClr val="3C4245"/>
              </a:solidFill>
              <a:effectLst/>
              <a:ea typeface="宋体" panose="02010600030101010101" pitchFamily="2" charset="-122"/>
            </a:endParaRPr>
          </a:p>
          <a:p>
            <a:pPr marL="342900" indent="-342900">
              <a:lnSpc>
                <a:spcPct val="150000"/>
              </a:lnSpc>
              <a:buFont typeface="Arial" panose="020B0604020202020204" pitchFamily="34" charset="0"/>
              <a:buChar char="•"/>
            </a:pPr>
            <a:r>
              <a:rPr lang="zh-CN" altLang="en-US" sz="2000" b="1" i="0" dirty="0">
                <a:solidFill>
                  <a:srgbClr val="3C4245"/>
                </a:solidFill>
                <a:effectLst/>
                <a:ea typeface="宋体" panose="02010600030101010101" pitchFamily="2" charset="-122"/>
              </a:rPr>
              <a:t>正面</a:t>
            </a:r>
            <a:r>
              <a:rPr lang="en-US" altLang="zh-CN" sz="2000" b="1" i="0" dirty="0">
                <a:solidFill>
                  <a:srgbClr val="3C4245"/>
                </a:solidFill>
                <a:effectLst/>
                <a:ea typeface="宋体" panose="02010600030101010101" pitchFamily="2" charset="-122"/>
              </a:rPr>
              <a:t>180°</a:t>
            </a:r>
            <a:r>
              <a:rPr lang="zh-CN" altLang="en-US" sz="2000" b="1" i="0" dirty="0">
                <a:solidFill>
                  <a:srgbClr val="3C4245"/>
                </a:solidFill>
                <a:effectLst/>
                <a:ea typeface="宋体" panose="02010600030101010101" pitchFamily="2" charset="-122"/>
              </a:rPr>
              <a:t>划分为五个扇区。</a:t>
            </a:r>
            <a:endParaRPr lang="en-US" altLang="zh-CN" sz="2000" b="1" i="0" dirty="0">
              <a:solidFill>
                <a:srgbClr val="3C4245"/>
              </a:solidFill>
              <a:effectLst/>
              <a:ea typeface="宋体" panose="02010600030101010101" pitchFamily="2" charset="-122"/>
            </a:endParaRPr>
          </a:p>
          <a:p>
            <a:pPr marL="342900" indent="-342900">
              <a:lnSpc>
                <a:spcPct val="150000"/>
              </a:lnSpc>
              <a:buFont typeface="Arial" panose="020B0604020202020204" pitchFamily="34" charset="0"/>
              <a:buChar char="•"/>
            </a:pPr>
            <a:r>
              <a:rPr lang="zh-CN" altLang="en-US" sz="2000" b="1" i="0" dirty="0">
                <a:solidFill>
                  <a:srgbClr val="3C4245"/>
                </a:solidFill>
                <a:effectLst/>
                <a:ea typeface="宋体" panose="02010600030101010101" pitchFamily="2" charset="-122"/>
              </a:rPr>
              <a:t>缩小中间三个扇区提高精度。</a:t>
            </a:r>
            <a:endParaRPr lang="en-US" altLang="zh-CN" sz="2000" b="1" i="0" dirty="0">
              <a:solidFill>
                <a:srgbClr val="3C4245"/>
              </a:solidFill>
              <a:effectLst/>
              <a:ea typeface="宋体" panose="02010600030101010101" pitchFamily="2" charset="-122"/>
            </a:endParaRPr>
          </a:p>
          <a:p>
            <a:pPr marL="342900" indent="-342900">
              <a:lnSpc>
                <a:spcPct val="150000"/>
              </a:lnSpc>
              <a:buFont typeface="Arial" panose="020B0604020202020204" pitchFamily="34" charset="0"/>
              <a:buChar char="•"/>
            </a:pPr>
            <a:r>
              <a:rPr lang="zh-CN" altLang="en-US" sz="2000" b="1" dirty="0">
                <a:solidFill>
                  <a:srgbClr val="3C4245"/>
                </a:solidFill>
                <a:ea typeface="宋体" panose="02010600030101010101" pitchFamily="2" charset="-122"/>
              </a:rPr>
              <a:t>垂直方向划分两个扇区。</a:t>
            </a:r>
            <a:endParaRPr lang="en-US" altLang="zh-CN" sz="2000" b="1" dirty="0">
              <a:solidFill>
                <a:srgbClr val="3C4245"/>
              </a:solidFill>
              <a:ea typeface="宋体" panose="02010600030101010101" pitchFamily="2" charset="-122"/>
            </a:endParaRPr>
          </a:p>
          <a:p>
            <a:pPr marL="342900" indent="-342900">
              <a:lnSpc>
                <a:spcPct val="150000"/>
              </a:lnSpc>
              <a:buFont typeface="Arial" panose="020B0604020202020204" pitchFamily="34" charset="0"/>
              <a:buChar char="•"/>
            </a:pPr>
            <a:r>
              <a:rPr lang="zh-CN" altLang="en-US" sz="2000" b="1" i="0" dirty="0">
                <a:solidFill>
                  <a:srgbClr val="3C4245"/>
                </a:solidFill>
                <a:effectLst/>
                <a:ea typeface="宋体" panose="02010600030101010101" pitchFamily="2" charset="-122"/>
              </a:rPr>
              <a:t>以腰部为水平面。</a:t>
            </a:r>
            <a:endParaRPr lang="en-US" altLang="zh-CN" sz="2000" b="1" i="0" dirty="0">
              <a:solidFill>
                <a:srgbClr val="3C4245"/>
              </a:solidFill>
              <a:effectLst/>
              <a:ea typeface="宋体" panose="02010600030101010101" pitchFamily="2" charset="-122"/>
            </a:endParaRPr>
          </a:p>
          <a:p>
            <a:pPr>
              <a:lnSpc>
                <a:spcPct val="150000"/>
              </a:lnSpc>
            </a:pPr>
            <a:endParaRPr lang="en-US" altLang="zh-CN" sz="2000" b="1" i="0" dirty="0">
              <a:solidFill>
                <a:srgbClr val="3C4245"/>
              </a:solidFill>
              <a:effectLst/>
              <a:latin typeface="Arial" panose="020B0604020202020204" pitchFamily="34" charset="0"/>
              <a:ea typeface="宋体" panose="02010600030101010101" pitchFamily="2" charset="-122"/>
            </a:endParaRPr>
          </a:p>
          <a:p>
            <a:pPr marL="342900" indent="-342900">
              <a:lnSpc>
                <a:spcPct val="150000"/>
              </a:lnSpc>
              <a:buFont typeface="Arial" panose="020B0604020202020204" pitchFamily="34" charset="0"/>
              <a:buChar char="•"/>
            </a:pPr>
            <a:endParaRPr lang="en-US" altLang="zh-CN" sz="2000" b="1" i="0" dirty="0">
              <a:solidFill>
                <a:srgbClr val="3C4245"/>
              </a:solidFill>
              <a:effectLst/>
              <a:latin typeface="宋体" panose="02010600030101010101" pitchFamily="2" charset="-122"/>
              <a:ea typeface="宋体" panose="02010600030101010101" pitchFamily="2" charset="-122"/>
            </a:endParaRPr>
          </a:p>
        </p:txBody>
      </p:sp>
      <p:sp>
        <p:nvSpPr>
          <p:cNvPr id="4" name="任意多边形: 形状 30"/>
          <p:cNvSpPr/>
          <p:nvPr>
            <p:custDataLst>
              <p:tags r:id="rId1"/>
            </p:custDataLst>
          </p:nvPr>
        </p:nvSpPr>
        <p:spPr>
          <a:xfrm>
            <a:off x="0" y="889489"/>
            <a:ext cx="881063" cy="578284"/>
          </a:xfrm>
          <a:custGeom>
            <a:avLst/>
            <a:gdLst>
              <a:gd name="connsiteX0" fmla="*/ 0 w 1253066"/>
              <a:gd name="connsiteY0" fmla="*/ 0 h 713841"/>
              <a:gd name="connsiteX1" fmla="*/ 1253066 w 1253066"/>
              <a:gd name="connsiteY1" fmla="*/ 0 h 713841"/>
              <a:gd name="connsiteX2" fmla="*/ 1074606 w 1253066"/>
              <a:gd name="connsiteY2" fmla="*/ 713841 h 713841"/>
              <a:gd name="connsiteX3" fmla="*/ 0 w 1253066"/>
              <a:gd name="connsiteY3" fmla="*/ 713841 h 713841"/>
            </a:gdLst>
            <a:ahLst/>
            <a:cxnLst>
              <a:cxn ang="0">
                <a:pos x="connsiteX0" y="connsiteY0"/>
              </a:cxn>
              <a:cxn ang="0">
                <a:pos x="connsiteX1" y="connsiteY1"/>
              </a:cxn>
              <a:cxn ang="0">
                <a:pos x="connsiteX2" y="connsiteY2"/>
              </a:cxn>
              <a:cxn ang="0">
                <a:pos x="connsiteX3" y="connsiteY3"/>
              </a:cxn>
            </a:cxnLst>
            <a:rect l="l" t="t" r="r" b="b"/>
            <a:pathLst>
              <a:path w="1253066" h="713841">
                <a:moveTo>
                  <a:pt x="0" y="0"/>
                </a:moveTo>
                <a:lnTo>
                  <a:pt x="1253066" y="0"/>
                </a:lnTo>
                <a:lnTo>
                  <a:pt x="1074606" y="713841"/>
                </a:lnTo>
                <a:lnTo>
                  <a:pt x="0" y="713841"/>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grpSp>
        <p:nvGrpSpPr>
          <p:cNvPr id="5" name="组合 129"/>
          <p:cNvGrpSpPr/>
          <p:nvPr/>
        </p:nvGrpSpPr>
        <p:grpSpPr>
          <a:xfrm>
            <a:off x="816762" y="860713"/>
            <a:ext cx="2956560" cy="687070"/>
            <a:chOff x="2118" y="1059"/>
            <a:chExt cx="4656" cy="1082"/>
          </a:xfrm>
        </p:grpSpPr>
        <p:sp>
          <p:nvSpPr>
            <p:cNvPr id="6" name="文本框 130"/>
            <p:cNvSpPr txBox="1"/>
            <p:nvPr>
              <p:custDataLst>
                <p:tags r:id="rId2"/>
              </p:custDataLst>
            </p:nvPr>
          </p:nvSpPr>
          <p:spPr>
            <a:xfrm>
              <a:off x="2118" y="1059"/>
              <a:ext cx="3328" cy="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pPr algn="l"/>
              <a:r>
                <a:rPr lang="zh-CN" altLang="en-US" sz="2400" b="1" dirty="0">
                  <a:solidFill>
                    <a:srgbClr val="2F5597"/>
                  </a:solidFill>
                  <a:latin typeface="Arial" panose="020B0604020202020204" pitchFamily="34" charset="0"/>
                  <a:ea typeface="微软雅黑" panose="020B0503020204020204" charset="-122"/>
                  <a:sym typeface="Arial" panose="020B0604020202020204" pitchFamily="34" charset="0"/>
                </a:rPr>
                <a:t>核心思路</a:t>
              </a:r>
            </a:p>
          </p:txBody>
        </p:sp>
        <p:sp>
          <p:nvSpPr>
            <p:cNvPr id="7" name="文本框 131"/>
            <p:cNvSpPr txBox="1"/>
            <p:nvPr>
              <p:custDataLst>
                <p:tags r:id="rId3"/>
              </p:custDataLst>
            </p:nvPr>
          </p:nvSpPr>
          <p:spPr>
            <a:xfrm>
              <a:off x="2133" y="1608"/>
              <a:ext cx="4641" cy="533"/>
            </a:xfrm>
            <a:prstGeom prst="rect">
              <a:avLst/>
            </a:prstGeom>
            <a:noFill/>
          </p:spPr>
          <p:txBody>
            <a:bodyPr wrap="square" rtlCol="0" anchor="t">
              <a:spAutoFit/>
            </a:bodyPr>
            <a:lstStyle/>
            <a:p>
              <a:r>
                <a:rPr lang="en-US" altLang="zh-CN" sz="1600" dirty="0">
                  <a:solidFill>
                    <a:srgbClr val="2F5597"/>
                  </a:solidFill>
                </a:rPr>
                <a:t>Idea Core</a:t>
              </a:r>
            </a:p>
          </p:txBody>
        </p:sp>
      </p:grpSp>
      <p:pic>
        <p:nvPicPr>
          <p:cNvPr id="9" name="图片 8">
            <a:extLst>
              <a:ext uri="{FF2B5EF4-FFF2-40B4-BE49-F238E27FC236}">
                <a16:creationId xmlns:a16="http://schemas.microsoft.com/office/drawing/2014/main" id="{10870538-60C3-B65F-8EBB-993FB3A226F6}"/>
              </a:ext>
            </a:extLst>
          </p:cNvPr>
          <p:cNvPicPr>
            <a:picLocks noChangeAspect="1"/>
          </p:cNvPicPr>
          <p:nvPr/>
        </p:nvPicPr>
        <p:blipFill>
          <a:blip r:embed="rId6"/>
          <a:stretch>
            <a:fillRect/>
          </a:stretch>
        </p:blipFill>
        <p:spPr>
          <a:xfrm>
            <a:off x="6096000" y="889489"/>
            <a:ext cx="4816990" cy="2745615"/>
          </a:xfrm>
          <a:prstGeom prst="rect">
            <a:avLst/>
          </a:prstGeom>
        </p:spPr>
      </p:pic>
      <p:pic>
        <p:nvPicPr>
          <p:cNvPr id="11" name="图片 10">
            <a:extLst>
              <a:ext uri="{FF2B5EF4-FFF2-40B4-BE49-F238E27FC236}">
                <a16:creationId xmlns:a16="http://schemas.microsoft.com/office/drawing/2014/main" id="{97A629B9-CC97-DB82-B142-9951A2096979}"/>
              </a:ext>
            </a:extLst>
          </p:cNvPr>
          <p:cNvPicPr>
            <a:picLocks noChangeAspect="1"/>
          </p:cNvPicPr>
          <p:nvPr/>
        </p:nvPicPr>
        <p:blipFill>
          <a:blip r:embed="rId7"/>
          <a:stretch>
            <a:fillRect/>
          </a:stretch>
        </p:blipFill>
        <p:spPr>
          <a:xfrm>
            <a:off x="6096000" y="2863361"/>
            <a:ext cx="3714750" cy="3105150"/>
          </a:xfrm>
          <a:prstGeom prst="rect">
            <a:avLst/>
          </a:prstGeom>
        </p:spPr>
      </p:pic>
    </p:spTree>
    <p:extLst>
      <p:ext uri="{BB962C8B-B14F-4D97-AF65-F5344CB8AC3E}">
        <p14:creationId xmlns:p14="http://schemas.microsoft.com/office/powerpoint/2010/main" val="2177206540"/>
      </p:ext>
    </p:extLst>
  </p:cSld>
  <p:clrMapOvr>
    <a:masterClrMapping/>
  </p:clrMapOvr>
  <mc:AlternateContent xmlns:mc="http://schemas.openxmlformats.org/markup-compatibility/2006" xmlns:p14="http://schemas.microsoft.com/office/powerpoint/2010/main">
    <mc:Choice Requires="p14">
      <p:transition spd="slow">
        <p:comb/>
      </p:transition>
    </mc:Choice>
    <mc:Fallback xmlns="">
      <p:transition spd="slow">
        <p:comb/>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9470" y="1726650"/>
            <a:ext cx="11359407" cy="4900291"/>
          </a:xfrm>
          <a:prstGeom prst="rect">
            <a:avLst/>
          </a:prstGeom>
          <a:noFill/>
          <a:ln w="50800">
            <a:solidFill>
              <a:srgbClr val="0070C0"/>
            </a:solidFill>
            <a:prstDash val="dash"/>
          </a:ln>
        </p:spPr>
        <p:txBody>
          <a:bodyPr wrap="square" rtlCol="0">
            <a:noAutofit/>
          </a:bodyPr>
          <a:lstStyle/>
          <a:p>
            <a:pPr>
              <a:lnSpc>
                <a:spcPct val="150000"/>
              </a:lnSpc>
            </a:pPr>
            <a:r>
              <a:rPr lang="zh-CN" altLang="en-US" sz="2000" b="1" dirty="0">
                <a:solidFill>
                  <a:srgbClr val="3C4245"/>
                </a:solidFill>
                <a:latin typeface="Arial" panose="020B0604020202020204" pitchFamily="34" charset="0"/>
              </a:rPr>
              <a:t>视觉测距：</a:t>
            </a:r>
            <a:endParaRPr lang="en-US" altLang="zh-CN" sz="2000" b="1" dirty="0">
              <a:solidFill>
                <a:srgbClr val="3C4245"/>
              </a:solidFill>
              <a:latin typeface="Arial" panose="020B0604020202020204" pitchFamily="34" charset="0"/>
            </a:endParaRPr>
          </a:p>
          <a:p>
            <a:pPr>
              <a:lnSpc>
                <a:spcPct val="150000"/>
              </a:lnSpc>
            </a:pPr>
            <a:r>
              <a:rPr lang="zh-CN" altLang="en-US" sz="2000" b="1" dirty="0">
                <a:solidFill>
                  <a:srgbClr val="3C4245"/>
                </a:solidFill>
                <a:latin typeface="宋体" panose="02010600030101010101" pitchFamily="2" charset="-122"/>
                <a:ea typeface="宋体" panose="02010600030101010101" pitchFamily="2" charset="-122"/>
              </a:rPr>
              <a:t>对深度图进行灰度化处理，将灰度图转化为位深度矩阵。位深度就是障碍物距离。</a:t>
            </a:r>
            <a:endParaRPr lang="en-US" altLang="zh-CN" sz="2000" b="1" dirty="0">
              <a:solidFill>
                <a:srgbClr val="3C4245"/>
              </a:solidFill>
              <a:latin typeface="宋体" panose="02010600030101010101" pitchFamily="2" charset="-122"/>
              <a:ea typeface="宋体" panose="02010600030101010101" pitchFamily="2" charset="-122"/>
            </a:endParaRPr>
          </a:p>
          <a:p>
            <a:pPr>
              <a:lnSpc>
                <a:spcPct val="150000"/>
              </a:lnSpc>
            </a:pPr>
            <a:r>
              <a:rPr lang="zh-CN" altLang="en-US" sz="2000" b="1" i="0" dirty="0">
                <a:solidFill>
                  <a:srgbClr val="3C4245"/>
                </a:solidFill>
                <a:effectLst/>
                <a:latin typeface="宋体" panose="02010600030101010101" pitchFamily="2" charset="-122"/>
                <a:ea typeface="宋体" panose="02010600030101010101" pitchFamily="2" charset="-122"/>
              </a:rPr>
              <a:t>将深度图按照上文的划分分为十个矩阵。</a:t>
            </a:r>
            <a:endParaRPr lang="en-US" altLang="zh-CN" sz="2000" b="1" i="0" dirty="0">
              <a:solidFill>
                <a:srgbClr val="3C4245"/>
              </a:solidFill>
              <a:effectLst/>
              <a:latin typeface="宋体" panose="02010600030101010101" pitchFamily="2" charset="-122"/>
              <a:ea typeface="宋体" panose="02010600030101010101" pitchFamily="2" charset="-122"/>
            </a:endParaRPr>
          </a:p>
          <a:p>
            <a:pPr>
              <a:lnSpc>
                <a:spcPct val="150000"/>
              </a:lnSpc>
            </a:pPr>
            <a:r>
              <a:rPr lang="zh-CN" altLang="en-US" sz="2000" b="1" dirty="0">
                <a:solidFill>
                  <a:srgbClr val="3C4245"/>
                </a:solidFill>
                <a:latin typeface="宋体" panose="02010600030101010101" pitchFamily="2" charset="-122"/>
                <a:ea typeface="宋体" panose="02010600030101010101" pitchFamily="2" charset="-122"/>
              </a:rPr>
              <a:t>每个矩阵中的值就是各个障碍的距离。每个矩阵中的最小值就是扇区中最近的障碍物。</a:t>
            </a:r>
            <a:endParaRPr lang="en-US" altLang="zh-CN" sz="2000" b="1" dirty="0">
              <a:solidFill>
                <a:srgbClr val="3C4245"/>
              </a:solidFill>
              <a:latin typeface="宋体" panose="02010600030101010101" pitchFamily="2" charset="-122"/>
              <a:ea typeface="宋体" panose="02010600030101010101" pitchFamily="2" charset="-122"/>
            </a:endParaRPr>
          </a:p>
          <a:p>
            <a:pPr>
              <a:lnSpc>
                <a:spcPct val="150000"/>
              </a:lnSpc>
            </a:pPr>
            <a:r>
              <a:rPr lang="zh-CN" altLang="en-US" sz="2000" b="1" dirty="0">
                <a:solidFill>
                  <a:srgbClr val="3C4245"/>
                </a:solidFill>
                <a:latin typeface="宋体" panose="02010600030101010101" pitchFamily="2" charset="-122"/>
                <a:ea typeface="宋体" panose="02010600030101010101" pitchFamily="2" charset="-122"/>
              </a:rPr>
              <a:t>也就是扇区所的障碍距离。</a:t>
            </a:r>
            <a:endParaRPr lang="en-US" altLang="zh-CN" sz="2000" b="1" dirty="0">
              <a:solidFill>
                <a:srgbClr val="3C4245"/>
              </a:solidFill>
              <a:latin typeface="宋体" panose="02010600030101010101" pitchFamily="2" charset="-122"/>
              <a:ea typeface="宋体" panose="02010600030101010101" pitchFamily="2" charset="-122"/>
            </a:endParaRPr>
          </a:p>
          <a:p>
            <a:pPr>
              <a:lnSpc>
                <a:spcPct val="150000"/>
              </a:lnSpc>
            </a:pPr>
            <a:r>
              <a:rPr lang="zh-CN" altLang="en-US" sz="2000" b="1" dirty="0">
                <a:solidFill>
                  <a:srgbClr val="3C4245"/>
                </a:solidFill>
                <a:latin typeface="宋体" panose="02010600030101010101" pitchFamily="2" charset="-122"/>
                <a:ea typeface="宋体" panose="02010600030101010101" pitchFamily="2" charset="-122"/>
              </a:rPr>
              <a:t>最后重新生成周围的图像。</a:t>
            </a:r>
            <a:endParaRPr lang="en-US" altLang="zh-CN" sz="2000" b="1" dirty="0">
              <a:solidFill>
                <a:srgbClr val="3C4245"/>
              </a:solidFill>
              <a:latin typeface="宋体" panose="02010600030101010101" pitchFamily="2" charset="-122"/>
              <a:ea typeface="宋体" panose="02010600030101010101" pitchFamily="2" charset="-122"/>
            </a:endParaRPr>
          </a:p>
          <a:p>
            <a:pPr>
              <a:lnSpc>
                <a:spcPct val="150000"/>
              </a:lnSpc>
            </a:pPr>
            <a:endParaRPr lang="en-US" altLang="zh-CN" sz="2000" b="1" dirty="0">
              <a:solidFill>
                <a:srgbClr val="3C4245"/>
              </a:solidFill>
              <a:latin typeface="Arial" panose="020B0604020202020204" pitchFamily="34" charset="0"/>
            </a:endParaRPr>
          </a:p>
          <a:p>
            <a:pPr>
              <a:lnSpc>
                <a:spcPct val="150000"/>
              </a:lnSpc>
            </a:pPr>
            <a:endParaRPr lang="en-US" altLang="zh-CN" sz="2000" b="1" i="0" dirty="0">
              <a:solidFill>
                <a:srgbClr val="3C4245"/>
              </a:solidFill>
              <a:effectLst/>
              <a:latin typeface="Arial" panose="020B0604020202020204" pitchFamily="34" charset="0"/>
            </a:endParaRPr>
          </a:p>
          <a:p>
            <a:pPr>
              <a:lnSpc>
                <a:spcPct val="150000"/>
              </a:lnSpc>
            </a:pPr>
            <a:endParaRPr lang="en-US" altLang="zh-CN" sz="2000" b="1" i="0" dirty="0">
              <a:solidFill>
                <a:srgbClr val="3C4245"/>
              </a:solidFill>
              <a:effectLst/>
              <a:latin typeface="Arial" panose="020B0604020202020204" pitchFamily="34" charset="0"/>
            </a:endParaRPr>
          </a:p>
          <a:p>
            <a:pPr>
              <a:lnSpc>
                <a:spcPct val="150000"/>
              </a:lnSpc>
            </a:pPr>
            <a:endParaRPr lang="en-US" altLang="zh-CN" sz="2000" b="1" i="0" dirty="0">
              <a:solidFill>
                <a:srgbClr val="3C4245"/>
              </a:solidFill>
              <a:effectLst/>
              <a:latin typeface="Arial" panose="020B0604020202020204" pitchFamily="34" charset="0"/>
            </a:endParaRPr>
          </a:p>
          <a:p>
            <a:pPr>
              <a:lnSpc>
                <a:spcPct val="150000"/>
              </a:lnSpc>
            </a:pPr>
            <a:endParaRPr lang="en-US" altLang="zh-CN" sz="2000" b="1" i="0" dirty="0">
              <a:solidFill>
                <a:srgbClr val="3C4245"/>
              </a:solidFill>
              <a:effectLst/>
              <a:latin typeface="Arial" panose="020B0604020202020204" pitchFamily="34" charset="0"/>
            </a:endParaRPr>
          </a:p>
          <a:p>
            <a:pPr>
              <a:lnSpc>
                <a:spcPct val="150000"/>
              </a:lnSpc>
            </a:pPr>
            <a:endParaRPr lang="en-US" altLang="zh-CN" sz="2000" b="1" i="0" dirty="0">
              <a:solidFill>
                <a:srgbClr val="3C4245"/>
              </a:solidFill>
              <a:effectLst/>
              <a:latin typeface="宋体" panose="02010600030101010101" pitchFamily="2" charset="-122"/>
              <a:ea typeface="宋体" panose="02010600030101010101" pitchFamily="2" charset="-122"/>
            </a:endParaRPr>
          </a:p>
        </p:txBody>
      </p:sp>
      <p:sp>
        <p:nvSpPr>
          <p:cNvPr id="4" name="任意多边形: 形状 30"/>
          <p:cNvSpPr/>
          <p:nvPr>
            <p:custDataLst>
              <p:tags r:id="rId1"/>
            </p:custDataLst>
          </p:nvPr>
        </p:nvSpPr>
        <p:spPr>
          <a:xfrm>
            <a:off x="0" y="889489"/>
            <a:ext cx="881063" cy="578284"/>
          </a:xfrm>
          <a:custGeom>
            <a:avLst/>
            <a:gdLst>
              <a:gd name="connsiteX0" fmla="*/ 0 w 1253066"/>
              <a:gd name="connsiteY0" fmla="*/ 0 h 713841"/>
              <a:gd name="connsiteX1" fmla="*/ 1253066 w 1253066"/>
              <a:gd name="connsiteY1" fmla="*/ 0 h 713841"/>
              <a:gd name="connsiteX2" fmla="*/ 1074606 w 1253066"/>
              <a:gd name="connsiteY2" fmla="*/ 713841 h 713841"/>
              <a:gd name="connsiteX3" fmla="*/ 0 w 1253066"/>
              <a:gd name="connsiteY3" fmla="*/ 713841 h 713841"/>
            </a:gdLst>
            <a:ahLst/>
            <a:cxnLst>
              <a:cxn ang="0">
                <a:pos x="connsiteX0" y="connsiteY0"/>
              </a:cxn>
              <a:cxn ang="0">
                <a:pos x="connsiteX1" y="connsiteY1"/>
              </a:cxn>
              <a:cxn ang="0">
                <a:pos x="connsiteX2" y="connsiteY2"/>
              </a:cxn>
              <a:cxn ang="0">
                <a:pos x="connsiteX3" y="connsiteY3"/>
              </a:cxn>
            </a:cxnLst>
            <a:rect l="l" t="t" r="r" b="b"/>
            <a:pathLst>
              <a:path w="1253066" h="713841">
                <a:moveTo>
                  <a:pt x="0" y="0"/>
                </a:moveTo>
                <a:lnTo>
                  <a:pt x="1253066" y="0"/>
                </a:lnTo>
                <a:lnTo>
                  <a:pt x="1074606" y="713841"/>
                </a:lnTo>
                <a:lnTo>
                  <a:pt x="0" y="713841"/>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pic>
        <p:nvPicPr>
          <p:cNvPr id="8" name="图片 7">
            <a:extLst>
              <a:ext uri="{FF2B5EF4-FFF2-40B4-BE49-F238E27FC236}">
                <a16:creationId xmlns:a16="http://schemas.microsoft.com/office/drawing/2014/main" id="{8ED2FC4E-DDFD-BB8A-E48A-AD1BF4DF1F12}"/>
              </a:ext>
            </a:extLst>
          </p:cNvPr>
          <p:cNvPicPr>
            <a:picLocks noChangeAspect="1"/>
          </p:cNvPicPr>
          <p:nvPr/>
        </p:nvPicPr>
        <p:blipFill>
          <a:blip r:embed="rId6"/>
          <a:stretch>
            <a:fillRect/>
          </a:stretch>
        </p:blipFill>
        <p:spPr>
          <a:xfrm>
            <a:off x="5313680" y="3799728"/>
            <a:ext cx="6448850" cy="2827213"/>
          </a:xfrm>
          <a:prstGeom prst="rect">
            <a:avLst/>
          </a:prstGeom>
        </p:spPr>
      </p:pic>
      <p:grpSp>
        <p:nvGrpSpPr>
          <p:cNvPr id="2" name="组合 129">
            <a:extLst>
              <a:ext uri="{FF2B5EF4-FFF2-40B4-BE49-F238E27FC236}">
                <a16:creationId xmlns:a16="http://schemas.microsoft.com/office/drawing/2014/main" id="{51929C30-55D9-E1A4-5881-6922A8B4136C}"/>
              </a:ext>
            </a:extLst>
          </p:cNvPr>
          <p:cNvGrpSpPr/>
          <p:nvPr/>
        </p:nvGrpSpPr>
        <p:grpSpPr>
          <a:xfrm>
            <a:off x="816762" y="860713"/>
            <a:ext cx="2956560" cy="687070"/>
            <a:chOff x="2118" y="1059"/>
            <a:chExt cx="4656" cy="1082"/>
          </a:xfrm>
        </p:grpSpPr>
        <p:sp>
          <p:nvSpPr>
            <p:cNvPr id="9" name="文本框 130">
              <a:extLst>
                <a:ext uri="{FF2B5EF4-FFF2-40B4-BE49-F238E27FC236}">
                  <a16:creationId xmlns:a16="http://schemas.microsoft.com/office/drawing/2014/main" id="{5CAC19F8-E763-D80A-E58D-F5B5D586B753}"/>
                </a:ext>
              </a:extLst>
            </p:cNvPr>
            <p:cNvSpPr txBox="1"/>
            <p:nvPr>
              <p:custDataLst>
                <p:tags r:id="rId2"/>
              </p:custDataLst>
            </p:nvPr>
          </p:nvSpPr>
          <p:spPr>
            <a:xfrm>
              <a:off x="2118" y="1059"/>
              <a:ext cx="3328" cy="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pPr algn="l"/>
              <a:r>
                <a:rPr lang="zh-CN" altLang="en-US" sz="2400" b="1" dirty="0">
                  <a:solidFill>
                    <a:srgbClr val="2F5597"/>
                  </a:solidFill>
                  <a:latin typeface="Arial" panose="020B0604020202020204" pitchFamily="34" charset="0"/>
                  <a:ea typeface="微软雅黑" panose="020B0503020204020204" charset="-122"/>
                  <a:sym typeface="Arial" panose="020B0604020202020204" pitchFamily="34" charset="0"/>
                </a:rPr>
                <a:t>核心思路</a:t>
              </a:r>
            </a:p>
          </p:txBody>
        </p:sp>
        <p:sp>
          <p:nvSpPr>
            <p:cNvPr id="10" name="文本框 131">
              <a:extLst>
                <a:ext uri="{FF2B5EF4-FFF2-40B4-BE49-F238E27FC236}">
                  <a16:creationId xmlns:a16="http://schemas.microsoft.com/office/drawing/2014/main" id="{57A70021-2C13-FE61-E8CF-8939EAE891F4}"/>
                </a:ext>
              </a:extLst>
            </p:cNvPr>
            <p:cNvSpPr txBox="1"/>
            <p:nvPr>
              <p:custDataLst>
                <p:tags r:id="rId3"/>
              </p:custDataLst>
            </p:nvPr>
          </p:nvSpPr>
          <p:spPr>
            <a:xfrm>
              <a:off x="2133" y="1608"/>
              <a:ext cx="4641" cy="533"/>
            </a:xfrm>
            <a:prstGeom prst="rect">
              <a:avLst/>
            </a:prstGeom>
            <a:noFill/>
          </p:spPr>
          <p:txBody>
            <a:bodyPr wrap="square" rtlCol="0" anchor="t">
              <a:spAutoFit/>
            </a:bodyPr>
            <a:lstStyle/>
            <a:p>
              <a:r>
                <a:rPr lang="en-US" altLang="zh-CN" sz="1600" dirty="0">
                  <a:solidFill>
                    <a:srgbClr val="2F5597"/>
                  </a:solidFill>
                </a:rPr>
                <a:t>Idea Core</a:t>
              </a:r>
            </a:p>
          </p:txBody>
        </p:sp>
      </p:grpSp>
    </p:spTree>
    <p:extLst>
      <p:ext uri="{BB962C8B-B14F-4D97-AF65-F5344CB8AC3E}">
        <p14:creationId xmlns:p14="http://schemas.microsoft.com/office/powerpoint/2010/main" val="1508990691"/>
      </p:ext>
    </p:extLst>
  </p:cSld>
  <p:clrMapOvr>
    <a:masterClrMapping/>
  </p:clrMapOvr>
  <mc:AlternateContent xmlns:mc="http://schemas.openxmlformats.org/markup-compatibility/2006" xmlns:p14="http://schemas.microsoft.com/office/powerpoint/2010/main">
    <mc:Choice Requires="p14">
      <p:transition spd="slow">
        <p:comb/>
      </p:transition>
    </mc:Choice>
    <mc:Fallback xmlns="">
      <p:transition spd="slow">
        <p:comb/>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1062" y="1726651"/>
            <a:ext cx="4391977" cy="4329141"/>
          </a:xfrm>
          <a:prstGeom prst="rect">
            <a:avLst/>
          </a:prstGeom>
          <a:noFill/>
          <a:ln w="50800">
            <a:solidFill>
              <a:srgbClr val="0070C0"/>
            </a:solidFill>
            <a:prstDash val="dash"/>
          </a:ln>
        </p:spPr>
        <p:txBody>
          <a:bodyPr wrap="square" rtlCol="0">
            <a:noAutofit/>
          </a:bodyPr>
          <a:lstStyle/>
          <a:p>
            <a:pPr>
              <a:lnSpc>
                <a:spcPct val="150000"/>
              </a:lnSpc>
            </a:pPr>
            <a:r>
              <a:rPr lang="zh-CN" altLang="en-US" sz="2000" b="1" dirty="0">
                <a:solidFill>
                  <a:srgbClr val="3C4245"/>
                </a:solidFill>
                <a:latin typeface="Arial" panose="020B0604020202020204" pitchFamily="34" charset="0"/>
              </a:rPr>
              <a:t>惯性导航</a:t>
            </a:r>
            <a:r>
              <a:rPr lang="zh-CN" altLang="en-US" sz="2000" b="1" i="0" dirty="0">
                <a:solidFill>
                  <a:srgbClr val="3C4245"/>
                </a:solidFill>
                <a:effectLst/>
                <a:latin typeface="Arial" panose="020B0604020202020204" pitchFamily="34" charset="0"/>
              </a:rPr>
              <a:t>：</a:t>
            </a:r>
            <a:endParaRPr lang="en-US" altLang="zh-CN" sz="2000" b="1" i="0" dirty="0">
              <a:solidFill>
                <a:srgbClr val="3C4245"/>
              </a:solidFill>
              <a:effectLst/>
              <a:latin typeface="Arial" panose="020B0604020202020204" pitchFamily="34" charset="0"/>
            </a:endParaRPr>
          </a:p>
          <a:p>
            <a:pPr marL="342900" indent="-342900">
              <a:lnSpc>
                <a:spcPct val="150000"/>
              </a:lnSpc>
              <a:buFont typeface="Arial" panose="020B0604020202020204" pitchFamily="34" charset="0"/>
              <a:buChar char="•"/>
            </a:pPr>
            <a:r>
              <a:rPr lang="zh-CN" altLang="en-US" sz="2000" b="1" i="0" dirty="0">
                <a:solidFill>
                  <a:srgbClr val="3C4245"/>
                </a:solidFill>
                <a:effectLst/>
                <a:ea typeface="宋体" panose="02010600030101010101" pitchFamily="2" charset="-122"/>
              </a:rPr>
              <a:t>目的为修正路径偏移量。</a:t>
            </a:r>
            <a:endParaRPr lang="en-US" altLang="zh-CN" sz="2000" b="1" i="0" dirty="0">
              <a:solidFill>
                <a:srgbClr val="3C4245"/>
              </a:solidFill>
              <a:effectLst/>
              <a:ea typeface="宋体" panose="02010600030101010101" pitchFamily="2" charset="-122"/>
            </a:endParaRPr>
          </a:p>
          <a:p>
            <a:pPr marL="342900" indent="-342900">
              <a:lnSpc>
                <a:spcPct val="150000"/>
              </a:lnSpc>
              <a:buFont typeface="Arial" panose="020B0604020202020204" pitchFamily="34" charset="0"/>
              <a:buChar char="•"/>
            </a:pPr>
            <a:r>
              <a:rPr lang="zh-CN" altLang="en-US" sz="2000" b="1" dirty="0">
                <a:solidFill>
                  <a:srgbClr val="3C4245"/>
                </a:solidFill>
                <a:ea typeface="宋体" panose="02010600030101010101" pitchFamily="2" charset="-122"/>
              </a:rPr>
              <a:t>仅考虑</a:t>
            </a:r>
            <a:r>
              <a:rPr lang="en-US" altLang="zh-CN" sz="2000" b="1" dirty="0">
                <a:solidFill>
                  <a:srgbClr val="3C4245"/>
                </a:solidFill>
                <a:ea typeface="宋体" panose="02010600030101010101" pitchFamily="2" charset="-122"/>
              </a:rPr>
              <a:t>XY</a:t>
            </a:r>
            <a:r>
              <a:rPr lang="zh-CN" altLang="en-US" sz="2000" b="1" dirty="0">
                <a:solidFill>
                  <a:srgbClr val="3C4245"/>
                </a:solidFill>
                <a:ea typeface="宋体" panose="02010600030101010101" pitchFamily="2" charset="-122"/>
              </a:rPr>
              <a:t>轴。</a:t>
            </a:r>
            <a:endParaRPr lang="en-US" altLang="zh-CN" sz="2000" b="1" dirty="0">
              <a:solidFill>
                <a:srgbClr val="3C4245"/>
              </a:solidFill>
              <a:ea typeface="宋体" panose="02010600030101010101" pitchFamily="2" charset="-122"/>
            </a:endParaRPr>
          </a:p>
          <a:p>
            <a:pPr marL="342900" indent="-342900">
              <a:lnSpc>
                <a:spcPct val="150000"/>
              </a:lnSpc>
              <a:buFont typeface="Arial" panose="020B0604020202020204" pitchFamily="34" charset="0"/>
              <a:buChar char="•"/>
            </a:pPr>
            <a:r>
              <a:rPr lang="en-US" altLang="zh-CN" sz="2000" b="1" i="0" dirty="0">
                <a:solidFill>
                  <a:srgbClr val="3C4245"/>
                </a:solidFill>
                <a:effectLst/>
                <a:ea typeface="宋体" panose="02010600030101010101" pitchFamily="2" charset="-122"/>
              </a:rPr>
              <a:t>XY</a:t>
            </a:r>
            <a:r>
              <a:rPr lang="zh-CN" altLang="en-US" sz="2000" b="1" i="0" dirty="0">
                <a:solidFill>
                  <a:srgbClr val="3C4245"/>
                </a:solidFill>
                <a:effectLst/>
                <a:ea typeface="宋体" panose="02010600030101010101" pitchFamily="2" charset="-122"/>
              </a:rPr>
              <a:t>轴分别计算偏移量与速度。</a:t>
            </a:r>
            <a:endParaRPr lang="en-US" altLang="zh-CN" sz="2000" b="1" i="0" dirty="0">
              <a:solidFill>
                <a:srgbClr val="3C4245"/>
              </a:solidFill>
              <a:effectLst/>
              <a:ea typeface="宋体" panose="02010600030101010101" pitchFamily="2" charset="-122"/>
            </a:endParaRPr>
          </a:p>
          <a:p>
            <a:pPr marL="342900" indent="-342900">
              <a:lnSpc>
                <a:spcPct val="150000"/>
              </a:lnSpc>
              <a:buFont typeface="Arial" panose="020B0604020202020204" pitchFamily="34" charset="0"/>
              <a:buChar char="•"/>
            </a:pPr>
            <a:r>
              <a:rPr lang="zh-CN" altLang="en-US" sz="2000" b="1" dirty="0">
                <a:solidFill>
                  <a:srgbClr val="3C4245"/>
                </a:solidFill>
                <a:ea typeface="宋体" panose="02010600030101010101" pitchFamily="2" charset="-122"/>
              </a:rPr>
              <a:t>速度参数与避障参数同步运行。</a:t>
            </a:r>
            <a:endParaRPr lang="en-US" altLang="zh-CN" sz="2000" b="1" dirty="0">
              <a:solidFill>
                <a:srgbClr val="3C4245"/>
              </a:solidFill>
              <a:ea typeface="宋体" panose="02010600030101010101" pitchFamily="2" charset="-122"/>
            </a:endParaRPr>
          </a:p>
          <a:p>
            <a:pPr marL="342900" indent="-342900">
              <a:lnSpc>
                <a:spcPct val="150000"/>
              </a:lnSpc>
              <a:buFont typeface="Arial" panose="020B0604020202020204" pitchFamily="34" charset="0"/>
              <a:buChar char="•"/>
            </a:pPr>
            <a:r>
              <a:rPr lang="zh-CN" altLang="en-US" sz="2000" b="1" i="0" dirty="0">
                <a:solidFill>
                  <a:srgbClr val="3C4245"/>
                </a:solidFill>
                <a:effectLst/>
                <a:ea typeface="宋体" panose="02010600030101010101" pitchFamily="2" charset="-122"/>
              </a:rPr>
              <a:t>使用视觉设备辅助调整误差：</a:t>
            </a:r>
            <a:endParaRPr lang="en-US" altLang="zh-CN" sz="2000" b="1" i="0" dirty="0">
              <a:solidFill>
                <a:srgbClr val="3C4245"/>
              </a:solidFill>
              <a:effectLst/>
              <a:ea typeface="宋体" panose="02010600030101010101" pitchFamily="2" charset="-122"/>
            </a:endParaRPr>
          </a:p>
          <a:p>
            <a:pPr marL="342900" indent="-342900">
              <a:lnSpc>
                <a:spcPct val="150000"/>
              </a:lnSpc>
              <a:buFont typeface="Arial" panose="020B0604020202020204" pitchFamily="34" charset="0"/>
              <a:buChar char="•"/>
            </a:pPr>
            <a:r>
              <a:rPr lang="zh-CN" altLang="en-US" sz="2000" b="1" i="0" dirty="0">
                <a:solidFill>
                  <a:srgbClr val="3C4245"/>
                </a:solidFill>
                <a:effectLst/>
                <a:ea typeface="宋体" panose="02010600030101010101" pitchFamily="2" charset="-122"/>
              </a:rPr>
              <a:t>在偏移量为</a:t>
            </a:r>
            <a:r>
              <a:rPr lang="en-US" altLang="zh-CN" sz="2000" b="1" i="0" dirty="0">
                <a:solidFill>
                  <a:srgbClr val="3C4245"/>
                </a:solidFill>
                <a:effectLst/>
                <a:ea typeface="宋体" panose="02010600030101010101" pitchFamily="2" charset="-122"/>
              </a:rPr>
              <a:t>0</a:t>
            </a:r>
            <a:r>
              <a:rPr lang="zh-CN" altLang="en-US" sz="2000" b="1" i="0" dirty="0">
                <a:solidFill>
                  <a:srgbClr val="3C4245"/>
                </a:solidFill>
                <a:effectLst/>
                <a:ea typeface="宋体" panose="02010600030101010101" pitchFamily="2" charset="-122"/>
              </a:rPr>
              <a:t>时选择远处特征点，</a:t>
            </a:r>
            <a:endParaRPr lang="en-US" altLang="zh-CN" sz="2000" b="1" i="0" dirty="0">
              <a:solidFill>
                <a:srgbClr val="3C4245"/>
              </a:solidFill>
              <a:effectLst/>
              <a:ea typeface="宋体" panose="02010600030101010101" pitchFamily="2" charset="-122"/>
            </a:endParaRPr>
          </a:p>
          <a:p>
            <a:pPr marL="342900" indent="-342900">
              <a:lnSpc>
                <a:spcPct val="150000"/>
              </a:lnSpc>
              <a:buFont typeface="Arial" panose="020B0604020202020204" pitchFamily="34" charset="0"/>
              <a:buChar char="•"/>
            </a:pPr>
            <a:r>
              <a:rPr lang="zh-CN" altLang="en-US" sz="2000" b="1" dirty="0">
                <a:solidFill>
                  <a:srgbClr val="3C4245"/>
                </a:solidFill>
                <a:ea typeface="宋体" panose="02010600030101010101" pitchFamily="2" charset="-122"/>
              </a:rPr>
              <a:t>通过特征点测距得到理想距离</a:t>
            </a:r>
            <a:endParaRPr lang="en-US" altLang="zh-CN" sz="2000" b="1" i="0" dirty="0">
              <a:solidFill>
                <a:srgbClr val="3C4245"/>
              </a:solidFill>
              <a:effectLst/>
              <a:ea typeface="宋体" panose="02010600030101010101" pitchFamily="2" charset="-122"/>
            </a:endParaRPr>
          </a:p>
          <a:p>
            <a:pPr marL="342900" indent="-342900">
              <a:lnSpc>
                <a:spcPct val="150000"/>
              </a:lnSpc>
              <a:buFont typeface="Arial" panose="020B0604020202020204" pitchFamily="34" charset="0"/>
              <a:buChar char="•"/>
            </a:pPr>
            <a:r>
              <a:rPr lang="zh-CN" altLang="en-US" sz="2000" b="1" dirty="0">
                <a:solidFill>
                  <a:srgbClr val="3C4245"/>
                </a:solidFill>
                <a:ea typeface="宋体" panose="02010600030101010101" pitchFamily="2" charset="-122"/>
              </a:rPr>
              <a:t>抵达特征点时清零偏移量。</a:t>
            </a:r>
            <a:endParaRPr lang="en-US" altLang="zh-CN" sz="2000" b="1" i="0" dirty="0">
              <a:solidFill>
                <a:srgbClr val="3C4245"/>
              </a:solidFill>
              <a:effectLst/>
              <a:ea typeface="宋体" panose="02010600030101010101" pitchFamily="2" charset="-122"/>
            </a:endParaRPr>
          </a:p>
          <a:p>
            <a:pPr marL="342900" indent="-342900">
              <a:lnSpc>
                <a:spcPct val="150000"/>
              </a:lnSpc>
              <a:buFont typeface="Arial" panose="020B0604020202020204" pitchFamily="34" charset="0"/>
              <a:buChar char="•"/>
            </a:pPr>
            <a:endParaRPr lang="en-US" altLang="zh-CN" sz="2000" b="1" i="0" dirty="0">
              <a:solidFill>
                <a:srgbClr val="3C4245"/>
              </a:solidFill>
              <a:effectLst/>
              <a:latin typeface="Arial" panose="020B0604020202020204" pitchFamily="34" charset="0"/>
              <a:ea typeface="宋体" panose="02010600030101010101" pitchFamily="2" charset="-122"/>
            </a:endParaRPr>
          </a:p>
          <a:p>
            <a:pPr marL="342900" indent="-342900">
              <a:lnSpc>
                <a:spcPct val="150000"/>
              </a:lnSpc>
              <a:buFont typeface="Arial" panose="020B0604020202020204" pitchFamily="34" charset="0"/>
              <a:buChar char="•"/>
            </a:pPr>
            <a:endParaRPr lang="en-US" altLang="zh-CN" sz="2000" b="1" i="0" dirty="0">
              <a:solidFill>
                <a:srgbClr val="3C4245"/>
              </a:solidFill>
              <a:effectLst/>
              <a:latin typeface="宋体" panose="02010600030101010101" pitchFamily="2" charset="-122"/>
              <a:ea typeface="宋体" panose="02010600030101010101" pitchFamily="2" charset="-122"/>
            </a:endParaRPr>
          </a:p>
        </p:txBody>
      </p:sp>
      <p:sp>
        <p:nvSpPr>
          <p:cNvPr id="4" name="任意多边形: 形状 30"/>
          <p:cNvSpPr/>
          <p:nvPr>
            <p:custDataLst>
              <p:tags r:id="rId1"/>
            </p:custDataLst>
          </p:nvPr>
        </p:nvSpPr>
        <p:spPr>
          <a:xfrm>
            <a:off x="0" y="889489"/>
            <a:ext cx="881063" cy="578284"/>
          </a:xfrm>
          <a:custGeom>
            <a:avLst/>
            <a:gdLst>
              <a:gd name="connsiteX0" fmla="*/ 0 w 1253066"/>
              <a:gd name="connsiteY0" fmla="*/ 0 h 713841"/>
              <a:gd name="connsiteX1" fmla="*/ 1253066 w 1253066"/>
              <a:gd name="connsiteY1" fmla="*/ 0 h 713841"/>
              <a:gd name="connsiteX2" fmla="*/ 1074606 w 1253066"/>
              <a:gd name="connsiteY2" fmla="*/ 713841 h 713841"/>
              <a:gd name="connsiteX3" fmla="*/ 0 w 1253066"/>
              <a:gd name="connsiteY3" fmla="*/ 713841 h 713841"/>
            </a:gdLst>
            <a:ahLst/>
            <a:cxnLst>
              <a:cxn ang="0">
                <a:pos x="connsiteX0" y="connsiteY0"/>
              </a:cxn>
              <a:cxn ang="0">
                <a:pos x="connsiteX1" y="connsiteY1"/>
              </a:cxn>
              <a:cxn ang="0">
                <a:pos x="connsiteX2" y="connsiteY2"/>
              </a:cxn>
              <a:cxn ang="0">
                <a:pos x="connsiteX3" y="connsiteY3"/>
              </a:cxn>
            </a:cxnLst>
            <a:rect l="l" t="t" r="r" b="b"/>
            <a:pathLst>
              <a:path w="1253066" h="713841">
                <a:moveTo>
                  <a:pt x="0" y="0"/>
                </a:moveTo>
                <a:lnTo>
                  <a:pt x="1253066" y="0"/>
                </a:lnTo>
                <a:lnTo>
                  <a:pt x="1074606" y="713841"/>
                </a:lnTo>
                <a:lnTo>
                  <a:pt x="0" y="713841"/>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grpSp>
        <p:nvGrpSpPr>
          <p:cNvPr id="5" name="组合 129"/>
          <p:cNvGrpSpPr/>
          <p:nvPr/>
        </p:nvGrpSpPr>
        <p:grpSpPr>
          <a:xfrm>
            <a:off x="816762" y="860713"/>
            <a:ext cx="2956560" cy="687070"/>
            <a:chOff x="2118" y="1059"/>
            <a:chExt cx="4656" cy="1082"/>
          </a:xfrm>
        </p:grpSpPr>
        <p:sp>
          <p:nvSpPr>
            <p:cNvPr id="6" name="文本框 130"/>
            <p:cNvSpPr txBox="1"/>
            <p:nvPr>
              <p:custDataLst>
                <p:tags r:id="rId2"/>
              </p:custDataLst>
            </p:nvPr>
          </p:nvSpPr>
          <p:spPr>
            <a:xfrm>
              <a:off x="2118" y="1059"/>
              <a:ext cx="3328" cy="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pPr algn="l"/>
              <a:r>
                <a:rPr lang="zh-CN" altLang="en-US" sz="2400" b="1" dirty="0">
                  <a:solidFill>
                    <a:srgbClr val="2F5597"/>
                  </a:solidFill>
                  <a:latin typeface="Arial" panose="020B0604020202020204" pitchFamily="34" charset="0"/>
                  <a:ea typeface="微软雅黑" panose="020B0503020204020204" charset="-122"/>
                  <a:sym typeface="Arial" panose="020B0604020202020204" pitchFamily="34" charset="0"/>
                </a:rPr>
                <a:t>核心思路</a:t>
              </a:r>
            </a:p>
          </p:txBody>
        </p:sp>
        <p:sp>
          <p:nvSpPr>
            <p:cNvPr id="7" name="文本框 131"/>
            <p:cNvSpPr txBox="1"/>
            <p:nvPr>
              <p:custDataLst>
                <p:tags r:id="rId3"/>
              </p:custDataLst>
            </p:nvPr>
          </p:nvSpPr>
          <p:spPr>
            <a:xfrm>
              <a:off x="2133" y="1608"/>
              <a:ext cx="4641" cy="533"/>
            </a:xfrm>
            <a:prstGeom prst="rect">
              <a:avLst/>
            </a:prstGeom>
            <a:noFill/>
          </p:spPr>
          <p:txBody>
            <a:bodyPr wrap="square" rtlCol="0" anchor="t">
              <a:spAutoFit/>
            </a:bodyPr>
            <a:lstStyle/>
            <a:p>
              <a:r>
                <a:rPr lang="en-US" altLang="zh-CN" sz="1600" dirty="0">
                  <a:solidFill>
                    <a:srgbClr val="2F5597"/>
                  </a:solidFill>
                </a:rPr>
                <a:t>Idea Core</a:t>
              </a:r>
            </a:p>
          </p:txBody>
        </p:sp>
      </p:grpSp>
      <p:pic>
        <p:nvPicPr>
          <p:cNvPr id="8" name="图片 7">
            <a:extLst>
              <a:ext uri="{FF2B5EF4-FFF2-40B4-BE49-F238E27FC236}">
                <a16:creationId xmlns:a16="http://schemas.microsoft.com/office/drawing/2014/main" id="{9D4DA2AE-97F2-9403-8112-951135D453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0283" y="723068"/>
            <a:ext cx="5698568" cy="2517972"/>
          </a:xfrm>
          <a:prstGeom prst="rect">
            <a:avLst/>
          </a:prstGeom>
        </p:spPr>
      </p:pic>
      <p:pic>
        <p:nvPicPr>
          <p:cNvPr id="12" name="图片 11">
            <a:extLst>
              <a:ext uri="{FF2B5EF4-FFF2-40B4-BE49-F238E27FC236}">
                <a16:creationId xmlns:a16="http://schemas.microsoft.com/office/drawing/2014/main" id="{21D0887E-2A14-A137-85D6-EDFE50A236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60283" y="3241040"/>
            <a:ext cx="5562852" cy="2458004"/>
          </a:xfrm>
          <a:prstGeom prst="rect">
            <a:avLst/>
          </a:prstGeom>
        </p:spPr>
      </p:pic>
    </p:spTree>
    <p:extLst>
      <p:ext uri="{BB962C8B-B14F-4D97-AF65-F5344CB8AC3E}">
        <p14:creationId xmlns:p14="http://schemas.microsoft.com/office/powerpoint/2010/main" val="356678638"/>
      </p:ext>
    </p:extLst>
  </p:cSld>
  <p:clrMapOvr>
    <a:masterClrMapping/>
  </p:clrMapOvr>
  <mc:AlternateContent xmlns:mc="http://schemas.openxmlformats.org/markup-compatibility/2006" xmlns:p14="http://schemas.microsoft.com/office/powerpoint/2010/main">
    <mc:Choice Requires="p14">
      <p:transition spd="slow">
        <p:comb/>
      </p:transition>
    </mc:Choice>
    <mc:Fallback xmlns="">
      <p:transition spd="slow">
        <p:comb/>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9470" y="1726650"/>
            <a:ext cx="11359407" cy="4900291"/>
          </a:xfrm>
          <a:prstGeom prst="rect">
            <a:avLst/>
          </a:prstGeom>
          <a:noFill/>
          <a:ln w="50800">
            <a:solidFill>
              <a:srgbClr val="0070C0"/>
            </a:solidFill>
            <a:prstDash val="dash"/>
          </a:ln>
        </p:spPr>
        <p:txBody>
          <a:bodyPr wrap="square" rtlCol="0">
            <a:noAutofit/>
          </a:bodyPr>
          <a:lstStyle/>
          <a:p>
            <a:pPr>
              <a:lnSpc>
                <a:spcPct val="150000"/>
              </a:lnSpc>
            </a:pPr>
            <a:r>
              <a:rPr lang="zh-CN" altLang="en-US" sz="2000" b="1" i="0" dirty="0">
                <a:solidFill>
                  <a:srgbClr val="3C4245"/>
                </a:solidFill>
                <a:effectLst/>
                <a:ea typeface="宋体" panose="02010600030101010101" pitchFamily="2" charset="-122"/>
              </a:rPr>
              <a:t>使用加速度传感器得到的加速度求位移（两次积分）</a:t>
            </a:r>
            <a:r>
              <a:rPr lang="zh-CN" altLang="en-US" sz="2000" b="1" dirty="0">
                <a:solidFill>
                  <a:srgbClr val="3C4245"/>
                </a:solidFill>
                <a:ea typeface="宋体" panose="02010600030101010101" pitchFamily="2" charset="-122"/>
              </a:rPr>
              <a:t>。</a:t>
            </a:r>
            <a:endParaRPr lang="en-US" altLang="zh-CN" sz="2000" b="1" dirty="0">
              <a:solidFill>
                <a:srgbClr val="3C4245"/>
              </a:solidFill>
              <a:ea typeface="宋体" panose="02010600030101010101" pitchFamily="2" charset="-122"/>
            </a:endParaRPr>
          </a:p>
          <a:p>
            <a:pPr>
              <a:lnSpc>
                <a:spcPct val="150000"/>
              </a:lnSpc>
            </a:pPr>
            <a:r>
              <a:rPr lang="zh-CN" altLang="en-US" sz="2000" b="1" i="0" dirty="0">
                <a:solidFill>
                  <a:srgbClr val="3C4245"/>
                </a:solidFill>
                <a:effectLst/>
                <a:ea typeface="宋体" panose="02010600030101010101" pitchFamily="2" charset="-122"/>
              </a:rPr>
              <a:t>对</a:t>
            </a:r>
            <a:r>
              <a:rPr lang="en-US" altLang="zh-CN" sz="2000" b="1" i="0" dirty="0" err="1">
                <a:solidFill>
                  <a:srgbClr val="3C4245"/>
                </a:solidFill>
                <a:effectLst/>
                <a:ea typeface="宋体" panose="02010600030101010101" pitchFamily="2" charset="-122"/>
              </a:rPr>
              <a:t>xyz</a:t>
            </a:r>
            <a:r>
              <a:rPr lang="zh-CN" altLang="en-US" sz="2000" b="1" i="0" dirty="0">
                <a:solidFill>
                  <a:srgbClr val="3C4245"/>
                </a:solidFill>
                <a:effectLst/>
                <a:ea typeface="宋体" panose="02010600030101010101" pitchFamily="2" charset="-122"/>
              </a:rPr>
              <a:t>三个方向分别计算。</a:t>
            </a:r>
            <a:endParaRPr lang="en-US" altLang="zh-CN" sz="2000" b="1" i="0" dirty="0">
              <a:solidFill>
                <a:srgbClr val="3C4245"/>
              </a:solidFill>
              <a:effectLst/>
              <a:ea typeface="宋体" panose="02010600030101010101" pitchFamily="2" charset="-122"/>
            </a:endParaRPr>
          </a:p>
          <a:p>
            <a:pPr>
              <a:lnSpc>
                <a:spcPct val="150000"/>
              </a:lnSpc>
            </a:pPr>
            <a:endParaRPr lang="en-US" altLang="zh-CN" sz="2000" b="1" dirty="0">
              <a:solidFill>
                <a:srgbClr val="3C4245"/>
              </a:solidFill>
              <a:ea typeface="宋体" panose="02010600030101010101" pitchFamily="2" charset="-122"/>
            </a:endParaRPr>
          </a:p>
          <a:p>
            <a:pPr>
              <a:lnSpc>
                <a:spcPct val="150000"/>
              </a:lnSpc>
            </a:pPr>
            <a:endParaRPr lang="en-US" altLang="zh-CN" sz="2000" b="1" dirty="0">
              <a:solidFill>
                <a:srgbClr val="3C4245"/>
              </a:solidFill>
              <a:ea typeface="宋体" panose="02010600030101010101" pitchFamily="2" charset="-122"/>
            </a:endParaRPr>
          </a:p>
          <a:p>
            <a:pPr>
              <a:lnSpc>
                <a:spcPct val="150000"/>
              </a:lnSpc>
            </a:pPr>
            <a:r>
              <a:rPr lang="zh-CN" altLang="en-US" sz="2000" b="1" dirty="0">
                <a:solidFill>
                  <a:srgbClr val="3C4245"/>
                </a:solidFill>
                <a:ea typeface="宋体" panose="02010600030101010101" pitchFamily="2" charset="-122"/>
              </a:rPr>
              <a:t>得到三个方向的偏移量</a:t>
            </a:r>
            <a:r>
              <a:rPr lang="en-US" altLang="zh-CN" sz="2000" b="1" dirty="0">
                <a:solidFill>
                  <a:srgbClr val="3C4245"/>
                </a:solidFill>
                <a:ea typeface="宋体" panose="02010600030101010101" pitchFamily="2" charset="-122"/>
              </a:rPr>
              <a:t>X</a:t>
            </a:r>
            <a:r>
              <a:rPr lang="zh-CN" altLang="en-US" sz="2000" b="1" dirty="0">
                <a:solidFill>
                  <a:srgbClr val="3C4245"/>
                </a:solidFill>
                <a:ea typeface="宋体" panose="02010600030101010101" pitchFamily="2" charset="-122"/>
              </a:rPr>
              <a:t>，</a:t>
            </a:r>
            <a:r>
              <a:rPr lang="en-US" altLang="zh-CN" sz="2000" b="1" dirty="0">
                <a:solidFill>
                  <a:srgbClr val="3C4245"/>
                </a:solidFill>
                <a:ea typeface="宋体" panose="02010600030101010101" pitchFamily="2" charset="-122"/>
              </a:rPr>
              <a:t>Y</a:t>
            </a:r>
            <a:r>
              <a:rPr lang="zh-CN" altLang="en-US" sz="2000" b="1" dirty="0">
                <a:solidFill>
                  <a:srgbClr val="3C4245"/>
                </a:solidFill>
                <a:ea typeface="宋体" panose="02010600030101010101" pitchFamily="2" charset="-122"/>
              </a:rPr>
              <a:t>，</a:t>
            </a:r>
            <a:r>
              <a:rPr lang="en-US" altLang="zh-CN" sz="2000" b="1" dirty="0">
                <a:solidFill>
                  <a:srgbClr val="3C4245"/>
                </a:solidFill>
                <a:ea typeface="宋体" panose="02010600030101010101" pitchFamily="2" charset="-122"/>
              </a:rPr>
              <a:t>Z</a:t>
            </a:r>
            <a:r>
              <a:rPr lang="zh-CN" altLang="en-US" sz="2000" b="1" dirty="0">
                <a:solidFill>
                  <a:srgbClr val="3C4245"/>
                </a:solidFill>
                <a:ea typeface="宋体" panose="02010600030101010101" pitchFamily="2" charset="-122"/>
              </a:rPr>
              <a:t>后转而求回正速度。</a:t>
            </a:r>
            <a:endParaRPr lang="en-US" altLang="zh-CN" sz="2000" b="1" dirty="0">
              <a:solidFill>
                <a:srgbClr val="3C4245"/>
              </a:solidFill>
              <a:ea typeface="宋体" panose="02010600030101010101" pitchFamily="2" charset="-122"/>
            </a:endParaRPr>
          </a:p>
          <a:p>
            <a:pPr>
              <a:lnSpc>
                <a:spcPct val="150000"/>
              </a:lnSpc>
            </a:pPr>
            <a:r>
              <a:rPr lang="zh-CN" altLang="en-US" sz="2000" b="1" dirty="0">
                <a:solidFill>
                  <a:srgbClr val="3C4245"/>
                </a:solidFill>
                <a:ea typeface="宋体" panose="02010600030101010101" pitchFamily="2" charset="-122"/>
              </a:rPr>
              <a:t>需要避免误差累积：</a:t>
            </a:r>
            <a:endParaRPr lang="en-US" altLang="zh-CN" sz="2000" b="1" dirty="0">
              <a:solidFill>
                <a:srgbClr val="3C4245"/>
              </a:solidFill>
              <a:ea typeface="宋体" panose="02010600030101010101" pitchFamily="2" charset="-122"/>
            </a:endParaRPr>
          </a:p>
          <a:p>
            <a:pPr>
              <a:lnSpc>
                <a:spcPct val="150000"/>
              </a:lnSpc>
            </a:pPr>
            <a:r>
              <a:rPr lang="zh-CN" altLang="en-US" sz="2000" b="1" dirty="0">
                <a:solidFill>
                  <a:srgbClr val="3C4245"/>
                </a:solidFill>
                <a:ea typeface="宋体" panose="02010600030101010101" pitchFamily="2" charset="-122"/>
              </a:rPr>
              <a:t>使用视觉识别检查特征点，到达特征点后清零偏移量。</a:t>
            </a:r>
            <a:endParaRPr lang="en-US" altLang="zh-CN" sz="2000" b="1" dirty="0">
              <a:solidFill>
                <a:srgbClr val="3C4245"/>
              </a:solidFill>
              <a:ea typeface="宋体" panose="02010600030101010101" pitchFamily="2" charset="-122"/>
            </a:endParaRPr>
          </a:p>
          <a:p>
            <a:pPr>
              <a:lnSpc>
                <a:spcPct val="150000"/>
              </a:lnSpc>
            </a:pPr>
            <a:r>
              <a:rPr lang="zh-CN" altLang="en-US" sz="2000" b="1" dirty="0">
                <a:solidFill>
                  <a:srgbClr val="3C4245"/>
                </a:solidFill>
                <a:ea typeface="宋体" panose="02010600030101010101" pitchFamily="2" charset="-122"/>
              </a:rPr>
              <a:t>识别特征点：</a:t>
            </a:r>
            <a:endParaRPr lang="en-US" altLang="zh-CN" sz="2000" b="1" dirty="0">
              <a:solidFill>
                <a:srgbClr val="3C4245"/>
              </a:solidFill>
              <a:ea typeface="宋体" panose="02010600030101010101" pitchFamily="2" charset="-122"/>
            </a:endParaRPr>
          </a:p>
          <a:p>
            <a:pPr>
              <a:lnSpc>
                <a:spcPct val="150000"/>
              </a:lnSpc>
            </a:pPr>
            <a:r>
              <a:rPr lang="zh-CN" altLang="en-US" sz="2000" b="1" dirty="0">
                <a:solidFill>
                  <a:srgbClr val="3C4245"/>
                </a:solidFill>
                <a:ea typeface="宋体" panose="02010600030101010101" pitchFamily="2" charset="-122"/>
              </a:rPr>
              <a:t>检查离特征点的距离与需要移动的距离。</a:t>
            </a:r>
            <a:endParaRPr lang="en-US" altLang="zh-CN" sz="2000" b="1" dirty="0">
              <a:solidFill>
                <a:srgbClr val="3C4245"/>
              </a:solidFill>
              <a:ea typeface="宋体" panose="02010600030101010101" pitchFamily="2" charset="-122"/>
            </a:endParaRPr>
          </a:p>
          <a:p>
            <a:pPr>
              <a:lnSpc>
                <a:spcPct val="150000"/>
              </a:lnSpc>
            </a:pPr>
            <a:r>
              <a:rPr lang="zh-CN" altLang="en-US" sz="2000" b="1" dirty="0">
                <a:solidFill>
                  <a:srgbClr val="3C4245"/>
                </a:solidFill>
                <a:ea typeface="宋体" panose="02010600030101010101" pitchFamily="2" charset="-122"/>
              </a:rPr>
              <a:t>得到需要抵达的位置。</a:t>
            </a:r>
            <a:endParaRPr lang="en-US" altLang="zh-CN" sz="2000" b="1" dirty="0">
              <a:solidFill>
                <a:srgbClr val="3C4245"/>
              </a:solidFill>
              <a:ea typeface="宋体" panose="02010600030101010101" pitchFamily="2" charset="-122"/>
            </a:endParaRPr>
          </a:p>
          <a:p>
            <a:pPr>
              <a:lnSpc>
                <a:spcPct val="150000"/>
              </a:lnSpc>
            </a:pPr>
            <a:endParaRPr lang="en-US" altLang="zh-CN" sz="2000" b="1" i="0" dirty="0">
              <a:solidFill>
                <a:srgbClr val="3C4245"/>
              </a:solidFill>
              <a:effectLst/>
              <a:latin typeface="宋体" panose="02010600030101010101" pitchFamily="2" charset="-122"/>
              <a:ea typeface="宋体" panose="02010600030101010101" pitchFamily="2" charset="-122"/>
            </a:endParaRPr>
          </a:p>
        </p:txBody>
      </p:sp>
      <p:sp>
        <p:nvSpPr>
          <p:cNvPr id="4" name="任意多边形: 形状 30"/>
          <p:cNvSpPr/>
          <p:nvPr>
            <p:custDataLst>
              <p:tags r:id="rId1"/>
            </p:custDataLst>
          </p:nvPr>
        </p:nvSpPr>
        <p:spPr>
          <a:xfrm>
            <a:off x="0" y="889489"/>
            <a:ext cx="881063" cy="578284"/>
          </a:xfrm>
          <a:custGeom>
            <a:avLst/>
            <a:gdLst>
              <a:gd name="connsiteX0" fmla="*/ 0 w 1253066"/>
              <a:gd name="connsiteY0" fmla="*/ 0 h 713841"/>
              <a:gd name="connsiteX1" fmla="*/ 1253066 w 1253066"/>
              <a:gd name="connsiteY1" fmla="*/ 0 h 713841"/>
              <a:gd name="connsiteX2" fmla="*/ 1074606 w 1253066"/>
              <a:gd name="connsiteY2" fmla="*/ 713841 h 713841"/>
              <a:gd name="connsiteX3" fmla="*/ 0 w 1253066"/>
              <a:gd name="connsiteY3" fmla="*/ 713841 h 713841"/>
            </a:gdLst>
            <a:ahLst/>
            <a:cxnLst>
              <a:cxn ang="0">
                <a:pos x="connsiteX0" y="connsiteY0"/>
              </a:cxn>
              <a:cxn ang="0">
                <a:pos x="connsiteX1" y="connsiteY1"/>
              </a:cxn>
              <a:cxn ang="0">
                <a:pos x="connsiteX2" y="connsiteY2"/>
              </a:cxn>
              <a:cxn ang="0">
                <a:pos x="connsiteX3" y="connsiteY3"/>
              </a:cxn>
            </a:cxnLst>
            <a:rect l="l" t="t" r="r" b="b"/>
            <a:pathLst>
              <a:path w="1253066" h="713841">
                <a:moveTo>
                  <a:pt x="0" y="0"/>
                </a:moveTo>
                <a:lnTo>
                  <a:pt x="1253066" y="0"/>
                </a:lnTo>
                <a:lnTo>
                  <a:pt x="1074606" y="713841"/>
                </a:lnTo>
                <a:lnTo>
                  <a:pt x="0" y="713841"/>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grpSp>
        <p:nvGrpSpPr>
          <p:cNvPr id="5" name="组合 129"/>
          <p:cNvGrpSpPr/>
          <p:nvPr/>
        </p:nvGrpSpPr>
        <p:grpSpPr>
          <a:xfrm>
            <a:off x="816762" y="860713"/>
            <a:ext cx="2956560" cy="685800"/>
            <a:chOff x="2118" y="1059"/>
            <a:chExt cx="4656" cy="1080"/>
          </a:xfrm>
        </p:grpSpPr>
        <p:sp>
          <p:nvSpPr>
            <p:cNvPr id="6" name="文本框 130"/>
            <p:cNvSpPr txBox="1"/>
            <p:nvPr>
              <p:custDataLst>
                <p:tags r:id="rId2"/>
              </p:custDataLst>
            </p:nvPr>
          </p:nvSpPr>
          <p:spPr>
            <a:xfrm>
              <a:off x="2118" y="1059"/>
              <a:ext cx="3328" cy="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pPr algn="l"/>
              <a:r>
                <a:rPr lang="zh-CN" altLang="en-US" sz="2400" b="1" dirty="0">
                  <a:solidFill>
                    <a:srgbClr val="2F5597"/>
                  </a:solidFill>
                  <a:latin typeface="Arial" panose="020B0604020202020204" pitchFamily="34" charset="0"/>
                  <a:ea typeface="微软雅黑" panose="020B0503020204020204" charset="-122"/>
                  <a:sym typeface="Arial" panose="020B0604020202020204" pitchFamily="34" charset="0"/>
                </a:rPr>
                <a:t>核心算法</a:t>
              </a:r>
            </a:p>
          </p:txBody>
        </p:sp>
        <p:sp>
          <p:nvSpPr>
            <p:cNvPr id="7" name="文本框 131"/>
            <p:cNvSpPr txBox="1"/>
            <p:nvPr>
              <p:custDataLst>
                <p:tags r:id="rId3"/>
              </p:custDataLst>
            </p:nvPr>
          </p:nvSpPr>
          <p:spPr>
            <a:xfrm>
              <a:off x="2133" y="1608"/>
              <a:ext cx="4641" cy="531"/>
            </a:xfrm>
            <a:prstGeom prst="rect">
              <a:avLst/>
            </a:prstGeom>
            <a:noFill/>
          </p:spPr>
          <p:txBody>
            <a:bodyPr wrap="square" rtlCol="0" anchor="t">
              <a:spAutoFit/>
            </a:bodyPr>
            <a:lstStyle/>
            <a:p>
              <a:r>
                <a:rPr lang="en-US" altLang="zh-CN" sz="1600" dirty="0">
                  <a:solidFill>
                    <a:srgbClr val="2F5597"/>
                  </a:solidFill>
                </a:rPr>
                <a:t>Core Algorithm</a:t>
              </a:r>
            </a:p>
          </p:txBody>
        </p:sp>
      </p:grpSp>
      <p:pic>
        <p:nvPicPr>
          <p:cNvPr id="9" name="图片 8">
            <a:extLst>
              <a:ext uri="{FF2B5EF4-FFF2-40B4-BE49-F238E27FC236}">
                <a16:creationId xmlns:a16="http://schemas.microsoft.com/office/drawing/2014/main" id="{2744C419-3A61-B7E7-AE84-A0AC3461A176}"/>
              </a:ext>
            </a:extLst>
          </p:cNvPr>
          <p:cNvPicPr>
            <a:picLocks noChangeAspect="1"/>
          </p:cNvPicPr>
          <p:nvPr/>
        </p:nvPicPr>
        <p:blipFill>
          <a:blip r:embed="rId6"/>
          <a:stretch>
            <a:fillRect/>
          </a:stretch>
        </p:blipFill>
        <p:spPr>
          <a:xfrm>
            <a:off x="440531" y="2660133"/>
            <a:ext cx="4495800" cy="857250"/>
          </a:xfrm>
          <a:prstGeom prst="rect">
            <a:avLst/>
          </a:prstGeom>
        </p:spPr>
      </p:pic>
    </p:spTree>
    <p:extLst>
      <p:ext uri="{BB962C8B-B14F-4D97-AF65-F5344CB8AC3E}">
        <p14:creationId xmlns:p14="http://schemas.microsoft.com/office/powerpoint/2010/main" val="3942635125"/>
      </p:ext>
    </p:extLst>
  </p:cSld>
  <p:clrMapOvr>
    <a:masterClrMapping/>
  </p:clrMapOvr>
  <mc:AlternateContent xmlns:mc="http://schemas.openxmlformats.org/markup-compatibility/2006" xmlns:p14="http://schemas.microsoft.com/office/powerpoint/2010/main">
    <mc:Choice Requires="p14">
      <p:transition spd="slow">
        <p:comb/>
      </p:transition>
    </mc:Choice>
    <mc:Fallback xmlns="">
      <p:transition spd="slow">
        <p:comb/>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1062" y="1726651"/>
            <a:ext cx="4595178" cy="4684309"/>
          </a:xfrm>
          <a:prstGeom prst="rect">
            <a:avLst/>
          </a:prstGeom>
          <a:noFill/>
          <a:ln w="50800">
            <a:solidFill>
              <a:srgbClr val="0070C0"/>
            </a:solidFill>
            <a:prstDash val="dash"/>
          </a:ln>
        </p:spPr>
        <p:txBody>
          <a:bodyPr wrap="square" rtlCol="0">
            <a:noAutofit/>
          </a:bodyPr>
          <a:lstStyle/>
          <a:p>
            <a:pPr>
              <a:lnSpc>
                <a:spcPct val="150000"/>
              </a:lnSpc>
            </a:pPr>
            <a:r>
              <a:rPr lang="zh-CN" altLang="en-US" sz="2000" b="1" i="0" dirty="0">
                <a:solidFill>
                  <a:srgbClr val="3C4245"/>
                </a:solidFill>
                <a:effectLst/>
                <a:latin typeface="Arial" panose="020B0604020202020204" pitchFamily="34" charset="0"/>
              </a:rPr>
              <a:t>基于运动的合成：</a:t>
            </a:r>
            <a:endParaRPr lang="en-US" altLang="zh-CN" sz="2000" b="1" i="0" dirty="0">
              <a:solidFill>
                <a:srgbClr val="3C4245"/>
              </a:solidFill>
              <a:effectLst/>
              <a:latin typeface="Arial" panose="020B0604020202020204" pitchFamily="34" charset="0"/>
            </a:endParaRPr>
          </a:p>
          <a:p>
            <a:pPr>
              <a:lnSpc>
                <a:spcPct val="150000"/>
              </a:lnSpc>
            </a:pPr>
            <a:r>
              <a:rPr lang="zh-CN" altLang="en-US" sz="2000" b="1" dirty="0">
                <a:solidFill>
                  <a:srgbClr val="3C4245"/>
                </a:solidFill>
                <a:latin typeface="Arial" panose="020B0604020202020204" pitchFamily="34" charset="0"/>
              </a:rPr>
              <a:t>距离反比速度（对于视觉模块）</a:t>
            </a:r>
            <a:endParaRPr lang="en-US" altLang="zh-CN" sz="2000" b="1" dirty="0">
              <a:solidFill>
                <a:srgbClr val="3C4245"/>
              </a:solidFill>
              <a:latin typeface="Arial" panose="020B0604020202020204" pitchFamily="34" charset="0"/>
            </a:endParaRPr>
          </a:p>
          <a:p>
            <a:pPr>
              <a:lnSpc>
                <a:spcPct val="150000"/>
              </a:lnSpc>
            </a:pPr>
            <a:r>
              <a:rPr lang="zh-CN" altLang="en-US" sz="2000" b="1" i="0" dirty="0">
                <a:solidFill>
                  <a:srgbClr val="3C4245"/>
                </a:solidFill>
                <a:effectLst/>
                <a:latin typeface="Arial" panose="020B0604020202020204" pitchFamily="34" charset="0"/>
              </a:rPr>
              <a:t>速度的方向是用户与传感点连线的反向</a:t>
            </a:r>
            <a:endParaRPr lang="en-US" altLang="zh-CN" sz="2000" b="1" i="0" dirty="0">
              <a:solidFill>
                <a:srgbClr val="3C4245"/>
              </a:solidFill>
              <a:effectLst/>
              <a:latin typeface="Arial" panose="020B0604020202020204" pitchFamily="34" charset="0"/>
            </a:endParaRPr>
          </a:p>
          <a:p>
            <a:pPr>
              <a:lnSpc>
                <a:spcPct val="150000"/>
              </a:lnSpc>
            </a:pPr>
            <a:r>
              <a:rPr lang="en-US" altLang="zh-CN" sz="2000" b="1" i="0" dirty="0">
                <a:solidFill>
                  <a:srgbClr val="3C4245"/>
                </a:solidFill>
                <a:effectLst/>
                <a:latin typeface="Arial" panose="020B0604020202020204" pitchFamily="34" charset="0"/>
              </a:rPr>
              <a:t>V=[+1.4m/s,-1.4m/s]</a:t>
            </a:r>
            <a:r>
              <a:rPr lang="zh-CN" altLang="en-US" sz="2000" b="1" i="0" dirty="0">
                <a:solidFill>
                  <a:srgbClr val="3C4245"/>
                </a:solidFill>
                <a:effectLst/>
                <a:latin typeface="Arial" panose="020B0604020202020204" pitchFamily="34" charset="0"/>
              </a:rPr>
              <a:t>当</a:t>
            </a:r>
            <a:r>
              <a:rPr lang="en-US" altLang="zh-CN" sz="2000" b="1" i="0" dirty="0">
                <a:solidFill>
                  <a:srgbClr val="3C4245"/>
                </a:solidFill>
                <a:effectLst/>
                <a:latin typeface="Arial" panose="020B0604020202020204" pitchFamily="34" charset="0"/>
              </a:rPr>
              <a:t>L=[+</a:t>
            </a:r>
            <a:r>
              <a:rPr lang="zh-CN" altLang="en-US" sz="2000" b="1" i="0" dirty="0">
                <a:solidFill>
                  <a:srgbClr val="3C4245"/>
                </a:solidFill>
                <a:effectLst/>
                <a:latin typeface="Arial" panose="020B0604020202020204" pitchFamily="34" charset="0"/>
              </a:rPr>
              <a:t>∞</a:t>
            </a:r>
            <a:r>
              <a:rPr lang="en-US" altLang="zh-CN" sz="2000" b="1" i="0" dirty="0">
                <a:solidFill>
                  <a:srgbClr val="3C4245"/>
                </a:solidFill>
                <a:effectLst/>
                <a:latin typeface="Arial" panose="020B0604020202020204" pitchFamily="34" charset="0"/>
              </a:rPr>
              <a:t>,0.4m]</a:t>
            </a:r>
          </a:p>
          <a:p>
            <a:pPr>
              <a:lnSpc>
                <a:spcPct val="150000"/>
              </a:lnSpc>
            </a:pPr>
            <a:r>
              <a:rPr lang="en-US" altLang="zh-CN" sz="2000" b="1" dirty="0">
                <a:solidFill>
                  <a:srgbClr val="3C4245"/>
                </a:solidFill>
                <a:latin typeface="Arial" panose="020B0604020202020204" pitchFamily="34" charset="0"/>
              </a:rPr>
              <a:t>L=0.4m</a:t>
            </a:r>
            <a:r>
              <a:rPr lang="zh-CN" altLang="en-US" sz="2000" b="1" dirty="0">
                <a:solidFill>
                  <a:srgbClr val="3C4245"/>
                </a:solidFill>
                <a:latin typeface="Arial" panose="020B0604020202020204" pitchFamily="34" charset="0"/>
              </a:rPr>
              <a:t>即最小值时</a:t>
            </a:r>
            <a:r>
              <a:rPr lang="en-US" altLang="zh-CN" sz="2000" b="1" dirty="0">
                <a:solidFill>
                  <a:srgbClr val="3C4245"/>
                </a:solidFill>
                <a:latin typeface="Arial" panose="020B0604020202020204" pitchFamily="34" charset="0"/>
              </a:rPr>
              <a:t>V=</a:t>
            </a:r>
            <a:r>
              <a:rPr lang="en-US" altLang="zh-CN" sz="2000" b="1" i="0" dirty="0">
                <a:solidFill>
                  <a:srgbClr val="3C4245"/>
                </a:solidFill>
                <a:effectLst/>
                <a:latin typeface="Arial" panose="020B0604020202020204" pitchFamily="34" charset="0"/>
              </a:rPr>
              <a:t> -1.4m/s</a:t>
            </a:r>
          </a:p>
          <a:p>
            <a:pPr>
              <a:lnSpc>
                <a:spcPct val="150000"/>
              </a:lnSpc>
            </a:pPr>
            <a:r>
              <a:rPr lang="en-US" altLang="zh-CN" sz="2000" b="1" i="0" dirty="0">
                <a:solidFill>
                  <a:srgbClr val="3C4245"/>
                </a:solidFill>
                <a:effectLst/>
                <a:latin typeface="Arial" panose="020B0604020202020204" pitchFamily="34" charset="0"/>
              </a:rPr>
              <a:t>V=0m/s</a:t>
            </a:r>
            <a:r>
              <a:rPr lang="zh-CN" altLang="en-US" sz="2000" b="1" i="0" dirty="0">
                <a:solidFill>
                  <a:srgbClr val="3C4245"/>
                </a:solidFill>
                <a:effectLst/>
                <a:latin typeface="Arial" panose="020B0604020202020204" pitchFamily="34" charset="0"/>
              </a:rPr>
              <a:t>时</a:t>
            </a:r>
            <a:r>
              <a:rPr lang="en-US" altLang="zh-CN" sz="2000" b="1" i="0" dirty="0">
                <a:solidFill>
                  <a:srgbClr val="3C4245"/>
                </a:solidFill>
                <a:effectLst/>
                <a:latin typeface="Arial" panose="020B0604020202020204" pitchFamily="34" charset="0"/>
              </a:rPr>
              <a:t>L=1m</a:t>
            </a:r>
          </a:p>
          <a:p>
            <a:pPr>
              <a:lnSpc>
                <a:spcPct val="150000"/>
              </a:lnSpc>
            </a:pPr>
            <a:r>
              <a:rPr lang="zh-CN" altLang="en-US" sz="2000" b="1" dirty="0">
                <a:solidFill>
                  <a:srgbClr val="3C4245"/>
                </a:solidFill>
                <a:latin typeface="Arial" panose="020B0604020202020204" pitchFamily="34" charset="0"/>
              </a:rPr>
              <a:t>距离正比偏移（对于惯性模块）</a:t>
            </a:r>
            <a:endParaRPr lang="en-US" altLang="zh-CN" sz="2000" b="1" dirty="0">
              <a:solidFill>
                <a:srgbClr val="3C4245"/>
              </a:solidFill>
              <a:latin typeface="Arial" panose="020B0604020202020204" pitchFamily="34" charset="0"/>
            </a:endParaRPr>
          </a:p>
          <a:p>
            <a:pPr>
              <a:lnSpc>
                <a:spcPct val="150000"/>
              </a:lnSpc>
            </a:pPr>
            <a:r>
              <a:rPr lang="zh-CN" altLang="en-US" sz="2000" b="1" i="0" dirty="0">
                <a:solidFill>
                  <a:srgbClr val="3C4245"/>
                </a:solidFill>
                <a:effectLst/>
                <a:latin typeface="Arial" panose="020B0604020202020204" pitchFamily="34" charset="0"/>
              </a:rPr>
              <a:t>速度的方向是偏移的反向</a:t>
            </a:r>
            <a:endParaRPr lang="en-US" altLang="zh-CN" sz="2000" b="1" i="0" dirty="0">
              <a:solidFill>
                <a:srgbClr val="3C4245"/>
              </a:solidFill>
              <a:effectLst/>
              <a:latin typeface="Arial" panose="020B0604020202020204" pitchFamily="34" charset="0"/>
            </a:endParaRPr>
          </a:p>
          <a:p>
            <a:pPr>
              <a:lnSpc>
                <a:spcPct val="150000"/>
              </a:lnSpc>
            </a:pPr>
            <a:r>
              <a:rPr lang="en-US" altLang="zh-CN" sz="2000" b="1" i="0" dirty="0">
                <a:solidFill>
                  <a:srgbClr val="3C4245"/>
                </a:solidFill>
                <a:effectLst/>
                <a:latin typeface="Arial" panose="020B0604020202020204" pitchFamily="34" charset="0"/>
              </a:rPr>
              <a:t>V=[+1.</a:t>
            </a:r>
            <a:r>
              <a:rPr lang="en-US" altLang="zh-CN" sz="2000" b="1" dirty="0">
                <a:solidFill>
                  <a:srgbClr val="3C4245"/>
                </a:solidFill>
                <a:latin typeface="Arial" panose="020B0604020202020204" pitchFamily="34" charset="0"/>
              </a:rPr>
              <a:t>0</a:t>
            </a:r>
            <a:r>
              <a:rPr lang="en-US" altLang="zh-CN" sz="2000" b="1" i="0" dirty="0">
                <a:solidFill>
                  <a:srgbClr val="3C4245"/>
                </a:solidFill>
                <a:effectLst/>
                <a:latin typeface="Arial" panose="020B0604020202020204" pitchFamily="34" charset="0"/>
              </a:rPr>
              <a:t>m/s,-1.</a:t>
            </a:r>
            <a:r>
              <a:rPr lang="en-US" altLang="zh-CN" sz="2000" b="1" dirty="0">
                <a:solidFill>
                  <a:srgbClr val="3C4245"/>
                </a:solidFill>
                <a:latin typeface="Arial" panose="020B0604020202020204" pitchFamily="34" charset="0"/>
              </a:rPr>
              <a:t>0</a:t>
            </a:r>
            <a:r>
              <a:rPr lang="en-US" altLang="zh-CN" sz="2000" b="1" i="0" dirty="0">
                <a:solidFill>
                  <a:srgbClr val="3C4245"/>
                </a:solidFill>
                <a:effectLst/>
                <a:latin typeface="Arial" panose="020B0604020202020204" pitchFamily="34" charset="0"/>
              </a:rPr>
              <a:t>m/s]</a:t>
            </a:r>
            <a:r>
              <a:rPr lang="zh-CN" altLang="en-US" sz="2000" b="1" i="0" dirty="0">
                <a:solidFill>
                  <a:srgbClr val="3C4245"/>
                </a:solidFill>
                <a:effectLst/>
                <a:latin typeface="Arial" panose="020B0604020202020204" pitchFamily="34" charset="0"/>
              </a:rPr>
              <a:t>当</a:t>
            </a:r>
            <a:r>
              <a:rPr lang="en-US" altLang="zh-CN" sz="2000" b="1" i="0" dirty="0">
                <a:solidFill>
                  <a:srgbClr val="3C4245"/>
                </a:solidFill>
                <a:effectLst/>
                <a:latin typeface="Arial" panose="020B0604020202020204" pitchFamily="34" charset="0"/>
              </a:rPr>
              <a:t>L=[+</a:t>
            </a:r>
            <a:r>
              <a:rPr lang="zh-CN" altLang="en-US" sz="2000" b="1" dirty="0">
                <a:solidFill>
                  <a:srgbClr val="3C4245"/>
                </a:solidFill>
                <a:latin typeface="Arial" panose="020B0604020202020204" pitchFamily="34" charset="0"/>
              </a:rPr>
              <a:t>∞</a:t>
            </a:r>
            <a:r>
              <a:rPr lang="en-US" altLang="zh-CN" sz="2000" b="1" i="0" dirty="0">
                <a:solidFill>
                  <a:srgbClr val="3C4245"/>
                </a:solidFill>
                <a:effectLst/>
                <a:latin typeface="Arial" panose="020B0604020202020204" pitchFamily="34" charset="0"/>
              </a:rPr>
              <a:t>,-</a:t>
            </a:r>
            <a:r>
              <a:rPr lang="zh-CN" altLang="en-US" sz="2000" b="1" i="0" dirty="0">
                <a:solidFill>
                  <a:srgbClr val="3C4245"/>
                </a:solidFill>
                <a:effectLst/>
                <a:latin typeface="Arial" panose="020B0604020202020204" pitchFamily="34" charset="0"/>
              </a:rPr>
              <a:t>∞</a:t>
            </a:r>
            <a:r>
              <a:rPr lang="en-US" altLang="zh-CN" sz="2000" b="1" i="0" dirty="0">
                <a:solidFill>
                  <a:srgbClr val="3C4245"/>
                </a:solidFill>
                <a:effectLst/>
                <a:latin typeface="Arial" panose="020B0604020202020204" pitchFamily="34" charset="0"/>
              </a:rPr>
              <a:t>]</a:t>
            </a:r>
          </a:p>
          <a:p>
            <a:pPr>
              <a:lnSpc>
                <a:spcPct val="150000"/>
              </a:lnSpc>
            </a:pPr>
            <a:r>
              <a:rPr lang="en-US" altLang="zh-CN" sz="2000" b="1" dirty="0">
                <a:solidFill>
                  <a:srgbClr val="3C4245"/>
                </a:solidFill>
                <a:latin typeface="Arial" panose="020B0604020202020204" pitchFamily="34" charset="0"/>
              </a:rPr>
              <a:t>V=0m/s</a:t>
            </a:r>
            <a:r>
              <a:rPr lang="zh-CN" altLang="en-US" sz="2000" b="1" dirty="0">
                <a:solidFill>
                  <a:srgbClr val="3C4245"/>
                </a:solidFill>
                <a:latin typeface="Arial" panose="020B0604020202020204" pitchFamily="34" charset="0"/>
              </a:rPr>
              <a:t>时</a:t>
            </a:r>
            <a:r>
              <a:rPr lang="en-US" altLang="zh-CN" sz="2000" b="1" dirty="0">
                <a:solidFill>
                  <a:srgbClr val="3C4245"/>
                </a:solidFill>
                <a:latin typeface="Arial" panose="020B0604020202020204" pitchFamily="34" charset="0"/>
              </a:rPr>
              <a:t>L=0m</a:t>
            </a:r>
            <a:endParaRPr lang="en-US" altLang="zh-CN" sz="2000" b="1" i="0" dirty="0">
              <a:solidFill>
                <a:srgbClr val="3C4245"/>
              </a:solidFill>
              <a:effectLst/>
              <a:latin typeface="Arial" panose="020B0604020202020204" pitchFamily="34" charset="0"/>
            </a:endParaRPr>
          </a:p>
          <a:p>
            <a:pPr>
              <a:lnSpc>
                <a:spcPct val="150000"/>
              </a:lnSpc>
            </a:pPr>
            <a:endParaRPr lang="en-US" altLang="zh-CN" sz="2000" b="1" i="0" dirty="0">
              <a:solidFill>
                <a:srgbClr val="3C4245"/>
              </a:solidFill>
              <a:effectLst/>
              <a:latin typeface="Arial" panose="020B0604020202020204" pitchFamily="34" charset="0"/>
            </a:endParaRPr>
          </a:p>
          <a:p>
            <a:pPr>
              <a:lnSpc>
                <a:spcPct val="150000"/>
              </a:lnSpc>
            </a:pPr>
            <a:endParaRPr lang="en-US" altLang="zh-CN" sz="2000" b="1" i="0" dirty="0">
              <a:solidFill>
                <a:srgbClr val="3C4245"/>
              </a:solidFill>
              <a:effectLst/>
              <a:latin typeface="Arial" panose="020B0604020202020204" pitchFamily="34" charset="0"/>
            </a:endParaRPr>
          </a:p>
          <a:p>
            <a:pPr>
              <a:lnSpc>
                <a:spcPct val="150000"/>
              </a:lnSpc>
            </a:pPr>
            <a:endParaRPr lang="en-US" altLang="zh-CN" sz="2000" b="1" i="0" dirty="0">
              <a:solidFill>
                <a:srgbClr val="3C4245"/>
              </a:solidFill>
              <a:effectLst/>
              <a:latin typeface="Arial" panose="020B0604020202020204" pitchFamily="34" charset="0"/>
            </a:endParaRPr>
          </a:p>
          <a:p>
            <a:pPr>
              <a:lnSpc>
                <a:spcPct val="150000"/>
              </a:lnSpc>
            </a:pPr>
            <a:endParaRPr lang="en-US" altLang="zh-CN" sz="2000" b="1" i="0" dirty="0">
              <a:solidFill>
                <a:srgbClr val="3C4245"/>
              </a:solidFill>
              <a:effectLst/>
              <a:latin typeface="Arial" panose="020B0604020202020204" pitchFamily="34" charset="0"/>
            </a:endParaRPr>
          </a:p>
          <a:p>
            <a:pPr>
              <a:lnSpc>
                <a:spcPct val="150000"/>
              </a:lnSpc>
            </a:pPr>
            <a:endParaRPr lang="en-US" altLang="zh-CN" sz="2000" b="1" i="0" dirty="0">
              <a:solidFill>
                <a:srgbClr val="3C4245"/>
              </a:solidFill>
              <a:effectLst/>
              <a:latin typeface="宋体" panose="02010600030101010101" pitchFamily="2" charset="-122"/>
              <a:ea typeface="宋体" panose="02010600030101010101" pitchFamily="2" charset="-122"/>
            </a:endParaRPr>
          </a:p>
        </p:txBody>
      </p:sp>
      <p:sp>
        <p:nvSpPr>
          <p:cNvPr id="4" name="任意多边形: 形状 30"/>
          <p:cNvSpPr/>
          <p:nvPr>
            <p:custDataLst>
              <p:tags r:id="rId1"/>
            </p:custDataLst>
          </p:nvPr>
        </p:nvSpPr>
        <p:spPr>
          <a:xfrm>
            <a:off x="0" y="889489"/>
            <a:ext cx="881063" cy="578284"/>
          </a:xfrm>
          <a:custGeom>
            <a:avLst/>
            <a:gdLst>
              <a:gd name="connsiteX0" fmla="*/ 0 w 1253066"/>
              <a:gd name="connsiteY0" fmla="*/ 0 h 713841"/>
              <a:gd name="connsiteX1" fmla="*/ 1253066 w 1253066"/>
              <a:gd name="connsiteY1" fmla="*/ 0 h 713841"/>
              <a:gd name="connsiteX2" fmla="*/ 1074606 w 1253066"/>
              <a:gd name="connsiteY2" fmla="*/ 713841 h 713841"/>
              <a:gd name="connsiteX3" fmla="*/ 0 w 1253066"/>
              <a:gd name="connsiteY3" fmla="*/ 713841 h 713841"/>
            </a:gdLst>
            <a:ahLst/>
            <a:cxnLst>
              <a:cxn ang="0">
                <a:pos x="connsiteX0" y="connsiteY0"/>
              </a:cxn>
              <a:cxn ang="0">
                <a:pos x="connsiteX1" y="connsiteY1"/>
              </a:cxn>
              <a:cxn ang="0">
                <a:pos x="connsiteX2" y="connsiteY2"/>
              </a:cxn>
              <a:cxn ang="0">
                <a:pos x="connsiteX3" y="connsiteY3"/>
              </a:cxn>
            </a:cxnLst>
            <a:rect l="l" t="t" r="r" b="b"/>
            <a:pathLst>
              <a:path w="1253066" h="713841">
                <a:moveTo>
                  <a:pt x="0" y="0"/>
                </a:moveTo>
                <a:lnTo>
                  <a:pt x="1253066" y="0"/>
                </a:lnTo>
                <a:lnTo>
                  <a:pt x="1074606" y="713841"/>
                </a:lnTo>
                <a:lnTo>
                  <a:pt x="0" y="713841"/>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grpSp>
        <p:nvGrpSpPr>
          <p:cNvPr id="5" name="组合 129"/>
          <p:cNvGrpSpPr/>
          <p:nvPr/>
        </p:nvGrpSpPr>
        <p:grpSpPr>
          <a:xfrm>
            <a:off x="816762" y="860713"/>
            <a:ext cx="2956560" cy="685800"/>
            <a:chOff x="2118" y="1059"/>
            <a:chExt cx="4656" cy="1080"/>
          </a:xfrm>
        </p:grpSpPr>
        <p:sp>
          <p:nvSpPr>
            <p:cNvPr id="6" name="文本框 130"/>
            <p:cNvSpPr txBox="1"/>
            <p:nvPr>
              <p:custDataLst>
                <p:tags r:id="rId2"/>
              </p:custDataLst>
            </p:nvPr>
          </p:nvSpPr>
          <p:spPr>
            <a:xfrm>
              <a:off x="2118" y="1059"/>
              <a:ext cx="3328" cy="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pPr algn="l"/>
              <a:r>
                <a:rPr lang="zh-CN" altLang="en-US" sz="2400" b="1" dirty="0">
                  <a:solidFill>
                    <a:srgbClr val="2F5597"/>
                  </a:solidFill>
                  <a:latin typeface="Arial" panose="020B0604020202020204" pitchFamily="34" charset="0"/>
                  <a:ea typeface="微软雅黑" panose="020B0503020204020204" charset="-122"/>
                  <a:sym typeface="Arial" panose="020B0604020202020204" pitchFamily="34" charset="0"/>
                </a:rPr>
                <a:t>核心算法</a:t>
              </a:r>
            </a:p>
          </p:txBody>
        </p:sp>
        <p:sp>
          <p:nvSpPr>
            <p:cNvPr id="7" name="文本框 131"/>
            <p:cNvSpPr txBox="1"/>
            <p:nvPr>
              <p:custDataLst>
                <p:tags r:id="rId3"/>
              </p:custDataLst>
            </p:nvPr>
          </p:nvSpPr>
          <p:spPr>
            <a:xfrm>
              <a:off x="2133" y="1608"/>
              <a:ext cx="4641" cy="531"/>
            </a:xfrm>
            <a:prstGeom prst="rect">
              <a:avLst/>
            </a:prstGeom>
            <a:noFill/>
          </p:spPr>
          <p:txBody>
            <a:bodyPr wrap="square" rtlCol="0" anchor="t">
              <a:spAutoFit/>
            </a:bodyPr>
            <a:lstStyle/>
            <a:p>
              <a:r>
                <a:rPr lang="en-US" altLang="zh-CN" sz="1600" dirty="0">
                  <a:solidFill>
                    <a:srgbClr val="2F5597"/>
                  </a:solidFill>
                </a:rPr>
                <a:t>Core Algorithm</a:t>
              </a:r>
            </a:p>
          </p:txBody>
        </p:sp>
      </p:grpSp>
      <p:sp>
        <p:nvSpPr>
          <p:cNvPr id="2" name="文本框 1">
            <a:extLst>
              <a:ext uri="{FF2B5EF4-FFF2-40B4-BE49-F238E27FC236}">
                <a16:creationId xmlns:a16="http://schemas.microsoft.com/office/drawing/2014/main" id="{15CE9061-A478-3A43-A125-F57ECA149633}"/>
              </a:ext>
            </a:extLst>
          </p:cNvPr>
          <p:cNvSpPr txBox="1"/>
          <p:nvPr/>
        </p:nvSpPr>
        <p:spPr>
          <a:xfrm>
            <a:off x="6590982" y="1726650"/>
            <a:ext cx="4595178" cy="4684309"/>
          </a:xfrm>
          <a:prstGeom prst="rect">
            <a:avLst/>
          </a:prstGeom>
          <a:noFill/>
          <a:ln w="50800">
            <a:solidFill>
              <a:srgbClr val="0070C0"/>
            </a:solidFill>
            <a:prstDash val="dash"/>
          </a:ln>
        </p:spPr>
        <p:txBody>
          <a:bodyPr wrap="square" rtlCol="0">
            <a:noAutofit/>
          </a:bodyPr>
          <a:lstStyle/>
          <a:p>
            <a:pPr>
              <a:lnSpc>
                <a:spcPct val="150000"/>
              </a:lnSpc>
            </a:pPr>
            <a:r>
              <a:rPr lang="zh-CN" altLang="en-US" sz="2000" b="1" i="0" dirty="0">
                <a:solidFill>
                  <a:srgbClr val="3C4245"/>
                </a:solidFill>
                <a:effectLst/>
                <a:latin typeface="Arial" panose="020B0604020202020204" pitchFamily="34" charset="0"/>
              </a:rPr>
              <a:t>偏移修正速度最大值</a:t>
            </a:r>
            <a:endParaRPr lang="en-US" altLang="zh-CN" sz="2000" b="1" i="0" dirty="0">
              <a:solidFill>
                <a:srgbClr val="3C4245"/>
              </a:solidFill>
              <a:effectLst/>
              <a:latin typeface="Arial" panose="020B0604020202020204" pitchFamily="34" charset="0"/>
            </a:endParaRPr>
          </a:p>
          <a:p>
            <a:pPr>
              <a:lnSpc>
                <a:spcPct val="150000"/>
              </a:lnSpc>
            </a:pPr>
            <a:r>
              <a:rPr lang="zh-CN" altLang="en-US" sz="2000" b="1" dirty="0">
                <a:solidFill>
                  <a:srgbClr val="3C4245"/>
                </a:solidFill>
                <a:latin typeface="Arial" panose="020B0604020202020204" pitchFamily="34" charset="0"/>
              </a:rPr>
              <a:t>需要小于避障速度的最大值</a:t>
            </a:r>
            <a:endParaRPr lang="en-US" altLang="zh-CN" sz="2000" b="1" dirty="0">
              <a:solidFill>
                <a:srgbClr val="3C4245"/>
              </a:solidFill>
              <a:latin typeface="Arial" panose="020B0604020202020204" pitchFamily="34" charset="0"/>
            </a:endParaRPr>
          </a:p>
          <a:p>
            <a:pPr>
              <a:lnSpc>
                <a:spcPct val="150000"/>
              </a:lnSpc>
            </a:pPr>
            <a:r>
              <a:rPr lang="zh-CN" altLang="en-US" sz="2000" b="1" dirty="0">
                <a:solidFill>
                  <a:srgbClr val="3C4245"/>
                </a:solidFill>
                <a:latin typeface="Arial" panose="020B0604020202020204" pitchFamily="34" charset="0"/>
              </a:rPr>
              <a:t>以保障避障优先级大于偏移修正</a:t>
            </a:r>
            <a:endParaRPr lang="en-US" altLang="zh-CN" sz="2000" b="1" dirty="0">
              <a:solidFill>
                <a:srgbClr val="3C4245"/>
              </a:solidFill>
              <a:latin typeface="Arial" panose="020B0604020202020204" pitchFamily="34" charset="0"/>
            </a:endParaRPr>
          </a:p>
          <a:p>
            <a:pPr>
              <a:lnSpc>
                <a:spcPct val="150000"/>
              </a:lnSpc>
            </a:pPr>
            <a:r>
              <a:rPr lang="zh-CN" altLang="en-US" sz="2000" b="1" dirty="0">
                <a:solidFill>
                  <a:srgbClr val="3C4245"/>
                </a:solidFill>
                <a:latin typeface="Arial" panose="020B0604020202020204" pitchFamily="34" charset="0"/>
              </a:rPr>
              <a:t>上文算法用于模拟机器人</a:t>
            </a:r>
            <a:endParaRPr lang="en-US" altLang="zh-CN" sz="2000" b="1" dirty="0">
              <a:solidFill>
                <a:srgbClr val="3C4245"/>
              </a:solidFill>
              <a:latin typeface="Arial" panose="020B0604020202020204" pitchFamily="34" charset="0"/>
            </a:endParaRPr>
          </a:p>
          <a:p>
            <a:pPr>
              <a:lnSpc>
                <a:spcPct val="150000"/>
              </a:lnSpc>
            </a:pPr>
            <a:r>
              <a:rPr lang="zh-CN" altLang="en-US" sz="2000" b="1" dirty="0">
                <a:solidFill>
                  <a:srgbClr val="3C4245"/>
                </a:solidFill>
                <a:latin typeface="Arial" panose="020B0604020202020204" pitchFamily="34" charset="0"/>
              </a:rPr>
              <a:t>实际应用中</a:t>
            </a:r>
            <a:endParaRPr lang="en-US" altLang="zh-CN" sz="2000" b="1" dirty="0">
              <a:solidFill>
                <a:srgbClr val="3C4245"/>
              </a:solidFill>
              <a:latin typeface="Arial" panose="020B0604020202020204" pitchFamily="34" charset="0"/>
            </a:endParaRPr>
          </a:p>
          <a:p>
            <a:pPr>
              <a:lnSpc>
                <a:spcPct val="150000"/>
              </a:lnSpc>
            </a:pPr>
            <a:r>
              <a:rPr lang="zh-CN" altLang="en-US" sz="2000" b="1" i="0" dirty="0">
                <a:solidFill>
                  <a:srgbClr val="3C4245"/>
                </a:solidFill>
                <a:effectLst/>
                <a:latin typeface="Arial" panose="020B0604020202020204" pitchFamily="34" charset="0"/>
              </a:rPr>
              <a:t>改为调整电信号强度</a:t>
            </a:r>
            <a:endParaRPr lang="en-US" altLang="zh-CN" sz="2000" b="1" i="0" dirty="0">
              <a:solidFill>
                <a:srgbClr val="3C4245"/>
              </a:solidFill>
              <a:effectLst/>
              <a:latin typeface="Arial" panose="020B0604020202020204" pitchFamily="34" charset="0"/>
            </a:endParaRPr>
          </a:p>
          <a:p>
            <a:pPr>
              <a:lnSpc>
                <a:spcPct val="150000"/>
              </a:lnSpc>
            </a:pPr>
            <a:r>
              <a:rPr lang="zh-CN" altLang="en-US" sz="2000" b="1" dirty="0">
                <a:solidFill>
                  <a:srgbClr val="3C4245"/>
                </a:solidFill>
                <a:latin typeface="Arial" panose="020B0604020202020204" pitchFamily="34" charset="0"/>
              </a:rPr>
              <a:t>以调整按压强度</a:t>
            </a:r>
            <a:endParaRPr lang="en-US" altLang="zh-CN" sz="2000" b="1" dirty="0">
              <a:solidFill>
                <a:srgbClr val="3C4245"/>
              </a:solidFill>
              <a:latin typeface="Arial" panose="020B0604020202020204" pitchFamily="34" charset="0"/>
            </a:endParaRPr>
          </a:p>
          <a:p>
            <a:pPr>
              <a:lnSpc>
                <a:spcPct val="150000"/>
              </a:lnSpc>
            </a:pPr>
            <a:r>
              <a:rPr lang="zh-CN" altLang="en-US" sz="2000" b="1" i="0" dirty="0">
                <a:solidFill>
                  <a:srgbClr val="3C4245"/>
                </a:solidFill>
                <a:effectLst/>
                <a:latin typeface="Arial" panose="020B0604020202020204" pitchFamily="34" charset="0"/>
                <a:hlinkClick r:id="rId6"/>
              </a:rPr>
              <a:t>模拟视频</a:t>
            </a:r>
            <a:r>
              <a:rPr lang="zh-CN" altLang="en-US" sz="2000" b="1" i="0" dirty="0">
                <a:solidFill>
                  <a:srgbClr val="3C4245"/>
                </a:solidFill>
                <a:effectLst/>
                <a:latin typeface="Arial" panose="020B0604020202020204" pitchFamily="34" charset="0"/>
              </a:rPr>
              <a:t>：</a:t>
            </a:r>
            <a:endParaRPr lang="en-US" altLang="zh-CN" sz="2000" b="1" i="0" dirty="0">
              <a:solidFill>
                <a:srgbClr val="3C4245"/>
              </a:solidFill>
              <a:effectLst/>
              <a:latin typeface="Arial" panose="020B0604020202020204" pitchFamily="34" charset="0"/>
            </a:endParaRPr>
          </a:p>
          <a:p>
            <a:pPr>
              <a:lnSpc>
                <a:spcPct val="150000"/>
              </a:lnSpc>
            </a:pPr>
            <a:endParaRPr lang="en-US" altLang="zh-CN" sz="2000" b="1" i="0" dirty="0">
              <a:solidFill>
                <a:srgbClr val="3C4245"/>
              </a:solidFill>
              <a:effectLst/>
              <a:latin typeface="Arial" panose="020B0604020202020204" pitchFamily="34" charset="0"/>
            </a:endParaRPr>
          </a:p>
          <a:p>
            <a:pPr>
              <a:lnSpc>
                <a:spcPct val="150000"/>
              </a:lnSpc>
            </a:pPr>
            <a:endParaRPr lang="en-US" altLang="zh-CN" sz="2000" b="1" i="0" dirty="0">
              <a:solidFill>
                <a:srgbClr val="3C4245"/>
              </a:solidFill>
              <a:effectLst/>
              <a:latin typeface="Arial" panose="020B0604020202020204" pitchFamily="34" charset="0"/>
            </a:endParaRPr>
          </a:p>
          <a:p>
            <a:pPr>
              <a:lnSpc>
                <a:spcPct val="150000"/>
              </a:lnSpc>
            </a:pPr>
            <a:endParaRPr lang="en-US" altLang="zh-CN" sz="2000" b="1" i="0" dirty="0">
              <a:solidFill>
                <a:srgbClr val="3C4245"/>
              </a:solidFill>
              <a:effectLst/>
              <a:latin typeface="Arial" panose="020B0604020202020204" pitchFamily="34" charset="0"/>
            </a:endParaRPr>
          </a:p>
          <a:p>
            <a:pPr>
              <a:lnSpc>
                <a:spcPct val="150000"/>
              </a:lnSpc>
            </a:pPr>
            <a:endParaRPr lang="en-US" altLang="zh-CN" sz="2000" b="1" i="0" dirty="0">
              <a:solidFill>
                <a:srgbClr val="3C4245"/>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6255591"/>
      </p:ext>
    </p:extLst>
  </p:cSld>
  <p:clrMapOvr>
    <a:masterClrMapping/>
  </p:clrMapOvr>
  <mc:AlternateContent xmlns:mc="http://schemas.openxmlformats.org/markup-compatibility/2006" xmlns:p14="http://schemas.microsoft.com/office/powerpoint/2010/main">
    <mc:Choice Requires="p14">
      <p:transition spd="slow">
        <p:comb/>
      </p:transition>
    </mc:Choice>
    <mc:Fallback xmlns="">
      <p:transition spd="slow">
        <p:comb/>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00250"/>
            <a:ext cx="12192000" cy="2849563"/>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6" name="矩形 5"/>
          <p:cNvSpPr/>
          <p:nvPr/>
        </p:nvSpPr>
        <p:spPr>
          <a:xfrm>
            <a:off x="0" y="2663825"/>
            <a:ext cx="1096963"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7172" name="文本框 7"/>
          <p:cNvSpPr txBox="1"/>
          <p:nvPr/>
        </p:nvSpPr>
        <p:spPr>
          <a:xfrm>
            <a:off x="1027907" y="2000250"/>
            <a:ext cx="1539875" cy="1861185"/>
          </a:xfrm>
          <a:prstGeom prst="rect">
            <a:avLst/>
          </a:prstGeom>
          <a:noFill/>
          <a:ln w="9525">
            <a:noFill/>
          </a:ln>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500" dirty="0">
                <a:solidFill>
                  <a:prstClr val="white"/>
                </a:solidFill>
                <a:latin typeface="Impact" panose="020B0806030902050204" pitchFamily="34" charset="0"/>
                <a:ea typeface="等线" panose="02010600030101010101" pitchFamily="2" charset="-122"/>
              </a:rPr>
              <a:t>3</a:t>
            </a:r>
            <a:endParaRPr kumimoji="0" lang="en-US" altLang="zh-CN" sz="11500" b="0" i="0" u="none" strike="noStrike" kern="1200" cap="none" spc="0" normalizeH="0" baseline="0" noProof="0" dirty="0">
              <a:ln>
                <a:noFill/>
              </a:ln>
              <a:solidFill>
                <a:prstClr val="white"/>
              </a:solidFill>
              <a:effectLst/>
              <a:uLnTx/>
              <a:uFillTx/>
              <a:latin typeface="Impact" panose="020B0806030902050204" pitchFamily="34" charset="0"/>
              <a:ea typeface="等线" panose="02010600030101010101" pitchFamily="2" charset="-122"/>
              <a:cs typeface="+mn-cs"/>
            </a:endParaRPr>
          </a:p>
        </p:txBody>
      </p:sp>
      <p:sp>
        <p:nvSpPr>
          <p:cNvPr id="7173" name="文本框 8"/>
          <p:cNvSpPr txBox="1"/>
          <p:nvPr/>
        </p:nvSpPr>
        <p:spPr>
          <a:xfrm>
            <a:off x="419100" y="2638425"/>
            <a:ext cx="571500" cy="584200"/>
          </a:xfrm>
          <a:prstGeom prst="rect">
            <a:avLst/>
          </a:prstGeom>
          <a:noFill/>
          <a:ln w="9525">
            <a:noFill/>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2F5597"/>
                </a:solidFill>
                <a:effectLst/>
                <a:uLnTx/>
                <a:uFillTx/>
                <a:latin typeface="微软雅黑" panose="020B0503020204020204" charset="-122"/>
                <a:ea typeface="微软雅黑" panose="020B0503020204020204" charset="-122"/>
                <a:cs typeface="+mn-cs"/>
              </a:rPr>
              <a:t>第</a:t>
            </a:r>
          </a:p>
        </p:txBody>
      </p:sp>
      <p:sp>
        <p:nvSpPr>
          <p:cNvPr id="10" name="矩形 9"/>
          <p:cNvSpPr/>
          <p:nvPr/>
        </p:nvSpPr>
        <p:spPr>
          <a:xfrm>
            <a:off x="2498725" y="2663825"/>
            <a:ext cx="9693275"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7175" name="文本框 10"/>
          <p:cNvSpPr txBox="1"/>
          <p:nvPr/>
        </p:nvSpPr>
        <p:spPr>
          <a:xfrm>
            <a:off x="2525713" y="2638425"/>
            <a:ext cx="1766887" cy="584200"/>
          </a:xfrm>
          <a:prstGeom prst="rect">
            <a:avLst/>
          </a:prstGeom>
          <a:noFill/>
          <a:ln w="9525">
            <a:noFill/>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2F5597"/>
                </a:solidFill>
                <a:effectLst/>
                <a:uLnTx/>
                <a:uFillTx/>
                <a:latin typeface="微软雅黑" panose="020B0503020204020204" charset="-122"/>
                <a:ea typeface="微软雅黑" panose="020B0503020204020204" charset="-122"/>
                <a:cs typeface="+mn-cs"/>
              </a:rPr>
              <a:t>部分</a:t>
            </a:r>
          </a:p>
        </p:txBody>
      </p:sp>
      <p:sp>
        <p:nvSpPr>
          <p:cNvPr id="7176" name="文本框 11"/>
          <p:cNvSpPr txBox="1"/>
          <p:nvPr/>
        </p:nvSpPr>
        <p:spPr>
          <a:xfrm>
            <a:off x="5027295" y="3632200"/>
            <a:ext cx="7491730" cy="829945"/>
          </a:xfrm>
          <a:prstGeom prst="rect">
            <a:avLst/>
          </a:prstGeom>
          <a:noFill/>
          <a:ln w="9525">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4800" b="1" dirty="0">
                <a:solidFill>
                  <a:prstClr val="white"/>
                </a:solidFill>
                <a:latin typeface="微软雅黑" panose="020B0503020204020204" charset="-122"/>
                <a:ea typeface="微软雅黑" panose="020B0503020204020204" charset="-122"/>
              </a:rPr>
              <a:t>机械设计部分</a:t>
            </a:r>
            <a:endParaRPr kumimoji="0" lang="zh-CN" altLang="en-US" sz="4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2486475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1062" y="1726651"/>
            <a:ext cx="4391977" cy="4329141"/>
          </a:xfrm>
          <a:prstGeom prst="rect">
            <a:avLst/>
          </a:prstGeom>
          <a:noFill/>
          <a:ln w="50800">
            <a:solidFill>
              <a:srgbClr val="0070C0"/>
            </a:solidFill>
            <a:prstDash val="dash"/>
          </a:ln>
        </p:spPr>
        <p:txBody>
          <a:bodyPr wrap="square" rtlCol="0">
            <a:noAutofit/>
          </a:bodyPr>
          <a:lstStyle/>
          <a:p>
            <a:pPr>
              <a:lnSpc>
                <a:spcPct val="150000"/>
              </a:lnSpc>
            </a:pPr>
            <a:r>
              <a:rPr lang="zh-CN" altLang="en-US" sz="2000" b="1" dirty="0">
                <a:solidFill>
                  <a:srgbClr val="3C4245"/>
                </a:solidFill>
                <a:latin typeface="Arial" panose="020B0604020202020204" pitchFamily="34" charset="0"/>
              </a:rPr>
              <a:t>模块化设计</a:t>
            </a:r>
            <a:endParaRPr lang="en-US" altLang="zh-CN" sz="2000" b="1" i="0" dirty="0">
              <a:solidFill>
                <a:srgbClr val="3C4245"/>
              </a:solidFill>
              <a:effectLst/>
              <a:latin typeface="Arial" panose="020B0604020202020204" pitchFamily="34" charset="0"/>
            </a:endParaRPr>
          </a:p>
          <a:p>
            <a:pPr>
              <a:lnSpc>
                <a:spcPct val="150000"/>
              </a:lnSpc>
            </a:pPr>
            <a:r>
              <a:rPr lang="zh-CN" altLang="en-US" sz="2000" b="1" dirty="0">
                <a:solidFill>
                  <a:srgbClr val="3C4245"/>
                </a:solidFill>
                <a:latin typeface="Arial" panose="020B0604020202020204" pitchFamily="34" charset="0"/>
              </a:rPr>
              <a:t>分为三个部分：</a:t>
            </a:r>
            <a:endParaRPr lang="en-US" altLang="zh-CN" sz="2000" b="1" dirty="0">
              <a:solidFill>
                <a:srgbClr val="3C4245"/>
              </a:solidFill>
              <a:latin typeface="Arial" panose="020B0604020202020204" pitchFamily="34" charset="0"/>
            </a:endParaRPr>
          </a:p>
          <a:p>
            <a:pPr>
              <a:lnSpc>
                <a:spcPct val="150000"/>
              </a:lnSpc>
            </a:pPr>
            <a:r>
              <a:rPr lang="zh-CN" altLang="en-US" sz="2000" b="1" dirty="0">
                <a:solidFill>
                  <a:srgbClr val="3C4245"/>
                </a:solidFill>
                <a:latin typeface="Arial" panose="020B0604020202020204" pitchFamily="34" charset="0"/>
                <a:ea typeface="宋体" panose="02010600030101010101" pitchFamily="2" charset="-122"/>
              </a:rPr>
              <a:t>腰带部分</a:t>
            </a:r>
            <a:r>
              <a:rPr lang="en-US" altLang="zh-CN" sz="2000" b="1" dirty="0">
                <a:solidFill>
                  <a:srgbClr val="3C4245"/>
                </a:solidFill>
                <a:latin typeface="Arial" panose="020B0604020202020204" pitchFamily="34" charset="0"/>
                <a:ea typeface="宋体" panose="02010600030101010101" pitchFamily="2" charset="-122"/>
              </a:rPr>
              <a:t>——</a:t>
            </a:r>
            <a:r>
              <a:rPr lang="zh-CN" altLang="en-US" sz="2000" b="1" dirty="0">
                <a:solidFill>
                  <a:srgbClr val="3C4245"/>
                </a:solidFill>
                <a:latin typeface="Arial" panose="020B0604020202020204" pitchFamily="34" charset="0"/>
                <a:ea typeface="宋体" panose="02010600030101010101" pitchFamily="2" charset="-122"/>
              </a:rPr>
              <a:t>使用一体化腰带，加工组装更简单。</a:t>
            </a:r>
            <a:endParaRPr lang="en-US" altLang="zh-CN" sz="2000" b="1" dirty="0">
              <a:solidFill>
                <a:srgbClr val="3C4245"/>
              </a:solidFill>
              <a:latin typeface="Arial" panose="020B0604020202020204" pitchFamily="34" charset="0"/>
              <a:ea typeface="宋体" panose="02010600030101010101" pitchFamily="2" charset="-122"/>
            </a:endParaRPr>
          </a:p>
          <a:p>
            <a:pPr>
              <a:lnSpc>
                <a:spcPct val="150000"/>
              </a:lnSpc>
            </a:pPr>
            <a:r>
              <a:rPr lang="zh-CN" altLang="en-US" sz="2000" b="1" i="0" dirty="0">
                <a:solidFill>
                  <a:srgbClr val="3C4245"/>
                </a:solidFill>
                <a:effectLst/>
                <a:latin typeface="Arial" panose="020B0604020202020204" pitchFamily="34" charset="0"/>
                <a:ea typeface="宋体" panose="02010600030101010101" pitchFamily="2" charset="-122"/>
              </a:rPr>
              <a:t>正面模块</a:t>
            </a:r>
            <a:r>
              <a:rPr lang="en-US" altLang="zh-CN" sz="2000" b="1" i="0" dirty="0">
                <a:solidFill>
                  <a:srgbClr val="3C4245"/>
                </a:solidFill>
                <a:effectLst/>
                <a:latin typeface="Arial" panose="020B0604020202020204" pitchFamily="34" charset="0"/>
                <a:ea typeface="宋体" panose="02010600030101010101" pitchFamily="2" charset="-122"/>
              </a:rPr>
              <a:t>——</a:t>
            </a:r>
            <a:r>
              <a:rPr lang="zh-CN" altLang="en-US" sz="2000" b="1" i="0" dirty="0">
                <a:solidFill>
                  <a:srgbClr val="3C4245"/>
                </a:solidFill>
                <a:effectLst/>
                <a:latin typeface="Arial" panose="020B0604020202020204" pitchFamily="34" charset="0"/>
                <a:ea typeface="宋体" panose="02010600030101010101" pitchFamily="2" charset="-122"/>
              </a:rPr>
              <a:t>带有摄像头和超声波传感器的模块，数据处理器在其中。</a:t>
            </a:r>
            <a:endParaRPr lang="en-US" altLang="zh-CN" sz="2000" b="1" i="0" dirty="0">
              <a:solidFill>
                <a:srgbClr val="3C4245"/>
              </a:solidFill>
              <a:effectLst/>
              <a:latin typeface="Arial" panose="020B0604020202020204" pitchFamily="34" charset="0"/>
              <a:ea typeface="宋体" panose="02010600030101010101" pitchFamily="2" charset="-122"/>
            </a:endParaRPr>
          </a:p>
          <a:p>
            <a:pPr>
              <a:lnSpc>
                <a:spcPct val="150000"/>
              </a:lnSpc>
            </a:pPr>
            <a:r>
              <a:rPr lang="zh-CN" altLang="en-US" sz="2000" b="1" dirty="0">
                <a:solidFill>
                  <a:srgbClr val="3C4245"/>
                </a:solidFill>
                <a:latin typeface="Arial" panose="020B0604020202020204" pitchFamily="34" charset="0"/>
                <a:ea typeface="宋体" panose="02010600030101010101" pitchFamily="2" charset="-122"/>
              </a:rPr>
              <a:t>侧面模块：仅带有气泵和超声波传感器的模块。使用数据线和正面模块交互。</a:t>
            </a:r>
            <a:endParaRPr lang="en-US" altLang="zh-CN" sz="2000" b="1" i="0" dirty="0">
              <a:solidFill>
                <a:srgbClr val="3C4245"/>
              </a:solidFill>
              <a:effectLst/>
              <a:latin typeface="宋体" panose="02010600030101010101" pitchFamily="2" charset="-122"/>
              <a:ea typeface="宋体" panose="02010600030101010101" pitchFamily="2" charset="-122"/>
            </a:endParaRPr>
          </a:p>
        </p:txBody>
      </p:sp>
      <p:sp>
        <p:nvSpPr>
          <p:cNvPr id="4" name="任意多边形: 形状 30"/>
          <p:cNvSpPr/>
          <p:nvPr>
            <p:custDataLst>
              <p:tags r:id="rId1"/>
            </p:custDataLst>
          </p:nvPr>
        </p:nvSpPr>
        <p:spPr>
          <a:xfrm>
            <a:off x="0" y="889489"/>
            <a:ext cx="881063" cy="578284"/>
          </a:xfrm>
          <a:custGeom>
            <a:avLst/>
            <a:gdLst>
              <a:gd name="connsiteX0" fmla="*/ 0 w 1253066"/>
              <a:gd name="connsiteY0" fmla="*/ 0 h 713841"/>
              <a:gd name="connsiteX1" fmla="*/ 1253066 w 1253066"/>
              <a:gd name="connsiteY1" fmla="*/ 0 h 713841"/>
              <a:gd name="connsiteX2" fmla="*/ 1074606 w 1253066"/>
              <a:gd name="connsiteY2" fmla="*/ 713841 h 713841"/>
              <a:gd name="connsiteX3" fmla="*/ 0 w 1253066"/>
              <a:gd name="connsiteY3" fmla="*/ 713841 h 713841"/>
            </a:gdLst>
            <a:ahLst/>
            <a:cxnLst>
              <a:cxn ang="0">
                <a:pos x="connsiteX0" y="connsiteY0"/>
              </a:cxn>
              <a:cxn ang="0">
                <a:pos x="connsiteX1" y="connsiteY1"/>
              </a:cxn>
              <a:cxn ang="0">
                <a:pos x="connsiteX2" y="connsiteY2"/>
              </a:cxn>
              <a:cxn ang="0">
                <a:pos x="connsiteX3" y="connsiteY3"/>
              </a:cxn>
            </a:cxnLst>
            <a:rect l="l" t="t" r="r" b="b"/>
            <a:pathLst>
              <a:path w="1253066" h="713841">
                <a:moveTo>
                  <a:pt x="0" y="0"/>
                </a:moveTo>
                <a:lnTo>
                  <a:pt x="1253066" y="0"/>
                </a:lnTo>
                <a:lnTo>
                  <a:pt x="1074606" y="713841"/>
                </a:lnTo>
                <a:lnTo>
                  <a:pt x="0" y="713841"/>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grpSp>
        <p:nvGrpSpPr>
          <p:cNvPr id="5" name="组合 129"/>
          <p:cNvGrpSpPr/>
          <p:nvPr/>
        </p:nvGrpSpPr>
        <p:grpSpPr>
          <a:xfrm>
            <a:off x="816762" y="860713"/>
            <a:ext cx="2956560" cy="685800"/>
            <a:chOff x="2118" y="1059"/>
            <a:chExt cx="4656" cy="1080"/>
          </a:xfrm>
        </p:grpSpPr>
        <p:sp>
          <p:nvSpPr>
            <p:cNvPr id="6" name="文本框 130"/>
            <p:cNvSpPr txBox="1"/>
            <p:nvPr>
              <p:custDataLst>
                <p:tags r:id="rId2"/>
              </p:custDataLst>
            </p:nvPr>
          </p:nvSpPr>
          <p:spPr>
            <a:xfrm>
              <a:off x="2118" y="1059"/>
              <a:ext cx="3328" cy="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pPr algn="l"/>
              <a:r>
                <a:rPr lang="zh-CN" altLang="en-US" sz="2400" b="1" dirty="0">
                  <a:solidFill>
                    <a:srgbClr val="2F5597"/>
                  </a:solidFill>
                  <a:latin typeface="Arial" panose="020B0604020202020204" pitchFamily="34" charset="0"/>
                  <a:ea typeface="微软雅黑" panose="020B0503020204020204" charset="-122"/>
                  <a:sym typeface="Arial" panose="020B0604020202020204" pitchFamily="34" charset="0"/>
                </a:rPr>
                <a:t>概要</a:t>
              </a:r>
            </a:p>
          </p:txBody>
        </p:sp>
        <p:sp>
          <p:nvSpPr>
            <p:cNvPr id="7" name="文本框 131"/>
            <p:cNvSpPr txBox="1"/>
            <p:nvPr>
              <p:custDataLst>
                <p:tags r:id="rId3"/>
              </p:custDataLst>
            </p:nvPr>
          </p:nvSpPr>
          <p:spPr>
            <a:xfrm>
              <a:off x="2133" y="1608"/>
              <a:ext cx="4641" cy="531"/>
            </a:xfrm>
            <a:prstGeom prst="rect">
              <a:avLst/>
            </a:prstGeom>
            <a:noFill/>
          </p:spPr>
          <p:txBody>
            <a:bodyPr wrap="square" rtlCol="0" anchor="t">
              <a:spAutoFit/>
            </a:bodyPr>
            <a:lstStyle/>
            <a:p>
              <a:r>
                <a:rPr lang="en-US" altLang="zh-CN" sz="1600" dirty="0">
                  <a:solidFill>
                    <a:srgbClr val="2F5597"/>
                  </a:solidFill>
                </a:rPr>
                <a:t>Abstract</a:t>
              </a:r>
            </a:p>
          </p:txBody>
        </p:sp>
      </p:grpSp>
      <p:pic>
        <p:nvPicPr>
          <p:cNvPr id="2" name="图片 1">
            <a:extLst>
              <a:ext uri="{FF2B5EF4-FFF2-40B4-BE49-F238E27FC236}">
                <a16:creationId xmlns:a16="http://schemas.microsoft.com/office/drawing/2014/main" id="{246237B7-2CB7-29C1-2E7A-C0ED8E28E6C6}"/>
              </a:ext>
            </a:extLst>
          </p:cNvPr>
          <p:cNvPicPr>
            <a:picLocks noChangeAspect="1"/>
          </p:cNvPicPr>
          <p:nvPr/>
        </p:nvPicPr>
        <p:blipFill>
          <a:blip r:embed="rId6" cstate="print">
            <a:extLst>
              <a:ext uri="{28A0092B-C50C-407E-A947-70E740481C1C}">
                <a14:useLocalDpi xmlns:a14="http://schemas.microsoft.com/office/drawing/2010/main" val="0"/>
              </a:ext>
            </a:extLst>
          </a:blip>
          <a:srcRect l="1" t="-748" r="2324" b="7649"/>
          <a:stretch/>
        </p:blipFill>
        <p:spPr>
          <a:xfrm>
            <a:off x="5730903" y="1642756"/>
            <a:ext cx="6175601" cy="4413036"/>
          </a:xfrm>
          <a:prstGeom prst="rect">
            <a:avLst/>
          </a:prstGeom>
        </p:spPr>
      </p:pic>
    </p:spTree>
    <p:extLst>
      <p:ext uri="{BB962C8B-B14F-4D97-AF65-F5344CB8AC3E}">
        <p14:creationId xmlns:p14="http://schemas.microsoft.com/office/powerpoint/2010/main" val="3769428911"/>
      </p:ext>
    </p:extLst>
  </p:cSld>
  <p:clrMapOvr>
    <a:masterClrMapping/>
  </p:clrMapOvr>
  <mc:AlternateContent xmlns:mc="http://schemas.openxmlformats.org/markup-compatibility/2006" xmlns:p14="http://schemas.microsoft.com/office/powerpoint/2010/main">
    <mc:Choice Requires="p14">
      <p:transition spd="slow">
        <p:comb/>
      </p:transition>
    </mc:Choice>
    <mc:Fallback xmlns="">
      <p:transition spd="slow">
        <p:comb/>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E7998D3-A92A-2196-D55C-C4EB761220D2}"/>
              </a:ext>
            </a:extLst>
          </p:cNvPr>
          <p:cNvSpPr txBox="1"/>
          <p:nvPr/>
        </p:nvSpPr>
        <p:spPr>
          <a:xfrm>
            <a:off x="1206756" y="2168826"/>
            <a:ext cx="4452469" cy="2996398"/>
          </a:xfrm>
          <a:prstGeom prst="rect">
            <a:avLst/>
          </a:prstGeom>
          <a:noFill/>
          <a:ln w="50800">
            <a:solidFill>
              <a:srgbClr val="0070C0"/>
            </a:solidFill>
            <a:prstDash val="dash"/>
          </a:ln>
        </p:spPr>
        <p:txBody>
          <a:bodyPr wrap="square" rtlCol="0">
            <a:noAutofit/>
          </a:bodyPr>
          <a:lstStyle/>
          <a:p>
            <a:pPr indent="457200">
              <a:lnSpc>
                <a:spcPct val="150000"/>
              </a:lnSpc>
            </a:pPr>
            <a:endParaRPr lang="zh-CN" altLang="en-US" sz="2000" b="1" dirty="0">
              <a:latin typeface="宋体" panose="02010600030101010101" pitchFamily="2" charset="-122"/>
              <a:ea typeface="宋体" panose="02010600030101010101" pitchFamily="2" charset="-122"/>
            </a:endParaRPr>
          </a:p>
        </p:txBody>
      </p:sp>
      <p:sp>
        <p:nvSpPr>
          <p:cNvPr id="5" name="文本占位符 4"/>
          <p:cNvSpPr>
            <a:spLocks noGrp="1"/>
          </p:cNvSpPr>
          <p:nvPr>
            <p:ph type="body" idx="1"/>
          </p:nvPr>
        </p:nvSpPr>
        <p:spPr>
          <a:xfrm>
            <a:off x="1206756" y="1151242"/>
            <a:ext cx="5157787" cy="823912"/>
          </a:xfrm>
        </p:spPr>
        <p:txBody>
          <a:bodyPr>
            <a:normAutofit/>
          </a:bodyPr>
          <a:lstStyle/>
          <a:p>
            <a:r>
              <a:rPr lang="zh-CN" altLang="en-US" sz="3200" dirty="0"/>
              <a:t>触感导盲腰带</a:t>
            </a:r>
            <a:endParaRPr lang="zh-CN" altLang="en-US" sz="3200" dirty="0">
              <a:latin typeface="宋体" panose="02010600030101010101" pitchFamily="2" charset="-122"/>
              <a:ea typeface="宋体" panose="02010600030101010101" pitchFamily="2" charset="-122"/>
            </a:endParaRPr>
          </a:p>
        </p:txBody>
      </p:sp>
      <p:sp>
        <p:nvSpPr>
          <p:cNvPr id="6" name="内容占位符 5"/>
          <p:cNvSpPr>
            <a:spLocks noGrp="1"/>
          </p:cNvSpPr>
          <p:nvPr>
            <p:ph sz="half" idx="2"/>
          </p:nvPr>
        </p:nvSpPr>
        <p:spPr>
          <a:xfrm>
            <a:off x="1206756" y="2168826"/>
            <a:ext cx="4401927" cy="2996398"/>
          </a:xfrm>
        </p:spPr>
        <p:txBody>
          <a:bodyPr>
            <a:normAutofit/>
          </a:bodyPr>
          <a:lstStyle/>
          <a:p>
            <a:r>
              <a:rPr lang="zh-CN" altLang="en-US" dirty="0"/>
              <a:t>避障设备</a:t>
            </a:r>
            <a:endParaRPr lang="en-US" altLang="zh-CN" dirty="0"/>
          </a:p>
          <a:p>
            <a:r>
              <a:rPr lang="zh-CN" altLang="en-US" dirty="0"/>
              <a:t>基于视觉测距</a:t>
            </a:r>
            <a:endParaRPr lang="en-US" altLang="zh-CN" dirty="0"/>
          </a:p>
          <a:p>
            <a:r>
              <a:rPr lang="zh-CN" altLang="en-US" dirty="0"/>
              <a:t>穿戴式设备</a:t>
            </a:r>
            <a:endParaRPr lang="en-US" altLang="zh-CN" dirty="0"/>
          </a:p>
          <a:p>
            <a:r>
              <a:rPr lang="zh-CN" altLang="en-US" dirty="0"/>
              <a:t>多情景模式</a:t>
            </a:r>
            <a:endParaRPr lang="en-US" altLang="zh-CN" dirty="0"/>
          </a:p>
          <a:p>
            <a:endParaRPr lang="zh-CN" altLang="en-US" dirty="0"/>
          </a:p>
        </p:txBody>
      </p:sp>
      <p:sp>
        <p:nvSpPr>
          <p:cNvPr id="11" name="任意多边形: 形状 30">
            <a:extLst>
              <a:ext uri="{FF2B5EF4-FFF2-40B4-BE49-F238E27FC236}">
                <a16:creationId xmlns:a16="http://schemas.microsoft.com/office/drawing/2014/main" id="{5DD3BA80-BCB0-A0EB-8D8F-04452BE4D03F}"/>
              </a:ext>
            </a:extLst>
          </p:cNvPr>
          <p:cNvSpPr/>
          <p:nvPr>
            <p:custDataLst>
              <p:tags r:id="rId1"/>
            </p:custDataLst>
          </p:nvPr>
        </p:nvSpPr>
        <p:spPr>
          <a:xfrm>
            <a:off x="0" y="738763"/>
            <a:ext cx="881063" cy="578284"/>
          </a:xfrm>
          <a:custGeom>
            <a:avLst/>
            <a:gdLst>
              <a:gd name="connsiteX0" fmla="*/ 0 w 1253066"/>
              <a:gd name="connsiteY0" fmla="*/ 0 h 713841"/>
              <a:gd name="connsiteX1" fmla="*/ 1253066 w 1253066"/>
              <a:gd name="connsiteY1" fmla="*/ 0 h 713841"/>
              <a:gd name="connsiteX2" fmla="*/ 1074606 w 1253066"/>
              <a:gd name="connsiteY2" fmla="*/ 713841 h 713841"/>
              <a:gd name="connsiteX3" fmla="*/ 0 w 1253066"/>
              <a:gd name="connsiteY3" fmla="*/ 713841 h 713841"/>
            </a:gdLst>
            <a:ahLst/>
            <a:cxnLst>
              <a:cxn ang="0">
                <a:pos x="connsiteX0" y="connsiteY0"/>
              </a:cxn>
              <a:cxn ang="0">
                <a:pos x="connsiteX1" y="connsiteY1"/>
              </a:cxn>
              <a:cxn ang="0">
                <a:pos x="connsiteX2" y="connsiteY2"/>
              </a:cxn>
              <a:cxn ang="0">
                <a:pos x="connsiteX3" y="connsiteY3"/>
              </a:cxn>
            </a:cxnLst>
            <a:rect l="l" t="t" r="r" b="b"/>
            <a:pathLst>
              <a:path w="1253066" h="713841">
                <a:moveTo>
                  <a:pt x="0" y="0"/>
                </a:moveTo>
                <a:lnTo>
                  <a:pt x="1253066" y="0"/>
                </a:lnTo>
                <a:lnTo>
                  <a:pt x="1074606" y="713841"/>
                </a:lnTo>
                <a:lnTo>
                  <a:pt x="0" y="713841"/>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grpSp>
        <p:nvGrpSpPr>
          <p:cNvPr id="18" name="组合 129">
            <a:extLst>
              <a:ext uri="{FF2B5EF4-FFF2-40B4-BE49-F238E27FC236}">
                <a16:creationId xmlns:a16="http://schemas.microsoft.com/office/drawing/2014/main" id="{0B7A4AEF-8E9B-3483-1DC6-CF647AF912FF}"/>
              </a:ext>
            </a:extLst>
          </p:cNvPr>
          <p:cNvGrpSpPr/>
          <p:nvPr/>
        </p:nvGrpSpPr>
        <p:grpSpPr>
          <a:xfrm>
            <a:off x="881063" y="685005"/>
            <a:ext cx="2956560" cy="685800"/>
            <a:chOff x="2118" y="1059"/>
            <a:chExt cx="4656" cy="1080"/>
          </a:xfrm>
        </p:grpSpPr>
        <p:sp>
          <p:nvSpPr>
            <p:cNvPr id="19" name="文本框 130">
              <a:extLst>
                <a:ext uri="{FF2B5EF4-FFF2-40B4-BE49-F238E27FC236}">
                  <a16:creationId xmlns:a16="http://schemas.microsoft.com/office/drawing/2014/main" id="{F3AA2C3E-B1B3-2282-A15D-47BAEDE0FB62}"/>
                </a:ext>
              </a:extLst>
            </p:cNvPr>
            <p:cNvSpPr txBox="1"/>
            <p:nvPr>
              <p:custDataLst>
                <p:tags r:id="rId2"/>
              </p:custDataLst>
            </p:nvPr>
          </p:nvSpPr>
          <p:spPr>
            <a:xfrm>
              <a:off x="2118" y="1059"/>
              <a:ext cx="3328" cy="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pPr algn="l"/>
              <a:r>
                <a:rPr lang="zh-CN" altLang="en-US" sz="2400" b="1" dirty="0">
                  <a:solidFill>
                    <a:srgbClr val="2F5597"/>
                  </a:solidFill>
                  <a:latin typeface="Arial" panose="020B0604020202020204" pitchFamily="34" charset="0"/>
                  <a:ea typeface="微软雅黑" panose="020B0503020204020204" charset="-122"/>
                  <a:sym typeface="Arial" panose="020B0604020202020204" pitchFamily="34" charset="0"/>
                </a:rPr>
                <a:t>设计内容</a:t>
              </a:r>
            </a:p>
          </p:txBody>
        </p:sp>
        <p:sp>
          <p:nvSpPr>
            <p:cNvPr id="20" name="文本框 131">
              <a:extLst>
                <a:ext uri="{FF2B5EF4-FFF2-40B4-BE49-F238E27FC236}">
                  <a16:creationId xmlns:a16="http://schemas.microsoft.com/office/drawing/2014/main" id="{DB3EAA38-AB14-2B3B-2018-A6B1F34088C6}"/>
                </a:ext>
              </a:extLst>
            </p:cNvPr>
            <p:cNvSpPr txBox="1"/>
            <p:nvPr>
              <p:custDataLst>
                <p:tags r:id="rId3"/>
              </p:custDataLst>
            </p:nvPr>
          </p:nvSpPr>
          <p:spPr>
            <a:xfrm>
              <a:off x="2133" y="1608"/>
              <a:ext cx="4641" cy="531"/>
            </a:xfrm>
            <a:prstGeom prst="rect">
              <a:avLst/>
            </a:prstGeom>
            <a:noFill/>
          </p:spPr>
          <p:txBody>
            <a:bodyPr wrap="square" rtlCol="0" anchor="t">
              <a:spAutoFit/>
            </a:bodyPr>
            <a:lstStyle/>
            <a:p>
              <a:r>
                <a:rPr lang="en-US" altLang="zh-CN" sz="1600" dirty="0">
                  <a:solidFill>
                    <a:srgbClr val="2F5597"/>
                  </a:solidFill>
                </a:rPr>
                <a:t>Design Content</a:t>
              </a:r>
            </a:p>
          </p:txBody>
        </p:sp>
      </p:grpSp>
      <p:pic>
        <p:nvPicPr>
          <p:cNvPr id="4" name="图片 3">
            <a:extLst>
              <a:ext uri="{FF2B5EF4-FFF2-40B4-BE49-F238E27FC236}">
                <a16:creationId xmlns:a16="http://schemas.microsoft.com/office/drawing/2014/main" id="{66E633CA-A512-F595-B889-F56FBD4DE29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0" y="1522079"/>
            <a:ext cx="5720973" cy="4289892"/>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1000"/>
                                        <p:tgtEl>
                                          <p:spTgt spid="6">
                                            <p:txEl>
                                              <p:pRg st="1" end="1"/>
                                            </p:txEl>
                                          </p:spTgt>
                                        </p:tgtEl>
                                      </p:cBhvr>
                                    </p:animEffect>
                                    <p:anim calcmode="lin" valueType="num">
                                      <p:cBhvr>
                                        <p:cTn id="2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fade">
                                      <p:cBhvr>
                                        <p:cTn id="31" dur="1000"/>
                                        <p:tgtEl>
                                          <p:spTgt spid="6">
                                            <p:txEl>
                                              <p:pRg st="2" end="2"/>
                                            </p:txEl>
                                          </p:spTgt>
                                        </p:tgtEl>
                                      </p:cBhvr>
                                    </p:animEffect>
                                    <p:anim calcmode="lin" valueType="num">
                                      <p:cBhvr>
                                        <p:cTn id="3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Effect transition="in" filter="fade">
                                      <p:cBhvr>
                                        <p:cTn id="38" dur="1000"/>
                                        <p:tgtEl>
                                          <p:spTgt spid="6">
                                            <p:txEl>
                                              <p:pRg st="3" end="3"/>
                                            </p:txEl>
                                          </p:spTgt>
                                        </p:tgtEl>
                                      </p:cBhvr>
                                    </p:animEffect>
                                    <p:anim calcmode="lin" valueType="num">
                                      <p:cBhvr>
                                        <p:cTn id="3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uild="p"/>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EFDD855-C1F9-4554-B693-008216F03B6D}"/>
              </a:ext>
            </a:extLst>
          </p:cNvPr>
          <p:cNvPicPr>
            <a:picLocks noChangeAspect="1"/>
          </p:cNvPicPr>
          <p:nvPr/>
        </p:nvPicPr>
        <p:blipFill>
          <a:blip r:embed="rId2">
            <a:extLst>
              <a:ext uri="{28A0092B-C50C-407E-A947-70E740481C1C}">
                <a14:useLocalDpi xmlns:a14="http://schemas.microsoft.com/office/drawing/2010/main" val="0"/>
              </a:ext>
            </a:extLst>
          </a:blip>
          <a:srcRect l="35098" t="22525" r="1931" b="39577"/>
          <a:stretch/>
        </p:blipFill>
        <p:spPr>
          <a:xfrm>
            <a:off x="5138222" y="1656080"/>
            <a:ext cx="6755426" cy="3048000"/>
          </a:xfrm>
          <a:prstGeom prst="rect">
            <a:avLst/>
          </a:prstGeom>
        </p:spPr>
      </p:pic>
      <p:sp>
        <p:nvSpPr>
          <p:cNvPr id="2" name="文本框 1">
            <a:extLst>
              <a:ext uri="{FF2B5EF4-FFF2-40B4-BE49-F238E27FC236}">
                <a16:creationId xmlns:a16="http://schemas.microsoft.com/office/drawing/2014/main" id="{8B13E66B-F63B-41F3-D2DE-7535560BC7F3}"/>
              </a:ext>
            </a:extLst>
          </p:cNvPr>
          <p:cNvSpPr txBox="1"/>
          <p:nvPr/>
        </p:nvSpPr>
        <p:spPr>
          <a:xfrm>
            <a:off x="738822" y="1308922"/>
            <a:ext cx="4391977" cy="4329141"/>
          </a:xfrm>
          <a:prstGeom prst="rect">
            <a:avLst/>
          </a:prstGeom>
          <a:noFill/>
          <a:ln w="50800">
            <a:solidFill>
              <a:srgbClr val="0070C0"/>
            </a:solidFill>
            <a:prstDash val="dash"/>
          </a:ln>
        </p:spPr>
        <p:txBody>
          <a:bodyPr wrap="square" rtlCol="0">
            <a:noAutofit/>
          </a:bodyPr>
          <a:lstStyle/>
          <a:p>
            <a:pPr>
              <a:lnSpc>
                <a:spcPct val="150000"/>
              </a:lnSpc>
            </a:pPr>
            <a:r>
              <a:rPr lang="zh-CN" altLang="en-US" sz="2000" b="1" i="0" dirty="0">
                <a:solidFill>
                  <a:srgbClr val="3C4245"/>
                </a:solidFill>
                <a:effectLst/>
                <a:latin typeface="Arial" panose="020B0604020202020204" pitchFamily="34" charset="0"/>
                <a:ea typeface="宋体" panose="02010600030101010101" pitchFamily="2" charset="-122"/>
              </a:rPr>
              <a:t>正面模块：</a:t>
            </a:r>
            <a:endParaRPr lang="en-US" altLang="zh-CN" sz="2000" b="1" i="0" dirty="0">
              <a:solidFill>
                <a:srgbClr val="3C4245"/>
              </a:solidFill>
              <a:effectLst/>
              <a:latin typeface="Arial" panose="020B0604020202020204" pitchFamily="34" charset="0"/>
              <a:ea typeface="宋体" panose="02010600030101010101" pitchFamily="2" charset="-122"/>
            </a:endParaRPr>
          </a:p>
          <a:p>
            <a:pPr>
              <a:lnSpc>
                <a:spcPct val="150000"/>
              </a:lnSpc>
            </a:pPr>
            <a:r>
              <a:rPr lang="zh-CN" altLang="en-US" sz="2000" b="1" i="0" dirty="0">
                <a:solidFill>
                  <a:srgbClr val="3C4245"/>
                </a:solidFill>
                <a:effectLst/>
                <a:latin typeface="Arial" panose="020B0604020202020204" pitchFamily="34" charset="0"/>
                <a:ea typeface="宋体" panose="02010600030101010101" pitchFamily="2" charset="-122"/>
              </a:rPr>
              <a:t>正面模块只有一个。</a:t>
            </a:r>
            <a:endParaRPr lang="en-US" altLang="zh-CN" sz="2000" b="1" i="0" dirty="0">
              <a:solidFill>
                <a:srgbClr val="3C4245"/>
              </a:solidFill>
              <a:effectLst/>
              <a:latin typeface="Arial" panose="020B0604020202020204" pitchFamily="34" charset="0"/>
              <a:ea typeface="宋体" panose="02010600030101010101" pitchFamily="2" charset="-122"/>
            </a:endParaRPr>
          </a:p>
          <a:p>
            <a:pPr>
              <a:lnSpc>
                <a:spcPct val="150000"/>
              </a:lnSpc>
            </a:pPr>
            <a:r>
              <a:rPr lang="zh-CN" altLang="en-US" sz="2000" b="1" dirty="0">
                <a:solidFill>
                  <a:srgbClr val="3C4245"/>
                </a:solidFill>
                <a:latin typeface="Arial" panose="020B0604020202020204" pitchFamily="34" charset="0"/>
                <a:ea typeface="宋体" panose="02010600030101010101" pitchFamily="2" charset="-122"/>
              </a:rPr>
              <a:t>装有摄像头和超声波传感器。</a:t>
            </a:r>
            <a:endParaRPr lang="en-US" altLang="zh-CN" sz="2000" b="1" dirty="0">
              <a:solidFill>
                <a:srgbClr val="3C4245"/>
              </a:solidFill>
              <a:latin typeface="Arial" panose="020B0604020202020204" pitchFamily="34" charset="0"/>
              <a:ea typeface="宋体" panose="02010600030101010101" pitchFamily="2" charset="-122"/>
            </a:endParaRPr>
          </a:p>
          <a:p>
            <a:pPr>
              <a:lnSpc>
                <a:spcPct val="150000"/>
              </a:lnSpc>
            </a:pPr>
            <a:r>
              <a:rPr lang="zh-CN" altLang="en-US" sz="2000" b="1" dirty="0">
                <a:solidFill>
                  <a:srgbClr val="3C4245"/>
                </a:solidFill>
                <a:latin typeface="Arial" panose="020B0604020202020204" pitchFamily="34" charset="0"/>
                <a:ea typeface="宋体" panose="02010600030101010101" pitchFamily="2" charset="-122"/>
              </a:rPr>
              <a:t>设备使用夹持式装备安装在腰带上。</a:t>
            </a:r>
            <a:endParaRPr lang="en-US" altLang="zh-CN" sz="2000" b="1" dirty="0">
              <a:solidFill>
                <a:srgbClr val="3C4245"/>
              </a:solidFill>
              <a:latin typeface="Arial" panose="020B0604020202020204" pitchFamily="34" charset="0"/>
              <a:ea typeface="宋体" panose="02010600030101010101" pitchFamily="2" charset="-122"/>
            </a:endParaRPr>
          </a:p>
          <a:p>
            <a:pPr>
              <a:lnSpc>
                <a:spcPct val="150000"/>
              </a:lnSpc>
            </a:pPr>
            <a:r>
              <a:rPr lang="zh-CN" altLang="en-US" sz="2000" b="1" dirty="0">
                <a:solidFill>
                  <a:srgbClr val="3C4245"/>
                </a:solidFill>
                <a:latin typeface="Arial" panose="020B0604020202020204" pitchFamily="34" charset="0"/>
                <a:ea typeface="宋体" panose="02010600030101010101" pitchFamily="2" charset="-122"/>
              </a:rPr>
              <a:t>允许根据个人情况调整位置。</a:t>
            </a:r>
            <a:endParaRPr lang="en-US" altLang="zh-CN" sz="2000" b="1" dirty="0">
              <a:solidFill>
                <a:srgbClr val="3C4245"/>
              </a:solidFill>
              <a:latin typeface="Arial" panose="020B0604020202020204" pitchFamily="34" charset="0"/>
              <a:ea typeface="宋体" panose="02010600030101010101" pitchFamily="2" charset="-122"/>
            </a:endParaRPr>
          </a:p>
          <a:p>
            <a:pPr>
              <a:lnSpc>
                <a:spcPct val="150000"/>
              </a:lnSpc>
            </a:pPr>
            <a:r>
              <a:rPr lang="zh-CN" altLang="en-US" sz="2000" b="1" dirty="0">
                <a:solidFill>
                  <a:srgbClr val="3C4245"/>
                </a:solidFill>
                <a:latin typeface="Arial" panose="020B0604020202020204" pitchFamily="34" charset="0"/>
                <a:ea typeface="宋体" panose="02010600030101010101" pitchFamily="2" charset="-122"/>
              </a:rPr>
              <a:t>正面模块应该被安装在正面。</a:t>
            </a:r>
            <a:endParaRPr lang="en-US" altLang="zh-CN" sz="2000" b="1" dirty="0">
              <a:solidFill>
                <a:srgbClr val="3C4245"/>
              </a:solidFill>
              <a:latin typeface="Arial" panose="020B0604020202020204" pitchFamily="34" charset="0"/>
              <a:ea typeface="宋体" panose="02010600030101010101" pitchFamily="2" charset="-122"/>
            </a:endParaRPr>
          </a:p>
          <a:p>
            <a:pPr>
              <a:lnSpc>
                <a:spcPct val="150000"/>
              </a:lnSpc>
            </a:pPr>
            <a:r>
              <a:rPr lang="zh-CN" altLang="en-US" sz="2000" b="1" dirty="0">
                <a:solidFill>
                  <a:srgbClr val="3C4245"/>
                </a:solidFill>
                <a:latin typeface="Arial" panose="020B0604020202020204" pitchFamily="34" charset="0"/>
                <a:ea typeface="宋体" panose="02010600030101010101" pitchFamily="2" charset="-122"/>
              </a:rPr>
              <a:t>内侧有气泵</a:t>
            </a:r>
            <a:endParaRPr lang="en-US" altLang="zh-CN" sz="2000" b="1" dirty="0">
              <a:solidFill>
                <a:srgbClr val="3C4245"/>
              </a:solidFill>
              <a:latin typeface="Arial" panose="020B0604020202020204" pitchFamily="34" charset="0"/>
              <a:ea typeface="宋体" panose="02010600030101010101" pitchFamily="2" charset="-122"/>
            </a:endParaRPr>
          </a:p>
          <a:p>
            <a:pPr>
              <a:lnSpc>
                <a:spcPct val="150000"/>
              </a:lnSpc>
            </a:pPr>
            <a:r>
              <a:rPr lang="zh-CN" altLang="en-US" sz="2000" b="1" i="0" dirty="0">
                <a:solidFill>
                  <a:srgbClr val="3C4245"/>
                </a:solidFill>
                <a:effectLst/>
                <a:latin typeface="Arial" panose="020B0604020202020204" pitchFamily="34" charset="0"/>
                <a:ea typeface="宋体" panose="02010600030101010101" pitchFamily="2" charset="-122"/>
              </a:rPr>
              <a:t>电池在正面模块下方。</a:t>
            </a:r>
            <a:endParaRPr lang="en-US" altLang="zh-CN" sz="2000" b="1" i="0" dirty="0">
              <a:solidFill>
                <a:srgbClr val="3C4245"/>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95824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EFDD855-C1F9-4554-B693-008216F03B6D}"/>
              </a:ext>
            </a:extLst>
          </p:cNvPr>
          <p:cNvPicPr>
            <a:picLocks noChangeAspect="1"/>
          </p:cNvPicPr>
          <p:nvPr/>
        </p:nvPicPr>
        <p:blipFill>
          <a:blip r:embed="rId2">
            <a:extLst>
              <a:ext uri="{28A0092B-C50C-407E-A947-70E740481C1C}">
                <a14:useLocalDpi xmlns:a14="http://schemas.microsoft.com/office/drawing/2010/main" val="0"/>
              </a:ext>
            </a:extLst>
          </a:blip>
          <a:srcRect l="2435" t="53530" r="63670" b="10342"/>
          <a:stretch/>
        </p:blipFill>
        <p:spPr>
          <a:xfrm>
            <a:off x="5273040" y="1167454"/>
            <a:ext cx="6116320" cy="4887483"/>
          </a:xfrm>
          <a:prstGeom prst="rect">
            <a:avLst/>
          </a:prstGeom>
        </p:spPr>
      </p:pic>
      <p:sp>
        <p:nvSpPr>
          <p:cNvPr id="2" name="文本框 1">
            <a:extLst>
              <a:ext uri="{FF2B5EF4-FFF2-40B4-BE49-F238E27FC236}">
                <a16:creationId xmlns:a16="http://schemas.microsoft.com/office/drawing/2014/main" id="{958DB3EE-C5B6-86B3-DC21-B4C4784EF0BE}"/>
              </a:ext>
            </a:extLst>
          </p:cNvPr>
          <p:cNvSpPr txBox="1"/>
          <p:nvPr/>
        </p:nvSpPr>
        <p:spPr>
          <a:xfrm>
            <a:off x="738822" y="1308922"/>
            <a:ext cx="4534218" cy="4746015"/>
          </a:xfrm>
          <a:prstGeom prst="rect">
            <a:avLst/>
          </a:prstGeom>
          <a:noFill/>
          <a:ln w="50800">
            <a:solidFill>
              <a:srgbClr val="0070C0"/>
            </a:solidFill>
            <a:prstDash val="dash"/>
          </a:ln>
        </p:spPr>
        <p:txBody>
          <a:bodyPr wrap="square" rtlCol="0">
            <a:noAutofit/>
          </a:bodyPr>
          <a:lstStyle/>
          <a:p>
            <a:pPr>
              <a:lnSpc>
                <a:spcPct val="150000"/>
              </a:lnSpc>
            </a:pPr>
            <a:r>
              <a:rPr lang="zh-CN" altLang="en-US" sz="2000" b="1" i="0" dirty="0">
                <a:solidFill>
                  <a:srgbClr val="3C4245"/>
                </a:solidFill>
                <a:effectLst/>
                <a:latin typeface="Arial" panose="020B0604020202020204" pitchFamily="34" charset="0"/>
                <a:ea typeface="宋体" panose="02010600030101010101" pitchFamily="2" charset="-122"/>
              </a:rPr>
              <a:t>侧面模块：</a:t>
            </a:r>
            <a:endParaRPr lang="en-US" altLang="zh-CN" sz="2000" b="1" i="0" dirty="0">
              <a:solidFill>
                <a:srgbClr val="3C4245"/>
              </a:solidFill>
              <a:effectLst/>
              <a:latin typeface="Arial" panose="020B0604020202020204" pitchFamily="34" charset="0"/>
              <a:ea typeface="宋体" panose="02010600030101010101" pitchFamily="2" charset="-122"/>
            </a:endParaRPr>
          </a:p>
          <a:p>
            <a:pPr>
              <a:lnSpc>
                <a:spcPct val="150000"/>
              </a:lnSpc>
            </a:pPr>
            <a:r>
              <a:rPr lang="zh-CN" altLang="en-US" sz="2000" b="1" i="0" dirty="0">
                <a:solidFill>
                  <a:srgbClr val="3C4245"/>
                </a:solidFill>
                <a:effectLst/>
                <a:latin typeface="Arial" panose="020B0604020202020204" pitchFamily="34" charset="0"/>
                <a:ea typeface="宋体" panose="02010600030101010101" pitchFamily="2" charset="-122"/>
              </a:rPr>
              <a:t>侧面模块有四个。</a:t>
            </a:r>
            <a:endParaRPr lang="en-US" altLang="zh-CN" sz="2000" b="1" i="0" dirty="0">
              <a:solidFill>
                <a:srgbClr val="3C4245"/>
              </a:solidFill>
              <a:effectLst/>
              <a:latin typeface="Arial" panose="020B0604020202020204" pitchFamily="34" charset="0"/>
              <a:ea typeface="宋体" panose="02010600030101010101" pitchFamily="2" charset="-122"/>
            </a:endParaRPr>
          </a:p>
          <a:p>
            <a:pPr>
              <a:lnSpc>
                <a:spcPct val="150000"/>
              </a:lnSpc>
            </a:pPr>
            <a:r>
              <a:rPr lang="zh-CN" altLang="en-US" sz="2000" b="1" dirty="0">
                <a:solidFill>
                  <a:srgbClr val="3C4245"/>
                </a:solidFill>
                <a:latin typeface="Arial" panose="020B0604020202020204" pitchFamily="34" charset="0"/>
                <a:ea typeface="宋体" panose="02010600030101010101" pitchFamily="2" charset="-122"/>
              </a:rPr>
              <a:t>装有超声波传感器，身体一侧各两个。</a:t>
            </a:r>
            <a:endParaRPr lang="en-US" altLang="zh-CN" sz="2000" b="1" dirty="0">
              <a:solidFill>
                <a:srgbClr val="3C4245"/>
              </a:solidFill>
              <a:latin typeface="Arial" panose="020B0604020202020204" pitchFamily="34" charset="0"/>
              <a:ea typeface="宋体" panose="02010600030101010101" pitchFamily="2" charset="-122"/>
            </a:endParaRPr>
          </a:p>
          <a:p>
            <a:pPr>
              <a:lnSpc>
                <a:spcPct val="150000"/>
              </a:lnSpc>
            </a:pPr>
            <a:r>
              <a:rPr lang="zh-CN" altLang="en-US" sz="2000" b="1" dirty="0">
                <a:solidFill>
                  <a:srgbClr val="3C4245"/>
                </a:solidFill>
                <a:latin typeface="Arial" panose="020B0604020202020204" pitchFamily="34" charset="0"/>
                <a:ea typeface="宋体" panose="02010600030101010101" pitchFamily="2" charset="-122"/>
              </a:rPr>
              <a:t>设备使用夹持式装备安装在腰带上。</a:t>
            </a:r>
            <a:endParaRPr lang="en-US" altLang="zh-CN" sz="2000" b="1" dirty="0">
              <a:solidFill>
                <a:srgbClr val="3C4245"/>
              </a:solidFill>
              <a:latin typeface="Arial" panose="020B0604020202020204" pitchFamily="34" charset="0"/>
              <a:ea typeface="宋体" panose="02010600030101010101" pitchFamily="2" charset="-122"/>
            </a:endParaRPr>
          </a:p>
          <a:p>
            <a:pPr>
              <a:lnSpc>
                <a:spcPct val="150000"/>
              </a:lnSpc>
            </a:pPr>
            <a:r>
              <a:rPr lang="zh-CN" altLang="en-US" sz="2000" b="1" dirty="0">
                <a:solidFill>
                  <a:srgbClr val="3C4245"/>
                </a:solidFill>
                <a:latin typeface="Arial" panose="020B0604020202020204" pitchFamily="34" charset="0"/>
                <a:ea typeface="宋体" panose="02010600030101010101" pitchFamily="2" charset="-122"/>
              </a:rPr>
              <a:t>允许根据个人情况调整位置。</a:t>
            </a:r>
            <a:endParaRPr lang="en-US" altLang="zh-CN" sz="2000" b="1" dirty="0">
              <a:solidFill>
                <a:srgbClr val="3C4245"/>
              </a:solidFill>
              <a:latin typeface="Arial" panose="020B0604020202020204" pitchFamily="34" charset="0"/>
              <a:ea typeface="宋体" panose="02010600030101010101" pitchFamily="2" charset="-122"/>
            </a:endParaRPr>
          </a:p>
          <a:p>
            <a:pPr>
              <a:lnSpc>
                <a:spcPct val="150000"/>
              </a:lnSpc>
            </a:pPr>
            <a:r>
              <a:rPr lang="zh-CN" altLang="en-US" sz="2000" b="1" dirty="0">
                <a:solidFill>
                  <a:srgbClr val="3C4245"/>
                </a:solidFill>
                <a:latin typeface="Arial" panose="020B0604020202020204" pitchFamily="34" charset="0"/>
                <a:ea typeface="宋体" panose="02010600030101010101" pitchFamily="2" charset="-122"/>
              </a:rPr>
              <a:t>侧面模块应该安装在</a:t>
            </a:r>
            <a:endParaRPr lang="en-US" altLang="zh-CN" sz="2000" b="1" dirty="0">
              <a:solidFill>
                <a:srgbClr val="3C4245"/>
              </a:solidFill>
              <a:latin typeface="Arial" panose="020B0604020202020204" pitchFamily="34" charset="0"/>
              <a:ea typeface="宋体" panose="02010600030101010101" pitchFamily="2" charset="-122"/>
            </a:endParaRPr>
          </a:p>
          <a:p>
            <a:pPr>
              <a:lnSpc>
                <a:spcPct val="150000"/>
              </a:lnSpc>
            </a:pPr>
            <a:r>
              <a:rPr lang="zh-CN" altLang="en-US" sz="2000" b="1" dirty="0">
                <a:solidFill>
                  <a:srgbClr val="3C4245"/>
                </a:solidFill>
                <a:latin typeface="Arial" panose="020B0604020202020204" pitchFamily="34" charset="0"/>
                <a:ea typeface="宋体" panose="02010600030101010101" pitchFamily="2" charset="-122"/>
              </a:rPr>
              <a:t>左</a:t>
            </a:r>
            <a:r>
              <a:rPr lang="en-US" altLang="zh-CN" sz="2000" b="1" dirty="0">
                <a:solidFill>
                  <a:srgbClr val="3C4245"/>
                </a:solidFill>
                <a:latin typeface="Arial" panose="020B0604020202020204" pitchFamily="34" charset="0"/>
                <a:ea typeface="宋体" panose="02010600030101010101" pitchFamily="2" charset="-122"/>
              </a:rPr>
              <a:t>/</a:t>
            </a:r>
            <a:r>
              <a:rPr lang="zh-CN" altLang="en-US" sz="2000" b="1" dirty="0">
                <a:solidFill>
                  <a:srgbClr val="3C4245"/>
                </a:solidFill>
                <a:latin typeface="Arial" panose="020B0604020202020204" pitchFamily="34" charset="0"/>
                <a:ea typeface="宋体" panose="02010600030101010101" pitchFamily="2" charset="-122"/>
              </a:rPr>
              <a:t>右前方与左</a:t>
            </a:r>
            <a:r>
              <a:rPr lang="en-US" altLang="zh-CN" sz="2000" b="1" dirty="0">
                <a:solidFill>
                  <a:srgbClr val="3C4245"/>
                </a:solidFill>
                <a:latin typeface="Arial" panose="020B0604020202020204" pitchFamily="34" charset="0"/>
                <a:ea typeface="宋体" panose="02010600030101010101" pitchFamily="2" charset="-122"/>
              </a:rPr>
              <a:t>/</a:t>
            </a:r>
            <a:r>
              <a:rPr lang="zh-CN" altLang="en-US" sz="2000" b="1" dirty="0">
                <a:solidFill>
                  <a:srgbClr val="3C4245"/>
                </a:solidFill>
                <a:latin typeface="Arial" panose="020B0604020202020204" pitchFamily="34" charset="0"/>
                <a:ea typeface="宋体" panose="02010600030101010101" pitchFamily="2" charset="-122"/>
              </a:rPr>
              <a:t>右侧方。</a:t>
            </a:r>
            <a:endParaRPr lang="en-US" altLang="zh-CN" sz="2000" b="1" dirty="0">
              <a:solidFill>
                <a:srgbClr val="3C4245"/>
              </a:solidFill>
              <a:latin typeface="Arial" panose="020B0604020202020204" pitchFamily="34" charset="0"/>
              <a:ea typeface="宋体" panose="02010600030101010101" pitchFamily="2" charset="-122"/>
            </a:endParaRPr>
          </a:p>
          <a:p>
            <a:pPr>
              <a:lnSpc>
                <a:spcPct val="150000"/>
              </a:lnSpc>
            </a:pPr>
            <a:r>
              <a:rPr lang="zh-CN" altLang="en-US" sz="2000" b="1" dirty="0">
                <a:solidFill>
                  <a:srgbClr val="3C4245"/>
                </a:solidFill>
                <a:latin typeface="Arial" panose="020B0604020202020204" pitchFamily="34" charset="0"/>
                <a:ea typeface="宋体" panose="02010600030101010101" pitchFamily="2" charset="-122"/>
              </a:rPr>
              <a:t>内侧有气泵</a:t>
            </a:r>
            <a:endParaRPr lang="en-US" altLang="zh-CN" sz="2000" b="1" dirty="0">
              <a:solidFill>
                <a:srgbClr val="3C4245"/>
              </a:solidFill>
              <a:latin typeface="Arial" panose="020B0604020202020204" pitchFamily="34" charset="0"/>
              <a:ea typeface="宋体" panose="02010600030101010101" pitchFamily="2" charset="-122"/>
            </a:endParaRPr>
          </a:p>
          <a:p>
            <a:pPr>
              <a:lnSpc>
                <a:spcPct val="150000"/>
              </a:lnSpc>
            </a:pPr>
            <a:r>
              <a:rPr lang="zh-CN" altLang="en-US" sz="2000" b="1" dirty="0">
                <a:solidFill>
                  <a:srgbClr val="3C4245"/>
                </a:solidFill>
                <a:latin typeface="Arial" panose="020B0604020202020204" pitchFamily="34" charset="0"/>
                <a:ea typeface="宋体" panose="02010600030101010101" pitchFamily="2" charset="-122"/>
              </a:rPr>
              <a:t>不含</a:t>
            </a:r>
            <a:r>
              <a:rPr lang="zh-CN" altLang="en-US" sz="2000" b="1" i="0" dirty="0">
                <a:solidFill>
                  <a:srgbClr val="3C4245"/>
                </a:solidFill>
                <a:effectLst/>
                <a:latin typeface="Arial" panose="020B0604020202020204" pitchFamily="34" charset="0"/>
                <a:ea typeface="宋体" panose="02010600030101010101" pitchFamily="2" charset="-122"/>
              </a:rPr>
              <a:t>电池，使用数据线连接到正面模块。</a:t>
            </a:r>
            <a:endParaRPr lang="en-US" altLang="zh-CN" sz="2000" b="1" i="0" dirty="0">
              <a:solidFill>
                <a:srgbClr val="3C4245"/>
              </a:solidFill>
              <a:effectLst/>
              <a:latin typeface="Arial" panose="020B0604020202020204" pitchFamily="34" charset="0"/>
              <a:ea typeface="宋体" panose="02010600030101010101" pitchFamily="2" charset="-122"/>
            </a:endParaRPr>
          </a:p>
          <a:p>
            <a:pPr>
              <a:lnSpc>
                <a:spcPct val="150000"/>
              </a:lnSpc>
            </a:pPr>
            <a:r>
              <a:rPr lang="zh-CN" altLang="en-US" sz="2000" b="1" dirty="0">
                <a:solidFill>
                  <a:srgbClr val="3C4245"/>
                </a:solidFill>
                <a:latin typeface="Arial" panose="020B0604020202020204" pitchFamily="34" charset="0"/>
                <a:ea typeface="宋体" panose="02010600030101010101" pitchFamily="2" charset="-122"/>
              </a:rPr>
              <a:t>超声波交替激活防止互相干扰。</a:t>
            </a:r>
            <a:endParaRPr lang="en-US" altLang="zh-CN" sz="2000" b="1" i="0" dirty="0">
              <a:solidFill>
                <a:srgbClr val="3C4245"/>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08301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EFDD855-C1F9-4554-B693-008216F03B6D}"/>
              </a:ext>
            </a:extLst>
          </p:cNvPr>
          <p:cNvPicPr>
            <a:picLocks noChangeAspect="1"/>
          </p:cNvPicPr>
          <p:nvPr/>
        </p:nvPicPr>
        <p:blipFill>
          <a:blip r:embed="rId2">
            <a:extLst>
              <a:ext uri="{28A0092B-C50C-407E-A947-70E740481C1C}">
                <a14:useLocalDpi xmlns:a14="http://schemas.microsoft.com/office/drawing/2010/main" val="0"/>
              </a:ext>
            </a:extLst>
          </a:blip>
          <a:srcRect r="57245" b="50000"/>
          <a:stretch/>
        </p:blipFill>
        <p:spPr>
          <a:xfrm>
            <a:off x="4983765" y="419896"/>
            <a:ext cx="6864213" cy="6018208"/>
          </a:xfrm>
          <a:prstGeom prst="rect">
            <a:avLst/>
          </a:prstGeom>
        </p:spPr>
      </p:pic>
      <p:sp>
        <p:nvSpPr>
          <p:cNvPr id="2" name="文本框 1">
            <a:extLst>
              <a:ext uri="{FF2B5EF4-FFF2-40B4-BE49-F238E27FC236}">
                <a16:creationId xmlns:a16="http://schemas.microsoft.com/office/drawing/2014/main" id="{C46E67A3-F0AB-752A-F8E9-1E281889A498}"/>
              </a:ext>
            </a:extLst>
          </p:cNvPr>
          <p:cNvSpPr txBox="1"/>
          <p:nvPr/>
        </p:nvSpPr>
        <p:spPr>
          <a:xfrm>
            <a:off x="515302" y="1329242"/>
            <a:ext cx="5052378" cy="4746015"/>
          </a:xfrm>
          <a:prstGeom prst="rect">
            <a:avLst/>
          </a:prstGeom>
          <a:noFill/>
          <a:ln w="50800">
            <a:solidFill>
              <a:srgbClr val="0070C0"/>
            </a:solidFill>
            <a:prstDash val="dash"/>
          </a:ln>
        </p:spPr>
        <p:txBody>
          <a:bodyPr wrap="square" rtlCol="0">
            <a:noAutofit/>
          </a:bodyPr>
          <a:lstStyle/>
          <a:p>
            <a:pPr>
              <a:lnSpc>
                <a:spcPct val="150000"/>
              </a:lnSpc>
            </a:pPr>
            <a:r>
              <a:rPr lang="zh-CN" altLang="en-US" sz="2000" b="1" dirty="0">
                <a:solidFill>
                  <a:srgbClr val="3C4245"/>
                </a:solidFill>
                <a:latin typeface="Arial" panose="020B0604020202020204" pitchFamily="34" charset="0"/>
                <a:ea typeface="宋体" panose="02010600030101010101" pitchFamily="2" charset="-122"/>
              </a:rPr>
              <a:t>腰带</a:t>
            </a:r>
            <a:r>
              <a:rPr lang="zh-CN" altLang="en-US" sz="2000" b="1" i="0" dirty="0">
                <a:solidFill>
                  <a:srgbClr val="3C4245"/>
                </a:solidFill>
                <a:effectLst/>
                <a:latin typeface="Arial" panose="020B0604020202020204" pitchFamily="34" charset="0"/>
                <a:ea typeface="宋体" panose="02010600030101010101" pitchFamily="2" charset="-122"/>
              </a:rPr>
              <a:t>模块：</a:t>
            </a:r>
            <a:endParaRPr lang="en-US" altLang="zh-CN" sz="2000" b="1" i="0" dirty="0">
              <a:solidFill>
                <a:srgbClr val="3C4245"/>
              </a:solidFill>
              <a:effectLst/>
              <a:latin typeface="Arial" panose="020B0604020202020204" pitchFamily="34" charset="0"/>
              <a:ea typeface="宋体" panose="02010600030101010101" pitchFamily="2" charset="-122"/>
            </a:endParaRPr>
          </a:p>
          <a:p>
            <a:pPr>
              <a:lnSpc>
                <a:spcPct val="150000"/>
              </a:lnSpc>
            </a:pPr>
            <a:r>
              <a:rPr lang="zh-CN" altLang="en-US" sz="2000" b="1" i="0" dirty="0">
                <a:solidFill>
                  <a:srgbClr val="3C4245"/>
                </a:solidFill>
                <a:effectLst/>
                <a:latin typeface="Arial" panose="020B0604020202020204" pitchFamily="34" charset="0"/>
                <a:ea typeface="宋体" panose="02010600030101010101" pitchFamily="2" charset="-122"/>
              </a:rPr>
              <a:t>腰带使用一体化设计，尼龙材质。</a:t>
            </a:r>
            <a:endParaRPr lang="en-US" altLang="zh-CN" sz="2000" b="1" i="0" dirty="0">
              <a:solidFill>
                <a:srgbClr val="3C4245"/>
              </a:solidFill>
              <a:effectLst/>
              <a:latin typeface="Arial" panose="020B0604020202020204" pitchFamily="34" charset="0"/>
              <a:ea typeface="宋体" panose="02010600030101010101" pitchFamily="2" charset="-122"/>
            </a:endParaRPr>
          </a:p>
          <a:p>
            <a:pPr>
              <a:lnSpc>
                <a:spcPct val="150000"/>
              </a:lnSpc>
            </a:pPr>
            <a:r>
              <a:rPr lang="zh-CN" altLang="en-US" sz="2000" b="1" dirty="0">
                <a:solidFill>
                  <a:srgbClr val="3C4245"/>
                </a:solidFill>
                <a:latin typeface="Arial" panose="020B0604020202020204" pitchFamily="34" charset="0"/>
                <a:ea typeface="宋体" panose="02010600030101010101" pitchFamily="2" charset="-122"/>
              </a:rPr>
              <a:t>使用快捷皮带扣，便于穿脱。</a:t>
            </a:r>
            <a:endParaRPr lang="en-US" altLang="zh-CN" sz="2000" b="1" dirty="0">
              <a:solidFill>
                <a:srgbClr val="3C4245"/>
              </a:solidFill>
              <a:latin typeface="Arial" panose="020B0604020202020204" pitchFamily="34" charset="0"/>
              <a:ea typeface="宋体" panose="02010600030101010101" pitchFamily="2" charset="-122"/>
            </a:endParaRPr>
          </a:p>
          <a:p>
            <a:pPr>
              <a:lnSpc>
                <a:spcPct val="150000"/>
              </a:lnSpc>
            </a:pPr>
            <a:r>
              <a:rPr lang="zh-CN" altLang="en-US" sz="2000" b="1" i="0" dirty="0">
                <a:solidFill>
                  <a:srgbClr val="3C4245"/>
                </a:solidFill>
                <a:effectLst/>
                <a:latin typeface="Arial" panose="020B0604020202020204" pitchFamily="34" charset="0"/>
                <a:ea typeface="宋体" panose="02010600030101010101" pitchFamily="2" charset="-122"/>
              </a:rPr>
              <a:t>材质对设备的加持装置友好。</a:t>
            </a:r>
            <a:endParaRPr lang="en-US" altLang="zh-CN" sz="2000" b="1" i="0" dirty="0">
              <a:solidFill>
                <a:srgbClr val="3C4245"/>
              </a:solidFill>
              <a:effectLst/>
              <a:latin typeface="Arial" panose="020B0604020202020204" pitchFamily="34" charset="0"/>
              <a:ea typeface="宋体" panose="02010600030101010101" pitchFamily="2" charset="-122"/>
            </a:endParaRPr>
          </a:p>
          <a:p>
            <a:pPr>
              <a:lnSpc>
                <a:spcPct val="150000"/>
              </a:lnSpc>
            </a:pPr>
            <a:r>
              <a:rPr lang="zh-CN" altLang="en-US" sz="2000" b="1" dirty="0">
                <a:solidFill>
                  <a:srgbClr val="3C4245"/>
                </a:solidFill>
                <a:latin typeface="Arial" panose="020B0604020202020204" pitchFamily="34" charset="0"/>
                <a:ea typeface="宋体" panose="02010600030101010101" pitchFamily="2" charset="-122"/>
              </a:rPr>
              <a:t>配合夹持装置的复合材料支撑，</a:t>
            </a:r>
            <a:endParaRPr lang="en-US" altLang="zh-CN" sz="2000" b="1" dirty="0">
              <a:solidFill>
                <a:srgbClr val="3C4245"/>
              </a:solidFill>
              <a:latin typeface="Arial" panose="020B0604020202020204" pitchFamily="34" charset="0"/>
              <a:ea typeface="宋体" panose="02010600030101010101" pitchFamily="2" charset="-122"/>
            </a:endParaRPr>
          </a:p>
          <a:p>
            <a:pPr>
              <a:lnSpc>
                <a:spcPct val="150000"/>
              </a:lnSpc>
            </a:pPr>
            <a:r>
              <a:rPr lang="zh-CN" altLang="en-US" sz="2000" b="1" i="0" dirty="0">
                <a:solidFill>
                  <a:srgbClr val="3C4245"/>
                </a:solidFill>
                <a:effectLst/>
                <a:latin typeface="Arial" panose="020B0604020202020204" pitchFamily="34" charset="0"/>
                <a:ea typeface="宋体" panose="02010600030101010101" pitchFamily="2" charset="-122"/>
              </a:rPr>
              <a:t>能有效保持设备与人体相对静止且角度固定。</a:t>
            </a:r>
            <a:endParaRPr lang="en-US" altLang="zh-CN" sz="2000" b="1" i="0" dirty="0">
              <a:solidFill>
                <a:srgbClr val="3C4245"/>
              </a:solidFill>
              <a:effectLst/>
              <a:latin typeface="Arial" panose="020B0604020202020204" pitchFamily="34" charset="0"/>
              <a:ea typeface="宋体" panose="02010600030101010101" pitchFamily="2" charset="-122"/>
            </a:endParaRPr>
          </a:p>
          <a:p>
            <a:pPr>
              <a:lnSpc>
                <a:spcPct val="150000"/>
              </a:lnSpc>
            </a:pPr>
            <a:r>
              <a:rPr lang="zh-CN" altLang="en-US" sz="2000" b="1" i="0" dirty="0">
                <a:solidFill>
                  <a:srgbClr val="3C4245"/>
                </a:solidFill>
                <a:effectLst/>
                <a:latin typeface="Arial" panose="020B0604020202020204" pitchFamily="34" charset="0"/>
                <a:ea typeface="宋体" panose="02010600030101010101" pitchFamily="2" charset="-122"/>
              </a:rPr>
              <a:t>腰带整体质量较轻。</a:t>
            </a:r>
            <a:endParaRPr lang="en-US" altLang="zh-CN" sz="2000" b="1" i="0" dirty="0">
              <a:solidFill>
                <a:srgbClr val="3C4245"/>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0430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alpha val="87000"/>
          </a:schemeClr>
        </a:solidFill>
        <a:effectLst/>
      </p:bgPr>
    </p:bg>
    <p:spTree>
      <p:nvGrpSpPr>
        <p:cNvPr id="1" name=""/>
        <p:cNvGrpSpPr/>
        <p:nvPr/>
      </p:nvGrpSpPr>
      <p:grpSpPr>
        <a:xfrm>
          <a:off x="0" y="0"/>
          <a:ext cx="0" cy="0"/>
          <a:chOff x="0" y="0"/>
          <a:chExt cx="0" cy="0"/>
        </a:xfrm>
      </p:grpSpPr>
      <p:sp>
        <p:nvSpPr>
          <p:cNvPr id="6" name="矩形 5"/>
          <p:cNvSpPr/>
          <p:nvPr/>
        </p:nvSpPr>
        <p:spPr>
          <a:xfrm>
            <a:off x="0" y="1786890"/>
            <a:ext cx="12192000" cy="3284220"/>
          </a:xfrm>
          <a:prstGeom prst="rect">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a:ln w="12700" cmpd="sng">
                  <a:solidFill>
                    <a:schemeClr val="accent4"/>
                  </a:solidFill>
                  <a:prstDash val="solid"/>
                </a:ln>
                <a:solidFill>
                  <a:schemeClr val="bg1"/>
                </a:solidFill>
                <a:effectLst/>
              </a:rPr>
              <a:t> </a:t>
            </a:r>
            <a:r>
              <a:rPr lang="en-US" altLang="zh-CN" sz="9600" b="1" cap="none" spc="0" dirty="0">
                <a:ln w="12700">
                  <a:solidFill>
                    <a:schemeClr val="accent1"/>
                  </a:solidFill>
                  <a:prstDash val="solid"/>
                </a:ln>
                <a:solidFill>
                  <a:schemeClr val="bg1"/>
                </a:solidFill>
                <a:effectLst>
                  <a:outerShdw dist="38100" dir="2640000" algn="bl" rotWithShape="0">
                    <a:schemeClr val="accent1"/>
                  </a:outerShdw>
                </a:effectLst>
              </a:rPr>
              <a:t>Thanks</a:t>
            </a:r>
            <a:r>
              <a:rPr lang="zh-CN" altLang="en-US" sz="9600" b="1" cap="none" spc="0" dirty="0">
                <a:ln w="12700">
                  <a:solidFill>
                    <a:schemeClr val="accent1"/>
                  </a:solidFill>
                  <a:prstDash val="solid"/>
                </a:ln>
                <a:solidFill>
                  <a:schemeClr val="bg1"/>
                </a:solidFill>
                <a:effectLst>
                  <a:outerShdw dist="38100" dir="2640000" algn="bl" rotWithShape="0">
                    <a:schemeClr val="accent1"/>
                  </a:outerShdw>
                </a:effectLst>
              </a:rPr>
              <a:t>！</a:t>
            </a:r>
            <a:endParaRPr lang="zh-CN" altLang="en-US" sz="9600" dirty="0">
              <a:solidFill>
                <a:schemeClr val="bg1"/>
              </a:solidFill>
              <a:latin typeface="华文楷体" panose="02010600040101010101" charset="-122"/>
              <a:ea typeface="华文楷体" panose="02010600040101010101" charset="-122"/>
            </a:endParaRPr>
          </a:p>
        </p:txBody>
      </p:sp>
    </p:spTree>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idx="1"/>
          </p:nvPr>
        </p:nvSpPr>
        <p:spPr>
          <a:xfrm>
            <a:off x="548640" y="1825625"/>
            <a:ext cx="3534578" cy="4351338"/>
          </a:xfrm>
        </p:spPr>
        <p:txBody>
          <a:bodyPr>
            <a:normAutofit/>
          </a:bodyPr>
          <a:lstStyle/>
          <a:p>
            <a:r>
              <a:rPr lang="zh-CN" altLang="en-US" dirty="0"/>
              <a:t>非极端拥挤的室内场景避免碰撞</a:t>
            </a:r>
            <a:endParaRPr lang="en-US" altLang="zh-CN" dirty="0"/>
          </a:p>
          <a:p>
            <a:r>
              <a:rPr lang="zh-CN" altLang="en-US" dirty="0"/>
              <a:t>非拥挤的室外场景减少碰撞</a:t>
            </a:r>
            <a:endParaRPr lang="en-US" altLang="zh-CN" dirty="0"/>
          </a:p>
          <a:p>
            <a:r>
              <a:rPr lang="zh-CN" altLang="en-US" dirty="0"/>
              <a:t>在确定的路径中回避不确定的障碍</a:t>
            </a:r>
            <a:endParaRPr lang="en-US" altLang="zh-CN" dirty="0"/>
          </a:p>
          <a:p>
            <a:endParaRPr lang="en-US" altLang="zh-CN" dirty="0"/>
          </a:p>
        </p:txBody>
      </p:sp>
      <p:sp>
        <p:nvSpPr>
          <p:cNvPr id="2" name="任意多边形: 形状 30">
            <a:extLst>
              <a:ext uri="{FF2B5EF4-FFF2-40B4-BE49-F238E27FC236}">
                <a16:creationId xmlns:a16="http://schemas.microsoft.com/office/drawing/2014/main" id="{12F39F48-6716-A152-0248-79F2A4B6615E}"/>
              </a:ext>
            </a:extLst>
          </p:cNvPr>
          <p:cNvSpPr/>
          <p:nvPr>
            <p:custDataLst>
              <p:tags r:id="rId1"/>
            </p:custDataLst>
          </p:nvPr>
        </p:nvSpPr>
        <p:spPr>
          <a:xfrm>
            <a:off x="0" y="738763"/>
            <a:ext cx="881063" cy="578284"/>
          </a:xfrm>
          <a:custGeom>
            <a:avLst/>
            <a:gdLst>
              <a:gd name="connsiteX0" fmla="*/ 0 w 1253066"/>
              <a:gd name="connsiteY0" fmla="*/ 0 h 713841"/>
              <a:gd name="connsiteX1" fmla="*/ 1253066 w 1253066"/>
              <a:gd name="connsiteY1" fmla="*/ 0 h 713841"/>
              <a:gd name="connsiteX2" fmla="*/ 1074606 w 1253066"/>
              <a:gd name="connsiteY2" fmla="*/ 713841 h 713841"/>
              <a:gd name="connsiteX3" fmla="*/ 0 w 1253066"/>
              <a:gd name="connsiteY3" fmla="*/ 713841 h 713841"/>
            </a:gdLst>
            <a:ahLst/>
            <a:cxnLst>
              <a:cxn ang="0">
                <a:pos x="connsiteX0" y="connsiteY0"/>
              </a:cxn>
              <a:cxn ang="0">
                <a:pos x="connsiteX1" y="connsiteY1"/>
              </a:cxn>
              <a:cxn ang="0">
                <a:pos x="connsiteX2" y="connsiteY2"/>
              </a:cxn>
              <a:cxn ang="0">
                <a:pos x="connsiteX3" y="connsiteY3"/>
              </a:cxn>
            </a:cxnLst>
            <a:rect l="l" t="t" r="r" b="b"/>
            <a:pathLst>
              <a:path w="1253066" h="713841">
                <a:moveTo>
                  <a:pt x="0" y="0"/>
                </a:moveTo>
                <a:lnTo>
                  <a:pt x="1253066" y="0"/>
                </a:lnTo>
                <a:lnTo>
                  <a:pt x="1074606" y="713841"/>
                </a:lnTo>
                <a:lnTo>
                  <a:pt x="0" y="713841"/>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pic>
        <p:nvPicPr>
          <p:cNvPr id="7" name="图片 6">
            <a:extLst>
              <a:ext uri="{FF2B5EF4-FFF2-40B4-BE49-F238E27FC236}">
                <a16:creationId xmlns:a16="http://schemas.microsoft.com/office/drawing/2014/main" id="{5303DA0E-8691-6B34-0DC2-B7B9923537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3218" y="1317047"/>
            <a:ext cx="7763688" cy="5118996"/>
          </a:xfrm>
          <a:prstGeom prst="rect">
            <a:avLst/>
          </a:prstGeom>
        </p:spPr>
      </p:pic>
      <p:grpSp>
        <p:nvGrpSpPr>
          <p:cNvPr id="12" name="组合 129">
            <a:extLst>
              <a:ext uri="{FF2B5EF4-FFF2-40B4-BE49-F238E27FC236}">
                <a16:creationId xmlns:a16="http://schemas.microsoft.com/office/drawing/2014/main" id="{FAE08717-8091-9D6E-E126-7C55F9D4AB99}"/>
              </a:ext>
            </a:extLst>
          </p:cNvPr>
          <p:cNvGrpSpPr/>
          <p:nvPr/>
        </p:nvGrpSpPr>
        <p:grpSpPr>
          <a:xfrm>
            <a:off x="881063" y="685005"/>
            <a:ext cx="2956560" cy="685800"/>
            <a:chOff x="2118" y="1059"/>
            <a:chExt cx="4656" cy="1080"/>
          </a:xfrm>
        </p:grpSpPr>
        <p:sp>
          <p:nvSpPr>
            <p:cNvPr id="13" name="文本框 130">
              <a:extLst>
                <a:ext uri="{FF2B5EF4-FFF2-40B4-BE49-F238E27FC236}">
                  <a16:creationId xmlns:a16="http://schemas.microsoft.com/office/drawing/2014/main" id="{342CE087-C4DB-54A2-3683-D4E838C545C9}"/>
                </a:ext>
              </a:extLst>
            </p:cNvPr>
            <p:cNvSpPr txBox="1"/>
            <p:nvPr>
              <p:custDataLst>
                <p:tags r:id="rId2"/>
              </p:custDataLst>
            </p:nvPr>
          </p:nvSpPr>
          <p:spPr>
            <a:xfrm>
              <a:off x="2118" y="1059"/>
              <a:ext cx="3328" cy="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pPr algn="l"/>
              <a:r>
                <a:rPr lang="zh-CN" altLang="en-US" sz="2400" b="1" dirty="0">
                  <a:solidFill>
                    <a:srgbClr val="2F5597"/>
                  </a:solidFill>
                  <a:latin typeface="Arial" panose="020B0604020202020204" pitchFamily="34" charset="0"/>
                  <a:ea typeface="微软雅黑" panose="020B0503020204020204" charset="-122"/>
                  <a:sym typeface="Arial" panose="020B0604020202020204" pitchFamily="34" charset="0"/>
                </a:rPr>
                <a:t>情景分析</a:t>
              </a:r>
            </a:p>
          </p:txBody>
        </p:sp>
        <p:sp>
          <p:nvSpPr>
            <p:cNvPr id="14" name="文本框 131">
              <a:extLst>
                <a:ext uri="{FF2B5EF4-FFF2-40B4-BE49-F238E27FC236}">
                  <a16:creationId xmlns:a16="http://schemas.microsoft.com/office/drawing/2014/main" id="{3B4C915B-A00F-2B62-3B2F-AA68962D01D4}"/>
                </a:ext>
              </a:extLst>
            </p:cNvPr>
            <p:cNvSpPr txBox="1"/>
            <p:nvPr>
              <p:custDataLst>
                <p:tags r:id="rId3"/>
              </p:custDataLst>
            </p:nvPr>
          </p:nvSpPr>
          <p:spPr>
            <a:xfrm>
              <a:off x="2133" y="1608"/>
              <a:ext cx="4641" cy="531"/>
            </a:xfrm>
            <a:prstGeom prst="rect">
              <a:avLst/>
            </a:prstGeom>
            <a:noFill/>
          </p:spPr>
          <p:txBody>
            <a:bodyPr wrap="square" rtlCol="0" anchor="t">
              <a:spAutoFit/>
            </a:bodyPr>
            <a:lstStyle/>
            <a:p>
              <a:r>
                <a:rPr lang="en-US" altLang="zh-CN" sz="1600" dirty="0">
                  <a:solidFill>
                    <a:srgbClr val="2F5597"/>
                  </a:solidFill>
                </a:rPr>
                <a:t>Scenario Analysis</a:t>
              </a:r>
            </a:p>
          </p:txBody>
        </p:sp>
      </p:grpSp>
    </p:spTree>
    <p:extLst>
      <p:ext uri="{BB962C8B-B14F-4D97-AF65-F5344CB8AC3E}">
        <p14:creationId xmlns:p14="http://schemas.microsoft.com/office/powerpoint/2010/main" val="24480297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1000"/>
                                        <p:tgtEl>
                                          <p:spTgt spid="10">
                                            <p:txEl>
                                              <p:pRg st="2" end="2"/>
                                            </p:txEl>
                                          </p:spTgt>
                                        </p:tgtEl>
                                      </p:cBhvr>
                                    </p:animEffect>
                                    <p:anim calcmode="lin" valueType="num">
                                      <p:cBhvr>
                                        <p:cTn id="22"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idx="1"/>
          </p:nvPr>
        </p:nvSpPr>
        <p:spPr>
          <a:xfrm>
            <a:off x="980441" y="1500505"/>
            <a:ext cx="5948679" cy="4351338"/>
          </a:xfrm>
        </p:spPr>
        <p:txBody>
          <a:bodyPr>
            <a:normAutofit/>
          </a:bodyPr>
          <a:lstStyle/>
          <a:p>
            <a:pPr marL="0" indent="0">
              <a:buNone/>
            </a:pPr>
            <a:r>
              <a:rPr lang="zh-CN" altLang="en-US" dirty="0"/>
              <a:t>市面上的导盲产品主要为手杖与眼镜</a:t>
            </a:r>
            <a:endParaRPr lang="en-US" altLang="zh-CN" dirty="0"/>
          </a:p>
          <a:p>
            <a:r>
              <a:rPr lang="zh-CN" altLang="en-US" dirty="0"/>
              <a:t>导盲手杖抓握不便、警示不及时。</a:t>
            </a:r>
            <a:endParaRPr lang="en-US" altLang="zh-CN" dirty="0"/>
          </a:p>
          <a:p>
            <a:r>
              <a:rPr lang="zh-CN" altLang="en-US" dirty="0"/>
              <a:t>导盲眼镜价格过高。</a:t>
            </a:r>
            <a:endParaRPr lang="en-US" altLang="zh-CN" dirty="0"/>
          </a:p>
          <a:p>
            <a:r>
              <a:rPr lang="zh-CN" altLang="en-US" dirty="0"/>
              <a:t>两者都使用声音或是无方向性震动报警，效果较差。</a:t>
            </a:r>
            <a:endParaRPr lang="en-US" altLang="zh-CN" dirty="0"/>
          </a:p>
          <a:p>
            <a:r>
              <a:rPr lang="zh-CN" altLang="en-US" dirty="0"/>
              <a:t>声音报警对旁人影响过大</a:t>
            </a:r>
            <a:endParaRPr lang="en-US" altLang="zh-CN" dirty="0"/>
          </a:p>
          <a:p>
            <a:r>
              <a:rPr lang="zh-CN" altLang="en-US" dirty="0"/>
              <a:t>设备不适合在室内环境使用</a:t>
            </a:r>
            <a:endParaRPr lang="en-US" altLang="zh-CN" dirty="0"/>
          </a:p>
          <a:p>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2" name="任意多边形: 形状 30">
            <a:extLst>
              <a:ext uri="{FF2B5EF4-FFF2-40B4-BE49-F238E27FC236}">
                <a16:creationId xmlns:a16="http://schemas.microsoft.com/office/drawing/2014/main" id="{12F39F48-6716-A152-0248-79F2A4B6615E}"/>
              </a:ext>
            </a:extLst>
          </p:cNvPr>
          <p:cNvSpPr/>
          <p:nvPr>
            <p:custDataLst>
              <p:tags r:id="rId1"/>
            </p:custDataLst>
          </p:nvPr>
        </p:nvSpPr>
        <p:spPr>
          <a:xfrm>
            <a:off x="0" y="738763"/>
            <a:ext cx="881063" cy="578284"/>
          </a:xfrm>
          <a:custGeom>
            <a:avLst/>
            <a:gdLst>
              <a:gd name="connsiteX0" fmla="*/ 0 w 1253066"/>
              <a:gd name="connsiteY0" fmla="*/ 0 h 713841"/>
              <a:gd name="connsiteX1" fmla="*/ 1253066 w 1253066"/>
              <a:gd name="connsiteY1" fmla="*/ 0 h 713841"/>
              <a:gd name="connsiteX2" fmla="*/ 1074606 w 1253066"/>
              <a:gd name="connsiteY2" fmla="*/ 713841 h 713841"/>
              <a:gd name="connsiteX3" fmla="*/ 0 w 1253066"/>
              <a:gd name="connsiteY3" fmla="*/ 713841 h 713841"/>
            </a:gdLst>
            <a:ahLst/>
            <a:cxnLst>
              <a:cxn ang="0">
                <a:pos x="connsiteX0" y="connsiteY0"/>
              </a:cxn>
              <a:cxn ang="0">
                <a:pos x="connsiteX1" y="connsiteY1"/>
              </a:cxn>
              <a:cxn ang="0">
                <a:pos x="connsiteX2" y="connsiteY2"/>
              </a:cxn>
              <a:cxn ang="0">
                <a:pos x="connsiteX3" y="connsiteY3"/>
              </a:cxn>
            </a:cxnLst>
            <a:rect l="l" t="t" r="r" b="b"/>
            <a:pathLst>
              <a:path w="1253066" h="713841">
                <a:moveTo>
                  <a:pt x="0" y="0"/>
                </a:moveTo>
                <a:lnTo>
                  <a:pt x="1253066" y="0"/>
                </a:lnTo>
                <a:lnTo>
                  <a:pt x="1074606" y="713841"/>
                </a:lnTo>
                <a:lnTo>
                  <a:pt x="0" y="713841"/>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pic>
        <p:nvPicPr>
          <p:cNvPr id="3" name="图片 2">
            <a:extLst>
              <a:ext uri="{FF2B5EF4-FFF2-40B4-BE49-F238E27FC236}">
                <a16:creationId xmlns:a16="http://schemas.microsoft.com/office/drawing/2014/main" id="{731D46E0-3957-88BD-1017-305573964DF2}"/>
              </a:ext>
            </a:extLst>
          </p:cNvPr>
          <p:cNvPicPr>
            <a:picLocks noChangeAspect="1"/>
          </p:cNvPicPr>
          <p:nvPr/>
        </p:nvPicPr>
        <p:blipFill>
          <a:blip r:embed="rId5"/>
          <a:stretch>
            <a:fillRect/>
          </a:stretch>
        </p:blipFill>
        <p:spPr>
          <a:xfrm>
            <a:off x="6929120" y="1500505"/>
            <a:ext cx="4711604" cy="3792267"/>
          </a:xfrm>
          <a:prstGeom prst="rect">
            <a:avLst/>
          </a:prstGeom>
        </p:spPr>
      </p:pic>
      <p:grpSp>
        <p:nvGrpSpPr>
          <p:cNvPr id="5" name="组合 129">
            <a:extLst>
              <a:ext uri="{FF2B5EF4-FFF2-40B4-BE49-F238E27FC236}">
                <a16:creationId xmlns:a16="http://schemas.microsoft.com/office/drawing/2014/main" id="{7207E8A4-232A-CEB4-1DCD-DDEE1BCBE779}"/>
              </a:ext>
            </a:extLst>
          </p:cNvPr>
          <p:cNvGrpSpPr/>
          <p:nvPr/>
        </p:nvGrpSpPr>
        <p:grpSpPr>
          <a:xfrm>
            <a:off x="881063" y="685005"/>
            <a:ext cx="2956560" cy="685800"/>
            <a:chOff x="2118" y="1059"/>
            <a:chExt cx="4656" cy="1080"/>
          </a:xfrm>
        </p:grpSpPr>
        <p:sp>
          <p:nvSpPr>
            <p:cNvPr id="6" name="文本框 130">
              <a:extLst>
                <a:ext uri="{FF2B5EF4-FFF2-40B4-BE49-F238E27FC236}">
                  <a16:creationId xmlns:a16="http://schemas.microsoft.com/office/drawing/2014/main" id="{9FDE787C-B1E7-1E21-621E-E868E3E1BDD2}"/>
                </a:ext>
              </a:extLst>
            </p:cNvPr>
            <p:cNvSpPr txBox="1"/>
            <p:nvPr>
              <p:custDataLst>
                <p:tags r:id="rId2"/>
              </p:custDataLst>
            </p:nvPr>
          </p:nvSpPr>
          <p:spPr>
            <a:xfrm>
              <a:off x="2118" y="1059"/>
              <a:ext cx="3328" cy="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pPr algn="l"/>
              <a:r>
                <a:rPr lang="zh-CN" altLang="en-US" sz="2400" b="1" dirty="0">
                  <a:solidFill>
                    <a:srgbClr val="2F5597"/>
                  </a:solidFill>
                  <a:latin typeface="Arial" panose="020B0604020202020204" pitchFamily="34" charset="0"/>
                  <a:ea typeface="微软雅黑" panose="020B0503020204020204" charset="-122"/>
                  <a:sym typeface="Arial" panose="020B0604020202020204" pitchFamily="34" charset="0"/>
                </a:rPr>
                <a:t>市场调研</a:t>
              </a:r>
            </a:p>
          </p:txBody>
        </p:sp>
        <p:sp>
          <p:nvSpPr>
            <p:cNvPr id="7" name="文本框 131">
              <a:extLst>
                <a:ext uri="{FF2B5EF4-FFF2-40B4-BE49-F238E27FC236}">
                  <a16:creationId xmlns:a16="http://schemas.microsoft.com/office/drawing/2014/main" id="{1162116D-F0EF-6032-C243-E6E4A6E9DAF4}"/>
                </a:ext>
              </a:extLst>
            </p:cNvPr>
            <p:cNvSpPr txBox="1"/>
            <p:nvPr>
              <p:custDataLst>
                <p:tags r:id="rId3"/>
              </p:custDataLst>
            </p:nvPr>
          </p:nvSpPr>
          <p:spPr>
            <a:xfrm>
              <a:off x="2133" y="1608"/>
              <a:ext cx="4641" cy="531"/>
            </a:xfrm>
            <a:prstGeom prst="rect">
              <a:avLst/>
            </a:prstGeom>
            <a:noFill/>
          </p:spPr>
          <p:txBody>
            <a:bodyPr wrap="square" rtlCol="0" anchor="t">
              <a:spAutoFit/>
            </a:bodyPr>
            <a:lstStyle/>
            <a:p>
              <a:r>
                <a:rPr lang="en-US" altLang="zh-CN" sz="1600" dirty="0">
                  <a:solidFill>
                    <a:srgbClr val="2F5597"/>
                  </a:solidFill>
                </a:rPr>
                <a:t>Market Survey</a:t>
              </a:r>
            </a:p>
          </p:txBody>
        </p:sp>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1000"/>
                                        <p:tgtEl>
                                          <p:spTgt spid="10">
                                            <p:txEl>
                                              <p:pRg st="2" end="2"/>
                                            </p:txEl>
                                          </p:spTgt>
                                        </p:tgtEl>
                                      </p:cBhvr>
                                    </p:animEffect>
                                    <p:anim calcmode="lin" valueType="num">
                                      <p:cBhvr>
                                        <p:cTn id="22"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Effect transition="in" filter="fade">
                                      <p:cBhvr>
                                        <p:cTn id="28" dur="1000"/>
                                        <p:tgtEl>
                                          <p:spTgt spid="10">
                                            <p:txEl>
                                              <p:pRg st="3" end="3"/>
                                            </p:txEl>
                                          </p:spTgt>
                                        </p:tgtEl>
                                      </p:cBhvr>
                                    </p:animEffect>
                                    <p:anim calcmode="lin" valueType="num">
                                      <p:cBhvr>
                                        <p:cTn id="29"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Effect transition="in" filter="fade">
                                      <p:cBhvr>
                                        <p:cTn id="35" dur="1000"/>
                                        <p:tgtEl>
                                          <p:spTgt spid="10">
                                            <p:txEl>
                                              <p:pRg st="4" end="4"/>
                                            </p:txEl>
                                          </p:spTgt>
                                        </p:tgtEl>
                                      </p:cBhvr>
                                    </p:animEffect>
                                    <p:anim calcmode="lin" valueType="num">
                                      <p:cBhvr>
                                        <p:cTn id="36"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xEl>
                                              <p:pRg st="5" end="5"/>
                                            </p:txEl>
                                          </p:spTgt>
                                        </p:tgtEl>
                                        <p:attrNameLst>
                                          <p:attrName>style.visibility</p:attrName>
                                        </p:attrNameLst>
                                      </p:cBhvr>
                                      <p:to>
                                        <p:strVal val="visible"/>
                                      </p:to>
                                    </p:set>
                                    <p:animEffect transition="in" filter="fade">
                                      <p:cBhvr>
                                        <p:cTn id="42" dur="1000"/>
                                        <p:tgtEl>
                                          <p:spTgt spid="10">
                                            <p:txEl>
                                              <p:pRg st="5" end="5"/>
                                            </p:txEl>
                                          </p:spTgt>
                                        </p:tgtEl>
                                      </p:cBhvr>
                                    </p:animEffect>
                                    <p:anim calcmode="lin" valueType="num">
                                      <p:cBhvr>
                                        <p:cTn id="43"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idx="1"/>
          </p:nvPr>
        </p:nvSpPr>
        <p:spPr>
          <a:xfrm>
            <a:off x="980441" y="1500505"/>
            <a:ext cx="9585959" cy="4351338"/>
          </a:xfrm>
        </p:spPr>
        <p:txBody>
          <a:bodyPr>
            <a:normAutofit/>
          </a:bodyPr>
          <a:lstStyle/>
          <a:p>
            <a:r>
              <a:rPr lang="zh-CN" altLang="en-US" b="1" dirty="0"/>
              <a:t>穿戴便捷</a:t>
            </a:r>
            <a:r>
              <a:rPr lang="en-US" altLang="zh-CN" b="1" dirty="0"/>
              <a:t>——</a:t>
            </a:r>
            <a:r>
              <a:rPr lang="zh-CN" altLang="en-US" b="1" dirty="0"/>
              <a:t>腰带式设计</a:t>
            </a:r>
            <a:endParaRPr lang="en-US" altLang="zh-CN" b="1" dirty="0"/>
          </a:p>
          <a:p>
            <a:r>
              <a:rPr lang="zh-CN" altLang="en-US" b="1" dirty="0"/>
              <a:t>价格低廉</a:t>
            </a:r>
            <a:r>
              <a:rPr lang="en-US" altLang="zh-CN" b="1" dirty="0"/>
              <a:t>——</a:t>
            </a:r>
            <a:r>
              <a:rPr lang="zh-CN" altLang="en-US" b="1" dirty="0"/>
              <a:t>小型化程度低，结构简单</a:t>
            </a:r>
            <a:endParaRPr lang="en-US" altLang="zh-CN" b="1" dirty="0"/>
          </a:p>
          <a:p>
            <a:r>
              <a:rPr lang="zh-CN" altLang="en-US" b="1" dirty="0"/>
              <a:t>测距范围大</a:t>
            </a:r>
            <a:r>
              <a:rPr lang="en-US" altLang="zh-CN" b="1" dirty="0"/>
              <a:t>——</a:t>
            </a:r>
            <a:r>
              <a:rPr lang="zh-CN" altLang="en-US" b="1" dirty="0"/>
              <a:t>摄像头</a:t>
            </a:r>
            <a:r>
              <a:rPr lang="en-US" altLang="zh-CN" b="1" dirty="0"/>
              <a:t>+</a:t>
            </a:r>
            <a:r>
              <a:rPr lang="zh-CN" altLang="en-US" b="1" dirty="0"/>
              <a:t>超声波</a:t>
            </a:r>
            <a:endParaRPr lang="en-US" altLang="zh-CN" b="1" dirty="0"/>
          </a:p>
          <a:p>
            <a:r>
              <a:rPr lang="zh-CN" altLang="en-US" b="1" dirty="0"/>
              <a:t>人机工效更好</a:t>
            </a:r>
            <a:r>
              <a:rPr lang="en-US" altLang="zh-CN" b="1" dirty="0"/>
              <a:t>——</a:t>
            </a:r>
            <a:r>
              <a:rPr lang="zh-CN" altLang="en-US" b="1" dirty="0"/>
              <a:t>按压报警方向性强，符合人体第一反应</a:t>
            </a:r>
            <a:endParaRPr lang="en-US" altLang="zh-CN" b="1" dirty="0"/>
          </a:p>
          <a:p>
            <a:r>
              <a:rPr lang="zh-CN" altLang="en-US" b="1" dirty="0"/>
              <a:t>解放双手</a:t>
            </a:r>
            <a:r>
              <a:rPr lang="en-US" altLang="zh-CN" b="1" dirty="0"/>
              <a:t>——</a:t>
            </a:r>
            <a:r>
              <a:rPr lang="zh-CN" altLang="en-US" b="1" dirty="0"/>
              <a:t>无需手持</a:t>
            </a:r>
            <a:endParaRPr lang="en-US" altLang="zh-CN" b="1" dirty="0"/>
          </a:p>
          <a:p>
            <a:r>
              <a:rPr lang="zh-CN" altLang="en-US" b="1" dirty="0"/>
              <a:t>非接触式检测</a:t>
            </a:r>
            <a:r>
              <a:rPr lang="en-US" altLang="zh-CN" b="1" dirty="0"/>
              <a:t>——</a:t>
            </a:r>
            <a:r>
              <a:rPr lang="zh-CN" altLang="en-US" b="1" dirty="0"/>
              <a:t>无需碰到甚至靠近障碍物</a:t>
            </a:r>
            <a:endParaRPr lang="en-US" altLang="zh-CN" b="1" dirty="0"/>
          </a:p>
          <a:p>
            <a:r>
              <a:rPr lang="zh-CN" altLang="en-US" b="1" dirty="0"/>
              <a:t>环境适应性强</a:t>
            </a:r>
            <a:r>
              <a:rPr lang="en-US" altLang="zh-CN" b="1" dirty="0"/>
              <a:t>——</a:t>
            </a:r>
            <a:r>
              <a:rPr lang="zh-CN" altLang="en-US" b="1" dirty="0"/>
              <a:t>具有多种模式可切换</a:t>
            </a:r>
          </a:p>
        </p:txBody>
      </p:sp>
      <p:sp>
        <p:nvSpPr>
          <p:cNvPr id="2" name="任意多边形: 形状 30">
            <a:extLst>
              <a:ext uri="{FF2B5EF4-FFF2-40B4-BE49-F238E27FC236}">
                <a16:creationId xmlns:a16="http://schemas.microsoft.com/office/drawing/2014/main" id="{12F39F48-6716-A152-0248-79F2A4B6615E}"/>
              </a:ext>
            </a:extLst>
          </p:cNvPr>
          <p:cNvSpPr/>
          <p:nvPr>
            <p:custDataLst>
              <p:tags r:id="rId1"/>
            </p:custDataLst>
          </p:nvPr>
        </p:nvSpPr>
        <p:spPr>
          <a:xfrm>
            <a:off x="0" y="738763"/>
            <a:ext cx="881063" cy="578284"/>
          </a:xfrm>
          <a:custGeom>
            <a:avLst/>
            <a:gdLst>
              <a:gd name="connsiteX0" fmla="*/ 0 w 1253066"/>
              <a:gd name="connsiteY0" fmla="*/ 0 h 713841"/>
              <a:gd name="connsiteX1" fmla="*/ 1253066 w 1253066"/>
              <a:gd name="connsiteY1" fmla="*/ 0 h 713841"/>
              <a:gd name="connsiteX2" fmla="*/ 1074606 w 1253066"/>
              <a:gd name="connsiteY2" fmla="*/ 713841 h 713841"/>
              <a:gd name="connsiteX3" fmla="*/ 0 w 1253066"/>
              <a:gd name="connsiteY3" fmla="*/ 713841 h 713841"/>
            </a:gdLst>
            <a:ahLst/>
            <a:cxnLst>
              <a:cxn ang="0">
                <a:pos x="connsiteX0" y="connsiteY0"/>
              </a:cxn>
              <a:cxn ang="0">
                <a:pos x="connsiteX1" y="connsiteY1"/>
              </a:cxn>
              <a:cxn ang="0">
                <a:pos x="connsiteX2" y="connsiteY2"/>
              </a:cxn>
              <a:cxn ang="0">
                <a:pos x="connsiteX3" y="connsiteY3"/>
              </a:cxn>
            </a:cxnLst>
            <a:rect l="l" t="t" r="r" b="b"/>
            <a:pathLst>
              <a:path w="1253066" h="713841">
                <a:moveTo>
                  <a:pt x="0" y="0"/>
                </a:moveTo>
                <a:lnTo>
                  <a:pt x="1253066" y="0"/>
                </a:lnTo>
                <a:lnTo>
                  <a:pt x="1074606" y="713841"/>
                </a:lnTo>
                <a:lnTo>
                  <a:pt x="0" y="713841"/>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Arial" panose="020B0604020202020204" pitchFamily="34" charset="0"/>
              <a:ea typeface="微软雅黑" panose="020B0503020204020204" charset="-122"/>
              <a:sym typeface="Arial" panose="020B0604020202020204" pitchFamily="34" charset="0"/>
            </a:endParaRPr>
          </a:p>
        </p:txBody>
      </p:sp>
      <p:grpSp>
        <p:nvGrpSpPr>
          <p:cNvPr id="11" name="组合 129">
            <a:extLst>
              <a:ext uri="{FF2B5EF4-FFF2-40B4-BE49-F238E27FC236}">
                <a16:creationId xmlns:a16="http://schemas.microsoft.com/office/drawing/2014/main" id="{DAE56C1F-6095-900B-486A-D6821ED0AD88}"/>
              </a:ext>
            </a:extLst>
          </p:cNvPr>
          <p:cNvGrpSpPr/>
          <p:nvPr/>
        </p:nvGrpSpPr>
        <p:grpSpPr>
          <a:xfrm>
            <a:off x="881063" y="685005"/>
            <a:ext cx="2956560" cy="685800"/>
            <a:chOff x="2118" y="1059"/>
            <a:chExt cx="4656" cy="1080"/>
          </a:xfrm>
        </p:grpSpPr>
        <p:sp>
          <p:nvSpPr>
            <p:cNvPr id="12" name="文本框 130">
              <a:extLst>
                <a:ext uri="{FF2B5EF4-FFF2-40B4-BE49-F238E27FC236}">
                  <a16:creationId xmlns:a16="http://schemas.microsoft.com/office/drawing/2014/main" id="{00185A63-4C95-C455-1D96-1C6D06091146}"/>
                </a:ext>
              </a:extLst>
            </p:cNvPr>
            <p:cNvSpPr txBox="1"/>
            <p:nvPr>
              <p:custDataLst>
                <p:tags r:id="rId2"/>
              </p:custDataLst>
            </p:nvPr>
          </p:nvSpPr>
          <p:spPr>
            <a:xfrm>
              <a:off x="2118" y="1059"/>
              <a:ext cx="3328" cy="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pPr algn="l"/>
              <a:r>
                <a:rPr lang="zh-CN" altLang="en-US" sz="2400" b="1" dirty="0">
                  <a:solidFill>
                    <a:srgbClr val="2F5597"/>
                  </a:solidFill>
                  <a:latin typeface="Arial" panose="020B0604020202020204" pitchFamily="34" charset="0"/>
                  <a:ea typeface="微软雅黑" panose="020B0503020204020204" charset="-122"/>
                  <a:sym typeface="Arial" panose="020B0604020202020204" pitchFamily="34" charset="0"/>
                </a:rPr>
                <a:t>设计优势</a:t>
              </a:r>
            </a:p>
          </p:txBody>
        </p:sp>
        <p:sp>
          <p:nvSpPr>
            <p:cNvPr id="13" name="文本框 131">
              <a:extLst>
                <a:ext uri="{FF2B5EF4-FFF2-40B4-BE49-F238E27FC236}">
                  <a16:creationId xmlns:a16="http://schemas.microsoft.com/office/drawing/2014/main" id="{D30A642E-B94D-9F05-0829-4FD1EF4BF312}"/>
                </a:ext>
              </a:extLst>
            </p:cNvPr>
            <p:cNvSpPr txBox="1"/>
            <p:nvPr>
              <p:custDataLst>
                <p:tags r:id="rId3"/>
              </p:custDataLst>
            </p:nvPr>
          </p:nvSpPr>
          <p:spPr>
            <a:xfrm>
              <a:off x="2133" y="1608"/>
              <a:ext cx="4641" cy="531"/>
            </a:xfrm>
            <a:prstGeom prst="rect">
              <a:avLst/>
            </a:prstGeom>
            <a:noFill/>
          </p:spPr>
          <p:txBody>
            <a:bodyPr wrap="square" rtlCol="0" anchor="t">
              <a:spAutoFit/>
            </a:bodyPr>
            <a:lstStyle/>
            <a:p>
              <a:r>
                <a:rPr lang="en-US" altLang="zh-CN" sz="1600" dirty="0">
                  <a:solidFill>
                    <a:srgbClr val="2F5597"/>
                  </a:solidFill>
                </a:rPr>
                <a:t>Design Advantage</a:t>
              </a:r>
            </a:p>
          </p:txBody>
        </p:sp>
      </p:grpSp>
    </p:spTree>
    <p:extLst>
      <p:ext uri="{BB962C8B-B14F-4D97-AF65-F5344CB8AC3E}">
        <p14:creationId xmlns:p14="http://schemas.microsoft.com/office/powerpoint/2010/main" val="39450333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1000"/>
                                        <p:tgtEl>
                                          <p:spTgt spid="10">
                                            <p:txEl>
                                              <p:pRg st="2" end="2"/>
                                            </p:txEl>
                                          </p:spTgt>
                                        </p:tgtEl>
                                      </p:cBhvr>
                                    </p:animEffect>
                                    <p:anim calcmode="lin" valueType="num">
                                      <p:cBhvr>
                                        <p:cTn id="22"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Effect transition="in" filter="fade">
                                      <p:cBhvr>
                                        <p:cTn id="28" dur="1000"/>
                                        <p:tgtEl>
                                          <p:spTgt spid="10">
                                            <p:txEl>
                                              <p:pRg st="3" end="3"/>
                                            </p:txEl>
                                          </p:spTgt>
                                        </p:tgtEl>
                                      </p:cBhvr>
                                    </p:animEffect>
                                    <p:anim calcmode="lin" valueType="num">
                                      <p:cBhvr>
                                        <p:cTn id="29"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Effect transition="in" filter="fade">
                                      <p:cBhvr>
                                        <p:cTn id="35" dur="1000"/>
                                        <p:tgtEl>
                                          <p:spTgt spid="10">
                                            <p:txEl>
                                              <p:pRg st="4" end="4"/>
                                            </p:txEl>
                                          </p:spTgt>
                                        </p:tgtEl>
                                      </p:cBhvr>
                                    </p:animEffect>
                                    <p:anim calcmode="lin" valueType="num">
                                      <p:cBhvr>
                                        <p:cTn id="36"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xEl>
                                              <p:pRg st="5" end="5"/>
                                            </p:txEl>
                                          </p:spTgt>
                                        </p:tgtEl>
                                        <p:attrNameLst>
                                          <p:attrName>style.visibility</p:attrName>
                                        </p:attrNameLst>
                                      </p:cBhvr>
                                      <p:to>
                                        <p:strVal val="visible"/>
                                      </p:to>
                                    </p:set>
                                    <p:animEffect transition="in" filter="fade">
                                      <p:cBhvr>
                                        <p:cTn id="42" dur="1000"/>
                                        <p:tgtEl>
                                          <p:spTgt spid="10">
                                            <p:txEl>
                                              <p:pRg st="5" end="5"/>
                                            </p:txEl>
                                          </p:spTgt>
                                        </p:tgtEl>
                                      </p:cBhvr>
                                    </p:animEffect>
                                    <p:anim calcmode="lin" valueType="num">
                                      <p:cBhvr>
                                        <p:cTn id="43"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xEl>
                                              <p:pRg st="6" end="6"/>
                                            </p:txEl>
                                          </p:spTgt>
                                        </p:tgtEl>
                                        <p:attrNameLst>
                                          <p:attrName>style.visibility</p:attrName>
                                        </p:attrNameLst>
                                      </p:cBhvr>
                                      <p:to>
                                        <p:strVal val="visible"/>
                                      </p:to>
                                    </p:set>
                                    <p:animEffect transition="in" filter="fade">
                                      <p:cBhvr>
                                        <p:cTn id="49" dur="1000"/>
                                        <p:tgtEl>
                                          <p:spTgt spid="10">
                                            <p:txEl>
                                              <p:pRg st="6" end="6"/>
                                            </p:txEl>
                                          </p:spTgt>
                                        </p:tgtEl>
                                      </p:cBhvr>
                                    </p:animEffect>
                                    <p:anim calcmode="lin" valueType="num">
                                      <p:cBhvr>
                                        <p:cTn id="50"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00250"/>
            <a:ext cx="12192000" cy="2849563"/>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2663825"/>
            <a:ext cx="1096963"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72" name="文本框 7"/>
          <p:cNvSpPr txBox="1"/>
          <p:nvPr/>
        </p:nvSpPr>
        <p:spPr>
          <a:xfrm>
            <a:off x="988219" y="2000250"/>
            <a:ext cx="1539875" cy="1861185"/>
          </a:xfrm>
          <a:prstGeom prst="rect">
            <a:avLst/>
          </a:prstGeom>
          <a:noFill/>
          <a:ln w="9525">
            <a:noFill/>
          </a:ln>
        </p:spPr>
        <p:txBody>
          <a:bodyPr>
            <a:spAutoFit/>
          </a:bodyPr>
          <a:lstStyle/>
          <a:p>
            <a:pPr algn="ctr" eaLnBrk="1" hangingPunct="1"/>
            <a:r>
              <a:rPr lang="en-US" altLang="zh-CN" sz="11500" dirty="0">
                <a:solidFill>
                  <a:schemeClr val="bg1"/>
                </a:solidFill>
                <a:latin typeface="Impact" panose="020B0806030902050204" pitchFamily="34" charset="0"/>
              </a:rPr>
              <a:t>1</a:t>
            </a:r>
          </a:p>
        </p:txBody>
      </p:sp>
      <p:sp>
        <p:nvSpPr>
          <p:cNvPr id="7173" name="文本框 8"/>
          <p:cNvSpPr txBox="1"/>
          <p:nvPr/>
        </p:nvSpPr>
        <p:spPr>
          <a:xfrm>
            <a:off x="419100" y="2638425"/>
            <a:ext cx="571500" cy="584200"/>
          </a:xfrm>
          <a:prstGeom prst="rect">
            <a:avLst/>
          </a:prstGeom>
          <a:noFill/>
          <a:ln w="9525">
            <a:noFill/>
          </a:ln>
        </p:spPr>
        <p:txBody>
          <a:bodyPr>
            <a:spAutoFit/>
          </a:bodyPr>
          <a:lstStyle/>
          <a:p>
            <a:pPr eaLnBrk="1" hangingPunct="1"/>
            <a:r>
              <a:rPr lang="zh-CN" altLang="en-US" sz="3200" b="1" dirty="0">
                <a:solidFill>
                  <a:srgbClr val="2F5597"/>
                </a:solidFill>
                <a:latin typeface="微软雅黑" panose="020B0503020204020204" charset="-122"/>
                <a:ea typeface="微软雅黑" panose="020B0503020204020204" charset="-122"/>
              </a:rPr>
              <a:t>第</a:t>
            </a:r>
          </a:p>
        </p:txBody>
      </p:sp>
      <p:sp>
        <p:nvSpPr>
          <p:cNvPr id="10" name="矩形 9"/>
          <p:cNvSpPr/>
          <p:nvPr/>
        </p:nvSpPr>
        <p:spPr>
          <a:xfrm>
            <a:off x="2498725" y="2663825"/>
            <a:ext cx="9693275"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75" name="文本框 10"/>
          <p:cNvSpPr txBox="1"/>
          <p:nvPr/>
        </p:nvSpPr>
        <p:spPr>
          <a:xfrm>
            <a:off x="2525713" y="2638425"/>
            <a:ext cx="1766887" cy="584200"/>
          </a:xfrm>
          <a:prstGeom prst="rect">
            <a:avLst/>
          </a:prstGeom>
          <a:noFill/>
          <a:ln w="9525">
            <a:noFill/>
          </a:ln>
        </p:spPr>
        <p:txBody>
          <a:bodyPr>
            <a:spAutoFit/>
          </a:bodyPr>
          <a:lstStyle/>
          <a:p>
            <a:pPr eaLnBrk="1" hangingPunct="1"/>
            <a:r>
              <a:rPr lang="zh-CN" altLang="en-US" sz="3200" b="1" dirty="0">
                <a:solidFill>
                  <a:srgbClr val="2F5597"/>
                </a:solidFill>
                <a:latin typeface="微软雅黑" panose="020B0503020204020204" charset="-122"/>
                <a:ea typeface="微软雅黑" panose="020B0503020204020204" charset="-122"/>
              </a:rPr>
              <a:t>部分</a:t>
            </a:r>
          </a:p>
        </p:txBody>
      </p:sp>
      <p:sp>
        <p:nvSpPr>
          <p:cNvPr id="7176" name="文本框 11"/>
          <p:cNvSpPr txBox="1"/>
          <p:nvPr/>
        </p:nvSpPr>
        <p:spPr>
          <a:xfrm>
            <a:off x="5027295" y="3632200"/>
            <a:ext cx="7491730" cy="829945"/>
          </a:xfrm>
          <a:prstGeom prst="rect">
            <a:avLst/>
          </a:prstGeom>
          <a:noFill/>
          <a:ln w="9525">
            <a:noFill/>
          </a:ln>
        </p:spPr>
        <p:txBody>
          <a:bodyPr wrap="square">
            <a:spAutoFit/>
          </a:bodyPr>
          <a:lstStyle/>
          <a:p>
            <a:pPr algn="ctr" eaLnBrk="1" hangingPunct="1"/>
            <a:r>
              <a:rPr lang="zh-CN" altLang="en-US" sz="4800" b="1" dirty="0">
                <a:solidFill>
                  <a:schemeClr val="bg1"/>
                </a:solidFill>
                <a:latin typeface="微软雅黑" panose="020B0503020204020204" charset="-122"/>
                <a:ea typeface="微软雅黑" panose="020B0503020204020204" charset="-122"/>
              </a:rPr>
              <a:t>视觉识别部分</a:t>
            </a:r>
          </a:p>
        </p:txBody>
      </p:sp>
    </p:spTree>
    <p:extLst>
      <p:ext uri="{BB962C8B-B14F-4D97-AF65-F5344CB8AC3E}">
        <p14:creationId xmlns:p14="http://schemas.microsoft.com/office/powerpoint/2010/main" val="24017800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1062" y="1717842"/>
            <a:ext cx="5214937" cy="4329141"/>
          </a:xfrm>
          <a:prstGeom prst="rect">
            <a:avLst/>
          </a:prstGeom>
          <a:noFill/>
          <a:ln w="50800">
            <a:solidFill>
              <a:srgbClr val="0070C0"/>
            </a:solidFill>
            <a:prstDash val="dash"/>
          </a:ln>
        </p:spPr>
        <p:txBody>
          <a:bodyPr wrap="square" rtlCol="0">
            <a:no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2000" b="1" dirty="0">
                <a:solidFill>
                  <a:srgbClr val="3C4245"/>
                </a:solidFill>
                <a:latin typeface="Arial" panose="020B0604020202020204" pitchFamily="34" charset="0"/>
                <a:ea typeface="等线" panose="02010600030101010101" pitchFamily="2" charset="-122"/>
              </a:rPr>
              <a:t>已知盲人要从</a:t>
            </a:r>
            <a:r>
              <a:rPr lang="en-US" altLang="zh-CN" sz="2000" b="1" dirty="0">
                <a:solidFill>
                  <a:srgbClr val="3C4245"/>
                </a:solidFill>
                <a:latin typeface="Arial" panose="020B0604020202020204" pitchFamily="34" charset="0"/>
                <a:ea typeface="等线" panose="02010600030101010101" pitchFamily="2" charset="-122"/>
              </a:rPr>
              <a:t>A</a:t>
            </a:r>
            <a:r>
              <a:rPr lang="zh-CN" altLang="en-US" sz="2000" b="1" dirty="0">
                <a:solidFill>
                  <a:srgbClr val="3C4245"/>
                </a:solidFill>
                <a:latin typeface="Arial" panose="020B0604020202020204" pitchFamily="34" charset="0"/>
                <a:ea typeface="等线" panose="02010600030101010101" pitchFamily="2" charset="-122"/>
              </a:rPr>
              <a:t>地到</a:t>
            </a:r>
            <a:r>
              <a:rPr lang="en-US" altLang="zh-CN" sz="2000" b="1" dirty="0">
                <a:solidFill>
                  <a:srgbClr val="3C4245"/>
                </a:solidFill>
                <a:latin typeface="Arial" panose="020B0604020202020204" pitchFamily="34" charset="0"/>
                <a:ea typeface="等线" panose="02010600030101010101" pitchFamily="2" charset="-122"/>
              </a:rPr>
              <a:t>B</a:t>
            </a:r>
            <a:r>
              <a:rPr lang="zh-CN" altLang="en-US" sz="2000" b="1" dirty="0">
                <a:solidFill>
                  <a:srgbClr val="3C4245"/>
                </a:solidFill>
                <a:latin typeface="Arial" panose="020B0604020202020204" pitchFamily="34" charset="0"/>
                <a:ea typeface="等线" panose="02010600030101010101" pitchFamily="2" charset="-122"/>
              </a:rPr>
              <a:t>地，盲人不知路径（假设是直线）。</a:t>
            </a:r>
            <a:endParaRPr lang="en-US" altLang="zh-CN" sz="2000" b="1" dirty="0">
              <a:solidFill>
                <a:srgbClr val="3C4245"/>
              </a:solidFill>
              <a:latin typeface="Arial" panose="020B0604020202020204" pitchFamily="34" charset="0"/>
              <a:ea typeface="等线" panose="02010600030101010101" pitchFamily="2"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2000" b="1" dirty="0">
                <a:solidFill>
                  <a:srgbClr val="3C4245"/>
                </a:solidFill>
                <a:latin typeface="Arial" panose="020B0604020202020204" pitchFamily="34" charset="0"/>
                <a:ea typeface="等线" panose="02010600030101010101" pitchFamily="2" charset="-122"/>
              </a:rPr>
              <a:t>避障部分：用深度相机识别出深度图，转换为稀疏点云数据，便可以识别前方大概障碍情况进行避障以达成在非拥挤的室外场景减少碰撞。</a:t>
            </a:r>
            <a:endParaRPr lang="en-US" altLang="zh-CN" sz="2000" b="1" dirty="0">
              <a:solidFill>
                <a:srgbClr val="3C4245"/>
              </a:solidFill>
              <a:latin typeface="Arial" panose="020B0604020202020204" pitchFamily="34" charset="0"/>
              <a:ea typeface="等线" panose="02010600030101010101" pitchFamily="2"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2000" b="1" dirty="0">
                <a:solidFill>
                  <a:srgbClr val="3C4245"/>
                </a:solidFill>
                <a:latin typeface="Arial" panose="020B0604020202020204" pitchFamily="34" charset="0"/>
                <a:ea typeface="等线" panose="02010600030101010101" pitchFamily="2" charset="-122"/>
              </a:rPr>
              <a:t>导航部分：构建欧式地图以便知晓相机所在位置。</a:t>
            </a: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pPr>
            <a:endParaRPr lang="en-US" altLang="zh-CN" sz="2000" b="1" dirty="0">
              <a:solidFill>
                <a:srgbClr val="3C4245"/>
              </a:solidFill>
              <a:latin typeface="Arial" panose="020B0604020202020204" pitchFamily="34" charset="0"/>
              <a:ea typeface="等线" panose="02010600030101010101" pitchFamily="2"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2000" b="1" i="0" u="none" strike="noStrike" kern="1200" cap="none" spc="0" normalizeH="0" baseline="0" noProof="0" dirty="0">
              <a:ln>
                <a:noFill/>
              </a:ln>
              <a:solidFill>
                <a:srgbClr val="3C4245"/>
              </a:solidFill>
              <a:effectLst/>
              <a:uLnTx/>
              <a:uFillTx/>
              <a:latin typeface="宋体" panose="02010600030101010101" pitchFamily="2" charset="-122"/>
              <a:ea typeface="宋体" panose="02010600030101010101" pitchFamily="2" charset="-122"/>
              <a:cs typeface="+mn-cs"/>
            </a:endParaRPr>
          </a:p>
        </p:txBody>
      </p:sp>
      <p:sp>
        <p:nvSpPr>
          <p:cNvPr id="4" name="任意多边形: 形状 30"/>
          <p:cNvSpPr/>
          <p:nvPr>
            <p:custDataLst>
              <p:tags r:id="rId1"/>
            </p:custDataLst>
          </p:nvPr>
        </p:nvSpPr>
        <p:spPr>
          <a:xfrm>
            <a:off x="0" y="889489"/>
            <a:ext cx="881063" cy="578284"/>
          </a:xfrm>
          <a:custGeom>
            <a:avLst/>
            <a:gdLst>
              <a:gd name="connsiteX0" fmla="*/ 0 w 1253066"/>
              <a:gd name="connsiteY0" fmla="*/ 0 h 713841"/>
              <a:gd name="connsiteX1" fmla="*/ 1253066 w 1253066"/>
              <a:gd name="connsiteY1" fmla="*/ 0 h 713841"/>
              <a:gd name="connsiteX2" fmla="*/ 1074606 w 1253066"/>
              <a:gd name="connsiteY2" fmla="*/ 713841 h 713841"/>
              <a:gd name="connsiteX3" fmla="*/ 0 w 1253066"/>
              <a:gd name="connsiteY3" fmla="*/ 713841 h 713841"/>
            </a:gdLst>
            <a:ahLst/>
            <a:cxnLst>
              <a:cxn ang="0">
                <a:pos x="connsiteX0" y="connsiteY0"/>
              </a:cxn>
              <a:cxn ang="0">
                <a:pos x="connsiteX1" y="connsiteY1"/>
              </a:cxn>
              <a:cxn ang="0">
                <a:pos x="connsiteX2" y="connsiteY2"/>
              </a:cxn>
              <a:cxn ang="0">
                <a:pos x="connsiteX3" y="connsiteY3"/>
              </a:cxn>
            </a:cxnLst>
            <a:rect l="l" t="t" r="r" b="b"/>
            <a:pathLst>
              <a:path w="1253066" h="713841">
                <a:moveTo>
                  <a:pt x="0" y="0"/>
                </a:moveTo>
                <a:lnTo>
                  <a:pt x="1253066" y="0"/>
                </a:lnTo>
                <a:lnTo>
                  <a:pt x="1074606" y="713841"/>
                </a:lnTo>
                <a:lnTo>
                  <a:pt x="0" y="713841"/>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nvGrpSpPr>
          <p:cNvPr id="5" name="组合 129"/>
          <p:cNvGrpSpPr/>
          <p:nvPr/>
        </p:nvGrpSpPr>
        <p:grpSpPr>
          <a:xfrm>
            <a:off x="816762" y="860713"/>
            <a:ext cx="2956560" cy="685800"/>
            <a:chOff x="2118" y="1059"/>
            <a:chExt cx="4656" cy="1080"/>
          </a:xfrm>
        </p:grpSpPr>
        <p:sp>
          <p:nvSpPr>
            <p:cNvPr id="6" name="文本框 130"/>
            <p:cNvSpPr txBox="1"/>
            <p:nvPr>
              <p:custDataLst>
                <p:tags r:id="rId2"/>
              </p:custDataLst>
            </p:nvPr>
          </p:nvSpPr>
          <p:spPr>
            <a:xfrm>
              <a:off x="2118" y="1059"/>
              <a:ext cx="3328" cy="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2F5597"/>
                  </a:solidFill>
                  <a:effectLst/>
                  <a:uLnTx/>
                  <a:uFillTx/>
                  <a:latin typeface="Arial" panose="020B0604020202020204" pitchFamily="34" charset="0"/>
                  <a:ea typeface="微软雅黑" panose="020B0503020204020204" charset="-122"/>
                  <a:cs typeface="+mj-cs"/>
                  <a:sym typeface="Arial" panose="020B0604020202020204" pitchFamily="34" charset="0"/>
                </a:rPr>
                <a:t>概要</a:t>
              </a:r>
            </a:p>
          </p:txBody>
        </p:sp>
        <p:sp>
          <p:nvSpPr>
            <p:cNvPr id="7" name="文本框 131"/>
            <p:cNvSpPr txBox="1"/>
            <p:nvPr>
              <p:custDataLst>
                <p:tags r:id="rId3"/>
              </p:custDataLst>
            </p:nvPr>
          </p:nvSpPr>
          <p:spPr>
            <a:xfrm>
              <a:off x="2133" y="1608"/>
              <a:ext cx="4641" cy="531"/>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2F5597"/>
                  </a:solidFill>
                  <a:effectLst/>
                  <a:uLnTx/>
                  <a:uFillTx/>
                  <a:latin typeface="等线" panose="020F0502020204030204"/>
                  <a:ea typeface="等线" panose="02010600030101010101" pitchFamily="2" charset="-122"/>
                  <a:cs typeface="+mn-cs"/>
                </a:rPr>
                <a:t>Abstract</a:t>
              </a:r>
            </a:p>
          </p:txBody>
        </p:sp>
      </p:grpSp>
      <p:pic>
        <p:nvPicPr>
          <p:cNvPr id="2" name="图片 1">
            <a:extLst>
              <a:ext uri="{FF2B5EF4-FFF2-40B4-BE49-F238E27FC236}">
                <a16:creationId xmlns:a16="http://schemas.microsoft.com/office/drawing/2014/main" id="{212E3E8E-1B0E-C8D8-9681-68CE9329BD01}"/>
              </a:ext>
            </a:extLst>
          </p:cNvPr>
          <p:cNvPicPr>
            <a:picLocks noChangeAspect="1"/>
          </p:cNvPicPr>
          <p:nvPr/>
        </p:nvPicPr>
        <p:blipFill>
          <a:blip r:embed="rId6"/>
          <a:stretch>
            <a:fillRect/>
          </a:stretch>
        </p:blipFill>
        <p:spPr>
          <a:xfrm>
            <a:off x="6434660" y="1717842"/>
            <a:ext cx="4876277" cy="2664146"/>
          </a:xfrm>
          <a:prstGeom prst="rect">
            <a:avLst/>
          </a:prstGeom>
        </p:spPr>
      </p:pic>
      <p:sp>
        <p:nvSpPr>
          <p:cNvPr id="8" name="文本框 7">
            <a:extLst>
              <a:ext uri="{FF2B5EF4-FFF2-40B4-BE49-F238E27FC236}">
                <a16:creationId xmlns:a16="http://schemas.microsoft.com/office/drawing/2014/main" id="{66F5D440-0137-F561-5B56-A695F598A08B}"/>
              </a:ext>
            </a:extLst>
          </p:cNvPr>
          <p:cNvSpPr txBox="1"/>
          <p:nvPr/>
        </p:nvSpPr>
        <p:spPr>
          <a:xfrm>
            <a:off x="6648310" y="4926064"/>
            <a:ext cx="4448976" cy="560336"/>
          </a:xfrm>
          <a:prstGeom prst="rect">
            <a:avLst/>
          </a:prstGeom>
          <a:noFill/>
          <a:ln w="50800">
            <a:solidFill>
              <a:srgbClr val="0070C0"/>
            </a:solidFill>
            <a:prstDash val="dash"/>
          </a:ln>
        </p:spPr>
        <p:txBody>
          <a:bodyPr wrap="square" rtlCol="0">
            <a:noAutofit/>
          </a:bodyPr>
          <a:lstStyle/>
          <a:p>
            <a:pPr algn="ctr" fontAlgn="auto">
              <a:lnSpc>
                <a:spcPct val="150000"/>
              </a:lnSpc>
            </a:pPr>
            <a:r>
              <a:rPr lang="en-US" altLang="zh-CN" sz="2400" b="1" dirty="0" err="1">
                <a:latin typeface="宋体" panose="02010600030101010101" pitchFamily="2" charset="-122"/>
                <a:ea typeface="宋体" panose="02010600030101010101" pitchFamily="2" charset="-122"/>
              </a:rPr>
              <a:t>Orbbec</a:t>
            </a:r>
            <a:r>
              <a:rPr lang="en-US" altLang="zh-CN" sz="2400" b="1" dirty="0">
                <a:latin typeface="宋体" panose="02010600030101010101" pitchFamily="2" charset="-122"/>
                <a:ea typeface="宋体" panose="02010600030101010101" pitchFamily="2" charset="-122"/>
              </a:rPr>
              <a:t> Astra Pro</a:t>
            </a:r>
            <a:endParaRPr lang="zh-CN" altLang="en-US"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88733794"/>
      </p:ext>
    </p:extLst>
  </p:cSld>
  <p:clrMapOvr>
    <a:masterClrMapping/>
  </p:clrMapOvr>
  <mc:AlternateContent xmlns:mc="http://schemas.openxmlformats.org/markup-compatibility/2006" xmlns:p14="http://schemas.microsoft.com/office/powerpoint/2010/main">
    <mc:Choice Requires="p14">
      <p:transition spd="slow">
        <p:comb/>
      </p:transition>
    </mc:Choice>
    <mc:Fallback xmlns="">
      <p:transition spd="slow">
        <p:comb/>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68712" y="1639370"/>
            <a:ext cx="6032810" cy="4329142"/>
          </a:xfrm>
          <a:prstGeom prst="rect">
            <a:avLst/>
          </a:prstGeom>
          <a:noFill/>
          <a:ln w="50800">
            <a:solidFill>
              <a:srgbClr val="0070C0"/>
            </a:solidFill>
            <a:prstDash val="dash"/>
          </a:ln>
        </p:spPr>
        <p:txBody>
          <a:bodyPr wrap="square" rtlCol="0">
            <a:noAutofit/>
          </a:bodyPr>
          <a:lstStyle/>
          <a:p>
            <a:pPr>
              <a:lnSpc>
                <a:spcPct val="150000"/>
              </a:lnSpc>
              <a:defRPr/>
            </a:pPr>
            <a:r>
              <a:rPr lang="en-US" altLang="zh-CN" sz="2000" b="1" dirty="0" err="1">
                <a:latin typeface="宋体" panose="02010600030101010101" pitchFamily="2" charset="-122"/>
                <a:ea typeface="宋体" panose="02010600030101010101" pitchFamily="2" charset="-122"/>
              </a:rPr>
              <a:t>Orbbec</a:t>
            </a:r>
            <a:r>
              <a:rPr lang="en-US" altLang="zh-CN" sz="2000" b="1" dirty="0">
                <a:latin typeface="宋体" panose="02010600030101010101" pitchFamily="2" charset="-122"/>
                <a:ea typeface="宋体" panose="02010600030101010101" pitchFamily="2" charset="-122"/>
              </a:rPr>
              <a:t> Astra Pro</a:t>
            </a:r>
            <a:r>
              <a:rPr lang="zh-CN" altLang="en-US" sz="2000" b="1" dirty="0">
                <a:latin typeface="宋体" panose="02010600030101010101" pitchFamily="2" charset="-122"/>
                <a:ea typeface="宋体" panose="02010600030101010101" pitchFamily="2" charset="-122"/>
              </a:rPr>
              <a:t>是一款基于结构光的深度相机</a:t>
            </a:r>
            <a:endParaRPr lang="en-US" altLang="zh-CN" sz="2000" b="1" dirty="0">
              <a:latin typeface="宋体" panose="02010600030101010101" pitchFamily="2" charset="-122"/>
              <a:ea typeface="宋体" panose="02010600030101010101" pitchFamily="2" charset="-122"/>
            </a:endParaRPr>
          </a:p>
          <a:p>
            <a:pPr>
              <a:lnSpc>
                <a:spcPct val="150000"/>
              </a:lnSpc>
              <a:defRPr/>
            </a:pPr>
            <a:r>
              <a:rPr lang="zh-CN" altLang="en-US" sz="2000" b="1" dirty="0">
                <a:latin typeface="宋体" panose="02010600030101010101" pitchFamily="2" charset="-122"/>
                <a:ea typeface="宋体" panose="02010600030101010101" pitchFamily="2" charset="-122"/>
              </a:rPr>
              <a:t>优点：</a:t>
            </a:r>
            <a:endParaRPr lang="en-US" altLang="zh-CN" sz="2000" b="1" dirty="0">
              <a:latin typeface="宋体" panose="02010600030101010101" pitchFamily="2" charset="-122"/>
              <a:ea typeface="宋体" panose="02010600030101010101" pitchFamily="2" charset="-122"/>
            </a:endParaRPr>
          </a:p>
          <a:p>
            <a:pPr fontAlgn="base">
              <a:lnSpc>
                <a:spcPct val="150000"/>
              </a:lnSpc>
              <a:defRPr/>
            </a:pPr>
            <a:r>
              <a:rPr lang="en-US" altLang="zh-CN" kern="0" dirty="0">
                <a:ea typeface="仿宋" panose="02010609060101010101" pitchFamily="49" charset="-122"/>
              </a:rPr>
              <a:t>1</a:t>
            </a:r>
            <a:r>
              <a:rPr lang="zh-CN" altLang="en-US" kern="0" dirty="0">
                <a:ea typeface="仿宋" panose="02010609060101010101" pitchFamily="49" charset="-122"/>
              </a:rPr>
              <a:t>）方案成熟，价格便宜。</a:t>
            </a:r>
          </a:p>
          <a:p>
            <a:pPr fontAlgn="base">
              <a:lnSpc>
                <a:spcPct val="150000"/>
              </a:lnSpc>
              <a:defRPr/>
            </a:pPr>
            <a:r>
              <a:rPr lang="en-US" altLang="zh-CN" kern="0" dirty="0">
                <a:ea typeface="仿宋" panose="02010609060101010101" pitchFamily="49" charset="-122"/>
              </a:rPr>
              <a:t>2</a:t>
            </a:r>
            <a:r>
              <a:rPr lang="zh-CN" altLang="en-US" kern="0" dirty="0">
                <a:ea typeface="仿宋" panose="02010609060101010101" pitchFamily="49" charset="-122"/>
              </a:rPr>
              <a:t>）资源消耗较低，功耗低。</a:t>
            </a:r>
          </a:p>
          <a:p>
            <a:pPr fontAlgn="base">
              <a:lnSpc>
                <a:spcPct val="150000"/>
              </a:lnSpc>
              <a:defRPr/>
            </a:pPr>
            <a:r>
              <a:rPr lang="en-US" altLang="zh-CN" kern="0" dirty="0">
                <a:ea typeface="仿宋" panose="02010609060101010101" pitchFamily="49" charset="-122"/>
              </a:rPr>
              <a:t>3</a:t>
            </a:r>
            <a:r>
              <a:rPr lang="zh-CN" altLang="en-US" kern="0" dirty="0">
                <a:ea typeface="仿宋" panose="02010609060101010101" pitchFamily="49" charset="-122"/>
              </a:rPr>
              <a:t>）主动光源，夜晚也可使用。</a:t>
            </a:r>
          </a:p>
          <a:p>
            <a:pPr fontAlgn="base">
              <a:lnSpc>
                <a:spcPct val="150000"/>
              </a:lnSpc>
              <a:defRPr/>
            </a:pPr>
            <a:r>
              <a:rPr lang="en-US" altLang="zh-CN" kern="0" dirty="0">
                <a:ea typeface="仿宋" panose="02010609060101010101" pitchFamily="49" charset="-122"/>
              </a:rPr>
              <a:t>4</a:t>
            </a:r>
            <a:r>
              <a:rPr lang="zh-CN" altLang="en-US" kern="0" dirty="0">
                <a:ea typeface="仿宋" panose="02010609060101010101" pitchFamily="49" charset="-122"/>
              </a:rPr>
              <a:t>）在一定范围内精度高，分辨率高，分辨率可达 </a:t>
            </a:r>
            <a:r>
              <a:rPr lang="en-US" altLang="zh-CN" kern="0" dirty="0">
                <a:ea typeface="仿宋" panose="02010609060101010101" pitchFamily="49" charset="-122"/>
              </a:rPr>
              <a:t>1280×1024,</a:t>
            </a:r>
            <a:r>
              <a:rPr lang="zh-CN" altLang="en-US" kern="0" dirty="0">
                <a:ea typeface="仿宋" panose="02010609060101010101" pitchFamily="49" charset="-122"/>
              </a:rPr>
              <a:t>帧率可达 </a:t>
            </a:r>
            <a:r>
              <a:rPr lang="en-US" altLang="zh-CN" kern="0" dirty="0">
                <a:ea typeface="仿宋" panose="02010609060101010101" pitchFamily="49" charset="-122"/>
              </a:rPr>
              <a:t>60FPS</a:t>
            </a:r>
            <a:r>
              <a:rPr lang="zh-CN" altLang="en-US" kern="0" dirty="0">
                <a:ea typeface="仿宋" panose="02010609060101010101" pitchFamily="49" charset="-122"/>
              </a:rPr>
              <a:t>。</a:t>
            </a:r>
          </a:p>
          <a:p>
            <a:pPr fontAlgn="base">
              <a:lnSpc>
                <a:spcPct val="150000"/>
              </a:lnSpc>
              <a:buFont typeface="Arial" panose="020B0604020202020204" pitchFamily="34" charset="0"/>
              <a:buChar char="•"/>
              <a:defRPr/>
            </a:pPr>
            <a:r>
              <a:rPr lang="zh-CN" altLang="en-US" sz="2000" b="1" dirty="0">
                <a:latin typeface="宋体" panose="02010600030101010101" pitchFamily="2" charset="-122"/>
                <a:ea typeface="宋体" panose="02010600030101010101" pitchFamily="2" charset="-122"/>
              </a:rPr>
              <a:t>缺点：</a:t>
            </a:r>
            <a:endParaRPr lang="en-US" altLang="zh-CN" sz="2000" b="1" dirty="0">
              <a:latin typeface="宋体" panose="02010600030101010101" pitchFamily="2" charset="-122"/>
              <a:ea typeface="宋体" panose="02010600030101010101" pitchFamily="2" charset="-122"/>
            </a:endParaRPr>
          </a:p>
          <a:p>
            <a:pPr fontAlgn="base">
              <a:lnSpc>
                <a:spcPct val="150000"/>
              </a:lnSpc>
              <a:defRPr/>
            </a:pPr>
            <a:r>
              <a:rPr lang="en-US" altLang="zh-CN" kern="0" dirty="0">
                <a:ea typeface="仿宋" panose="02010609060101010101" pitchFamily="49" charset="-122"/>
              </a:rPr>
              <a:t>1</a:t>
            </a:r>
            <a:r>
              <a:rPr lang="zh-CN" altLang="en-US" kern="0" dirty="0">
                <a:ea typeface="仿宋" panose="02010609060101010101" pitchFamily="49" charset="-122"/>
              </a:rPr>
              <a:t>）容易受环境光干扰，室外体验差。</a:t>
            </a:r>
          </a:p>
          <a:p>
            <a:pPr fontAlgn="base">
              <a:lnSpc>
                <a:spcPct val="150000"/>
              </a:lnSpc>
              <a:defRPr/>
            </a:pPr>
            <a:r>
              <a:rPr lang="en-US" altLang="zh-CN" kern="0" dirty="0">
                <a:ea typeface="仿宋" panose="02010609060101010101" pitchFamily="49" charset="-122"/>
              </a:rPr>
              <a:t>2</a:t>
            </a:r>
            <a:r>
              <a:rPr lang="zh-CN" altLang="en-US" kern="0" dirty="0">
                <a:ea typeface="仿宋" panose="02010609060101010101" pitchFamily="49" charset="-122"/>
              </a:rPr>
              <a:t>）随检测距离增加，精度会变差。</a:t>
            </a:r>
          </a:p>
          <a:p>
            <a:pPr>
              <a:lnSpc>
                <a:spcPct val="150000"/>
              </a:lnSpc>
              <a:defRPr/>
            </a:pPr>
            <a:endParaRPr lang="zh-CN" altLang="en-US" sz="2000" b="1" dirty="0">
              <a:latin typeface="宋体" panose="02010600030101010101" pitchFamily="2" charset="-122"/>
              <a:ea typeface="宋体"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pPr>
            <a:endParaRPr lang="en-US" altLang="zh-CN" sz="2000" b="1" dirty="0">
              <a:solidFill>
                <a:srgbClr val="3C4245"/>
              </a:solidFill>
              <a:latin typeface="Arial" panose="020B0604020202020204" pitchFamily="34" charset="0"/>
              <a:ea typeface="等线" panose="02010600030101010101" pitchFamily="2"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2000" b="1" i="0" u="none" strike="noStrike" kern="1200" cap="none" spc="0" normalizeH="0" baseline="0" noProof="0" dirty="0">
              <a:ln>
                <a:noFill/>
              </a:ln>
              <a:solidFill>
                <a:srgbClr val="3C4245"/>
              </a:solidFill>
              <a:effectLst/>
              <a:uLnTx/>
              <a:uFillTx/>
              <a:latin typeface="宋体" panose="02010600030101010101" pitchFamily="2" charset="-122"/>
              <a:ea typeface="宋体" panose="02010600030101010101" pitchFamily="2" charset="-122"/>
              <a:cs typeface="+mn-cs"/>
            </a:endParaRPr>
          </a:p>
        </p:txBody>
      </p:sp>
      <p:sp>
        <p:nvSpPr>
          <p:cNvPr id="4" name="任意多边形: 形状 30"/>
          <p:cNvSpPr/>
          <p:nvPr>
            <p:custDataLst>
              <p:tags r:id="rId1"/>
            </p:custDataLst>
          </p:nvPr>
        </p:nvSpPr>
        <p:spPr>
          <a:xfrm>
            <a:off x="0" y="889489"/>
            <a:ext cx="881063" cy="578284"/>
          </a:xfrm>
          <a:custGeom>
            <a:avLst/>
            <a:gdLst>
              <a:gd name="connsiteX0" fmla="*/ 0 w 1253066"/>
              <a:gd name="connsiteY0" fmla="*/ 0 h 713841"/>
              <a:gd name="connsiteX1" fmla="*/ 1253066 w 1253066"/>
              <a:gd name="connsiteY1" fmla="*/ 0 h 713841"/>
              <a:gd name="connsiteX2" fmla="*/ 1074606 w 1253066"/>
              <a:gd name="connsiteY2" fmla="*/ 713841 h 713841"/>
              <a:gd name="connsiteX3" fmla="*/ 0 w 1253066"/>
              <a:gd name="connsiteY3" fmla="*/ 713841 h 713841"/>
            </a:gdLst>
            <a:ahLst/>
            <a:cxnLst>
              <a:cxn ang="0">
                <a:pos x="connsiteX0" y="connsiteY0"/>
              </a:cxn>
              <a:cxn ang="0">
                <a:pos x="connsiteX1" y="connsiteY1"/>
              </a:cxn>
              <a:cxn ang="0">
                <a:pos x="connsiteX2" y="connsiteY2"/>
              </a:cxn>
              <a:cxn ang="0">
                <a:pos x="connsiteX3" y="connsiteY3"/>
              </a:cxn>
            </a:cxnLst>
            <a:rect l="l" t="t" r="r" b="b"/>
            <a:pathLst>
              <a:path w="1253066" h="713841">
                <a:moveTo>
                  <a:pt x="0" y="0"/>
                </a:moveTo>
                <a:lnTo>
                  <a:pt x="1253066" y="0"/>
                </a:lnTo>
                <a:lnTo>
                  <a:pt x="1074606" y="713841"/>
                </a:lnTo>
                <a:lnTo>
                  <a:pt x="0" y="713841"/>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pic>
        <p:nvPicPr>
          <p:cNvPr id="2" name="图片 1">
            <a:extLst>
              <a:ext uri="{FF2B5EF4-FFF2-40B4-BE49-F238E27FC236}">
                <a16:creationId xmlns:a16="http://schemas.microsoft.com/office/drawing/2014/main" id="{F78DDDA6-74A7-6E3D-05E8-773C0832FA58}"/>
              </a:ext>
            </a:extLst>
          </p:cNvPr>
          <p:cNvPicPr>
            <a:picLocks noChangeAspect="1"/>
          </p:cNvPicPr>
          <p:nvPr/>
        </p:nvPicPr>
        <p:blipFill>
          <a:blip r:embed="rId6"/>
          <a:stretch>
            <a:fillRect/>
          </a:stretch>
        </p:blipFill>
        <p:spPr>
          <a:xfrm>
            <a:off x="6866684" y="1639370"/>
            <a:ext cx="5096698" cy="4182218"/>
          </a:xfrm>
          <a:prstGeom prst="rect">
            <a:avLst/>
          </a:prstGeom>
        </p:spPr>
      </p:pic>
      <p:grpSp>
        <p:nvGrpSpPr>
          <p:cNvPr id="8" name="组合 129">
            <a:extLst>
              <a:ext uri="{FF2B5EF4-FFF2-40B4-BE49-F238E27FC236}">
                <a16:creationId xmlns:a16="http://schemas.microsoft.com/office/drawing/2014/main" id="{3EBE273A-811C-A752-AC76-3FD725628E31}"/>
              </a:ext>
            </a:extLst>
          </p:cNvPr>
          <p:cNvGrpSpPr/>
          <p:nvPr/>
        </p:nvGrpSpPr>
        <p:grpSpPr>
          <a:xfrm>
            <a:off x="881063" y="835731"/>
            <a:ext cx="2956560" cy="685800"/>
            <a:chOff x="2118" y="1059"/>
            <a:chExt cx="4656" cy="1080"/>
          </a:xfrm>
        </p:grpSpPr>
        <p:sp>
          <p:nvSpPr>
            <p:cNvPr id="9" name="文本框 130">
              <a:extLst>
                <a:ext uri="{FF2B5EF4-FFF2-40B4-BE49-F238E27FC236}">
                  <a16:creationId xmlns:a16="http://schemas.microsoft.com/office/drawing/2014/main" id="{DFD8A49D-B367-F084-8534-4C5482D0DE99}"/>
                </a:ext>
              </a:extLst>
            </p:cNvPr>
            <p:cNvSpPr txBox="1"/>
            <p:nvPr>
              <p:custDataLst>
                <p:tags r:id="rId2"/>
              </p:custDataLst>
            </p:nvPr>
          </p:nvSpPr>
          <p:spPr>
            <a:xfrm>
              <a:off x="2118" y="1059"/>
              <a:ext cx="3726" cy="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pPr algn="l"/>
              <a:r>
                <a:rPr lang="zh-CN" altLang="en-US" sz="2400" b="1" dirty="0">
                  <a:solidFill>
                    <a:srgbClr val="2F5597"/>
                  </a:solidFill>
                  <a:latin typeface="Arial" panose="020B0604020202020204" pitchFamily="34" charset="0"/>
                  <a:ea typeface="微软雅黑" panose="020B0503020204020204" charset="-122"/>
                  <a:sym typeface="Arial" panose="020B0604020202020204" pitchFamily="34" charset="0"/>
                </a:rPr>
                <a:t>核心硬件</a:t>
              </a:r>
            </a:p>
          </p:txBody>
        </p:sp>
        <p:sp>
          <p:nvSpPr>
            <p:cNvPr id="10" name="文本框 131">
              <a:extLst>
                <a:ext uri="{FF2B5EF4-FFF2-40B4-BE49-F238E27FC236}">
                  <a16:creationId xmlns:a16="http://schemas.microsoft.com/office/drawing/2014/main" id="{A97E7C27-23AD-C6B0-26D3-855B85EFB226}"/>
                </a:ext>
              </a:extLst>
            </p:cNvPr>
            <p:cNvSpPr txBox="1"/>
            <p:nvPr>
              <p:custDataLst>
                <p:tags r:id="rId3"/>
              </p:custDataLst>
            </p:nvPr>
          </p:nvSpPr>
          <p:spPr>
            <a:xfrm>
              <a:off x="2133" y="1608"/>
              <a:ext cx="4641" cy="531"/>
            </a:xfrm>
            <a:prstGeom prst="rect">
              <a:avLst/>
            </a:prstGeom>
            <a:noFill/>
          </p:spPr>
          <p:txBody>
            <a:bodyPr wrap="square" rtlCol="0" anchor="t">
              <a:spAutoFit/>
            </a:bodyPr>
            <a:lstStyle/>
            <a:p>
              <a:r>
                <a:rPr lang="en-US" altLang="zh-CN" sz="1600" dirty="0">
                  <a:solidFill>
                    <a:srgbClr val="2F5597"/>
                  </a:solidFill>
                </a:rPr>
                <a:t>Hardware Core</a:t>
              </a:r>
            </a:p>
          </p:txBody>
        </p:sp>
      </p:grpSp>
    </p:spTree>
    <p:extLst>
      <p:ext uri="{BB962C8B-B14F-4D97-AF65-F5344CB8AC3E}">
        <p14:creationId xmlns:p14="http://schemas.microsoft.com/office/powerpoint/2010/main" val="1054042706"/>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6474" y="1639370"/>
            <a:ext cx="5230979" cy="4329141"/>
          </a:xfrm>
          <a:prstGeom prst="rect">
            <a:avLst/>
          </a:prstGeom>
          <a:noFill/>
          <a:ln w="50800">
            <a:solidFill>
              <a:srgbClr val="0070C0"/>
            </a:solidFill>
            <a:prstDash val="dash"/>
          </a:ln>
        </p:spPr>
        <p:txBody>
          <a:bodyPr wrap="square" rtlCol="0">
            <a:noAutofit/>
          </a:bodyPr>
          <a:lstStyle/>
          <a:p>
            <a:pPr>
              <a:lnSpc>
                <a:spcPct val="150000"/>
              </a:lnSpc>
              <a:defRPr/>
            </a:pPr>
            <a:r>
              <a:rPr lang="en-US" altLang="zh-CN" sz="2000" b="1" dirty="0">
                <a:solidFill>
                  <a:srgbClr val="3C4245"/>
                </a:solidFill>
                <a:latin typeface="Arial" panose="020B0604020202020204" pitchFamily="34" charset="0"/>
                <a:ea typeface="等线" panose="02010600030101010101" pitchFamily="2" charset="-122"/>
              </a:rPr>
              <a:t>1</a:t>
            </a:r>
            <a:r>
              <a:rPr lang="zh-CN" altLang="en-US" sz="2000" b="1" dirty="0">
                <a:solidFill>
                  <a:srgbClr val="3C4245"/>
                </a:solidFill>
                <a:latin typeface="Arial" panose="020B0604020202020204" pitchFamily="34" charset="0"/>
                <a:ea typeface="等线" panose="02010600030101010101" pitchFamily="2" charset="-122"/>
              </a:rPr>
              <a:t>三维稠密栅格地图的构建</a:t>
            </a: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r>
              <a:rPr lang="zh-CN" altLang="en-US" kern="0" dirty="0">
                <a:latin typeface="等线" panose="02010600030101010101" pitchFamily="2" charset="-122"/>
                <a:ea typeface="仿宋" panose="02010609060101010101" pitchFamily="49" charset="-122"/>
                <a:cs typeface="宋体" panose="02010600030101010101" pitchFamily="2" charset="-122"/>
              </a:rPr>
              <a:t>由于深度相机只能得到</a:t>
            </a:r>
            <a:r>
              <a:rPr lang="zh-CN" altLang="zh-CN" sz="1800" kern="0" dirty="0">
                <a:effectLst/>
                <a:latin typeface="等线" panose="02010600030101010101" pitchFamily="2" charset="-122"/>
                <a:ea typeface="仿宋" panose="02010609060101010101" pitchFamily="49" charset="-122"/>
                <a:cs typeface="宋体" panose="02010600030101010101" pitchFamily="2" charset="-122"/>
              </a:rPr>
              <a:t>稀疏点云地图</a:t>
            </a:r>
            <a:r>
              <a:rPr lang="zh-CN" altLang="en-US" sz="1800" kern="0" dirty="0">
                <a:effectLst/>
                <a:latin typeface="等线" panose="02010600030101010101" pitchFamily="2" charset="-122"/>
                <a:ea typeface="仿宋" panose="02010609060101010101" pitchFamily="49" charset="-122"/>
                <a:cs typeface="宋体" panose="02010600030101010101" pitchFamily="2" charset="-122"/>
              </a:rPr>
              <a:t>，我们需要在这个</a:t>
            </a:r>
            <a:r>
              <a:rPr lang="zh-CN" altLang="zh-CN" sz="1800" kern="0" dirty="0">
                <a:effectLst/>
                <a:latin typeface="等线" panose="02010600030101010101" pitchFamily="2" charset="-122"/>
                <a:ea typeface="仿宋" panose="02010609060101010101" pitchFamily="49" charset="-122"/>
                <a:cs typeface="宋体" panose="02010600030101010101" pitchFamily="2" charset="-122"/>
              </a:rPr>
              <a:t>稀疏点云地图基础上进行稠密栅格地图的构建，</a:t>
            </a:r>
            <a:r>
              <a:rPr lang="en-US" altLang="zh-CN" sz="2000" b="1" dirty="0">
                <a:solidFill>
                  <a:srgbClr val="3C4245"/>
                </a:solidFill>
                <a:latin typeface="Arial" panose="020B0604020202020204" pitchFamily="34" charset="0"/>
                <a:ea typeface="等线" panose="02010600030101010101" pitchFamily="2" charset="-122"/>
              </a:rPr>
              <a:t>2</a:t>
            </a:r>
            <a:r>
              <a:rPr lang="zh-CN" altLang="zh-CN" sz="2000" b="1" dirty="0">
                <a:solidFill>
                  <a:srgbClr val="3C4245"/>
                </a:solidFill>
                <a:latin typeface="Arial" panose="020B0604020202020204" pitchFamily="34" charset="0"/>
                <a:ea typeface="等线" panose="02010600030101010101" pitchFamily="2" charset="-122"/>
              </a:rPr>
              <a:t>符号的欧氏距离地图的构建思路</a:t>
            </a:r>
          </a:p>
          <a:p>
            <a:pPr>
              <a:lnSpc>
                <a:spcPct val="150000"/>
              </a:lnSpc>
              <a:defRPr/>
            </a:pPr>
            <a:r>
              <a:rPr lang="zh-CN" altLang="zh-CN" sz="1800" kern="0" dirty="0">
                <a:effectLst/>
                <a:ea typeface="仿宋" panose="02010609060101010101" pitchFamily="49" charset="-122"/>
                <a:cs typeface="宋体" panose="02010600030101010101" pitchFamily="2" charset="-122"/>
              </a:rPr>
              <a:t>根据接受占据栅格地图的点云信息，利用</a:t>
            </a:r>
            <a:r>
              <a:rPr lang="en-US" altLang="zh-CN" sz="1800" kern="0" dirty="0">
                <a:effectLst/>
                <a:ea typeface="仿宋" panose="02010609060101010101" pitchFamily="49" charset="-122"/>
                <a:cs typeface="宋体" panose="02010600030101010101" pitchFamily="2" charset="-122"/>
              </a:rPr>
              <a:t> EDT </a:t>
            </a:r>
            <a:r>
              <a:rPr lang="zh-CN" altLang="zh-CN" sz="1800" kern="0" dirty="0">
                <a:effectLst/>
                <a:ea typeface="仿宋" panose="02010609060101010101" pitchFamily="49" charset="-122"/>
                <a:cs typeface="宋体" panose="02010600030101010101" pitchFamily="2" charset="-122"/>
              </a:rPr>
              <a:t>算法在占据栅格的基础上计算每个栅格里里最近障碍物的距离，构造带符号的欧氏距离地图。</a:t>
            </a: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defRPr/>
            </a:pPr>
            <a:endParaRPr lang="en-US" altLang="zh-CN" sz="2000" b="1" dirty="0">
              <a:solidFill>
                <a:srgbClr val="3C4245"/>
              </a:solidFill>
              <a:latin typeface="Arial" panose="020B0604020202020204" pitchFamily="34" charset="0"/>
              <a:ea typeface="等线" panose="02010600030101010101" pitchFamily="2"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pPr>
            <a:endParaRPr lang="en-US" altLang="zh-CN" sz="2000" b="1" dirty="0">
              <a:solidFill>
                <a:srgbClr val="3C4245"/>
              </a:solidFill>
              <a:latin typeface="Arial" panose="020B0604020202020204" pitchFamily="34" charset="0"/>
              <a:ea typeface="等线" panose="02010600030101010101" pitchFamily="2" charset="-122"/>
            </a:endParaRPr>
          </a:p>
          <a:p>
            <a:pPr>
              <a:lnSpc>
                <a:spcPct val="150000"/>
              </a:lnSpc>
            </a:pPr>
            <a:endParaRPr lang="en-US" altLang="zh-CN" sz="2000" b="1" dirty="0">
              <a:solidFill>
                <a:srgbClr val="3C4245"/>
              </a:solidFill>
              <a:latin typeface="Arial" panose="020B0604020202020204" pitchFamily="34" charset="0"/>
              <a:ea typeface="等线" panose="02010600030101010101" pitchFamily="2"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2000" b="1" i="0" u="none" strike="noStrike" kern="1200" cap="none" spc="0" normalizeH="0" baseline="0" noProof="0" dirty="0">
              <a:ln>
                <a:noFill/>
              </a:ln>
              <a:solidFill>
                <a:srgbClr val="3C4245"/>
              </a:solidFill>
              <a:effectLst/>
              <a:uLnTx/>
              <a:uFillTx/>
              <a:latin typeface="宋体" panose="02010600030101010101" pitchFamily="2" charset="-122"/>
              <a:ea typeface="宋体" panose="02010600030101010101" pitchFamily="2" charset="-122"/>
              <a:cs typeface="+mn-cs"/>
            </a:endParaRPr>
          </a:p>
        </p:txBody>
      </p:sp>
      <p:sp>
        <p:nvSpPr>
          <p:cNvPr id="4" name="任意多边形: 形状 30"/>
          <p:cNvSpPr/>
          <p:nvPr>
            <p:custDataLst>
              <p:tags r:id="rId1"/>
            </p:custDataLst>
          </p:nvPr>
        </p:nvSpPr>
        <p:spPr>
          <a:xfrm>
            <a:off x="0" y="889489"/>
            <a:ext cx="881063" cy="578284"/>
          </a:xfrm>
          <a:custGeom>
            <a:avLst/>
            <a:gdLst>
              <a:gd name="connsiteX0" fmla="*/ 0 w 1253066"/>
              <a:gd name="connsiteY0" fmla="*/ 0 h 713841"/>
              <a:gd name="connsiteX1" fmla="*/ 1253066 w 1253066"/>
              <a:gd name="connsiteY1" fmla="*/ 0 h 713841"/>
              <a:gd name="connsiteX2" fmla="*/ 1074606 w 1253066"/>
              <a:gd name="connsiteY2" fmla="*/ 713841 h 713841"/>
              <a:gd name="connsiteX3" fmla="*/ 0 w 1253066"/>
              <a:gd name="connsiteY3" fmla="*/ 713841 h 713841"/>
            </a:gdLst>
            <a:ahLst/>
            <a:cxnLst>
              <a:cxn ang="0">
                <a:pos x="connsiteX0" y="connsiteY0"/>
              </a:cxn>
              <a:cxn ang="0">
                <a:pos x="connsiteX1" y="connsiteY1"/>
              </a:cxn>
              <a:cxn ang="0">
                <a:pos x="connsiteX2" y="connsiteY2"/>
              </a:cxn>
              <a:cxn ang="0">
                <a:pos x="connsiteX3" y="connsiteY3"/>
              </a:cxn>
            </a:cxnLst>
            <a:rect l="l" t="t" r="r" b="b"/>
            <a:pathLst>
              <a:path w="1253066" h="713841">
                <a:moveTo>
                  <a:pt x="0" y="0"/>
                </a:moveTo>
                <a:lnTo>
                  <a:pt x="1253066" y="0"/>
                </a:lnTo>
                <a:lnTo>
                  <a:pt x="1074606" y="713841"/>
                </a:lnTo>
                <a:lnTo>
                  <a:pt x="0" y="713841"/>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nvGrpSpPr>
          <p:cNvPr id="5" name="组合 129"/>
          <p:cNvGrpSpPr/>
          <p:nvPr/>
        </p:nvGrpSpPr>
        <p:grpSpPr>
          <a:xfrm>
            <a:off x="816762" y="860713"/>
            <a:ext cx="2956560" cy="687070"/>
            <a:chOff x="2118" y="1059"/>
            <a:chExt cx="4656" cy="1082"/>
          </a:xfrm>
        </p:grpSpPr>
        <p:sp>
          <p:nvSpPr>
            <p:cNvPr id="6" name="文本框 130"/>
            <p:cNvSpPr txBox="1"/>
            <p:nvPr>
              <p:custDataLst>
                <p:tags r:id="rId2"/>
              </p:custDataLst>
            </p:nvPr>
          </p:nvSpPr>
          <p:spPr>
            <a:xfrm>
              <a:off x="2118" y="1059"/>
              <a:ext cx="4019" cy="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fontScale="92500"/>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zh-CN" altLang="en-US" sz="2400" b="1" dirty="0">
                  <a:solidFill>
                    <a:srgbClr val="2F5597"/>
                  </a:solidFill>
                  <a:latin typeface="Arial" panose="020B0604020202020204" pitchFamily="34" charset="0"/>
                  <a:ea typeface="微软雅黑" panose="020B0503020204020204" charset="-122"/>
                  <a:sym typeface="Arial" panose="020B0604020202020204" pitchFamily="34" charset="0"/>
                </a:rPr>
                <a:t>视觉识别构建思路</a:t>
              </a:r>
              <a:endParaRPr kumimoji="0" lang="zh-CN" altLang="en-US" sz="2400" b="1" i="0" u="none" strike="noStrike" kern="1200" cap="none" spc="0" normalizeH="0" baseline="0" noProof="0" dirty="0">
                <a:ln>
                  <a:noFill/>
                </a:ln>
                <a:solidFill>
                  <a:srgbClr val="2F5597"/>
                </a:solidFill>
                <a:effectLst/>
                <a:uLnTx/>
                <a:uFillTx/>
                <a:latin typeface="Arial" panose="020B0604020202020204" pitchFamily="34" charset="0"/>
                <a:ea typeface="微软雅黑" panose="020B0503020204020204" charset="-122"/>
                <a:cs typeface="+mj-cs"/>
                <a:sym typeface="Arial" panose="020B0604020202020204" pitchFamily="34" charset="0"/>
              </a:endParaRPr>
            </a:p>
          </p:txBody>
        </p:sp>
        <p:sp>
          <p:nvSpPr>
            <p:cNvPr id="7" name="文本框 131"/>
            <p:cNvSpPr txBox="1"/>
            <p:nvPr>
              <p:custDataLst>
                <p:tags r:id="rId3"/>
              </p:custDataLst>
            </p:nvPr>
          </p:nvSpPr>
          <p:spPr>
            <a:xfrm>
              <a:off x="2133" y="1608"/>
              <a:ext cx="4641" cy="533"/>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2F5597"/>
                  </a:solidFill>
                  <a:latin typeface="等线" panose="020F0502020204030204"/>
                  <a:ea typeface="等线" panose="02010600030101010101" pitchFamily="2" charset="-122"/>
                </a:rPr>
                <a:t>Visual Identity Design Strategy</a:t>
              </a:r>
            </a:p>
          </p:txBody>
        </p:sp>
      </p:grpSp>
      <p:pic>
        <p:nvPicPr>
          <p:cNvPr id="8" name="图片 7">
            <a:extLst>
              <a:ext uri="{FF2B5EF4-FFF2-40B4-BE49-F238E27FC236}">
                <a16:creationId xmlns:a16="http://schemas.microsoft.com/office/drawing/2014/main" id="{D2F284EC-C0F6-FFFC-7E67-7AA5AE4730AC}"/>
              </a:ext>
            </a:extLst>
          </p:cNvPr>
          <p:cNvPicPr>
            <a:picLocks noChangeAspect="1"/>
          </p:cNvPicPr>
          <p:nvPr/>
        </p:nvPicPr>
        <p:blipFill>
          <a:blip r:embed="rId6"/>
          <a:stretch>
            <a:fillRect/>
          </a:stretch>
        </p:blipFill>
        <p:spPr>
          <a:xfrm>
            <a:off x="6304549" y="1851684"/>
            <a:ext cx="5571405" cy="3389389"/>
          </a:xfrm>
          <a:prstGeom prst="rect">
            <a:avLst/>
          </a:prstGeom>
        </p:spPr>
      </p:pic>
    </p:spTree>
    <p:extLst>
      <p:ext uri="{BB962C8B-B14F-4D97-AF65-F5344CB8AC3E}">
        <p14:creationId xmlns:p14="http://schemas.microsoft.com/office/powerpoint/2010/main" val="2159938206"/>
      </p:ext>
    </p:extLst>
  </p:cSld>
  <p:clrMapOvr>
    <a:masterClrMapping/>
  </p:clrMapOvr>
  <p:transition spd="slow">
    <p:comb/>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69e4a828-8a03-4656-a2e1-ea2cb65e0b3f"/>
  <p:tag name="COMMONDATA" val="eyJoZGlkIjoiNTUzODI4MDllMjlhNjAzODhkOTNjMTc4ZmU0MGYxNDE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2840_7*i*2"/>
  <p:tag name="KSO_WM_TEMPLATE_CATEGORY" val="custom"/>
  <p:tag name="KSO_WM_TEMPLATE_INDEX" val="20202840"/>
  <p:tag name="KSO_WM_UNIT_LAYERLEVEL" val="1"/>
  <p:tag name="KSO_WM_TAG_VERSION" val="1.0"/>
  <p:tag name="KSO_WM_BEAUTIFY_FLAG" val=""/>
  <p:tag name="KSO_WM_UNIT_FILL_FORE_SCHEMECOLOR_INDEX" val="5"/>
  <p:tag name="KSO_WM_UNIT_FILL_TYPE" val="1"/>
  <p:tag name="KSO_WM_UNIT_TEXT_FILL_FORE_SCHEMECOLOR_INDEX" val="2"/>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
  <p:tag name="KSO_WM_UNIT_TYPE" val="a"/>
  <p:tag name="KSO_WM_UNIT_INDEX" val="1"/>
  <p:tag name="KSO_WM_UNIT_LAYERLEVEL" val="1"/>
  <p:tag name="KSO_WM_UNIT_VALUE" val="23"/>
  <p:tag name="KSO_WM_UNIT_ISCONTENTSTITLE" val="0"/>
  <p:tag name="KSO_WM_UNIT_HIGHLIGHT" val="0"/>
  <p:tag name="KSO_WM_UNIT_COMPATIBLE" val="0"/>
  <p:tag name="KSO_WM_TEMPLATE_CATEGORY" val="custom"/>
  <p:tag name="KSO_WM_TEMPLATE_INDEX" val="20202840"/>
  <p:tag name="KSO_WM_DIAGRAM_GROUP_CODE" val="l1-2"/>
  <p:tag name="KSO_WM_UNIT_ID" val="custom20202840_7*a*1"/>
  <p:tag name="KSO_WM_UNIT_NOCLEAR" val="0"/>
  <p:tag name="KSO_WM_UNIT_DIAGRAM_ISNUMVISUAL" val="0"/>
  <p:tag name="KSO_WM_UNIT_DIAGRAM_ISREFERUNIT" val="0"/>
  <p:tag name="KSO_WM_UNIT_PRESET_TEXT" val="单击此处添加标题"/>
  <p:tag name="KSO_WM_UNIT_TEXT_FILL_FORE_SCHEMECOLOR_INDEX" val="5"/>
  <p:tag name="KSO_WM_UNIT_TEX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2840_7*i*2"/>
  <p:tag name="KSO_WM_TEMPLATE_CATEGORY" val="custom"/>
  <p:tag name="KSO_WM_TEMPLATE_INDEX" val="20202840"/>
  <p:tag name="KSO_WM_UNIT_LAYERLEVEL" val="1"/>
  <p:tag name="KSO_WM_TAG_VERSION" val="1.0"/>
  <p:tag name="KSO_WM_BEAUTIFY_FLAG" val=""/>
  <p:tag name="KSO_WM_UNIT_FILL_FORE_SCHEMECOLOR_INDEX" val="5"/>
  <p:tag name="KSO_WM_UNIT_FILL_TYPE" val="1"/>
  <p:tag name="KSO_WM_UNIT_TEXT_FILL_FORE_SCHEMECOLOR_INDEX" val="2"/>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
  <p:tag name="KSO_WM_UNIT_TYPE" val="a"/>
  <p:tag name="KSO_WM_UNIT_INDEX" val="1"/>
  <p:tag name="KSO_WM_UNIT_LAYERLEVEL" val="1"/>
  <p:tag name="KSO_WM_UNIT_VALUE" val="23"/>
  <p:tag name="KSO_WM_UNIT_ISCONTENTSTITLE" val="0"/>
  <p:tag name="KSO_WM_UNIT_HIGHLIGHT" val="0"/>
  <p:tag name="KSO_WM_UNIT_COMPATIBLE" val="0"/>
  <p:tag name="KSO_WM_TEMPLATE_CATEGORY" val="custom"/>
  <p:tag name="KSO_WM_TEMPLATE_INDEX" val="20202840"/>
  <p:tag name="KSO_WM_DIAGRAM_GROUP_CODE" val="l1-2"/>
  <p:tag name="KSO_WM_UNIT_ID" val="custom20202840_7*a*1"/>
  <p:tag name="KSO_WM_UNIT_NOCLEAR" val="0"/>
  <p:tag name="KSO_WM_UNIT_DIAGRAM_ISNUMVISUAL" val="0"/>
  <p:tag name="KSO_WM_UNIT_DIAGRAM_ISREFERUNIT" val="0"/>
  <p:tag name="KSO_WM_UNIT_PRESET_TEXT" val="单击此处添加标题"/>
  <p:tag name="KSO_WM_UNIT_TEXT_FILL_FORE_SCHEMECOLOR_INDEX" val="5"/>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2840_7*i*2"/>
  <p:tag name="KSO_WM_TEMPLATE_CATEGORY" val="custom"/>
  <p:tag name="KSO_WM_TEMPLATE_INDEX" val="20202840"/>
  <p:tag name="KSO_WM_UNIT_LAYERLEVEL" val="1"/>
  <p:tag name="KSO_WM_TAG_VERSION" val="1.0"/>
  <p:tag name="KSO_WM_BEAUTIFY_FLAG" val=""/>
  <p:tag name="KSO_WM_UNIT_FILL_FORE_SCHEMECOLOR_INDEX" val="5"/>
  <p:tag name="KSO_WM_UNIT_FILL_TYPE" val="1"/>
  <p:tag name="KSO_WM_UNIT_TEXT_FILL_FORE_SCHEMECOLOR_INDEX" val="2"/>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
  <p:tag name="KSO_WM_UNIT_TYPE" val="a"/>
  <p:tag name="KSO_WM_UNIT_INDEX" val="1"/>
  <p:tag name="KSO_WM_UNIT_LAYERLEVEL" val="1"/>
  <p:tag name="KSO_WM_UNIT_VALUE" val="23"/>
  <p:tag name="KSO_WM_UNIT_ISCONTENTSTITLE" val="0"/>
  <p:tag name="KSO_WM_UNIT_HIGHLIGHT" val="0"/>
  <p:tag name="KSO_WM_UNIT_COMPATIBLE" val="0"/>
  <p:tag name="KSO_WM_TEMPLATE_CATEGORY" val="custom"/>
  <p:tag name="KSO_WM_TEMPLATE_INDEX" val="20202840"/>
  <p:tag name="KSO_WM_DIAGRAM_GROUP_CODE" val="l1-2"/>
  <p:tag name="KSO_WM_UNIT_ID" val="custom20202840_7*a*1"/>
  <p:tag name="KSO_WM_UNIT_NOCLEAR" val="0"/>
  <p:tag name="KSO_WM_UNIT_DIAGRAM_ISNUMVISUAL" val="0"/>
  <p:tag name="KSO_WM_UNIT_DIAGRAM_ISREFERUNIT" val="0"/>
  <p:tag name="KSO_WM_UNIT_PRESET_TEXT" val="单击此处添加标题"/>
  <p:tag name="KSO_WM_UNIT_TEXT_FILL_FORE_SCHEMECOLOR_INDEX" val="5"/>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2840_7*i*2"/>
  <p:tag name="KSO_WM_TEMPLATE_CATEGORY" val="custom"/>
  <p:tag name="KSO_WM_TEMPLATE_INDEX" val="20202840"/>
  <p:tag name="KSO_WM_UNIT_LAYERLEVEL" val="1"/>
  <p:tag name="KSO_WM_TAG_VERSION" val="1.0"/>
  <p:tag name="KSO_WM_BEAUTIFY_FLAG" val=""/>
  <p:tag name="KSO_WM_UNIT_FILL_FORE_SCHEMECOLOR_INDEX" val="5"/>
  <p:tag name="KSO_WM_UNIT_FILL_TYPE" val="1"/>
  <p:tag name="KSO_WM_UNIT_TEXT_FILL_FORE_SCHEMECOLOR_INDEX" val="2"/>
  <p:tag name="KSO_WM_UNIT_TEXT_FILL_TYPE" val="1"/>
  <p:tag name="KSO_WM_UNIT_USESOURCEFORMAT_APPLY"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2840_7*i*2"/>
  <p:tag name="KSO_WM_TEMPLATE_CATEGORY" val="custom"/>
  <p:tag name="KSO_WM_TEMPLATE_INDEX" val="20202840"/>
  <p:tag name="KSO_WM_UNIT_LAYERLEVEL" val="1"/>
  <p:tag name="KSO_WM_TAG_VERSION" val="1.0"/>
  <p:tag name="KSO_WM_BEAUTIFY_FLAG" val=""/>
  <p:tag name="KSO_WM_UNIT_FILL_FORE_SCHEMECOLOR_INDEX" val="5"/>
  <p:tag name="KSO_WM_UNIT_FILL_TYPE" val="1"/>
  <p:tag name="KSO_WM_UNIT_TEXT_FILL_FORE_SCHEMECOLOR_INDEX" val="2"/>
  <p:tag name="KSO_WM_UNIT_TEXT_FILL_TYPE" val="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
  <p:tag name="KSO_WM_UNIT_TYPE" val="a"/>
  <p:tag name="KSO_WM_UNIT_INDEX" val="1"/>
  <p:tag name="KSO_WM_UNIT_LAYERLEVEL" val="1"/>
  <p:tag name="KSO_WM_UNIT_VALUE" val="23"/>
  <p:tag name="KSO_WM_UNIT_ISCONTENTSTITLE" val="0"/>
  <p:tag name="KSO_WM_UNIT_HIGHLIGHT" val="0"/>
  <p:tag name="KSO_WM_UNIT_COMPATIBLE" val="0"/>
  <p:tag name="KSO_WM_TEMPLATE_CATEGORY" val="custom"/>
  <p:tag name="KSO_WM_TEMPLATE_INDEX" val="20202840"/>
  <p:tag name="KSO_WM_DIAGRAM_GROUP_CODE" val="l1-2"/>
  <p:tag name="KSO_WM_UNIT_ID" val="custom20202840_7*a*1"/>
  <p:tag name="KSO_WM_UNIT_NOCLEAR" val="0"/>
  <p:tag name="KSO_WM_UNIT_DIAGRAM_ISNUMVISUAL" val="0"/>
  <p:tag name="KSO_WM_UNIT_DIAGRAM_ISREFERUNIT" val="0"/>
  <p:tag name="KSO_WM_UNIT_PRESET_TEXT" val="单击此处添加标题"/>
  <p:tag name="KSO_WM_UNIT_TEXT_FILL_FORE_SCHEMECOLOR_INDEX" val="5"/>
  <p:tag name="KSO_WM_UNIT_TEXT_FILL_TYPE" val="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2840_7*i*2"/>
  <p:tag name="KSO_WM_TEMPLATE_CATEGORY" val="custom"/>
  <p:tag name="KSO_WM_TEMPLATE_INDEX" val="20202840"/>
  <p:tag name="KSO_WM_UNIT_LAYERLEVEL" val="1"/>
  <p:tag name="KSO_WM_TAG_VERSION" val="1.0"/>
  <p:tag name="KSO_WM_BEAUTIFY_FLAG" val=""/>
  <p:tag name="KSO_WM_UNIT_FILL_FORE_SCHEMECOLOR_INDEX" val="5"/>
  <p:tag name="KSO_WM_UNIT_FILL_TYPE" val="1"/>
  <p:tag name="KSO_WM_UNIT_TEXT_FILL_FORE_SCHEMECOLOR_INDEX" val="2"/>
  <p:tag name="KSO_WM_UNIT_TEXT_FILL_TYPE" val="1"/>
  <p:tag name="KSO_WM_UNIT_USESOURCEFORMAT_APPLY" val="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
  <p:tag name="KSO_WM_UNIT_TYPE" val="a"/>
  <p:tag name="KSO_WM_UNIT_INDEX" val="1"/>
  <p:tag name="KSO_WM_UNIT_LAYERLEVEL" val="1"/>
  <p:tag name="KSO_WM_UNIT_VALUE" val="23"/>
  <p:tag name="KSO_WM_UNIT_ISCONTENTSTITLE" val="0"/>
  <p:tag name="KSO_WM_UNIT_HIGHLIGHT" val="0"/>
  <p:tag name="KSO_WM_UNIT_COMPATIBLE" val="0"/>
  <p:tag name="KSO_WM_TEMPLATE_CATEGORY" val="custom"/>
  <p:tag name="KSO_WM_TEMPLATE_INDEX" val="20202840"/>
  <p:tag name="KSO_WM_DIAGRAM_GROUP_CODE" val="l1-2"/>
  <p:tag name="KSO_WM_UNIT_ID" val="custom20202840_7*a*1"/>
  <p:tag name="KSO_WM_UNIT_NOCLEAR" val="0"/>
  <p:tag name="KSO_WM_UNIT_DIAGRAM_ISNUMVISUAL" val="0"/>
  <p:tag name="KSO_WM_UNIT_DIAGRAM_ISREFERUNIT" val="0"/>
  <p:tag name="KSO_WM_UNIT_PRESET_TEXT" val="单击此处添加标题"/>
  <p:tag name="KSO_WM_UNIT_TEXT_FILL_FORE_SCHEMECOLOR_INDEX" val="5"/>
  <p:tag name="KSO_WM_UNIT_TEXT_FILL_TYPE" val="1"/>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2840_7*i*2"/>
  <p:tag name="KSO_WM_TEMPLATE_CATEGORY" val="custom"/>
  <p:tag name="KSO_WM_TEMPLATE_INDEX" val="20202840"/>
  <p:tag name="KSO_WM_UNIT_LAYERLEVEL" val="1"/>
  <p:tag name="KSO_WM_TAG_VERSION" val="1.0"/>
  <p:tag name="KSO_WM_BEAUTIFY_FLAG" val=""/>
  <p:tag name="KSO_WM_UNIT_FILL_FORE_SCHEMECOLOR_INDEX" val="5"/>
  <p:tag name="KSO_WM_UNIT_FILL_TYPE" val="1"/>
  <p:tag name="KSO_WM_UNIT_TEXT_FILL_FORE_SCHEMECOLOR_INDEX" val="2"/>
  <p:tag name="KSO_WM_UNIT_TEXT_FILL_TYPE" val="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
  <p:tag name="KSO_WM_UNIT_TYPE" val="a"/>
  <p:tag name="KSO_WM_UNIT_INDEX" val="1"/>
  <p:tag name="KSO_WM_UNIT_LAYERLEVEL" val="1"/>
  <p:tag name="KSO_WM_UNIT_VALUE" val="23"/>
  <p:tag name="KSO_WM_UNIT_ISCONTENTSTITLE" val="0"/>
  <p:tag name="KSO_WM_UNIT_HIGHLIGHT" val="0"/>
  <p:tag name="KSO_WM_UNIT_COMPATIBLE" val="0"/>
  <p:tag name="KSO_WM_TEMPLATE_CATEGORY" val="custom"/>
  <p:tag name="KSO_WM_TEMPLATE_INDEX" val="20202840"/>
  <p:tag name="KSO_WM_DIAGRAM_GROUP_CODE" val="l1-2"/>
  <p:tag name="KSO_WM_UNIT_ID" val="custom20202840_7*a*1"/>
  <p:tag name="KSO_WM_UNIT_NOCLEAR" val="0"/>
  <p:tag name="KSO_WM_UNIT_DIAGRAM_ISNUMVISUAL" val="0"/>
  <p:tag name="KSO_WM_UNIT_DIAGRAM_ISREFERUNIT" val="0"/>
  <p:tag name="KSO_WM_UNIT_PRESET_TEXT" val="单击此处添加标题"/>
  <p:tag name="KSO_WM_UNIT_TEXT_FILL_FORE_SCHEMECOLOR_INDEX" val="5"/>
  <p:tag name="KSO_WM_UNIT_TEXT_FILL_TYPE" val="1"/>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2840_7*i*2"/>
  <p:tag name="KSO_WM_TEMPLATE_CATEGORY" val="custom"/>
  <p:tag name="KSO_WM_TEMPLATE_INDEX" val="20202840"/>
  <p:tag name="KSO_WM_UNIT_LAYERLEVEL" val="1"/>
  <p:tag name="KSO_WM_TAG_VERSION" val="1.0"/>
  <p:tag name="KSO_WM_BEAUTIFY_FLAG" val=""/>
  <p:tag name="KSO_WM_UNIT_FILL_FORE_SCHEMECOLOR_INDEX" val="5"/>
  <p:tag name="KSO_WM_UNIT_FILL_TYPE" val="1"/>
  <p:tag name="KSO_WM_UNIT_TEXT_FILL_FORE_SCHEMECOLOR_INDEX" val="2"/>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
  <p:tag name="KSO_WM_UNIT_TYPE" val="a"/>
  <p:tag name="KSO_WM_UNIT_INDEX" val="1"/>
  <p:tag name="KSO_WM_UNIT_LAYERLEVEL" val="1"/>
  <p:tag name="KSO_WM_UNIT_VALUE" val="23"/>
  <p:tag name="KSO_WM_UNIT_ISCONTENTSTITLE" val="0"/>
  <p:tag name="KSO_WM_UNIT_HIGHLIGHT" val="0"/>
  <p:tag name="KSO_WM_UNIT_COMPATIBLE" val="0"/>
  <p:tag name="KSO_WM_TEMPLATE_CATEGORY" val="custom"/>
  <p:tag name="KSO_WM_TEMPLATE_INDEX" val="20202840"/>
  <p:tag name="KSO_WM_DIAGRAM_GROUP_CODE" val="l1-2"/>
  <p:tag name="KSO_WM_UNIT_ID" val="custom20202840_7*a*1"/>
  <p:tag name="KSO_WM_UNIT_NOCLEAR" val="0"/>
  <p:tag name="KSO_WM_UNIT_DIAGRAM_ISNUMVISUAL" val="0"/>
  <p:tag name="KSO_WM_UNIT_DIAGRAM_ISREFERUNIT" val="0"/>
  <p:tag name="KSO_WM_UNIT_PRESET_TEXT" val="单击此处添加标题"/>
  <p:tag name="KSO_WM_UNIT_TEXT_FILL_FORE_SCHEMECOLOR_INDEX" val="5"/>
  <p:tag name="KSO_WM_UNIT_TEXT_FILL_TYPE" val="1"/>
  <p:tag name="KSO_WM_UNIT_USESOURCEFORMAT_APPLY" val="1"/>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
  <p:tag name="KSO_WM_UNIT_TYPE" val="a"/>
  <p:tag name="KSO_WM_UNIT_INDEX" val="1"/>
  <p:tag name="KSO_WM_UNIT_LAYERLEVEL" val="1"/>
  <p:tag name="KSO_WM_UNIT_VALUE" val="23"/>
  <p:tag name="KSO_WM_UNIT_ISCONTENTSTITLE" val="0"/>
  <p:tag name="KSO_WM_UNIT_HIGHLIGHT" val="0"/>
  <p:tag name="KSO_WM_UNIT_COMPATIBLE" val="0"/>
  <p:tag name="KSO_WM_TEMPLATE_CATEGORY" val="custom"/>
  <p:tag name="KSO_WM_TEMPLATE_INDEX" val="20202840"/>
  <p:tag name="KSO_WM_DIAGRAM_GROUP_CODE" val="l1-2"/>
  <p:tag name="KSO_WM_UNIT_ID" val="custom20202840_7*a*1"/>
  <p:tag name="KSO_WM_UNIT_NOCLEAR" val="0"/>
  <p:tag name="KSO_WM_UNIT_DIAGRAM_ISNUMVISUAL" val="0"/>
  <p:tag name="KSO_WM_UNIT_DIAGRAM_ISREFERUNIT" val="0"/>
  <p:tag name="KSO_WM_UNIT_PRESET_TEXT" val="单击此处添加标题"/>
  <p:tag name="KSO_WM_UNIT_TEXT_FILL_FORE_SCHEMECOLOR_INDEX" val="5"/>
  <p:tag name="KSO_WM_UNIT_TEXT_FILL_TYPE" val="1"/>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2840_7*i*2"/>
  <p:tag name="KSO_WM_TEMPLATE_CATEGORY" val="custom"/>
  <p:tag name="KSO_WM_TEMPLATE_INDEX" val="20202840"/>
  <p:tag name="KSO_WM_UNIT_LAYERLEVEL" val="1"/>
  <p:tag name="KSO_WM_TAG_VERSION" val="1.0"/>
  <p:tag name="KSO_WM_BEAUTIFY_FLAG" val=""/>
  <p:tag name="KSO_WM_UNIT_FILL_FORE_SCHEMECOLOR_INDEX" val="5"/>
  <p:tag name="KSO_WM_UNIT_FILL_TYPE" val="1"/>
  <p:tag name="KSO_WM_UNIT_TEXT_FILL_FORE_SCHEMECOLOR_INDEX" val="2"/>
  <p:tag name="KSO_WM_UNIT_TEXT_FILL_TYPE" val="1"/>
  <p:tag name="KSO_WM_UNIT_USESOURCEFORMAT_APPLY" val="1"/>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
  <p:tag name="KSO_WM_UNIT_TYPE" val="a"/>
  <p:tag name="KSO_WM_UNIT_INDEX" val="1"/>
  <p:tag name="KSO_WM_UNIT_LAYERLEVEL" val="1"/>
  <p:tag name="KSO_WM_UNIT_VALUE" val="23"/>
  <p:tag name="KSO_WM_UNIT_ISCONTENTSTITLE" val="0"/>
  <p:tag name="KSO_WM_UNIT_HIGHLIGHT" val="0"/>
  <p:tag name="KSO_WM_UNIT_COMPATIBLE" val="0"/>
  <p:tag name="KSO_WM_TEMPLATE_CATEGORY" val="custom"/>
  <p:tag name="KSO_WM_TEMPLATE_INDEX" val="20202840"/>
  <p:tag name="KSO_WM_DIAGRAM_GROUP_CODE" val="l1-2"/>
  <p:tag name="KSO_WM_UNIT_ID" val="custom20202840_7*a*1"/>
  <p:tag name="KSO_WM_UNIT_NOCLEAR" val="0"/>
  <p:tag name="KSO_WM_UNIT_DIAGRAM_ISNUMVISUAL" val="0"/>
  <p:tag name="KSO_WM_UNIT_DIAGRAM_ISREFERUNIT" val="0"/>
  <p:tag name="KSO_WM_UNIT_PRESET_TEXT" val="单击此处添加标题"/>
  <p:tag name="KSO_WM_UNIT_TEXT_FILL_FORE_SCHEMECOLOR_INDEX" val="5"/>
  <p:tag name="KSO_WM_UNIT_TEXT_FILL_TYPE" val="1"/>
  <p:tag name="KSO_WM_UNIT_USESOURCEFORMAT_APPLY" val="1"/>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2840_7*i*2"/>
  <p:tag name="KSO_WM_TEMPLATE_CATEGORY" val="custom"/>
  <p:tag name="KSO_WM_TEMPLATE_INDEX" val="20202840"/>
  <p:tag name="KSO_WM_UNIT_LAYERLEVEL" val="1"/>
  <p:tag name="KSO_WM_TAG_VERSION" val="1.0"/>
  <p:tag name="KSO_WM_BEAUTIFY_FLAG" val=""/>
  <p:tag name="KSO_WM_UNIT_FILL_FORE_SCHEMECOLOR_INDEX" val="5"/>
  <p:tag name="KSO_WM_UNIT_FILL_TYPE" val="1"/>
  <p:tag name="KSO_WM_UNIT_TEXT_FILL_FORE_SCHEMECOLOR_INDEX" val="2"/>
  <p:tag name="KSO_WM_UNIT_TEXT_FILL_TYPE" val="1"/>
  <p:tag name="KSO_WM_UNIT_USESOURCEFORMAT_APPLY" val="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
  <p:tag name="KSO_WM_UNIT_TYPE" val="a"/>
  <p:tag name="KSO_WM_UNIT_INDEX" val="1"/>
  <p:tag name="KSO_WM_UNIT_LAYERLEVEL" val="1"/>
  <p:tag name="KSO_WM_UNIT_VALUE" val="23"/>
  <p:tag name="KSO_WM_UNIT_ISCONTENTSTITLE" val="0"/>
  <p:tag name="KSO_WM_UNIT_HIGHLIGHT" val="0"/>
  <p:tag name="KSO_WM_UNIT_COMPATIBLE" val="0"/>
  <p:tag name="KSO_WM_TEMPLATE_CATEGORY" val="custom"/>
  <p:tag name="KSO_WM_TEMPLATE_INDEX" val="20202840"/>
  <p:tag name="KSO_WM_DIAGRAM_GROUP_CODE" val="l1-2"/>
  <p:tag name="KSO_WM_UNIT_ID" val="custom20202840_7*a*1"/>
  <p:tag name="KSO_WM_UNIT_NOCLEAR" val="0"/>
  <p:tag name="KSO_WM_UNIT_DIAGRAM_ISNUMVISUAL" val="0"/>
  <p:tag name="KSO_WM_UNIT_DIAGRAM_ISREFERUNIT" val="0"/>
  <p:tag name="KSO_WM_UNIT_PRESET_TEXT" val="单击此处添加标题"/>
  <p:tag name="KSO_WM_UNIT_TEXT_FILL_FORE_SCHEMECOLOR_INDEX" val="5"/>
  <p:tag name="KSO_WM_UNIT_TEXT_FILL_TYPE" val="1"/>
  <p:tag name="KSO_WM_UNIT_USESOURCEFORMAT_APPLY" val="1"/>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2840_7*i*2"/>
  <p:tag name="KSO_WM_TEMPLATE_CATEGORY" val="custom"/>
  <p:tag name="KSO_WM_TEMPLATE_INDEX" val="20202840"/>
  <p:tag name="KSO_WM_UNIT_LAYERLEVEL" val="1"/>
  <p:tag name="KSO_WM_TAG_VERSION" val="1.0"/>
  <p:tag name="KSO_WM_BEAUTIFY_FLAG" val=""/>
  <p:tag name="KSO_WM_UNIT_FILL_FORE_SCHEMECOLOR_INDEX" val="5"/>
  <p:tag name="KSO_WM_UNIT_FILL_TYPE" val="1"/>
  <p:tag name="KSO_WM_UNIT_TEXT_FILL_FORE_SCHEMECOLOR_INDEX" val="2"/>
  <p:tag name="KSO_WM_UNIT_TEXT_FILL_TYPE" val="1"/>
  <p:tag name="KSO_WM_UNIT_USESOURCEFORMAT_APPLY" val="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
  <p:tag name="KSO_WM_UNIT_TYPE" val="a"/>
  <p:tag name="KSO_WM_UNIT_INDEX" val="1"/>
  <p:tag name="KSO_WM_UNIT_LAYERLEVEL" val="1"/>
  <p:tag name="KSO_WM_UNIT_VALUE" val="23"/>
  <p:tag name="KSO_WM_UNIT_ISCONTENTSTITLE" val="0"/>
  <p:tag name="KSO_WM_UNIT_HIGHLIGHT" val="0"/>
  <p:tag name="KSO_WM_UNIT_COMPATIBLE" val="0"/>
  <p:tag name="KSO_WM_TEMPLATE_CATEGORY" val="custom"/>
  <p:tag name="KSO_WM_TEMPLATE_INDEX" val="20202840"/>
  <p:tag name="KSO_WM_DIAGRAM_GROUP_CODE" val="l1-2"/>
  <p:tag name="KSO_WM_UNIT_ID" val="custom20202840_7*a*1"/>
  <p:tag name="KSO_WM_UNIT_NOCLEAR" val="0"/>
  <p:tag name="KSO_WM_UNIT_DIAGRAM_ISNUMVISUAL" val="0"/>
  <p:tag name="KSO_WM_UNIT_DIAGRAM_ISREFERUNIT" val="0"/>
  <p:tag name="KSO_WM_UNIT_PRESET_TEXT" val="单击此处添加标题"/>
  <p:tag name="KSO_WM_UNIT_TEXT_FILL_FORE_SCHEMECOLOR_INDEX" val="5"/>
  <p:tag name="KSO_WM_UNIT_TEX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2840_7*i*2"/>
  <p:tag name="KSO_WM_TEMPLATE_CATEGORY" val="custom"/>
  <p:tag name="KSO_WM_TEMPLATE_INDEX" val="20202840"/>
  <p:tag name="KSO_WM_UNIT_LAYERLEVEL" val="1"/>
  <p:tag name="KSO_WM_TAG_VERSION" val="1.0"/>
  <p:tag name="KSO_WM_BEAUTIFY_FLAG" val=""/>
  <p:tag name="KSO_WM_UNIT_FILL_FORE_SCHEMECOLOR_INDEX" val="5"/>
  <p:tag name="KSO_WM_UNIT_FILL_TYPE" val="1"/>
  <p:tag name="KSO_WM_UNIT_TEXT_FILL_FORE_SCHEMECOLOR_INDEX" val="2"/>
  <p:tag name="KSO_WM_UNIT_TEXT_FILL_TYPE" val="1"/>
  <p:tag name="KSO_WM_UNIT_USESOURCEFORMAT_APPLY" val="1"/>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
  <p:tag name="KSO_WM_UNIT_TYPE" val="a"/>
  <p:tag name="KSO_WM_UNIT_INDEX" val="1"/>
  <p:tag name="KSO_WM_UNIT_LAYERLEVEL" val="1"/>
  <p:tag name="KSO_WM_UNIT_VALUE" val="23"/>
  <p:tag name="KSO_WM_UNIT_ISCONTENTSTITLE" val="0"/>
  <p:tag name="KSO_WM_UNIT_HIGHLIGHT" val="0"/>
  <p:tag name="KSO_WM_UNIT_COMPATIBLE" val="0"/>
  <p:tag name="KSO_WM_TEMPLATE_CATEGORY" val="custom"/>
  <p:tag name="KSO_WM_TEMPLATE_INDEX" val="20202840"/>
  <p:tag name="KSO_WM_DIAGRAM_GROUP_CODE" val="l1-2"/>
  <p:tag name="KSO_WM_UNIT_ID" val="custom20202840_7*a*1"/>
  <p:tag name="KSO_WM_UNIT_NOCLEAR" val="0"/>
  <p:tag name="KSO_WM_UNIT_DIAGRAM_ISNUMVISUAL" val="0"/>
  <p:tag name="KSO_WM_UNIT_DIAGRAM_ISREFERUNIT" val="0"/>
  <p:tag name="KSO_WM_UNIT_PRESET_TEXT" val="单击此处添加标题"/>
  <p:tag name="KSO_WM_UNIT_TEXT_FILL_FORE_SCHEMECOLOR_INDEX" val="5"/>
  <p:tag name="KSO_WM_UNIT_TEXT_FILL_TYPE" val="1"/>
  <p:tag name="KSO_WM_UNIT_USESOURCEFORMAT_APPLY" val="1"/>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2840_7*i*2"/>
  <p:tag name="KSO_WM_TEMPLATE_CATEGORY" val="custom"/>
  <p:tag name="KSO_WM_TEMPLATE_INDEX" val="20202840"/>
  <p:tag name="KSO_WM_UNIT_LAYERLEVEL" val="1"/>
  <p:tag name="KSO_WM_TAG_VERSION" val="1.0"/>
  <p:tag name="KSO_WM_BEAUTIFY_FLAG" val=""/>
  <p:tag name="KSO_WM_UNIT_FILL_FORE_SCHEMECOLOR_INDEX" val="5"/>
  <p:tag name="KSO_WM_UNIT_FILL_TYPE" val="1"/>
  <p:tag name="KSO_WM_UNIT_TEXT_FILL_FORE_SCHEMECOLOR_INDEX" val="2"/>
  <p:tag name="KSO_WM_UNIT_TEXT_FILL_TYPE" val="1"/>
  <p:tag name="KSO_WM_UNIT_USESOURCEFORMAT_APPLY" val="1"/>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
  <p:tag name="KSO_WM_UNIT_TYPE" val="a"/>
  <p:tag name="KSO_WM_UNIT_INDEX" val="1"/>
  <p:tag name="KSO_WM_UNIT_LAYERLEVEL" val="1"/>
  <p:tag name="KSO_WM_UNIT_VALUE" val="23"/>
  <p:tag name="KSO_WM_UNIT_ISCONTENTSTITLE" val="0"/>
  <p:tag name="KSO_WM_UNIT_HIGHLIGHT" val="0"/>
  <p:tag name="KSO_WM_UNIT_COMPATIBLE" val="0"/>
  <p:tag name="KSO_WM_TEMPLATE_CATEGORY" val="custom"/>
  <p:tag name="KSO_WM_TEMPLATE_INDEX" val="20202840"/>
  <p:tag name="KSO_WM_DIAGRAM_GROUP_CODE" val="l1-2"/>
  <p:tag name="KSO_WM_UNIT_ID" val="custom20202840_7*a*1"/>
  <p:tag name="KSO_WM_UNIT_NOCLEAR" val="0"/>
  <p:tag name="KSO_WM_UNIT_DIAGRAM_ISNUMVISUAL" val="0"/>
  <p:tag name="KSO_WM_UNIT_DIAGRAM_ISREFERUNIT" val="0"/>
  <p:tag name="KSO_WM_UNIT_PRESET_TEXT" val="单击此处添加标题"/>
  <p:tag name="KSO_WM_UNIT_TEXT_FILL_FORE_SCHEMECOLOR_INDEX" val="5"/>
  <p:tag name="KSO_WM_UNIT_TEXT_FILL_TYPE" val="1"/>
  <p:tag name="KSO_WM_UNIT_USESOURCEFORMAT_APPLY" val="1"/>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2840_7*i*2"/>
  <p:tag name="KSO_WM_TEMPLATE_CATEGORY" val="custom"/>
  <p:tag name="KSO_WM_TEMPLATE_INDEX" val="20202840"/>
  <p:tag name="KSO_WM_UNIT_LAYERLEVEL" val="1"/>
  <p:tag name="KSO_WM_TAG_VERSION" val="1.0"/>
  <p:tag name="KSO_WM_BEAUTIFY_FLAG" val=""/>
  <p:tag name="KSO_WM_UNIT_FILL_FORE_SCHEMECOLOR_INDEX" val="5"/>
  <p:tag name="KSO_WM_UNIT_FILL_TYPE" val="1"/>
  <p:tag name="KSO_WM_UNIT_TEXT_FILL_FORE_SCHEMECOLOR_INDEX" val="2"/>
  <p:tag name="KSO_WM_UNIT_TEX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
  <p:tag name="KSO_WM_UNIT_TYPE" val="a"/>
  <p:tag name="KSO_WM_UNIT_INDEX" val="1"/>
  <p:tag name="KSO_WM_UNIT_LAYERLEVEL" val="1"/>
  <p:tag name="KSO_WM_UNIT_VALUE" val="23"/>
  <p:tag name="KSO_WM_UNIT_ISCONTENTSTITLE" val="0"/>
  <p:tag name="KSO_WM_UNIT_HIGHLIGHT" val="0"/>
  <p:tag name="KSO_WM_UNIT_COMPATIBLE" val="0"/>
  <p:tag name="KSO_WM_TEMPLATE_CATEGORY" val="custom"/>
  <p:tag name="KSO_WM_TEMPLATE_INDEX" val="20202840"/>
  <p:tag name="KSO_WM_DIAGRAM_GROUP_CODE" val="l1-2"/>
  <p:tag name="KSO_WM_UNIT_ID" val="custom20202840_7*a*1"/>
  <p:tag name="KSO_WM_UNIT_NOCLEAR" val="0"/>
  <p:tag name="KSO_WM_UNIT_DIAGRAM_ISNUMVISUAL" val="0"/>
  <p:tag name="KSO_WM_UNIT_DIAGRAM_ISREFERUNIT" val="0"/>
  <p:tag name="KSO_WM_UNIT_PRESET_TEXT" val="单击此处添加标题"/>
  <p:tag name="KSO_WM_UNIT_TEXT_FILL_FORE_SCHEMECOLOR_INDEX" val="5"/>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2840_7*i*2"/>
  <p:tag name="KSO_WM_TEMPLATE_CATEGORY" val="custom"/>
  <p:tag name="KSO_WM_TEMPLATE_INDEX" val="20202840"/>
  <p:tag name="KSO_WM_UNIT_LAYERLEVEL" val="1"/>
  <p:tag name="KSO_WM_TAG_VERSION" val="1.0"/>
  <p:tag name="KSO_WM_BEAUTIFY_FLAG" val=""/>
  <p:tag name="KSO_WM_UNIT_FILL_FORE_SCHEMECOLOR_INDEX" val="5"/>
  <p:tag name="KSO_WM_UNIT_FILL_TYPE" val="1"/>
  <p:tag name="KSO_WM_UNIT_TEXT_FILL_FORE_SCHEMECOLOR_INDEX" val="2"/>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
  <p:tag name="KSO_WM_UNIT_TYPE" val="a"/>
  <p:tag name="KSO_WM_UNIT_INDEX" val="1"/>
  <p:tag name="KSO_WM_UNIT_LAYERLEVEL" val="1"/>
  <p:tag name="KSO_WM_UNIT_VALUE" val="23"/>
  <p:tag name="KSO_WM_UNIT_ISCONTENTSTITLE" val="0"/>
  <p:tag name="KSO_WM_UNIT_HIGHLIGHT" val="0"/>
  <p:tag name="KSO_WM_UNIT_COMPATIBLE" val="0"/>
  <p:tag name="KSO_WM_TEMPLATE_CATEGORY" val="custom"/>
  <p:tag name="KSO_WM_TEMPLATE_INDEX" val="20202840"/>
  <p:tag name="KSO_WM_DIAGRAM_GROUP_CODE" val="l1-2"/>
  <p:tag name="KSO_WM_UNIT_ID" val="custom20202840_7*a*1"/>
  <p:tag name="KSO_WM_UNIT_NOCLEAR" val="0"/>
  <p:tag name="KSO_WM_UNIT_DIAGRAM_ISNUMVISUAL" val="0"/>
  <p:tag name="KSO_WM_UNIT_DIAGRAM_ISREFERUNIT" val="0"/>
  <p:tag name="KSO_WM_UNIT_PRESET_TEXT" val="单击此处添加标题"/>
  <p:tag name="KSO_WM_UNIT_TEXT_FILL_FORE_SCHEMECOLOR_INDEX" val="5"/>
  <p:tag name="KSO_WM_UNIT_TEXT_FILL_TYPE" val="1"/>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TM03457515[[fn=风景]]</Template>
  <TotalTime>2690</TotalTime>
  <Words>1185</Words>
  <Application>Microsoft Office PowerPoint</Application>
  <PresentationFormat>宽屏</PresentationFormat>
  <Paragraphs>372</Paragraphs>
  <Slides>23</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等线</vt:lpstr>
      <vt:lpstr>等线 Light</vt:lpstr>
      <vt:lpstr>仿宋</vt:lpstr>
      <vt:lpstr>华文楷体</vt:lpstr>
      <vt:lpstr>华文新魏</vt:lpstr>
      <vt:lpstr>宋体</vt:lpstr>
      <vt:lpstr>微软雅黑</vt:lpstr>
      <vt:lpstr>Arial</vt:lpstr>
      <vt:lpstr>Calibri</vt:lpstr>
      <vt:lpstr>Impact</vt:lpstr>
      <vt:lpstr>Office 主题​​</vt:lpstr>
      <vt:lpstr>Guide Belt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1cewood Nick</dc:creator>
  <cp:lastModifiedBy>1cewood Nick</cp:lastModifiedBy>
  <cp:revision>331</cp:revision>
  <dcterms:created xsi:type="dcterms:W3CDTF">2021-10-19T05:15:00Z</dcterms:created>
  <dcterms:modified xsi:type="dcterms:W3CDTF">2024-09-27T03:21:12Z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mondata">
    <vt:lpwstr>eyJoZGlkIjoiM2U3N2Q4NDQ5Yzk1MzFmZWU5NzgwZjczN2E3NzJmMzkifQ==</vt:lpwstr>
  </property>
  <property fmtid="{D5CDD505-2E9C-101B-9397-08002B2CF9AE}" pid="3" name="ICV">
    <vt:lpwstr>49340AD3BC084914BB9A72BB5C1CA56D</vt:lpwstr>
  </property>
  <property fmtid="{D5CDD505-2E9C-101B-9397-08002B2CF9AE}" pid="4" name="KSOProductBuildVer">
    <vt:lpwstr>2052-11.1.0.13703</vt:lpwstr>
  </property>
</Properties>
</file>