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701" r:id="rId2"/>
    <p:sldMasterId id="2147483712" r:id="rId3"/>
    <p:sldMasterId id="2147483723" r:id="rId4"/>
  </p:sldMasterIdLst>
  <p:notesMasterIdLst>
    <p:notesMasterId r:id="rId54"/>
  </p:notesMasterIdLst>
  <p:sldIdLst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  <p:sldId id="286" r:id="rId13"/>
    <p:sldId id="281" r:id="rId14"/>
    <p:sldId id="282" r:id="rId15"/>
    <p:sldId id="283" r:id="rId16"/>
    <p:sldId id="284" r:id="rId17"/>
    <p:sldId id="285" r:id="rId18"/>
    <p:sldId id="287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6" r:id="rId35"/>
    <p:sldId id="305" r:id="rId36"/>
    <p:sldId id="307" r:id="rId37"/>
    <p:sldId id="308" r:id="rId38"/>
    <p:sldId id="309" r:id="rId39"/>
    <p:sldId id="310" r:id="rId40"/>
    <p:sldId id="311" r:id="rId41"/>
    <p:sldId id="312" r:id="rId42"/>
    <p:sldId id="314" r:id="rId43"/>
    <p:sldId id="313" r:id="rId44"/>
    <p:sldId id="315" r:id="rId45"/>
    <p:sldId id="316" r:id="rId46"/>
    <p:sldId id="318" r:id="rId47"/>
    <p:sldId id="319" r:id="rId48"/>
    <p:sldId id="320" r:id="rId49"/>
    <p:sldId id="321" r:id="rId50"/>
    <p:sldId id="322" r:id="rId51"/>
    <p:sldId id="323" r:id="rId52"/>
    <p:sldId id="324" r:id="rId53"/>
  </p:sldIdLst>
  <p:sldSz cx="6480175" cy="3600450"/>
  <p:notesSz cx="6858000" cy="9144000"/>
  <p:defaultTextStyle>
    <a:defPPr>
      <a:defRPr lang="en-US"/>
    </a:defPPr>
    <a:lvl1pPr marL="0" algn="l" defTabSz="4834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241745" algn="l" defTabSz="4834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483485" algn="l" defTabSz="4834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725229" algn="l" defTabSz="4834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966975" algn="l" defTabSz="4834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208716" algn="l" defTabSz="4834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450461" algn="l" defTabSz="4834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1692204" algn="l" defTabSz="4834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1933944" algn="l" defTabSz="48348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lfighter@yahoo.com" initials="s" lastIdx="0" clrIdx="0">
    <p:extLst/>
  </p:cmAuthor>
  <p:cmAuthor id="2" name="selfighter@yahoo.com" initials="s [2]" lastIdx="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9"/>
    <p:restoredTop sz="94659"/>
  </p:normalViewPr>
  <p:slideViewPr>
    <p:cSldViewPr snapToGrid="0" snapToObjects="1">
      <p:cViewPr>
        <p:scale>
          <a:sx n="100" d="100"/>
          <a:sy n="100" d="100"/>
        </p:scale>
        <p:origin x="-2148" y="-1356"/>
      </p:cViewPr>
      <p:guideLst>
        <p:guide orient="horz" pos="1134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2018</a:t>
            </a:r>
            <a:r>
              <a:rPr lang="en-US" altLang="zh-CN" sz="1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  <a:r>
              <a:rPr lang="en-US" sz="1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01</a:t>
            </a:r>
            <a:r>
              <a:rPr lang="zh-CN" sz="1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mr-IN" sz="1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–</a:t>
            </a:r>
            <a:r>
              <a:rPr lang="zh-CN" sz="1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2018</a:t>
            </a:r>
            <a:r>
              <a:rPr lang="en-US" altLang="zh-CN" sz="1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/</a:t>
            </a:r>
            <a:r>
              <a:rPr lang="en-US" sz="14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08 driver bugs</a:t>
            </a:r>
            <a:endParaRPr lang="zh-CN" sz="14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c:rich>
      </c:tx>
      <c:layout>
        <c:manualLayout>
          <c:xMode val="edge"/>
          <c:yMode val="edge"/>
          <c:x val="0.21392789996340741"/>
          <c:y val="6.3388383621173716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explosion val="12"/>
          <c:dPt>
            <c:idx val="0"/>
            <c:bubble3D val="0"/>
            <c:spPr>
              <a:solidFill>
                <a:srgbClr val="A45348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bg1"/>
                </a:solidFill>
              </a:ln>
              <a:effectLst/>
            </c:spPr>
          </c:dPt>
          <c:cat>
            <c:strRef>
              <c:f>工作表1!$A$2:$A$6</c:f>
              <c:strCache>
                <c:ptCount val="2"/>
                <c:pt idx="0">
                  <c:v>Race</c:v>
                </c:pt>
                <c:pt idx="1">
                  <c:v>其他</c:v>
                </c:pt>
              </c:strCache>
            </c:strRef>
          </c:cat>
          <c:val>
            <c:numRef>
              <c:f>工作表1!$B$2:$B$6</c:f>
              <c:numCache>
                <c:formatCode>General</c:formatCode>
                <c:ptCount val="5"/>
                <c:pt idx="0">
                  <c:v>40</c:v>
                </c:pt>
                <c:pt idx="1">
                  <c:v>124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1"/>
    </a:solidFill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D7083-4B3E-3F49-9FEA-F96F8932F308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43000"/>
            <a:ext cx="5553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13CBD-6FEE-3B46-B2D9-DA8AA9F07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27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48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41745" algn="l" defTabSz="48348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83485" algn="l" defTabSz="48348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725229" algn="l" defTabSz="48348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66975" algn="l" defTabSz="48348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208716" algn="l" defTabSz="48348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450461" algn="l" defTabSz="48348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92204" algn="l" defTabSz="48348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933944" algn="l" defTabSz="483485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9558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3987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/>
            </a:r>
            <a:br>
              <a:rPr lang="en-US" altLang="zh-CN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US" altLang="zh-CN" sz="2200" b="0" i="0" dirty="0" smtClean="0">
              <a:effectLst/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913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619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5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053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52463" y="1143000"/>
            <a:ext cx="55530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217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5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5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44488" y="685800"/>
            <a:ext cx="61690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253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5" y="589241"/>
            <a:ext cx="4860131" cy="1253490"/>
          </a:xfrm>
        </p:spPr>
        <p:txBody>
          <a:bodyPr anchor="b"/>
          <a:lstStyle>
            <a:lvl1pPr algn="ctr">
              <a:defRPr sz="3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5" y="1891073"/>
            <a:ext cx="4860131" cy="869275"/>
          </a:xfrm>
        </p:spPr>
        <p:txBody>
          <a:bodyPr/>
          <a:lstStyle>
            <a:lvl1pPr marL="0" indent="0" algn="ctr">
              <a:buNone/>
              <a:defRPr sz="1200"/>
            </a:lvl1pPr>
            <a:lvl2pPr marL="239952" indent="0" algn="ctr">
              <a:buNone/>
              <a:defRPr sz="1100"/>
            </a:lvl2pPr>
            <a:lvl3pPr marL="479903" indent="0" algn="ctr">
              <a:buNone/>
              <a:defRPr sz="900"/>
            </a:lvl3pPr>
            <a:lvl4pPr marL="719855" indent="0" algn="ctr">
              <a:buNone/>
              <a:defRPr sz="800"/>
            </a:lvl4pPr>
            <a:lvl5pPr marL="959805" indent="0" algn="ctr">
              <a:buNone/>
              <a:defRPr sz="800"/>
            </a:lvl5pPr>
            <a:lvl6pPr marL="1199757" indent="0" algn="ctr">
              <a:buNone/>
              <a:defRPr sz="800"/>
            </a:lvl6pPr>
            <a:lvl7pPr marL="1439709" indent="0" algn="ctr">
              <a:buNone/>
              <a:defRPr sz="800"/>
            </a:lvl7pPr>
            <a:lvl8pPr marL="1679661" indent="0" algn="ctr">
              <a:buNone/>
              <a:defRPr sz="800"/>
            </a:lvl8pPr>
            <a:lvl9pPr marL="1919613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91694"/>
            <a:ext cx="1397288" cy="3051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5" y="191694"/>
            <a:ext cx="4110861" cy="3051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2719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347192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32830" y="604763"/>
            <a:ext cx="5214516" cy="1218902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830" y="1856482"/>
            <a:ext cx="5214516" cy="41724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1600"/>
            </a:lvl1pPr>
            <a:lvl2pPr marL="0" indent="101219" algn="ctr">
              <a:spcBef>
                <a:spcPts val="0"/>
              </a:spcBef>
              <a:buClrTx/>
              <a:buSzTx/>
              <a:buNone/>
              <a:defRPr sz="1600"/>
            </a:lvl2pPr>
            <a:lvl3pPr marL="0" indent="202438" algn="ctr">
              <a:spcBef>
                <a:spcPts val="0"/>
              </a:spcBef>
              <a:buClrTx/>
              <a:buSzTx/>
              <a:buNone/>
              <a:defRPr sz="1600"/>
            </a:lvl3pPr>
            <a:lvl4pPr marL="0" indent="303657" algn="ctr">
              <a:spcBef>
                <a:spcPts val="0"/>
              </a:spcBef>
              <a:buClrTx/>
              <a:buSzTx/>
              <a:buNone/>
              <a:defRPr sz="1600"/>
            </a:lvl4pPr>
            <a:lvl5pPr marL="0" indent="404876" algn="ctr">
              <a:spcBef>
                <a:spcPts val="0"/>
              </a:spcBef>
              <a:buClrTx/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909426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3347672" y="235852"/>
            <a:ext cx="2657885" cy="3033192"/>
          </a:xfrm>
          <a:prstGeom prst="rect">
            <a:avLst/>
          </a:prstGeom>
        </p:spPr>
        <p:txBody>
          <a:bodyPr lIns="40485" tIns="20243" rIns="40485" bIns="20243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74622" y="234405"/>
            <a:ext cx="2657884" cy="1472059"/>
          </a:xfrm>
          <a:prstGeom prst="rect">
            <a:avLst/>
          </a:prstGeom>
        </p:spPr>
        <p:txBody>
          <a:bodyPr anchor="b"/>
          <a:lstStyle>
            <a:lvl1pPr>
              <a:defRPr sz="27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74622" y="1743968"/>
            <a:ext cx="2657884" cy="151894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1600"/>
            </a:lvl1pPr>
            <a:lvl2pPr marL="0" indent="101219" algn="ctr">
              <a:spcBef>
                <a:spcPts val="0"/>
              </a:spcBef>
              <a:buClrTx/>
              <a:buSzTx/>
              <a:buNone/>
              <a:defRPr sz="1600"/>
            </a:lvl2pPr>
            <a:lvl3pPr marL="0" indent="202438" algn="ctr">
              <a:spcBef>
                <a:spcPts val="0"/>
              </a:spcBef>
              <a:buClrTx/>
              <a:buSzTx/>
              <a:buNone/>
              <a:defRPr sz="1600"/>
            </a:lvl3pPr>
            <a:lvl4pPr marL="0" indent="303657" algn="ctr">
              <a:spcBef>
                <a:spcPts val="0"/>
              </a:spcBef>
              <a:buClrTx/>
              <a:buSzTx/>
              <a:buNone/>
              <a:defRPr sz="1600"/>
            </a:lvl4pPr>
            <a:lvl5pPr marL="0" indent="404876" algn="ctr">
              <a:spcBef>
                <a:spcPts val="0"/>
              </a:spcBef>
              <a:buClrTx/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2487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060339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587975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3347669" y="956372"/>
            <a:ext cx="2657884" cy="2320603"/>
          </a:xfrm>
          <a:prstGeom prst="rect">
            <a:avLst/>
          </a:prstGeom>
        </p:spPr>
        <p:txBody>
          <a:bodyPr lIns="40485" tIns="20243" rIns="40485" bIns="20243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74622" y="956372"/>
            <a:ext cx="2657884" cy="2320603"/>
          </a:xfrm>
          <a:prstGeom prst="rect">
            <a:avLst/>
          </a:prstGeom>
        </p:spPr>
        <p:txBody>
          <a:bodyPr/>
          <a:lstStyle>
            <a:lvl1pPr marL="151830" indent="-151830">
              <a:spcBef>
                <a:spcPts val="1417"/>
              </a:spcBef>
              <a:buClrTx/>
              <a:defRPr sz="1200"/>
            </a:lvl1pPr>
            <a:lvl2pPr marL="303657" indent="-151830">
              <a:spcBef>
                <a:spcPts val="1417"/>
              </a:spcBef>
              <a:buClrTx/>
              <a:defRPr sz="1200"/>
            </a:lvl2pPr>
            <a:lvl3pPr marL="455485" indent="-151830">
              <a:spcBef>
                <a:spcPts val="1417"/>
              </a:spcBef>
              <a:buClrTx/>
              <a:defRPr sz="1200"/>
            </a:lvl3pPr>
            <a:lvl4pPr marL="607314" indent="-151830">
              <a:spcBef>
                <a:spcPts val="1417"/>
              </a:spcBef>
              <a:buClrTx/>
              <a:defRPr sz="1200"/>
            </a:lvl4pPr>
            <a:lvl5pPr marL="759141" indent="-151830">
              <a:spcBef>
                <a:spcPts val="1417"/>
              </a:spcBef>
              <a:buClrTx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482595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74625" y="468812"/>
            <a:ext cx="5530931" cy="2662833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02222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3353997" y="1833042"/>
            <a:ext cx="2657884" cy="1439242"/>
          </a:xfrm>
          <a:prstGeom prst="rect">
            <a:avLst/>
          </a:prstGeom>
        </p:spPr>
        <p:txBody>
          <a:bodyPr lIns="40485" tIns="20243" rIns="40485" bIns="20243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3353997" y="234404"/>
            <a:ext cx="2657884" cy="1439242"/>
          </a:xfrm>
          <a:prstGeom prst="rect">
            <a:avLst/>
          </a:prstGeom>
        </p:spPr>
        <p:txBody>
          <a:bodyPr lIns="40485" tIns="20243" rIns="40485" bIns="20243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74622" y="234404"/>
            <a:ext cx="2657884" cy="3037880"/>
          </a:xfrm>
          <a:prstGeom prst="rect">
            <a:avLst/>
          </a:prstGeom>
        </p:spPr>
        <p:txBody>
          <a:bodyPr lIns="40485" tIns="20243" rIns="40485" bIns="20243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677121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632830" y="2348734"/>
            <a:ext cx="5214516" cy="2146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1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632830" y="1564899"/>
            <a:ext cx="5214516" cy="27625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729615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6480175" cy="3600450"/>
          </a:xfrm>
          <a:prstGeom prst="rect">
            <a:avLst/>
          </a:prstGeom>
        </p:spPr>
        <p:txBody>
          <a:bodyPr lIns="40485" tIns="20243" rIns="40485" bIns="20243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7961987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8534008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32830" y="604763"/>
            <a:ext cx="5214516" cy="1218902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830" y="1856482"/>
            <a:ext cx="5214516" cy="41724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1600"/>
            </a:lvl1pPr>
            <a:lvl2pPr marL="0" indent="101230" algn="ctr">
              <a:spcBef>
                <a:spcPts val="0"/>
              </a:spcBef>
              <a:buClrTx/>
              <a:buSzTx/>
              <a:buNone/>
              <a:defRPr sz="1600"/>
            </a:lvl2pPr>
            <a:lvl3pPr marL="0" indent="202460" algn="ctr">
              <a:spcBef>
                <a:spcPts val="0"/>
              </a:spcBef>
              <a:buClrTx/>
              <a:buSzTx/>
              <a:buNone/>
              <a:defRPr sz="1600"/>
            </a:lvl3pPr>
            <a:lvl4pPr marL="0" indent="303690" algn="ctr">
              <a:spcBef>
                <a:spcPts val="0"/>
              </a:spcBef>
              <a:buClrTx/>
              <a:buSzTx/>
              <a:buNone/>
              <a:defRPr sz="1600"/>
            </a:lvl4pPr>
            <a:lvl5pPr marL="0" indent="404920" algn="ctr">
              <a:spcBef>
                <a:spcPts val="0"/>
              </a:spcBef>
              <a:buClrTx/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224579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3347671" y="235852"/>
            <a:ext cx="2657885" cy="3033192"/>
          </a:xfrm>
          <a:prstGeom prst="rect">
            <a:avLst/>
          </a:prstGeom>
        </p:spPr>
        <p:txBody>
          <a:bodyPr lIns="40489" tIns="20245" rIns="40489" bIns="20245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74622" y="234405"/>
            <a:ext cx="2657884" cy="1472059"/>
          </a:xfrm>
          <a:prstGeom prst="rect">
            <a:avLst/>
          </a:prstGeom>
        </p:spPr>
        <p:txBody>
          <a:bodyPr anchor="b"/>
          <a:lstStyle>
            <a:lvl1pPr>
              <a:defRPr sz="27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74622" y="1743968"/>
            <a:ext cx="2657884" cy="151894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1600"/>
            </a:lvl1pPr>
            <a:lvl2pPr marL="0" indent="101230" algn="ctr">
              <a:spcBef>
                <a:spcPts val="0"/>
              </a:spcBef>
              <a:buClrTx/>
              <a:buSzTx/>
              <a:buNone/>
              <a:defRPr sz="1600"/>
            </a:lvl2pPr>
            <a:lvl3pPr marL="0" indent="202460" algn="ctr">
              <a:spcBef>
                <a:spcPts val="0"/>
              </a:spcBef>
              <a:buClrTx/>
              <a:buSzTx/>
              <a:buNone/>
              <a:defRPr sz="1600"/>
            </a:lvl3pPr>
            <a:lvl4pPr marL="0" indent="303690" algn="ctr">
              <a:spcBef>
                <a:spcPts val="0"/>
              </a:spcBef>
              <a:buClrTx/>
              <a:buSzTx/>
              <a:buNone/>
              <a:defRPr sz="1600"/>
            </a:lvl4pPr>
            <a:lvl5pPr marL="0" indent="404920" algn="ctr">
              <a:spcBef>
                <a:spcPts val="0"/>
              </a:spcBef>
              <a:buClrTx/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086589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1717762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3464730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3347669" y="956371"/>
            <a:ext cx="2657884" cy="2320603"/>
          </a:xfrm>
          <a:prstGeom prst="rect">
            <a:avLst/>
          </a:prstGeom>
        </p:spPr>
        <p:txBody>
          <a:bodyPr lIns="40489" tIns="20245" rIns="40489" bIns="20245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74622" y="956371"/>
            <a:ext cx="2657884" cy="2320603"/>
          </a:xfrm>
          <a:prstGeom prst="rect">
            <a:avLst/>
          </a:prstGeom>
        </p:spPr>
        <p:txBody>
          <a:bodyPr/>
          <a:lstStyle>
            <a:lvl1pPr marL="151846" indent="-151846">
              <a:spcBef>
                <a:spcPts val="1417"/>
              </a:spcBef>
              <a:buClrTx/>
              <a:defRPr sz="1200"/>
            </a:lvl1pPr>
            <a:lvl2pPr marL="303690" indent="-151846">
              <a:spcBef>
                <a:spcPts val="1417"/>
              </a:spcBef>
              <a:buClrTx/>
              <a:defRPr sz="1200"/>
            </a:lvl2pPr>
            <a:lvl3pPr marL="455534" indent="-151846">
              <a:spcBef>
                <a:spcPts val="1417"/>
              </a:spcBef>
              <a:buClrTx/>
              <a:defRPr sz="1200"/>
            </a:lvl3pPr>
            <a:lvl4pPr marL="607380" indent="-151846">
              <a:spcBef>
                <a:spcPts val="1417"/>
              </a:spcBef>
              <a:buClrTx/>
              <a:defRPr sz="1200"/>
            </a:lvl4pPr>
            <a:lvl5pPr marL="759224" indent="-151846">
              <a:spcBef>
                <a:spcPts val="1417"/>
              </a:spcBef>
              <a:buClrTx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0133366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74624" y="468811"/>
            <a:ext cx="5530931" cy="2662833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7785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40" y="897613"/>
            <a:ext cx="5589151" cy="1497687"/>
          </a:xfrm>
        </p:spPr>
        <p:txBody>
          <a:bodyPr anchor="b"/>
          <a:lstStyle>
            <a:lvl1pPr>
              <a:defRPr sz="31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40" y="2409468"/>
            <a:ext cx="5589151" cy="78759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39952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47990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1985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5980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9975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439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7966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91961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3353997" y="1833042"/>
            <a:ext cx="2657884" cy="1439242"/>
          </a:xfrm>
          <a:prstGeom prst="rect">
            <a:avLst/>
          </a:prstGeom>
        </p:spPr>
        <p:txBody>
          <a:bodyPr lIns="40489" tIns="20245" rIns="40489" bIns="20245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3353997" y="234404"/>
            <a:ext cx="2657884" cy="1439242"/>
          </a:xfrm>
          <a:prstGeom prst="rect">
            <a:avLst/>
          </a:prstGeom>
        </p:spPr>
        <p:txBody>
          <a:bodyPr lIns="40489" tIns="20245" rIns="40489" bIns="20245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74622" y="234404"/>
            <a:ext cx="2657884" cy="3037880"/>
          </a:xfrm>
          <a:prstGeom prst="rect">
            <a:avLst/>
          </a:prstGeom>
        </p:spPr>
        <p:txBody>
          <a:bodyPr lIns="40489" tIns="20245" rIns="40489" bIns="20245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809019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632830" y="2348734"/>
            <a:ext cx="5214516" cy="214704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1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632830" y="1564896"/>
            <a:ext cx="5214516" cy="27626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42448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6480175" cy="3600450"/>
          </a:xfrm>
          <a:prstGeom prst="rect">
            <a:avLst/>
          </a:prstGeom>
        </p:spPr>
        <p:txBody>
          <a:bodyPr lIns="40489" tIns="20245" rIns="40489" bIns="20245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0696483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2760835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632830" y="604763"/>
            <a:ext cx="5214516" cy="1218902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32830" y="1856482"/>
            <a:ext cx="5214516" cy="41724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1600"/>
            </a:lvl1pPr>
            <a:lvl2pPr marL="0" indent="101252" algn="ctr">
              <a:spcBef>
                <a:spcPts val="0"/>
              </a:spcBef>
              <a:buClrTx/>
              <a:buSzTx/>
              <a:buNone/>
              <a:defRPr sz="1600"/>
            </a:lvl2pPr>
            <a:lvl3pPr marL="0" indent="202504" algn="ctr">
              <a:spcBef>
                <a:spcPts val="0"/>
              </a:spcBef>
              <a:buClrTx/>
              <a:buSzTx/>
              <a:buNone/>
              <a:defRPr sz="1600"/>
            </a:lvl3pPr>
            <a:lvl4pPr marL="0" indent="303756" algn="ctr">
              <a:spcBef>
                <a:spcPts val="0"/>
              </a:spcBef>
              <a:buClrTx/>
              <a:buSzTx/>
              <a:buNone/>
              <a:defRPr sz="1600"/>
            </a:lvl4pPr>
            <a:lvl5pPr marL="0" indent="405008" algn="ctr">
              <a:spcBef>
                <a:spcPts val="0"/>
              </a:spcBef>
              <a:buClrTx/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471785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sz="half" idx="13"/>
          </p:nvPr>
        </p:nvSpPr>
        <p:spPr>
          <a:xfrm>
            <a:off x="3347669" y="235852"/>
            <a:ext cx="2657885" cy="3033192"/>
          </a:xfrm>
          <a:prstGeom prst="rect">
            <a:avLst/>
          </a:prstGeom>
        </p:spPr>
        <p:txBody>
          <a:bodyPr lIns="40498" tIns="20249" rIns="40498" bIns="2024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474622" y="234404"/>
            <a:ext cx="2657884" cy="1472059"/>
          </a:xfrm>
          <a:prstGeom prst="rect">
            <a:avLst/>
          </a:prstGeom>
        </p:spPr>
        <p:txBody>
          <a:bodyPr anchor="b"/>
          <a:lstStyle>
            <a:lvl1pPr>
              <a:defRPr sz="27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474622" y="1743968"/>
            <a:ext cx="2657884" cy="151894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1600"/>
            </a:lvl1pPr>
            <a:lvl2pPr marL="0" indent="101252" algn="ctr">
              <a:spcBef>
                <a:spcPts val="0"/>
              </a:spcBef>
              <a:buClrTx/>
              <a:buSzTx/>
              <a:buNone/>
              <a:defRPr sz="1600"/>
            </a:lvl2pPr>
            <a:lvl3pPr marL="0" indent="202504" algn="ctr">
              <a:spcBef>
                <a:spcPts val="0"/>
              </a:spcBef>
              <a:buClrTx/>
              <a:buSzTx/>
              <a:buNone/>
              <a:defRPr sz="1600"/>
            </a:lvl3pPr>
            <a:lvl4pPr marL="0" indent="303756" algn="ctr">
              <a:spcBef>
                <a:spcPts val="0"/>
              </a:spcBef>
              <a:buClrTx/>
              <a:buSzTx/>
              <a:buNone/>
              <a:defRPr sz="1600"/>
            </a:lvl4pPr>
            <a:lvl5pPr marL="0" indent="405008" algn="ctr">
              <a:spcBef>
                <a:spcPts val="0"/>
              </a:spcBef>
              <a:buClrTx/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5072521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17572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47912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sz="half" idx="13"/>
          </p:nvPr>
        </p:nvSpPr>
        <p:spPr>
          <a:xfrm>
            <a:off x="3347669" y="956369"/>
            <a:ext cx="2657884" cy="2320603"/>
          </a:xfrm>
          <a:prstGeom prst="rect">
            <a:avLst/>
          </a:prstGeom>
        </p:spPr>
        <p:txBody>
          <a:bodyPr lIns="40498" tIns="20249" rIns="40498" bIns="2024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474622" y="956369"/>
            <a:ext cx="2657884" cy="2320603"/>
          </a:xfrm>
          <a:prstGeom prst="rect">
            <a:avLst/>
          </a:prstGeom>
        </p:spPr>
        <p:txBody>
          <a:bodyPr/>
          <a:lstStyle>
            <a:lvl1pPr marL="151878" indent="-151878">
              <a:spcBef>
                <a:spcPts val="1417"/>
              </a:spcBef>
              <a:buClrTx/>
              <a:defRPr sz="1200"/>
            </a:lvl1pPr>
            <a:lvl2pPr marL="303756" indent="-151878">
              <a:spcBef>
                <a:spcPts val="1417"/>
              </a:spcBef>
              <a:buClrTx/>
              <a:defRPr sz="1200"/>
            </a:lvl2pPr>
            <a:lvl3pPr marL="455634" indent="-151878">
              <a:spcBef>
                <a:spcPts val="1417"/>
              </a:spcBef>
              <a:buClrTx/>
              <a:defRPr sz="1200"/>
            </a:lvl3pPr>
            <a:lvl4pPr marL="607512" indent="-151878">
              <a:spcBef>
                <a:spcPts val="1417"/>
              </a:spcBef>
              <a:buClrTx/>
              <a:defRPr sz="1200"/>
            </a:lvl4pPr>
            <a:lvl5pPr marL="759390" indent="-151878">
              <a:spcBef>
                <a:spcPts val="1417"/>
              </a:spcBef>
              <a:buClrTx/>
              <a:defRPr sz="1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4559095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474622" y="468809"/>
            <a:ext cx="5530931" cy="2662833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341723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958453"/>
            <a:ext cx="2754074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958453"/>
            <a:ext cx="2754074" cy="22844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3353997" y="1833042"/>
            <a:ext cx="2657884" cy="1439242"/>
          </a:xfrm>
          <a:prstGeom prst="rect">
            <a:avLst/>
          </a:prstGeom>
        </p:spPr>
        <p:txBody>
          <a:bodyPr lIns="40498" tIns="20249" rIns="40498" bIns="2024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3353997" y="234404"/>
            <a:ext cx="2657884" cy="1439242"/>
          </a:xfrm>
          <a:prstGeom prst="rect">
            <a:avLst/>
          </a:prstGeom>
        </p:spPr>
        <p:txBody>
          <a:bodyPr lIns="40498" tIns="20249" rIns="40498" bIns="2024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sz="half" idx="15"/>
          </p:nvPr>
        </p:nvSpPr>
        <p:spPr>
          <a:xfrm>
            <a:off x="474622" y="234404"/>
            <a:ext cx="2657884" cy="3037880"/>
          </a:xfrm>
          <a:prstGeom prst="rect">
            <a:avLst/>
          </a:prstGeom>
        </p:spPr>
        <p:txBody>
          <a:bodyPr lIns="40498" tIns="20249" rIns="40498" bIns="2024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645758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632830" y="2348732"/>
            <a:ext cx="5214516" cy="21471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1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632830" y="1564891"/>
            <a:ext cx="5214516" cy="27627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15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2454355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6480175" cy="3600450"/>
          </a:xfrm>
          <a:prstGeom prst="rect">
            <a:avLst/>
          </a:prstGeom>
        </p:spPr>
        <p:txBody>
          <a:bodyPr lIns="40498" tIns="20249" rIns="40498" bIns="2024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0883036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670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9" y="191691"/>
            <a:ext cx="5589151" cy="6959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882610"/>
            <a:ext cx="2741418" cy="4325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9952" indent="0">
              <a:buNone/>
              <a:defRPr sz="1100" b="1"/>
            </a:lvl2pPr>
            <a:lvl3pPr marL="479903" indent="0">
              <a:buNone/>
              <a:defRPr sz="900" b="1"/>
            </a:lvl3pPr>
            <a:lvl4pPr marL="719855" indent="0">
              <a:buNone/>
              <a:defRPr sz="800" b="1"/>
            </a:lvl4pPr>
            <a:lvl5pPr marL="959805" indent="0">
              <a:buNone/>
              <a:defRPr sz="800" b="1"/>
            </a:lvl5pPr>
            <a:lvl6pPr marL="1199757" indent="0">
              <a:buNone/>
              <a:defRPr sz="800" b="1"/>
            </a:lvl6pPr>
            <a:lvl7pPr marL="1439709" indent="0">
              <a:buNone/>
              <a:defRPr sz="800" b="1"/>
            </a:lvl7pPr>
            <a:lvl8pPr marL="1679661" indent="0">
              <a:buNone/>
              <a:defRPr sz="800" b="1"/>
            </a:lvl8pPr>
            <a:lvl9pPr marL="1919613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315165"/>
            <a:ext cx="274141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882610"/>
            <a:ext cx="2754918" cy="4325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39952" indent="0">
              <a:buNone/>
              <a:defRPr sz="1100" b="1"/>
            </a:lvl2pPr>
            <a:lvl3pPr marL="479903" indent="0">
              <a:buNone/>
              <a:defRPr sz="900" b="1"/>
            </a:lvl3pPr>
            <a:lvl4pPr marL="719855" indent="0">
              <a:buNone/>
              <a:defRPr sz="800" b="1"/>
            </a:lvl4pPr>
            <a:lvl5pPr marL="959805" indent="0">
              <a:buNone/>
              <a:defRPr sz="800" b="1"/>
            </a:lvl5pPr>
            <a:lvl6pPr marL="1199757" indent="0">
              <a:buNone/>
              <a:defRPr sz="800" b="1"/>
            </a:lvl6pPr>
            <a:lvl7pPr marL="1439709" indent="0">
              <a:buNone/>
              <a:defRPr sz="800" b="1"/>
            </a:lvl7pPr>
            <a:lvl8pPr marL="1679661" indent="0">
              <a:buNone/>
              <a:defRPr sz="800" b="1"/>
            </a:lvl8pPr>
            <a:lvl9pPr marL="1919613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315165"/>
            <a:ext cx="2754918" cy="1934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9" y="240030"/>
            <a:ext cx="2090025" cy="840105"/>
          </a:xfrm>
        </p:spPr>
        <p:txBody>
          <a:bodyPr anchor="b"/>
          <a:lstStyle>
            <a:lvl1pPr>
              <a:defRPr sz="1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21" y="518401"/>
            <a:ext cx="3280589" cy="2558653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9" y="1080135"/>
            <a:ext cx="2090025" cy="2001084"/>
          </a:xfrm>
        </p:spPr>
        <p:txBody>
          <a:bodyPr/>
          <a:lstStyle>
            <a:lvl1pPr marL="0" indent="0">
              <a:buNone/>
              <a:defRPr sz="800"/>
            </a:lvl1pPr>
            <a:lvl2pPr marL="239952" indent="0">
              <a:buNone/>
              <a:defRPr sz="800"/>
            </a:lvl2pPr>
            <a:lvl3pPr marL="479903" indent="0">
              <a:buNone/>
              <a:defRPr sz="600"/>
            </a:lvl3pPr>
            <a:lvl4pPr marL="719855" indent="0">
              <a:buNone/>
              <a:defRPr sz="500"/>
            </a:lvl4pPr>
            <a:lvl5pPr marL="959805" indent="0">
              <a:buNone/>
              <a:defRPr sz="500"/>
            </a:lvl5pPr>
            <a:lvl6pPr marL="1199757" indent="0">
              <a:buNone/>
              <a:defRPr sz="500"/>
            </a:lvl6pPr>
            <a:lvl7pPr marL="1439709" indent="0">
              <a:buNone/>
              <a:defRPr sz="500"/>
            </a:lvl7pPr>
            <a:lvl8pPr marL="1679661" indent="0">
              <a:buNone/>
              <a:defRPr sz="500"/>
            </a:lvl8pPr>
            <a:lvl9pPr marL="191961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9" y="240030"/>
            <a:ext cx="2090025" cy="840105"/>
          </a:xfrm>
        </p:spPr>
        <p:txBody>
          <a:bodyPr anchor="b"/>
          <a:lstStyle>
            <a:lvl1pPr>
              <a:defRPr sz="1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21" y="518401"/>
            <a:ext cx="3280589" cy="2558653"/>
          </a:xfrm>
        </p:spPr>
        <p:txBody>
          <a:bodyPr anchor="t"/>
          <a:lstStyle>
            <a:lvl1pPr marL="0" indent="0">
              <a:buNone/>
              <a:defRPr sz="1700"/>
            </a:lvl1pPr>
            <a:lvl2pPr marL="239952" indent="0">
              <a:buNone/>
              <a:defRPr sz="1500"/>
            </a:lvl2pPr>
            <a:lvl3pPr marL="479903" indent="0">
              <a:buNone/>
              <a:defRPr sz="1200"/>
            </a:lvl3pPr>
            <a:lvl4pPr marL="719855" indent="0">
              <a:buNone/>
              <a:defRPr sz="1100"/>
            </a:lvl4pPr>
            <a:lvl5pPr marL="959805" indent="0">
              <a:buNone/>
              <a:defRPr sz="1100"/>
            </a:lvl5pPr>
            <a:lvl6pPr marL="1199757" indent="0">
              <a:buNone/>
              <a:defRPr sz="1100"/>
            </a:lvl6pPr>
            <a:lvl7pPr marL="1439709" indent="0">
              <a:buNone/>
              <a:defRPr sz="1100"/>
            </a:lvl7pPr>
            <a:lvl8pPr marL="1679661" indent="0">
              <a:buNone/>
              <a:defRPr sz="1100"/>
            </a:lvl8pPr>
            <a:lvl9pPr marL="1919613" indent="0">
              <a:buNone/>
              <a:defRPr sz="11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9" y="1080135"/>
            <a:ext cx="2090025" cy="2001084"/>
          </a:xfrm>
        </p:spPr>
        <p:txBody>
          <a:bodyPr/>
          <a:lstStyle>
            <a:lvl1pPr marL="0" indent="0">
              <a:buNone/>
              <a:defRPr sz="800"/>
            </a:lvl1pPr>
            <a:lvl2pPr marL="239952" indent="0">
              <a:buNone/>
              <a:defRPr sz="800"/>
            </a:lvl2pPr>
            <a:lvl3pPr marL="479903" indent="0">
              <a:buNone/>
              <a:defRPr sz="600"/>
            </a:lvl3pPr>
            <a:lvl4pPr marL="719855" indent="0">
              <a:buNone/>
              <a:defRPr sz="500"/>
            </a:lvl4pPr>
            <a:lvl5pPr marL="959805" indent="0">
              <a:buNone/>
              <a:defRPr sz="500"/>
            </a:lvl5pPr>
            <a:lvl6pPr marL="1199757" indent="0">
              <a:buNone/>
              <a:defRPr sz="500"/>
            </a:lvl6pPr>
            <a:lvl7pPr marL="1439709" indent="0">
              <a:buNone/>
              <a:defRPr sz="500"/>
            </a:lvl7pPr>
            <a:lvl8pPr marL="1679661" indent="0">
              <a:buNone/>
              <a:defRPr sz="500"/>
            </a:lvl8pPr>
            <a:lvl9pPr marL="191961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91691"/>
            <a:ext cx="5589151" cy="695921"/>
          </a:xfrm>
          <a:prstGeom prst="rect">
            <a:avLst/>
          </a:prstGeom>
        </p:spPr>
        <p:txBody>
          <a:bodyPr vert="horz" lIns="91410" tIns="45705" rIns="91410" bIns="4570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958453"/>
            <a:ext cx="5589151" cy="2284452"/>
          </a:xfrm>
          <a:prstGeom prst="rect">
            <a:avLst/>
          </a:prstGeom>
        </p:spPr>
        <p:txBody>
          <a:bodyPr vert="horz" lIns="91410" tIns="45705" rIns="91410" bIns="4570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5" y="3337084"/>
            <a:ext cx="1458039" cy="191691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EECE3-0AF6-5049-B26B-92EA38565A63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337084"/>
            <a:ext cx="2187059" cy="191691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7" y="3337084"/>
            <a:ext cx="1458039" cy="191691"/>
          </a:xfrm>
          <a:prstGeom prst="rect">
            <a:avLst/>
          </a:prstGeom>
        </p:spPr>
        <p:txBody>
          <a:bodyPr vert="horz" lIns="91410" tIns="45705" rIns="91410" bIns="45705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DD07-3ACF-6A48-A734-05B2915740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txStyles>
    <p:titleStyle>
      <a:lvl1pPr algn="l" defTabSz="479903" rtl="0" eaLnBrk="1" latinLnBrk="0" hangingPunct="1">
        <a:lnSpc>
          <a:spcPct val="90000"/>
        </a:lnSpc>
        <a:spcBef>
          <a:spcPct val="0"/>
        </a:spcBef>
        <a:buNone/>
        <a:defRPr sz="2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976" indent="-119976" algn="l" defTabSz="479903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59928" indent="-119976" algn="l" defTabSz="47990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9877" indent="-119976" algn="l" defTabSz="47990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39830" indent="-119976" algn="l" defTabSz="47990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79781" indent="-119976" algn="l" defTabSz="47990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319733" indent="-119976" algn="l" defTabSz="47990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559685" indent="-119976" algn="l" defTabSz="47990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99637" indent="-119976" algn="l" defTabSz="47990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039589" indent="-119976" algn="l" defTabSz="479903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9952" algn="l" defTabSz="4799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9903" algn="l" defTabSz="4799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19855" algn="l" defTabSz="4799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9805" algn="l" defTabSz="4799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9757" algn="l" defTabSz="4799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39709" algn="l" defTabSz="4799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79661" algn="l" defTabSz="4799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19613" algn="l" defTabSz="479903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74625" y="93765"/>
            <a:ext cx="5530931" cy="79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74625" y="956372"/>
            <a:ext cx="5530931" cy="232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48364" y="3431682"/>
            <a:ext cx="180074" cy="153143"/>
          </a:xfrm>
          <a:prstGeom prst="rect">
            <a:avLst/>
          </a:prstGeom>
          <a:ln w="12700">
            <a:miter lim="400000"/>
          </a:ln>
        </p:spPr>
        <p:txBody>
          <a:bodyPr wrap="none" lIns="22491" tIns="22491" rIns="22491" bIns="22491">
            <a:spAutoFit/>
          </a:bodyPr>
          <a:lstStyle>
            <a:lvl1pPr>
              <a:defRPr sz="7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 defTabSz="258658" hangingPunct="0"/>
            <a:fld id="{86CB4B4D-7CA3-9044-876B-883B54F8677D}" type="slidenum">
              <a:rPr lang="en-US" altLang="zh-CN" kern="0" smtClean="0">
                <a:solidFill>
                  <a:srgbClr val="FFFFFF"/>
                </a:solidFill>
              </a:rPr>
              <a:pPr algn="ctr" defTabSz="258658" hangingPunct="0"/>
              <a:t>‹#›</a:t>
            </a:fld>
            <a:endParaRPr lang="en-US" altLang="zh-C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3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transition spd="med"/>
  <p:txStyles>
    <p:titleStyle>
      <a:lvl1pPr marL="0" marR="0" indent="0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101219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202438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303657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404876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506095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607314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708533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809752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196815" marR="0" indent="-196815" algn="l" defTabSz="258671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393629" marR="0" indent="-196815" algn="l" defTabSz="258671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590445" marR="0" indent="-196815" algn="l" defTabSz="258671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787258" marR="0" indent="-196815" algn="l" defTabSz="258671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984074" marR="0" indent="-196815" algn="l" defTabSz="258671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180887" marR="0" indent="-196815" algn="l" defTabSz="258671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377702" marR="0" indent="-196815" algn="l" defTabSz="258671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1574517" marR="0" indent="-196815" algn="l" defTabSz="258671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1771331" marR="0" indent="-196815" algn="l" defTabSz="258671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01219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02438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03657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04876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06095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07314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708533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809752" algn="ctr" defTabSz="2586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74624" y="93764"/>
            <a:ext cx="5530931" cy="79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4" tIns="22494" rIns="22494" bIns="22494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74624" y="956371"/>
            <a:ext cx="5530931" cy="232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4" tIns="22494" rIns="22494" bIns="22494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48361" y="3431681"/>
            <a:ext cx="180080" cy="153149"/>
          </a:xfrm>
          <a:prstGeom prst="rect">
            <a:avLst/>
          </a:prstGeom>
          <a:ln w="12700">
            <a:miter lim="400000"/>
          </a:ln>
        </p:spPr>
        <p:txBody>
          <a:bodyPr wrap="none" lIns="22494" tIns="22494" rIns="22494" bIns="22494">
            <a:spAutoFit/>
          </a:bodyPr>
          <a:lstStyle>
            <a:lvl1pPr>
              <a:defRPr sz="7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 defTabSz="258686" hangingPunct="0"/>
            <a:fld id="{86CB4B4D-7CA3-9044-876B-883B54F8677D}" type="slidenum">
              <a:rPr lang="en-US" altLang="zh-CN" kern="0" smtClean="0">
                <a:solidFill>
                  <a:srgbClr val="FFFFFF"/>
                </a:solidFill>
              </a:rPr>
              <a:pPr algn="ctr" defTabSz="258686" hangingPunct="0"/>
              <a:t>‹#›</a:t>
            </a:fld>
            <a:endParaRPr lang="en-US" altLang="zh-CN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23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</p:sldLayoutIdLst>
  <p:transition spd="med"/>
  <p:txStyles>
    <p:titleStyle>
      <a:lvl1pPr marL="0" marR="0" indent="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10123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20246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30369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40492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50615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60738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70861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80984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196837" marR="0" indent="-196837" algn="l" defTabSz="258699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393672" marR="0" indent="-196837" algn="l" defTabSz="258699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590509" marR="0" indent="-196837" algn="l" defTabSz="258699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787344" marR="0" indent="-196837" algn="l" defTabSz="258699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984181" marR="0" indent="-196837" algn="l" defTabSz="258699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181016" marR="0" indent="-196837" algn="l" defTabSz="258699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377852" marR="0" indent="-196837" algn="l" defTabSz="258699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1574688" marR="0" indent="-196837" algn="l" defTabSz="258699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1771524" marR="0" indent="-196837" algn="l" defTabSz="258699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0123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0246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0369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0492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0615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0738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70861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809840" algn="ctr" defTabSz="25869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74622" y="93762"/>
            <a:ext cx="5530931" cy="796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9" tIns="22499" rIns="22499" bIns="2249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74622" y="956369"/>
            <a:ext cx="5530931" cy="232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9" tIns="22499" rIns="22499" bIns="22499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3148356" y="3431679"/>
            <a:ext cx="180090" cy="153159"/>
          </a:xfrm>
          <a:prstGeom prst="rect">
            <a:avLst/>
          </a:prstGeom>
          <a:ln w="12700">
            <a:miter lim="400000"/>
          </a:ln>
        </p:spPr>
        <p:txBody>
          <a:bodyPr wrap="none" lIns="22499" tIns="22499" rIns="22499" bIns="22499">
            <a:spAutoFit/>
          </a:bodyPr>
          <a:lstStyle>
            <a:lvl1pPr>
              <a:defRPr sz="7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 algn="ctr" defTabSz="258742" hangingPunct="0"/>
            <a:fld id="{86CB4B4D-7CA3-9044-876B-883B54F8677D}" type="slidenum">
              <a:rPr kern="0">
                <a:solidFill>
                  <a:srgbClr val="FFFFFF"/>
                </a:solidFill>
              </a:rPr>
              <a:pPr algn="ctr" defTabSz="258742" hangingPunct="0"/>
              <a:t>‹#›</a:t>
            </a:fld>
            <a:endParaRPr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41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</p:sldLayoutIdLst>
  <p:transition spd="med"/>
  <p:txStyles>
    <p:titleStyle>
      <a:lvl1pPr marL="0" marR="0" indent="0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101252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202504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303756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405008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506260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607512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708764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810016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196879" marR="0" indent="-196879" algn="l" defTabSz="258755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393758" marR="0" indent="-196879" algn="l" defTabSz="258755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590637" marR="0" indent="-196879" algn="l" defTabSz="258755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787516" marR="0" indent="-196879" algn="l" defTabSz="258755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984395" marR="0" indent="-196879" algn="l" defTabSz="258755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181274" marR="0" indent="-196879" algn="l" defTabSz="258755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1378152" marR="0" indent="-196879" algn="l" defTabSz="258755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1575031" marR="0" indent="-196879" algn="l" defTabSz="258755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1771910" marR="0" indent="-196879" algn="l" defTabSz="258755" rtl="0" latinLnBrk="0">
        <a:lnSpc>
          <a:spcPct val="100000"/>
        </a:lnSpc>
        <a:spcBef>
          <a:spcPts val="186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1400" b="0" i="0" u="none" strike="noStrike" cap="none" spc="0" baseline="0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101252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202504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303756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405008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506260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607512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708764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810016" algn="ctr" defTabSz="25875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.jpe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15539" y="711199"/>
            <a:ext cx="6190062" cy="461635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Race Condition Bugs in Android Drivers</a:t>
            </a:r>
            <a:endParaRPr lang="zh-CN" altLang="en-US" sz="24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2445940" y="1918759"/>
            <a:ext cx="7797800" cy="392113"/>
          </a:xfrm>
          <a:prstGeom prst="rect">
            <a:avLst/>
          </a:prstGeom>
        </p:spPr>
        <p:txBody>
          <a:bodyPr lIns="91410" tIns="45705" rIns="91410" bIns="45705">
            <a:noAutofit/>
          </a:bodyPr>
          <a:lstStyle>
            <a:lvl1pPr marL="120015" indent="-120015" algn="l" defTabSz="480060" rtl="0" eaLnBrk="1" latinLnBrk="0" hangingPunct="1">
              <a:lnSpc>
                <a:spcPct val="90000"/>
              </a:lnSpc>
              <a:spcBef>
                <a:spcPts val="525"/>
              </a:spcBef>
              <a:buFont typeface="Arial" panose="020B0604020202020204" pitchFamily="34" charset="0"/>
              <a:buChar char="•"/>
              <a:defRPr sz="14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004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2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007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010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13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2016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6019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0022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0255" indent="-120015" algn="l" defTabSz="480060" rtl="0" eaLnBrk="1" latinLnBrk="0" hangingPunct="1">
              <a:lnSpc>
                <a:spcPct val="90000"/>
              </a:lnSpc>
              <a:spcBef>
                <a:spcPts val="263"/>
              </a:spcBef>
              <a:buFont typeface="Arial" panose="020B0604020202020204" pitchFamily="34" charset="0"/>
              <a:buChar char="•"/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Yang Dai</a:t>
            </a:r>
            <a:endParaRPr kumimoji="1" lang="zh-CN" altLang="en-US" sz="1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5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2484620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CVE-2017-11045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975" y="976685"/>
            <a:ext cx="4446768" cy="2169794"/>
          </a:xfrm>
          <a:prstGeom prst="rect">
            <a:avLst/>
          </a:prstGeom>
        </p:spPr>
        <p:txBody>
          <a:bodyPr wrap="square" lIns="91410" tIns="45705" rIns="91410" bIns="45705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static 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msm_fd_s_ctrl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file *file, void *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fh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v4l2_control *a)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{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...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case V4L2_CID_FD_WORK_MEMORY_FD: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</a:t>
            </a:r>
            <a:r>
              <a:rPr lang="en-US" altLang="zh-CN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(</a:t>
            </a:r>
            <a:r>
              <a:rPr lang="en-US" altLang="zh-CN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work_buf.handle</a:t>
            </a:r>
            <a:r>
              <a:rPr lang="en-US" altLang="zh-CN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zh-CN" alt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　　　</a:t>
            </a:r>
            <a:endParaRPr lang="en-US" altLang="zh-CN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  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msm_fd_hw_unmap_buffer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work_buf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    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if (a-&gt;value &gt;= 0) {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  ret = 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msm_fd_hw_map_buffer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mem_pool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                  a-&gt;value, &amp;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work_buf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  if (ret &lt; 0)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                  return ret;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}</a:t>
            </a:r>
          </a:p>
          <a:p>
            <a:r>
              <a:rPr lang="zh-CN" alt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　　</a:t>
            </a:r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...</a:t>
            </a:r>
          </a:p>
          <a:p>
            <a:r>
              <a:rPr lang="en-US" altLang="zh-CN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zh-CN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2736" y="1210733"/>
            <a:ext cx="1678604" cy="369302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free(</a:t>
            </a:r>
            <a:r>
              <a:rPr lang="en-US" altLang="zh-CN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work.buf.handle</a:t>
            </a:r>
            <a:r>
              <a:rPr lang="en-US" altLang="zh-CN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altLang="zh-CN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work.buf.handle</a:t>
            </a:r>
            <a:r>
              <a:rPr lang="en-US" altLang="zh-CN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NULL</a:t>
            </a:r>
            <a:endParaRPr lang="zh-CN" alt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8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919775" flipV="1">
            <a:off x="3736196" y="1499128"/>
            <a:ext cx="772634" cy="1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9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2484620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CVE-2017-11045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800" y="1117600"/>
            <a:ext cx="2463800" cy="1046410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Thread A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(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work_buf.handle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msm_fd_hw_unmap_buffer</a:t>
            </a:r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8544" y="1117602"/>
            <a:ext cx="2463800" cy="1508075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Thread B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(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work_buf.handle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return</a:t>
            </a:r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10667" y="1501159"/>
            <a:ext cx="1396476" cy="230802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work_buf.handle</a:t>
            </a:r>
            <a:r>
              <a:rPr lang="en-US" altLang="zh-CN" dirty="0">
                <a:solidFill>
                  <a:schemeClr val="bg1"/>
                </a:solidFill>
              </a:rPr>
              <a:t> == </a:t>
            </a:r>
            <a:r>
              <a:rPr lang="en-US" altLang="zh-CN" dirty="0" smtClean="0">
                <a:solidFill>
                  <a:schemeClr val="bg1"/>
                </a:solidFill>
              </a:rPr>
              <a:t>NULL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2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9919775" flipV="1">
            <a:off x="4269596" y="1835722"/>
            <a:ext cx="772634" cy="13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54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2484620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CVE-2017-11045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800" y="1117601"/>
            <a:ext cx="2463800" cy="1323409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Thread A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(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work_buf.handle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msm_fd_hw_unmap_buffer</a:t>
            </a:r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8544" y="1117600"/>
            <a:ext cx="2463800" cy="149268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Thread B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(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work_buf.handle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msm_fd_hw_unmap_buffer</a:t>
            </a:r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32930" y="1226393"/>
            <a:ext cx="1338767" cy="369302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double free</a:t>
            </a:r>
            <a:endParaRPr lang="zh-CN" altLang="en-US" sz="18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6445227" flipV="1">
            <a:off x="4727397" y="1903796"/>
            <a:ext cx="804557" cy="12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34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2484620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775" y="1205284"/>
            <a:ext cx="4446768" cy="1785074"/>
          </a:xfrm>
          <a:prstGeom prst="rect">
            <a:avLst/>
          </a:prstGeom>
        </p:spPr>
        <p:txBody>
          <a:bodyPr wrap="square" lIns="91410" tIns="45705" rIns="91410" bIns="45705">
            <a:spAutoFit/>
          </a:bodyPr>
          <a:lstStyle/>
          <a:p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static void 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timerfd_setup_cancel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struct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timerfd_ctx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*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flags)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{	…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if (!</a:t>
            </a:r>
            <a:r>
              <a:rPr lang="en-US" altLang="zh-CN" sz="11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1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1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might_cancel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{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altLang="zh-CN" sz="11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1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1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might_cancel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= true;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spin_lock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cancel_lock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list_add_rcu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clist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&amp;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cancel_list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spin_unlock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</a:t>
            </a:r>
            <a:r>
              <a:rPr lang="en-US" altLang="zh-CN" sz="11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cancel_lock</a:t>
            </a:r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	…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lang="zh-CN" altLang="en-US" sz="11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93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95" y="1087407"/>
            <a:ext cx="621453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2484620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92931" y="1319687"/>
            <a:ext cx="1415712" cy="230802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</a:rPr>
              <a:t>et value of </a:t>
            </a:r>
            <a:r>
              <a:rPr lang="en-US" altLang="zh-CN" dirty="0" err="1" smtClean="0">
                <a:solidFill>
                  <a:srgbClr val="FF0000"/>
                </a:solidFill>
              </a:rPr>
              <a:t>might_cancel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19329" y="1944657"/>
            <a:ext cx="1010152" cy="230802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If(!</a:t>
            </a:r>
            <a:r>
              <a:rPr lang="en-US" altLang="zh-CN" dirty="0" err="1" smtClean="0">
                <a:solidFill>
                  <a:srgbClr val="FF0000"/>
                </a:solidFill>
              </a:rPr>
              <a:t>might_cancel</a:t>
            </a:r>
            <a:r>
              <a:rPr lang="en-US" altLang="zh-CN" dirty="0" smtClean="0">
                <a:solidFill>
                  <a:srgbClr val="FF0000"/>
                </a:solidFill>
              </a:rPr>
              <a:t>)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9445" y="2582041"/>
            <a:ext cx="1144805" cy="230802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dirty="0" err="1" smtClean="0">
                <a:solidFill>
                  <a:srgbClr val="FF0000"/>
                </a:solidFill>
              </a:rPr>
              <a:t>ight_cancel</a:t>
            </a:r>
            <a:r>
              <a:rPr lang="en-US" altLang="zh-CN" dirty="0" smtClean="0">
                <a:solidFill>
                  <a:srgbClr val="FF0000"/>
                </a:solidFill>
              </a:rPr>
              <a:t> = true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0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2484620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800" y="1117602"/>
            <a:ext cx="2463800" cy="1892796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Thread A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(!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might_cancel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might_cancel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true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list_add_rcu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clist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&amp;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cancel_list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8544" y="1117602"/>
            <a:ext cx="2463800" cy="2108239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Thread B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(!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might_cancel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might_cancel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true</a:t>
            </a:r>
          </a:p>
          <a:p>
            <a:endParaRPr lang="en-US" altLang="zh-CN" sz="1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list_add_rcu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clist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&amp;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cancel_list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endParaRPr lang="en-US" altLang="zh-CN" sz="1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6217" y="910421"/>
            <a:ext cx="1672192" cy="64630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the same 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 twice</a:t>
            </a:r>
            <a:endParaRPr lang="zh-CN" altLang="en-US" sz="18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6445227" flipV="1">
            <a:off x="4552050" y="2027035"/>
            <a:ext cx="1070395" cy="1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50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3" y="311580"/>
            <a:ext cx="2928653" cy="43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91410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4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in list</a:t>
            </a:r>
          </a:p>
        </p:txBody>
      </p:sp>
      <p:sp>
        <p:nvSpPr>
          <p:cNvPr id="5" name="no lock protection on list operation…"/>
          <p:cNvSpPr txBox="1"/>
          <p:nvPr/>
        </p:nvSpPr>
        <p:spPr>
          <a:xfrm>
            <a:off x="511574" y="929524"/>
            <a:ext cx="7028305" cy="2041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83" tIns="50783" rIns="50783" bIns="50783" anchor="ctr">
            <a:spAutoFit/>
          </a:bodyPr>
          <a:lstStyle/>
          <a:p>
            <a:pPr marL="333283" indent="-333283">
              <a:buSzPct val="145000"/>
              <a:buChar char="•"/>
              <a:defRPr sz="3400" b="0"/>
            </a:pPr>
            <a:r>
              <a:rPr sz="1800" dirty="0">
                <a:solidFill>
                  <a:schemeClr val="bg1"/>
                </a:solidFill>
              </a:rPr>
              <a:t> no lock protection on list operation</a:t>
            </a:r>
          </a:p>
          <a:p>
            <a:pPr>
              <a:defRPr sz="3400" b="0">
                <a:solidFill>
                  <a:srgbClr val="FD8578"/>
                </a:solidFill>
              </a:defRPr>
            </a:pPr>
            <a:r>
              <a:rPr lang="en-US" sz="1800" dirty="0"/>
              <a:t>                    </a:t>
            </a:r>
            <a:r>
              <a:rPr sz="1800" dirty="0"/>
              <a:t>simple but rare </a:t>
            </a:r>
          </a:p>
          <a:p>
            <a:pPr marL="333283" indent="-333283">
              <a:buSzPct val="145000"/>
              <a:buChar char="•"/>
              <a:defRPr sz="3400" b="0"/>
            </a:pPr>
            <a:endParaRPr sz="1800" dirty="0"/>
          </a:p>
          <a:p>
            <a:pPr algn="l">
              <a:defRPr sz="3400" b="0"/>
            </a:pPr>
            <a:endParaRPr sz="1800" dirty="0"/>
          </a:p>
          <a:p>
            <a:pPr algn="l">
              <a:defRPr sz="3400" b="0"/>
            </a:pPr>
            <a:endParaRPr sz="1800" dirty="0"/>
          </a:p>
          <a:p>
            <a:pPr marL="333283" indent="-333283">
              <a:buSzPct val="145000"/>
              <a:buChar char="•"/>
              <a:defRPr sz="3400" b="0"/>
            </a:pPr>
            <a:r>
              <a:rPr sz="1800" dirty="0">
                <a:solidFill>
                  <a:schemeClr val="bg1"/>
                </a:solidFill>
              </a:rPr>
              <a:t> no lock protection on list node</a:t>
            </a:r>
          </a:p>
          <a:p>
            <a:pPr>
              <a:defRPr sz="3400" b="0">
                <a:solidFill>
                  <a:srgbClr val="FD8578"/>
                </a:solidFill>
              </a:defRPr>
            </a:pPr>
            <a:r>
              <a:rPr lang="en-US" sz="1800" dirty="0"/>
              <a:t>                    </a:t>
            </a:r>
            <a:r>
              <a:rPr sz="1800" dirty="0"/>
              <a:t>complex but common</a:t>
            </a:r>
          </a:p>
        </p:txBody>
      </p:sp>
    </p:spTree>
    <p:extLst>
      <p:ext uri="{BB962C8B-B14F-4D97-AF65-F5344CB8AC3E}">
        <p14:creationId xmlns:p14="http://schemas.microsoft.com/office/powerpoint/2010/main" val="140828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A"/>
          <p:cNvSpPr/>
          <p:nvPr/>
        </p:nvSpPr>
        <p:spPr>
          <a:xfrm>
            <a:off x="821613" y="1487967"/>
            <a:ext cx="632830" cy="468809"/>
          </a:xfrm>
          <a:prstGeom prst="roundRect">
            <a:avLst>
              <a:gd name="adj" fmla="val 15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44" name="C"/>
          <p:cNvSpPr/>
          <p:nvPr/>
        </p:nvSpPr>
        <p:spPr>
          <a:xfrm>
            <a:off x="3567495" y="1487967"/>
            <a:ext cx="632830" cy="468809"/>
          </a:xfrm>
          <a:prstGeom prst="roundRect">
            <a:avLst>
              <a:gd name="adj" fmla="val 15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45" name="线条"/>
          <p:cNvSpPr/>
          <p:nvPr/>
        </p:nvSpPr>
        <p:spPr>
          <a:xfrm>
            <a:off x="1461458" y="1722369"/>
            <a:ext cx="742248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>
              <a:solidFill>
                <a:schemeClr val="bg1"/>
              </a:solidFill>
            </a:endParaRPr>
          </a:p>
        </p:txBody>
      </p:sp>
      <p:sp>
        <p:nvSpPr>
          <p:cNvPr id="346" name="线条"/>
          <p:cNvSpPr/>
          <p:nvPr/>
        </p:nvSpPr>
        <p:spPr>
          <a:xfrm>
            <a:off x="2826318" y="1722369"/>
            <a:ext cx="74224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>
              <a:solidFill>
                <a:schemeClr val="bg1"/>
              </a:solidFill>
            </a:endParaRPr>
          </a:p>
        </p:txBody>
      </p:sp>
      <p:sp>
        <p:nvSpPr>
          <p:cNvPr id="347" name="Dingbat 叉号"/>
          <p:cNvSpPr/>
          <p:nvPr/>
        </p:nvSpPr>
        <p:spPr>
          <a:xfrm>
            <a:off x="2325521" y="2445182"/>
            <a:ext cx="297889" cy="26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chemeClr val="bg1"/>
              </a:solidFill>
            </a:endParaRPr>
          </a:p>
        </p:txBody>
      </p:sp>
      <p:sp>
        <p:nvSpPr>
          <p:cNvPr id="348" name="Dingbat 叉号"/>
          <p:cNvSpPr/>
          <p:nvPr/>
        </p:nvSpPr>
        <p:spPr>
          <a:xfrm>
            <a:off x="3698463" y="2462868"/>
            <a:ext cx="297889" cy="260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chemeClr val="bg1"/>
              </a:solidFill>
            </a:endParaRPr>
          </a:p>
        </p:txBody>
      </p:sp>
      <p:sp>
        <p:nvSpPr>
          <p:cNvPr id="349" name="箭头"/>
          <p:cNvSpPr/>
          <p:nvPr/>
        </p:nvSpPr>
        <p:spPr>
          <a:xfrm rot="5400000" flipH="1">
            <a:off x="2309540" y="2157801"/>
            <a:ext cx="329846" cy="86350"/>
          </a:xfrm>
          <a:prstGeom prst="rightArrow">
            <a:avLst>
              <a:gd name="adj1" fmla="val 23117"/>
              <a:gd name="adj2" fmla="val 298873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>
              <a:solidFill>
                <a:schemeClr val="bg1"/>
              </a:solidFill>
            </a:endParaRPr>
          </a:p>
        </p:txBody>
      </p:sp>
      <p:sp>
        <p:nvSpPr>
          <p:cNvPr id="350" name="箭头"/>
          <p:cNvSpPr/>
          <p:nvPr/>
        </p:nvSpPr>
        <p:spPr>
          <a:xfrm rot="5400000" flipH="1">
            <a:off x="3673640" y="2166644"/>
            <a:ext cx="347533" cy="86350"/>
          </a:xfrm>
          <a:prstGeom prst="rightArrow">
            <a:avLst>
              <a:gd name="adj1" fmla="val 23117"/>
              <a:gd name="adj2" fmla="val 314898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>
              <a:solidFill>
                <a:schemeClr val="bg1"/>
              </a:solidFill>
            </a:endParaRPr>
          </a:p>
        </p:txBody>
      </p:sp>
      <p:sp>
        <p:nvSpPr>
          <p:cNvPr id="351" name="A-&gt;next = A-&gt;next-&gt;next;…"/>
          <p:cNvSpPr txBox="1"/>
          <p:nvPr/>
        </p:nvSpPr>
        <p:spPr>
          <a:xfrm>
            <a:off x="1239098" y="2642085"/>
            <a:ext cx="2121824" cy="78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/>
          <a:p>
            <a:pPr algn="l">
              <a:defRPr sz="2000" b="0"/>
            </a:pP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=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A-&gt;next;</a:t>
            </a:r>
            <a:endParaRPr lang="en-US" sz="1600" dirty="0">
              <a:solidFill>
                <a:schemeClr val="bg1"/>
              </a:solidFill>
            </a:endParaRPr>
          </a:p>
          <a:p>
            <a:pPr algn="l">
              <a:defRPr sz="2000" b="0"/>
            </a:pPr>
            <a:r>
              <a:rPr sz="1600" dirty="0">
                <a:solidFill>
                  <a:schemeClr val="bg1"/>
                </a:solidFill>
              </a:rPr>
              <a:t>A-&gt;next = </a:t>
            </a:r>
            <a:r>
              <a:rPr lang="en-US" altLang="zh-CN" sz="1600" dirty="0">
                <a:solidFill>
                  <a:schemeClr val="bg1"/>
                </a:solidFill>
              </a:rPr>
              <a:t>A</a:t>
            </a:r>
            <a:r>
              <a:rPr sz="1600" dirty="0">
                <a:solidFill>
                  <a:schemeClr val="bg1"/>
                </a:solidFill>
              </a:rPr>
              <a:t>-&gt;next</a:t>
            </a:r>
            <a:r>
              <a:rPr lang="en-US" altLang="zh-CN" sz="1600" dirty="0">
                <a:solidFill>
                  <a:schemeClr val="bg1"/>
                </a:solidFill>
              </a:rPr>
              <a:t>-&gt;next</a:t>
            </a:r>
            <a:r>
              <a:rPr sz="1600" dirty="0">
                <a:solidFill>
                  <a:schemeClr val="bg1"/>
                </a:solidFill>
              </a:rPr>
              <a:t>;</a:t>
            </a:r>
          </a:p>
          <a:p>
            <a:pPr algn="l">
              <a:defRPr sz="2000" b="0"/>
            </a:pPr>
            <a:r>
              <a:rPr lang="en-US" altLang="zh-CN" sz="1600" dirty="0">
                <a:solidFill>
                  <a:schemeClr val="bg1"/>
                </a:solidFill>
              </a:rPr>
              <a:t>B</a:t>
            </a:r>
            <a:r>
              <a:rPr sz="1600" dirty="0">
                <a:solidFill>
                  <a:schemeClr val="bg1"/>
                </a:solidFill>
              </a:rPr>
              <a:t>-&gt;next = LIST_POISION;</a:t>
            </a:r>
          </a:p>
        </p:txBody>
      </p:sp>
      <p:sp>
        <p:nvSpPr>
          <p:cNvPr id="352" name="B-&gt;next = B-&gt;next-&gt;next;…"/>
          <p:cNvSpPr txBox="1"/>
          <p:nvPr/>
        </p:nvSpPr>
        <p:spPr>
          <a:xfrm>
            <a:off x="3517479" y="2661134"/>
            <a:ext cx="2109000" cy="784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/>
          <a:p>
            <a:pPr algn="l">
              <a:defRPr sz="2000" b="0"/>
            </a:pP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=</a:t>
            </a:r>
            <a:r>
              <a:rPr lang="zh-CN" altLang="en-US" sz="1600" dirty="0">
                <a:solidFill>
                  <a:schemeClr val="bg1"/>
                </a:solidFill>
              </a:rPr>
              <a:t> </a:t>
            </a:r>
            <a:r>
              <a:rPr lang="en-US" altLang="zh-CN" sz="1600" dirty="0">
                <a:solidFill>
                  <a:schemeClr val="bg1"/>
                </a:solidFill>
              </a:rPr>
              <a:t>B-&gt;next;</a:t>
            </a:r>
            <a:endParaRPr lang="en-US" sz="1600" dirty="0">
              <a:solidFill>
                <a:schemeClr val="bg1"/>
              </a:solidFill>
            </a:endParaRPr>
          </a:p>
          <a:p>
            <a:pPr algn="l">
              <a:defRPr sz="2000" b="0"/>
            </a:pPr>
            <a:r>
              <a:rPr sz="1600" dirty="0">
                <a:solidFill>
                  <a:schemeClr val="bg1"/>
                </a:solidFill>
              </a:rPr>
              <a:t>B-&gt;next = B-&gt;next-&gt;next;</a:t>
            </a:r>
          </a:p>
          <a:p>
            <a:pPr algn="l">
              <a:defRPr sz="2000" b="0"/>
            </a:pPr>
            <a:r>
              <a:rPr lang="en-US" altLang="zh-CN" sz="1600" dirty="0">
                <a:solidFill>
                  <a:schemeClr val="bg1"/>
                </a:solidFill>
              </a:rPr>
              <a:t>C</a:t>
            </a:r>
            <a:r>
              <a:rPr sz="1600" dirty="0">
                <a:solidFill>
                  <a:schemeClr val="bg1"/>
                </a:solidFill>
              </a:rPr>
              <a:t>-&gt;next = LIST_POISION;</a:t>
            </a:r>
          </a:p>
        </p:txBody>
      </p:sp>
      <p:sp>
        <p:nvSpPr>
          <p:cNvPr id="353" name="线条"/>
          <p:cNvSpPr/>
          <p:nvPr/>
        </p:nvSpPr>
        <p:spPr>
          <a:xfrm>
            <a:off x="1458466" y="1722369"/>
            <a:ext cx="2105006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>
              <a:solidFill>
                <a:schemeClr val="bg1"/>
              </a:solidFill>
            </a:endParaRPr>
          </a:p>
        </p:txBody>
      </p:sp>
      <p:sp>
        <p:nvSpPr>
          <p:cNvPr id="354" name="B"/>
          <p:cNvSpPr/>
          <p:nvPr/>
        </p:nvSpPr>
        <p:spPr>
          <a:xfrm>
            <a:off x="2206725" y="1487967"/>
            <a:ext cx="632830" cy="468809"/>
          </a:xfrm>
          <a:prstGeom prst="roundRect">
            <a:avLst>
              <a:gd name="adj" fmla="val 15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>
            <a:lvl1pPr>
              <a:defRPr sz="22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/>
            <a:r>
              <a:rPr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55" name="A-&gt;next = A-&gt;next-&gt;next"/>
          <p:cNvSpPr txBox="1"/>
          <p:nvPr/>
        </p:nvSpPr>
        <p:spPr>
          <a:xfrm>
            <a:off x="1591833" y="2184202"/>
            <a:ext cx="1188363" cy="1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>
              <a:defRPr b="0"/>
            </a:lvl1pPr>
          </a:lstStyle>
          <a:p>
            <a:r>
              <a:rPr>
                <a:solidFill>
                  <a:schemeClr val="bg1"/>
                </a:solidFill>
              </a:rPr>
              <a:t>A-&gt;next = A-&gt;next-&gt;next</a:t>
            </a:r>
          </a:p>
        </p:txBody>
      </p:sp>
      <p:sp>
        <p:nvSpPr>
          <p:cNvPr id="356" name="线条"/>
          <p:cNvSpPr/>
          <p:nvPr/>
        </p:nvSpPr>
        <p:spPr>
          <a:xfrm>
            <a:off x="2826318" y="1081550"/>
            <a:ext cx="74224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>
              <a:solidFill>
                <a:schemeClr val="bg1"/>
              </a:solidFill>
            </a:endParaRPr>
          </a:p>
        </p:txBody>
      </p:sp>
      <p:sp>
        <p:nvSpPr>
          <p:cNvPr id="357" name="LIST_POISION"/>
          <p:cNvSpPr txBox="1"/>
          <p:nvPr/>
        </p:nvSpPr>
        <p:spPr>
          <a:xfrm>
            <a:off x="3547113" y="935731"/>
            <a:ext cx="1186952" cy="29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 algn="l">
              <a:defRPr sz="2000" b="0"/>
            </a:lvl1pPr>
          </a:lstStyle>
          <a:p>
            <a:r>
              <a:rPr sz="1600" dirty="0">
                <a:solidFill>
                  <a:schemeClr val="bg1"/>
                </a:solidFill>
              </a:rPr>
              <a:t>LIST_POISION</a:t>
            </a:r>
          </a:p>
        </p:txBody>
      </p:sp>
      <p:sp>
        <p:nvSpPr>
          <p:cNvPr id="358" name="A-&gt;next-&gt;next = LIST_POISION;"/>
          <p:cNvSpPr txBox="1"/>
          <p:nvPr/>
        </p:nvSpPr>
        <p:spPr>
          <a:xfrm>
            <a:off x="1597759" y="2144091"/>
            <a:ext cx="2078927" cy="2916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 algn="l">
              <a:defRPr sz="2200" b="0"/>
            </a:lvl1pPr>
          </a:lstStyle>
          <a:p>
            <a:r>
              <a:rPr lang="en-US" altLang="zh-CN" sz="1600" dirty="0">
                <a:solidFill>
                  <a:schemeClr val="bg1"/>
                </a:solidFill>
              </a:rPr>
              <a:t>B-&gt;</a:t>
            </a:r>
            <a:r>
              <a:rPr sz="1600" dirty="0">
                <a:solidFill>
                  <a:schemeClr val="bg1"/>
                </a:solidFill>
              </a:rPr>
              <a:t>next = LIST_POISION;</a:t>
            </a:r>
          </a:p>
        </p:txBody>
      </p:sp>
      <p:sp>
        <p:nvSpPr>
          <p:cNvPr id="359" name="B-&gt;next = B-&gt;next-&gt;next;…"/>
          <p:cNvSpPr txBox="1"/>
          <p:nvPr/>
        </p:nvSpPr>
        <p:spPr>
          <a:xfrm>
            <a:off x="1592937" y="2302423"/>
            <a:ext cx="2597402" cy="5378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/>
          <a:p>
            <a:pPr algn="l">
              <a:defRPr sz="2200" b="0"/>
            </a:pPr>
            <a:r>
              <a:rPr sz="1600" dirty="0">
                <a:solidFill>
                  <a:schemeClr val="bg1"/>
                </a:solidFill>
              </a:rPr>
              <a:t>B-&gt;next = B-&gt;next-&gt;next;</a:t>
            </a:r>
          </a:p>
          <a:p>
            <a:pPr algn="l">
              <a:defRPr sz="2200" b="0"/>
            </a:pPr>
            <a:r>
              <a:rPr sz="1600" dirty="0">
                <a:solidFill>
                  <a:schemeClr val="bg1"/>
                </a:solidFill>
              </a:rPr>
              <a:t>B-&gt;next = LIST_POSISON-&gt;next</a:t>
            </a:r>
          </a:p>
        </p:txBody>
      </p:sp>
      <p:sp>
        <p:nvSpPr>
          <p:cNvPr id="360" name="0ops!"/>
          <p:cNvSpPr/>
          <p:nvPr/>
        </p:nvSpPr>
        <p:spPr>
          <a:xfrm>
            <a:off x="3597803" y="2190949"/>
            <a:ext cx="1091356" cy="300038"/>
          </a:xfrm>
          <a:prstGeom prst="wedgeEllipseCallout">
            <a:avLst>
              <a:gd name="adj1" fmla="val -49536"/>
              <a:gd name="adj2" fmla="val 70000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>
            <a:lvl1pPr>
              <a:defRPr sz="21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0ops!</a:t>
            </a:r>
          </a:p>
        </p:txBody>
      </p:sp>
      <p:sp>
        <p:nvSpPr>
          <p:cNvPr id="361" name="线条"/>
          <p:cNvSpPr/>
          <p:nvPr/>
        </p:nvSpPr>
        <p:spPr>
          <a:xfrm>
            <a:off x="4734084" y="1098502"/>
            <a:ext cx="455745" cy="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>
              <a:solidFill>
                <a:schemeClr val="bg1"/>
              </a:solidFill>
            </a:endParaRPr>
          </a:p>
        </p:txBody>
      </p:sp>
      <p:sp>
        <p:nvSpPr>
          <p:cNvPr id="362" name="?"/>
          <p:cNvSpPr txBox="1"/>
          <p:nvPr/>
        </p:nvSpPr>
        <p:spPr>
          <a:xfrm>
            <a:off x="5265782" y="935729"/>
            <a:ext cx="360713" cy="353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>
            <a:spAutoFit/>
          </a:bodyPr>
          <a:lstStyle>
            <a:lvl1pPr>
              <a:defRPr sz="5000" b="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sz="2000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3" name="simple :"/>
          <p:cNvSpPr txBox="1"/>
          <p:nvPr/>
        </p:nvSpPr>
        <p:spPr>
          <a:xfrm>
            <a:off x="524203" y="808294"/>
            <a:ext cx="1018445" cy="41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>
              <a:defRPr sz="3400" b="0">
                <a:solidFill>
                  <a:srgbClr val="FD8578"/>
                </a:solidFill>
              </a:defRPr>
            </a:lvl1pPr>
          </a:lstStyle>
          <a:p>
            <a:r>
              <a:rPr sz="2400" dirty="0"/>
              <a:t>simple :</a:t>
            </a:r>
          </a:p>
        </p:txBody>
      </p:sp>
      <p:sp>
        <p:nvSpPr>
          <p:cNvPr id="24" name="About us"/>
          <p:cNvSpPr txBox="1"/>
          <p:nvPr/>
        </p:nvSpPr>
        <p:spPr>
          <a:xfrm>
            <a:off x="511573" y="311580"/>
            <a:ext cx="2928653" cy="43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91410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4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in list</a:t>
            </a:r>
          </a:p>
        </p:txBody>
      </p:sp>
      <p:pic>
        <p:nvPicPr>
          <p:cNvPr id="2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95932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436 -0.187398" pathEditMode="relative">
                                      <p:cBhvr>
                                        <p:cTn id="58" dur="10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6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6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3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" grpId="0" animBg="1" advAuto="0"/>
      <p:bldP spid="346" grpId="0" animBg="1" advAuto="0"/>
      <p:bldP spid="347" grpId="0" animBg="1" advAuto="0"/>
      <p:bldP spid="347" grpId="1" animBg="1" advAuto="0"/>
      <p:bldP spid="348" grpId="0" animBg="1" advAuto="0"/>
      <p:bldP spid="348" grpId="1" animBg="1" advAuto="0"/>
      <p:bldP spid="349" grpId="0" animBg="1" advAuto="0"/>
      <p:bldP spid="349" grpId="1" animBg="1" advAuto="0"/>
      <p:bldP spid="350" grpId="0" animBg="1" advAuto="0"/>
      <p:bldP spid="350" grpId="1" animBg="1" advAuto="0"/>
      <p:bldP spid="351" grpId="0" animBg="1" advAuto="0"/>
      <p:bldP spid="351" grpId="1" animBg="1" advAuto="0"/>
      <p:bldP spid="352" grpId="0" animBg="1" advAuto="0"/>
      <p:bldP spid="352" grpId="1" animBg="1" advAuto="0"/>
      <p:bldP spid="353" grpId="0" animBg="1" advAuto="0"/>
      <p:bldP spid="355" grpId="0" animBg="1" advAuto="0"/>
      <p:bldP spid="355" grpId="1" animBg="1" advAuto="0"/>
      <p:bldP spid="356" grpId="0" animBg="1" advAuto="0"/>
      <p:bldP spid="357" grpId="0" animBg="1" advAuto="0"/>
      <p:bldP spid="358" grpId="0" animBg="1" advAuto="0"/>
      <p:bldP spid="358" grpId="1" animBg="1" advAuto="0"/>
      <p:bldP spid="359" grpId="0" build="p" bldLvl="5" animBg="1" advAuto="0"/>
      <p:bldP spid="360" grpId="0" animBg="1"/>
      <p:bldP spid="361" grpId="0" animBg="1" advAuto="0"/>
      <p:bldP spid="362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o have lock protection on every list operation:"/>
          <p:cNvSpPr txBox="1"/>
          <p:nvPr/>
        </p:nvSpPr>
        <p:spPr>
          <a:xfrm>
            <a:off x="615446" y="1004589"/>
            <a:ext cx="2263977" cy="1839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>
              <a:defRPr b="0"/>
            </a:lvl1pPr>
          </a:lstStyle>
          <a:p>
            <a:r>
              <a:rPr dirty="0"/>
              <a:t>To have lock protection on every list operation:</a:t>
            </a:r>
          </a:p>
        </p:txBody>
      </p:sp>
      <p:sp>
        <p:nvSpPr>
          <p:cNvPr id="367" name="线条"/>
          <p:cNvSpPr/>
          <p:nvPr/>
        </p:nvSpPr>
        <p:spPr>
          <a:xfrm>
            <a:off x="1304942" y="1610984"/>
            <a:ext cx="299399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/>
          </a:p>
        </p:txBody>
      </p:sp>
      <p:sp>
        <p:nvSpPr>
          <p:cNvPr id="368" name="list_find…"/>
          <p:cNvSpPr/>
          <p:nvPr/>
        </p:nvSpPr>
        <p:spPr>
          <a:xfrm>
            <a:off x="2485523" y="1376583"/>
            <a:ext cx="632830" cy="46880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/>
          <a:p>
            <a:pPr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000" dirty="0" err="1"/>
              <a:t>list_find</a:t>
            </a:r>
            <a:endParaRPr sz="1000" dirty="0"/>
          </a:p>
          <a:p>
            <a:pPr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000" dirty="0"/>
              <a:t>node</a:t>
            </a:r>
          </a:p>
        </p:txBody>
      </p:sp>
      <p:sp>
        <p:nvSpPr>
          <p:cNvPr id="369" name="Lock"/>
          <p:cNvSpPr/>
          <p:nvPr/>
        </p:nvSpPr>
        <p:spPr>
          <a:xfrm>
            <a:off x="1690101" y="1532131"/>
            <a:ext cx="491782" cy="157711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Lock</a:t>
            </a:r>
          </a:p>
        </p:txBody>
      </p:sp>
      <p:sp>
        <p:nvSpPr>
          <p:cNvPr id="370" name="Unlock"/>
          <p:cNvSpPr/>
          <p:nvPr/>
        </p:nvSpPr>
        <p:spPr>
          <a:xfrm>
            <a:off x="3421993" y="1532131"/>
            <a:ext cx="491782" cy="157711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Unlock</a:t>
            </a:r>
          </a:p>
        </p:txBody>
      </p:sp>
      <p:sp>
        <p:nvSpPr>
          <p:cNvPr id="371" name="线条"/>
          <p:cNvSpPr/>
          <p:nvPr/>
        </p:nvSpPr>
        <p:spPr>
          <a:xfrm>
            <a:off x="1304942" y="2196872"/>
            <a:ext cx="299399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/>
          </a:p>
        </p:txBody>
      </p:sp>
      <p:sp>
        <p:nvSpPr>
          <p:cNvPr id="372" name="list_del…"/>
          <p:cNvSpPr/>
          <p:nvPr/>
        </p:nvSpPr>
        <p:spPr>
          <a:xfrm>
            <a:off x="2485523" y="1962470"/>
            <a:ext cx="632830" cy="46880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/>
          <a:p>
            <a:pPr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000"/>
              <a:t>list_del</a:t>
            </a:r>
          </a:p>
          <a:p>
            <a:pPr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000" dirty="0"/>
              <a:t>node</a:t>
            </a:r>
          </a:p>
        </p:txBody>
      </p:sp>
      <p:sp>
        <p:nvSpPr>
          <p:cNvPr id="373" name="Lock"/>
          <p:cNvSpPr/>
          <p:nvPr/>
        </p:nvSpPr>
        <p:spPr>
          <a:xfrm>
            <a:off x="1690101" y="2118017"/>
            <a:ext cx="491782" cy="157711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Lock</a:t>
            </a:r>
          </a:p>
        </p:txBody>
      </p:sp>
      <p:sp>
        <p:nvSpPr>
          <p:cNvPr id="374" name="Unlock"/>
          <p:cNvSpPr/>
          <p:nvPr/>
        </p:nvSpPr>
        <p:spPr>
          <a:xfrm>
            <a:off x="3421993" y="2118017"/>
            <a:ext cx="491782" cy="157711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Unlock</a:t>
            </a:r>
          </a:p>
        </p:txBody>
      </p:sp>
      <p:sp>
        <p:nvSpPr>
          <p:cNvPr id="375" name="线条"/>
          <p:cNvSpPr/>
          <p:nvPr/>
        </p:nvSpPr>
        <p:spPr>
          <a:xfrm>
            <a:off x="1304942" y="2782760"/>
            <a:ext cx="2993997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2491" tIns="22491" rIns="22491" bIns="22491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/>
          </a:p>
        </p:txBody>
      </p:sp>
      <p:sp>
        <p:nvSpPr>
          <p:cNvPr id="376" name="list_add…"/>
          <p:cNvSpPr/>
          <p:nvPr/>
        </p:nvSpPr>
        <p:spPr>
          <a:xfrm>
            <a:off x="2485523" y="2548358"/>
            <a:ext cx="632830" cy="46880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/>
          <a:p>
            <a:pPr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000" dirty="0"/>
              <a:t>list_add</a:t>
            </a:r>
          </a:p>
          <a:p>
            <a:pPr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1000" dirty="0"/>
              <a:t>node</a:t>
            </a:r>
          </a:p>
        </p:txBody>
      </p:sp>
      <p:sp>
        <p:nvSpPr>
          <p:cNvPr id="377" name="Lock"/>
          <p:cNvSpPr/>
          <p:nvPr/>
        </p:nvSpPr>
        <p:spPr>
          <a:xfrm>
            <a:off x="1690101" y="2703904"/>
            <a:ext cx="491782" cy="157711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Lock</a:t>
            </a:r>
          </a:p>
        </p:txBody>
      </p:sp>
      <p:sp>
        <p:nvSpPr>
          <p:cNvPr id="378" name="Unlock"/>
          <p:cNvSpPr/>
          <p:nvPr/>
        </p:nvSpPr>
        <p:spPr>
          <a:xfrm>
            <a:off x="3421993" y="2703904"/>
            <a:ext cx="491782" cy="157711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1" tIns="22491" rIns="22491" bIns="22491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Unlock</a:t>
            </a:r>
          </a:p>
        </p:txBody>
      </p:sp>
      <p:sp>
        <p:nvSpPr>
          <p:cNvPr id="379" name="race condition in list"/>
          <p:cNvSpPr txBox="1"/>
          <p:nvPr/>
        </p:nvSpPr>
        <p:spPr>
          <a:xfrm>
            <a:off x="164424" y="164517"/>
            <a:ext cx="5284035" cy="814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 algn="l">
              <a:defRPr sz="5000" b="0"/>
            </a:lvl1pPr>
          </a:lstStyle>
          <a:p>
            <a:r>
              <a:t>race condition in list</a:t>
            </a:r>
          </a:p>
        </p:txBody>
      </p:sp>
      <p:sp>
        <p:nvSpPr>
          <p:cNvPr id="16" name="About us"/>
          <p:cNvSpPr txBox="1"/>
          <p:nvPr/>
        </p:nvSpPr>
        <p:spPr>
          <a:xfrm>
            <a:off x="511573" y="311580"/>
            <a:ext cx="2928653" cy="43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91410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4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in list</a:t>
            </a:r>
          </a:p>
        </p:txBody>
      </p:sp>
      <p:pic>
        <p:nvPicPr>
          <p:cNvPr id="17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98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3" y="311580"/>
            <a:ext cx="2928653" cy="43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91410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4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in list</a:t>
            </a:r>
          </a:p>
        </p:txBody>
      </p:sp>
      <p:sp>
        <p:nvSpPr>
          <p:cNvPr id="8" name="Is it  safe now?"/>
          <p:cNvSpPr txBox="1"/>
          <p:nvPr/>
        </p:nvSpPr>
        <p:spPr>
          <a:xfrm>
            <a:off x="975162" y="1521363"/>
            <a:ext cx="4447741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783" tIns="50783" rIns="50783" bIns="50783" anchor="ctr">
            <a:spAutoFit/>
          </a:bodyPr>
          <a:lstStyle>
            <a:lvl1pPr>
              <a:defRPr sz="4100" b="0"/>
            </a:lvl1pPr>
          </a:lstStyle>
          <a:p>
            <a:pPr algn="ctr" defTabSz="584008" hangingPunct="0"/>
            <a:r>
              <a:rPr sz="2400" kern="0" dirty="0">
                <a:solidFill>
                  <a:srgbClr val="FFC000"/>
                </a:solidFill>
                <a:latin typeface="Helvetica Neue"/>
                <a:sym typeface="Helvetica Neue"/>
              </a:rPr>
              <a:t>Is it safe now?</a:t>
            </a:r>
          </a:p>
        </p:txBody>
      </p:sp>
    </p:spTree>
    <p:extLst>
      <p:ext uri="{BB962C8B-B14F-4D97-AF65-F5344CB8AC3E}">
        <p14:creationId xmlns:p14="http://schemas.microsoft.com/office/powerpoint/2010/main" val="35604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3" y="293112"/>
            <a:ext cx="1420226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About </a:t>
            </a:r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me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5" y="1109829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Security researcher of </a:t>
            </a:r>
            <a:r>
              <a:rPr lang="en-US" altLang="zh-CN" sz="1800" dirty="0" err="1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Vulpecker</a:t>
            </a: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 Team @360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Android Vulnerabilities research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Focus on kernel &amp; driver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Digging &amp; Exploit</a:t>
            </a:r>
            <a:endParaRPr kumimoji="1" lang="zh-CN" altLang="en-US" sz="1800" dirty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854121" y="2763212"/>
            <a:ext cx="5010151" cy="837239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zh-CN" sz="2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huahuaisadog@gmail.com</a:t>
            </a:r>
            <a:endParaRPr kumimoji="1" lang="zh-CN" altLang="en-US" sz="20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64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线连接符 29"/>
          <p:cNvCxnSpPr/>
          <p:nvPr/>
        </p:nvCxnSpPr>
        <p:spPr>
          <a:xfrm>
            <a:off x="4316376" y="1022007"/>
            <a:ext cx="0" cy="2362795"/>
          </a:xfrm>
          <a:prstGeom prst="line">
            <a:avLst/>
          </a:prstGeom>
          <a:noFill/>
          <a:ln w="76200" cap="flat" cmpd="dbl">
            <a:solidFill>
              <a:schemeClr val="accent5"/>
            </a:solidFill>
            <a:prstDash val="dash"/>
            <a:miter lim="400000"/>
          </a:ln>
          <a:effectLst>
            <a:glow rad="12700">
              <a:srgbClr val="FF0000"/>
            </a:glow>
            <a:outerShdw dist="50800" dir="5400000" sx="1000" sy="1000" algn="ctr" rotWithShape="0">
              <a:schemeClr val="tx1"/>
            </a:outerShd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线连接符 30"/>
          <p:cNvCxnSpPr/>
          <p:nvPr/>
        </p:nvCxnSpPr>
        <p:spPr>
          <a:xfrm>
            <a:off x="4187717" y="1022007"/>
            <a:ext cx="0" cy="2362795"/>
          </a:xfrm>
          <a:prstGeom prst="line">
            <a:avLst/>
          </a:prstGeom>
          <a:noFill/>
          <a:ln w="76200" cap="flat" cmpd="dbl">
            <a:solidFill>
              <a:schemeClr val="accent5"/>
            </a:solidFill>
            <a:prstDash val="dash"/>
            <a:miter lim="400000"/>
          </a:ln>
          <a:effectLst>
            <a:glow rad="12700">
              <a:srgbClr val="FF0000"/>
            </a:glow>
            <a:outerShdw dist="50800" dir="5400000" sx="1000" sy="1000" algn="ctr" rotWithShape="0">
              <a:schemeClr val="tx1"/>
            </a:outerShd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" name="直线连接符 2"/>
          <p:cNvCxnSpPr/>
          <p:nvPr/>
        </p:nvCxnSpPr>
        <p:spPr>
          <a:xfrm>
            <a:off x="1328687" y="1022007"/>
            <a:ext cx="0" cy="2362795"/>
          </a:xfrm>
          <a:prstGeom prst="line">
            <a:avLst/>
          </a:prstGeom>
          <a:noFill/>
          <a:ln w="76200" cap="flat" cmpd="dbl">
            <a:solidFill>
              <a:schemeClr val="accent5"/>
            </a:solidFill>
            <a:prstDash val="dash"/>
            <a:miter lim="400000"/>
          </a:ln>
          <a:effectLst>
            <a:glow rad="12700">
              <a:srgbClr val="FF0000"/>
            </a:glow>
            <a:outerShdw dist="50800" dir="5400000" sx="1000" sy="1000" algn="ctr" rotWithShape="0">
              <a:schemeClr val="tx1"/>
            </a:outerShd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84" name="线条"/>
          <p:cNvSpPr/>
          <p:nvPr/>
        </p:nvSpPr>
        <p:spPr>
          <a:xfrm>
            <a:off x="610282" y="1968996"/>
            <a:ext cx="503764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2489" tIns="22489" rIns="22489" bIns="22489" anchor="ctr"/>
          <a:lstStyle/>
          <a:p>
            <a:pPr algn="ctr" defTabSz="258630" hangingPunct="0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600" kern="0">
              <a:solidFill>
                <a:srgbClr val="FFFFFF"/>
              </a:solidFill>
              <a:latin typeface="Roboto Slab" pitchFamily="2" charset="0"/>
              <a:ea typeface="Roboto Slab" pitchFamily="2" charset="0"/>
              <a:cs typeface="Helvetica" panose="020B0604020202020204" pitchFamily="34" charset="0"/>
              <a:sym typeface="Helvetica Neue Medium"/>
            </a:endParaRPr>
          </a:p>
        </p:txBody>
      </p:sp>
      <p:sp>
        <p:nvSpPr>
          <p:cNvPr id="387" name="线条"/>
          <p:cNvSpPr/>
          <p:nvPr/>
        </p:nvSpPr>
        <p:spPr>
          <a:xfrm>
            <a:off x="610282" y="2926761"/>
            <a:ext cx="5037649" cy="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22489" tIns="22489" rIns="22489" bIns="22489" anchor="ctr"/>
          <a:lstStyle/>
          <a:p>
            <a:pPr algn="ctr" defTabSz="258630" hangingPunct="0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600" kern="0">
              <a:solidFill>
                <a:srgbClr val="FFFFFF"/>
              </a:solidFill>
              <a:latin typeface="Roboto Slab" pitchFamily="2" charset="0"/>
              <a:ea typeface="Roboto Slab" pitchFamily="2" charset="0"/>
              <a:cs typeface="Helvetica" panose="020B0604020202020204" pitchFamily="34" charset="0"/>
              <a:sym typeface="Helvetica Neue Medium"/>
            </a:endParaRPr>
          </a:p>
        </p:txBody>
      </p:sp>
      <p:sp>
        <p:nvSpPr>
          <p:cNvPr id="388" name="list_find…"/>
          <p:cNvSpPr/>
          <p:nvPr/>
        </p:nvSpPr>
        <p:spPr>
          <a:xfrm>
            <a:off x="1774692" y="1734596"/>
            <a:ext cx="632830" cy="46880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/>
          <a:p>
            <a:pPr algn="ctr" defTabSz="258630" hangingPunct="0"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600" kern="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Helvetica" panose="020B0604020202020204" pitchFamily="34" charset="0"/>
                <a:sym typeface="Helvetica Neue Medium"/>
              </a:rPr>
              <a:t>list_find</a:t>
            </a:r>
          </a:p>
          <a:p>
            <a:pPr algn="ctr" defTabSz="258630" hangingPunct="0"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600" kern="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Helvetica" panose="020B0604020202020204" pitchFamily="34" charset="0"/>
                <a:sym typeface="Helvetica Neue Medium"/>
              </a:rPr>
              <a:t>node</a:t>
            </a:r>
          </a:p>
        </p:txBody>
      </p:sp>
      <p:sp>
        <p:nvSpPr>
          <p:cNvPr id="389" name="list_del…"/>
          <p:cNvSpPr/>
          <p:nvPr/>
        </p:nvSpPr>
        <p:spPr>
          <a:xfrm>
            <a:off x="4754180" y="1672004"/>
            <a:ext cx="632830" cy="46880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/>
          <a:p>
            <a:pPr algn="ctr" defTabSz="258630" hangingPunct="0"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600" kern="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Helvetica" panose="020B0604020202020204" pitchFamily="34" charset="0"/>
                <a:sym typeface="Helvetica Neue Medium"/>
              </a:rPr>
              <a:t>list_del</a:t>
            </a:r>
          </a:p>
          <a:p>
            <a:pPr algn="ctr" defTabSz="258630" hangingPunct="0"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600" kern="0" dirty="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Helvetica" panose="020B0604020202020204" pitchFamily="34" charset="0"/>
                <a:sym typeface="Helvetica Neue Medium"/>
              </a:rPr>
              <a:t>node</a:t>
            </a:r>
          </a:p>
        </p:txBody>
      </p:sp>
      <p:sp>
        <p:nvSpPr>
          <p:cNvPr id="390" name="list_find…"/>
          <p:cNvSpPr/>
          <p:nvPr/>
        </p:nvSpPr>
        <p:spPr>
          <a:xfrm>
            <a:off x="1774692" y="2629346"/>
            <a:ext cx="632830" cy="46880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/>
          <a:p>
            <a:pPr algn="ctr" defTabSz="258630" hangingPunct="0"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600" kern="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Helvetica" panose="020B0604020202020204" pitchFamily="34" charset="0"/>
                <a:sym typeface="Helvetica Neue Medium"/>
              </a:rPr>
              <a:t>list_find</a:t>
            </a:r>
          </a:p>
          <a:p>
            <a:pPr algn="ctr" defTabSz="258630" hangingPunct="0"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600" kern="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Helvetica" panose="020B0604020202020204" pitchFamily="34" charset="0"/>
                <a:sym typeface="Helvetica Neue Medium"/>
              </a:rPr>
              <a:t> node</a:t>
            </a:r>
          </a:p>
        </p:txBody>
      </p:sp>
      <p:sp>
        <p:nvSpPr>
          <p:cNvPr id="391" name="list_del…"/>
          <p:cNvSpPr/>
          <p:nvPr/>
        </p:nvSpPr>
        <p:spPr>
          <a:xfrm>
            <a:off x="4754180" y="2629346"/>
            <a:ext cx="632830" cy="468809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/>
          <a:p>
            <a:pPr algn="ctr" defTabSz="258630" hangingPunct="0"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600" kern="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Helvetica" panose="020B0604020202020204" pitchFamily="34" charset="0"/>
                <a:sym typeface="Helvetica Neue Medium"/>
              </a:rPr>
              <a:t>list_del</a:t>
            </a:r>
          </a:p>
          <a:p>
            <a:pPr algn="ctr" defTabSz="258630" hangingPunct="0">
              <a:defRPr sz="2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600" kern="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Helvetica" panose="020B0604020202020204" pitchFamily="34" charset="0"/>
                <a:sym typeface="Helvetica Neue Medium"/>
              </a:rPr>
              <a:t>node </a:t>
            </a:r>
          </a:p>
        </p:txBody>
      </p:sp>
      <p:sp>
        <p:nvSpPr>
          <p:cNvPr id="396" name="Unlock"/>
          <p:cNvSpPr/>
          <p:nvPr/>
        </p:nvSpPr>
        <p:spPr>
          <a:xfrm>
            <a:off x="2934556" y="2847905"/>
            <a:ext cx="491782" cy="157711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600" kern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Unlock</a:t>
            </a:r>
          </a:p>
        </p:txBody>
      </p:sp>
      <p:sp>
        <p:nvSpPr>
          <p:cNvPr id="397" name="Lock"/>
          <p:cNvSpPr/>
          <p:nvPr/>
        </p:nvSpPr>
        <p:spPr>
          <a:xfrm>
            <a:off x="995439" y="2847485"/>
            <a:ext cx="491782" cy="157711"/>
          </a:xfrm>
          <a:prstGeom prst="roundRect">
            <a:avLst>
              <a:gd name="adj" fmla="val 3387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600" kern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Lock</a:t>
            </a:r>
          </a:p>
        </p:txBody>
      </p:sp>
      <p:sp>
        <p:nvSpPr>
          <p:cNvPr id="398" name="Lock"/>
          <p:cNvSpPr/>
          <p:nvPr/>
        </p:nvSpPr>
        <p:spPr>
          <a:xfrm>
            <a:off x="995439" y="1890141"/>
            <a:ext cx="491782" cy="157710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600" kern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Lock</a:t>
            </a:r>
          </a:p>
        </p:txBody>
      </p:sp>
      <p:sp>
        <p:nvSpPr>
          <p:cNvPr id="399" name="Unlock"/>
          <p:cNvSpPr/>
          <p:nvPr/>
        </p:nvSpPr>
        <p:spPr>
          <a:xfrm>
            <a:off x="2934556" y="1890141"/>
            <a:ext cx="491782" cy="157710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600" kern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Unlock</a:t>
            </a:r>
          </a:p>
        </p:txBody>
      </p:sp>
      <p:sp>
        <p:nvSpPr>
          <p:cNvPr id="400" name="get node A"/>
          <p:cNvSpPr/>
          <p:nvPr/>
        </p:nvSpPr>
        <p:spPr>
          <a:xfrm>
            <a:off x="2364114" y="1374547"/>
            <a:ext cx="822679" cy="300038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4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1050" kern="0" dirty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get node A</a:t>
            </a:r>
          </a:p>
        </p:txBody>
      </p:sp>
      <p:sp>
        <p:nvSpPr>
          <p:cNvPr id="401" name="get node A"/>
          <p:cNvSpPr/>
          <p:nvPr/>
        </p:nvSpPr>
        <p:spPr>
          <a:xfrm>
            <a:off x="2364114" y="2267826"/>
            <a:ext cx="822679" cy="300038"/>
          </a:xfrm>
          <a:prstGeom prst="wedgeEllipseCallout">
            <a:avLst>
              <a:gd name="adj1" fmla="val -49385"/>
              <a:gd name="adj2" fmla="val 70000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4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1050" kern="0" dirty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get node A</a:t>
            </a:r>
          </a:p>
        </p:txBody>
      </p:sp>
      <p:sp>
        <p:nvSpPr>
          <p:cNvPr id="402" name="Lock"/>
          <p:cNvSpPr/>
          <p:nvPr/>
        </p:nvSpPr>
        <p:spPr>
          <a:xfrm>
            <a:off x="3989988" y="1890141"/>
            <a:ext cx="491782" cy="157710"/>
          </a:xfrm>
          <a:prstGeom prst="roundRect">
            <a:avLst>
              <a:gd name="adj" fmla="val 3387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600" kern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Lock</a:t>
            </a:r>
          </a:p>
        </p:txBody>
      </p:sp>
      <p:sp>
        <p:nvSpPr>
          <p:cNvPr id="403" name="箭头"/>
          <p:cNvSpPr/>
          <p:nvPr/>
        </p:nvSpPr>
        <p:spPr>
          <a:xfrm>
            <a:off x="477186" y="1929036"/>
            <a:ext cx="139923" cy="79920"/>
          </a:xfrm>
          <a:prstGeom prst="rightArrow">
            <a:avLst>
              <a:gd name="adj1" fmla="val 26950"/>
              <a:gd name="adj2" fmla="val 35307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22489" tIns="22489" rIns="22489" bIns="22489" anchor="ctr"/>
          <a:lstStyle/>
          <a:p>
            <a:pPr algn="ctr" defTabSz="258630" hangingPunct="0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 kern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404" name="Lock"/>
          <p:cNvSpPr/>
          <p:nvPr/>
        </p:nvSpPr>
        <p:spPr>
          <a:xfrm>
            <a:off x="3989988" y="2847905"/>
            <a:ext cx="491782" cy="157711"/>
          </a:xfrm>
          <a:prstGeom prst="roundRect">
            <a:avLst>
              <a:gd name="adj" fmla="val 3387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600" kern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Lock</a:t>
            </a:r>
          </a:p>
        </p:txBody>
      </p:sp>
      <p:sp>
        <p:nvSpPr>
          <p:cNvPr id="405" name="Delete node A"/>
          <p:cNvSpPr/>
          <p:nvPr/>
        </p:nvSpPr>
        <p:spPr>
          <a:xfrm>
            <a:off x="4456730" y="1347131"/>
            <a:ext cx="822640" cy="226875"/>
          </a:xfrm>
          <a:prstGeom prst="wedgeEllipseCallout">
            <a:avLst>
              <a:gd name="adj1" fmla="val 42921"/>
              <a:gd name="adj2" fmla="val 92365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4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800" kern="0" dirty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Delete node A</a:t>
            </a:r>
          </a:p>
        </p:txBody>
      </p:sp>
      <p:sp>
        <p:nvSpPr>
          <p:cNvPr id="406" name="Delete node A twice"/>
          <p:cNvSpPr/>
          <p:nvPr/>
        </p:nvSpPr>
        <p:spPr>
          <a:xfrm>
            <a:off x="4456735" y="2323959"/>
            <a:ext cx="822699" cy="225886"/>
          </a:xfrm>
          <a:prstGeom prst="wedgeEllipseCallout">
            <a:avLst>
              <a:gd name="adj1" fmla="val 42918"/>
              <a:gd name="adj2" fmla="val 92553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/>
          <a:p>
            <a:pPr algn="ctr" defTabSz="258630" hangingPunct="0">
              <a:defRPr sz="13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rPr sz="600" kern="0">
                <a:solidFill>
                  <a:srgbClr val="000000"/>
                </a:solidFill>
                <a:latin typeface="Roboto Slab" pitchFamily="2" charset="0"/>
                <a:ea typeface="Roboto Slab" pitchFamily="2" charset="0"/>
                <a:cs typeface="Helvetica" panose="020B0604020202020204" pitchFamily="34" charset="0"/>
                <a:sym typeface="Helvetica Neue Medium"/>
              </a:rPr>
              <a:t>Delete node A </a:t>
            </a:r>
            <a:r>
              <a:rPr sz="600" kern="0">
                <a:solidFill>
                  <a:srgbClr val="EE220C">
                    <a:hueOff val="106375"/>
                    <a:satOff val="9554"/>
                    <a:lumOff val="-13516"/>
                  </a:srgbClr>
                </a:solidFill>
                <a:latin typeface="Roboto Slab" pitchFamily="2" charset="0"/>
                <a:ea typeface="Roboto Slab" pitchFamily="2" charset="0"/>
                <a:cs typeface="Helvetica" panose="020B0604020202020204" pitchFamily="34" charset="0"/>
                <a:sym typeface="Helvetica Neue Medium"/>
              </a:rPr>
              <a:t>twice</a:t>
            </a:r>
          </a:p>
        </p:txBody>
      </p:sp>
      <p:sp>
        <p:nvSpPr>
          <p:cNvPr id="407" name="Unlock"/>
          <p:cNvSpPr/>
          <p:nvPr/>
        </p:nvSpPr>
        <p:spPr>
          <a:xfrm>
            <a:off x="5615222" y="1890141"/>
            <a:ext cx="491782" cy="157710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600" kern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Unlock</a:t>
            </a:r>
          </a:p>
        </p:txBody>
      </p:sp>
      <p:sp>
        <p:nvSpPr>
          <p:cNvPr id="408" name="Unlock"/>
          <p:cNvSpPr/>
          <p:nvPr/>
        </p:nvSpPr>
        <p:spPr>
          <a:xfrm>
            <a:off x="5659421" y="2847905"/>
            <a:ext cx="491782" cy="157711"/>
          </a:xfrm>
          <a:prstGeom prst="roundRect">
            <a:avLst>
              <a:gd name="adj" fmla="val 34651"/>
            </a:avLst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89" tIns="22489" rIns="22489" bIns="22489" anchor="ctr"/>
          <a:lstStyle>
            <a:lvl1pPr>
              <a:defRPr sz="11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630" hangingPunct="0"/>
            <a:r>
              <a:rPr sz="600" kern="0">
                <a:latin typeface="Roboto Slab" pitchFamily="2" charset="0"/>
                <a:ea typeface="Roboto Slab" pitchFamily="2" charset="0"/>
                <a:cs typeface="Helvetica" panose="020B0604020202020204" pitchFamily="34" charset="0"/>
              </a:rPr>
              <a:t>Unlock</a:t>
            </a:r>
          </a:p>
        </p:txBody>
      </p:sp>
      <p:sp>
        <p:nvSpPr>
          <p:cNvPr id="409" name="箭头"/>
          <p:cNvSpPr/>
          <p:nvPr/>
        </p:nvSpPr>
        <p:spPr>
          <a:xfrm>
            <a:off x="477186" y="2886378"/>
            <a:ext cx="139923" cy="79920"/>
          </a:xfrm>
          <a:prstGeom prst="rightArrow">
            <a:avLst>
              <a:gd name="adj1" fmla="val 26950"/>
              <a:gd name="adj2" fmla="val 35307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22489" tIns="22489" rIns="22489" bIns="22489" anchor="ctr"/>
          <a:lstStyle/>
          <a:p>
            <a:pPr algn="ctr" defTabSz="258630" hangingPunct="0"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 kern="0">
              <a:solidFill>
                <a:srgbClr val="FFFFFF"/>
              </a:solidFill>
              <a:sym typeface="Helvetica Neue Medium"/>
            </a:endParaRPr>
          </a:p>
        </p:txBody>
      </p:sp>
      <p:sp>
        <p:nvSpPr>
          <p:cNvPr id="410" name="complex :"/>
          <p:cNvSpPr txBox="1"/>
          <p:nvPr/>
        </p:nvSpPr>
        <p:spPr>
          <a:xfrm>
            <a:off x="125906" y="730360"/>
            <a:ext cx="968747" cy="291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89" tIns="22489" rIns="22489" bIns="22489" anchor="ctr">
            <a:spAutoFit/>
          </a:bodyPr>
          <a:lstStyle>
            <a:lvl1pPr>
              <a:defRPr sz="3400" b="0">
                <a:solidFill>
                  <a:srgbClr val="FD8578"/>
                </a:solidFill>
              </a:defRPr>
            </a:lvl1pPr>
          </a:lstStyle>
          <a:p>
            <a:pPr algn="ctr" defTabSz="258630" hangingPunct="0"/>
            <a:r>
              <a:rPr sz="1600" kern="0" dirty="0">
                <a:latin typeface="Helvetica Neue"/>
                <a:sym typeface="Helvetica Neue"/>
              </a:rPr>
              <a:t>complex :</a:t>
            </a:r>
          </a:p>
        </p:txBody>
      </p:sp>
      <p:sp>
        <p:nvSpPr>
          <p:cNvPr id="27" name="About us"/>
          <p:cNvSpPr txBox="1"/>
          <p:nvPr/>
        </p:nvSpPr>
        <p:spPr>
          <a:xfrm>
            <a:off x="511573" y="311580"/>
            <a:ext cx="2928653" cy="43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91410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4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in list</a:t>
            </a:r>
          </a:p>
        </p:txBody>
      </p:sp>
    </p:spTree>
    <p:extLst>
      <p:ext uri="{BB962C8B-B14F-4D97-AF65-F5344CB8AC3E}">
        <p14:creationId xmlns:p14="http://schemas.microsoft.com/office/powerpoint/2010/main" val="387086327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6597 0.000834" pathEditMode="relative">
                                      <p:cBhvr>
                                        <p:cTn id="6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2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6597 0.000834 L 0.177922 -0.000090" pathEditMode="relative">
                                      <p:cBhvr>
                                        <p:cTn id="20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922 -0.000090 L 0.277566 0.000269" pathEditMode="relative">
                                      <p:cBhvr>
                                        <p:cTn id="23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57868 0.000081" pathEditMode="relative">
                                      <p:cBhvr>
                                        <p:cTn id="25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0"/>
                            </p:stCondLst>
                            <p:childTnLst>
                              <p:par>
                                <p:cTn id="27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566 0.000269 L 0.433997 0.000602" pathEditMode="relative">
                                      <p:cBhvr>
                                        <p:cTn id="33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32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3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3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3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4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-1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868 0.000081 L 0.274644 -0.000358" pathEditMode="relative">
                                      <p:cBhvr>
                                        <p:cTn id="47" dur="1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4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5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5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5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1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5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997 0.000602 L 0.521642 0.000883" pathEditMode="relative">
                                      <p:cBhvr>
                                        <p:cTn id="64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4644 -0.000358 L 0.433541 0.000537" pathEditMode="relative">
                                      <p:cBhvr>
                                        <p:cTn id="68" dur="1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2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7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7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7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7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642 0.000883 L 0.735885 0.000423" pathEditMode="relative">
                                      <p:cBhvr>
                                        <p:cTn id="83" dur="1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4" presetID="32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8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8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8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8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8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-1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541 0.000537 L 0.521793 0.000102" pathEditMode="relative">
                                      <p:cBhvr>
                                        <p:cTn id="96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9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1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735885 0.000423 L 0.771357 0.000374" pathEditMode="relative">
                                      <p:cBhvr>
                                        <p:cTn id="103" dur="20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500"/>
                            </p:stCondLst>
                            <p:childTnLst>
                              <p:par>
                                <p:cTn id="105" presetID="32" presetClass="emph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300000">
                                      <p:cBhvr>
                                        <p:cTn id="106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7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600000">
                                      <p:cBhvr>
                                        <p:cTn id="108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600000">
                                      <p:cBhvr>
                                        <p:cTn id="109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300000">
                                      <p:cBhvr>
                                        <p:cTn id="110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-1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1793 0.000102 L 0.735396 -0.000431" pathEditMode="relative">
                                      <p:cBhvr>
                                        <p:cTn id="118" dur="20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900" decel="1000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" grpId="0" animBg="1" advAuto="0"/>
      <p:bldP spid="397" grpId="0" animBg="1" advAuto="0"/>
      <p:bldP spid="398" grpId="0" animBg="1" advAuto="0"/>
      <p:bldP spid="399" grpId="0" animBg="1" advAuto="0"/>
      <p:bldP spid="400" grpId="0" animBg="1" advAuto="0"/>
      <p:bldP spid="401" grpId="0" animBg="1" advAuto="0"/>
      <p:bldP spid="402" grpId="0" animBg="1" advAuto="0"/>
      <p:bldP spid="405" grpId="0" animBg="1" advAuto="0"/>
      <p:bldP spid="406" grpId="0" animBg="1" advAuto="0"/>
      <p:bldP spid="407" grpId="0" animBg="1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3" y="311580"/>
            <a:ext cx="2928653" cy="43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91410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4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in list</a:t>
            </a:r>
          </a:p>
        </p:txBody>
      </p:sp>
      <p:sp>
        <p:nvSpPr>
          <p:cNvPr id="8" name="Is it  safe now?"/>
          <p:cNvSpPr txBox="1"/>
          <p:nvPr/>
        </p:nvSpPr>
        <p:spPr>
          <a:xfrm>
            <a:off x="876778" y="1566375"/>
            <a:ext cx="4825566" cy="410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83" tIns="50783" rIns="50783" bIns="50783" anchor="ctr">
            <a:spAutoFit/>
          </a:bodyPr>
          <a:lstStyle>
            <a:lvl1pPr>
              <a:defRPr sz="4100" b="0"/>
            </a:lvl1pPr>
          </a:lstStyle>
          <a:p>
            <a:pPr algn="ctr" defTabSz="584008" hangingPunct="0"/>
            <a:r>
              <a:rPr lang="en-US" altLang="zh-CN" sz="2000" b="1" kern="0" dirty="0">
                <a:solidFill>
                  <a:srgbClr val="FFC000"/>
                </a:solidFill>
                <a:latin typeface="Helvetica Neue"/>
                <a:sym typeface="Helvetica Neue"/>
              </a:rPr>
              <a:t>No lock protection on Node A !</a:t>
            </a:r>
          </a:p>
        </p:txBody>
      </p:sp>
    </p:spTree>
    <p:extLst>
      <p:ext uri="{BB962C8B-B14F-4D97-AF65-F5344CB8AC3E}">
        <p14:creationId xmlns:p14="http://schemas.microsoft.com/office/powerpoint/2010/main" val="10740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3" y="311580"/>
            <a:ext cx="2928653" cy="43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91410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4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in list</a:t>
            </a: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11574" y="1448495"/>
            <a:ext cx="5508229" cy="1626394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>
              <a:buFont typeface="Arial" charset="0"/>
              <a:buChar char="•"/>
            </a:pPr>
            <a:r>
              <a:rPr lang="en-US" altLang="zh-CN" sz="20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SVE-2017-9574</a:t>
            </a:r>
          </a:p>
          <a:p>
            <a:pPr marL="342789" indent="-342789" algn="l"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SVE-2017-9492</a:t>
            </a:r>
          </a:p>
          <a:p>
            <a:pPr marL="342789" indent="-342789" algn="l"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SVE-2017-9572(could root Samsung s8)</a:t>
            </a:r>
          </a:p>
          <a:p>
            <a:pPr marL="342789" indent="-342789" algn="l">
              <a:buFont typeface="Arial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….</a:t>
            </a:r>
          </a:p>
        </p:txBody>
      </p:sp>
      <p:sp>
        <p:nvSpPr>
          <p:cNvPr id="6" name="common :"/>
          <p:cNvSpPr txBox="1"/>
          <p:nvPr/>
        </p:nvSpPr>
        <p:spPr>
          <a:xfrm>
            <a:off x="511574" y="886341"/>
            <a:ext cx="1150409" cy="410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>
              <a:defRPr sz="3600" b="0">
                <a:solidFill>
                  <a:srgbClr val="FD8578"/>
                </a:solidFill>
              </a:defRPr>
            </a:lvl1pPr>
          </a:lstStyle>
          <a:p>
            <a:r>
              <a:rPr sz="2000" dirty="0"/>
              <a:t>common :</a:t>
            </a:r>
          </a:p>
        </p:txBody>
      </p:sp>
    </p:spTree>
    <p:extLst>
      <p:ext uri="{BB962C8B-B14F-4D97-AF65-F5344CB8AC3E}">
        <p14:creationId xmlns:p14="http://schemas.microsoft.com/office/powerpoint/2010/main" val="20644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truct hdcp_session_node *hdcp_session_list_find(…)…"/>
          <p:cNvSpPr txBox="1"/>
          <p:nvPr/>
        </p:nvSpPr>
        <p:spPr>
          <a:xfrm>
            <a:off x="403224" y="807738"/>
            <a:ext cx="5596300" cy="241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/>
          <a:p>
            <a:pPr defTabSz="258658" hangingPunct="0"/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struct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 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hdcp_session_node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 *</a:t>
            </a:r>
            <a:r>
              <a:rPr sz="1100" kern="0" dirty="0" err="1">
                <a:solidFill>
                  <a:srgbClr val="F8BA00">
                    <a:hueOff val="468000"/>
                    <a:satOff val="-4761"/>
                    <a:lumOff val="10196"/>
                  </a:srgbClr>
                </a:solidFill>
                <a:latin typeface="Helvetica Neue"/>
                <a:sym typeface="Helvetica Neue"/>
              </a:rPr>
              <a:t>hdcp_session_list_find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(…)</a:t>
            </a: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{…</a:t>
            </a:r>
          </a:p>
          <a:p>
            <a:pPr defTabSz="258658" hangingPunct="0">
              <a:defRPr>
                <a:solidFill>
                  <a:srgbClr val="F8BA00">
                    <a:hueOff val="468000"/>
                    <a:satOff val="-4761"/>
                    <a:lumOff val="10196"/>
                  </a:srgbClr>
                </a:solidFill>
              </a:defRPr>
            </a:pPr>
            <a:r>
              <a:rPr sz="1100" kern="0" dirty="0">
                <a:solidFill>
                  <a:srgbClr val="F8BA00">
                    <a:hueOff val="468000"/>
                    <a:satOff val="-4761"/>
                    <a:lumOff val="10196"/>
                  </a:srgbClr>
                </a:solidFill>
                <a:latin typeface="Helvetica Neue"/>
                <a:sym typeface="Helvetica Neue"/>
              </a:rPr>
              <a:t>	</a:t>
            </a:r>
            <a:r>
              <a:rPr sz="1100" kern="0" dirty="0" err="1">
                <a:solidFill>
                  <a:srgbClr val="F8BA00">
                    <a:hueOff val="468000"/>
                    <a:satOff val="-4761"/>
                    <a:lumOff val="10196"/>
                  </a:srgbClr>
                </a:solidFill>
                <a:latin typeface="Helvetica Neue"/>
                <a:sym typeface="Helvetica Neue"/>
              </a:rPr>
              <a:t>mutex_lock</a:t>
            </a:r>
            <a:r>
              <a:rPr sz="1100" kern="0" dirty="0">
                <a:solidFill>
                  <a:srgbClr val="F8BA00">
                    <a:hueOff val="468000"/>
                    <a:satOff val="-4761"/>
                    <a:lumOff val="10196"/>
                  </a:srgbClr>
                </a:solidFill>
                <a:latin typeface="Helvetica Neue"/>
                <a:sym typeface="Helvetica Neue"/>
              </a:rPr>
              <a:t>(&amp;</a:t>
            </a:r>
            <a:r>
              <a:rPr sz="1100" kern="0" dirty="0" err="1">
                <a:solidFill>
                  <a:srgbClr val="F8BA00">
                    <a:hueOff val="468000"/>
                    <a:satOff val="-4761"/>
                    <a:lumOff val="10196"/>
                  </a:srgbClr>
                </a:solidFill>
                <a:latin typeface="Helvetica Neue"/>
                <a:sym typeface="Helvetica Neue"/>
              </a:rPr>
              <a:t>ss_list</a:t>
            </a:r>
            <a:r>
              <a:rPr sz="1100" kern="0" dirty="0">
                <a:solidFill>
                  <a:srgbClr val="F8BA00">
                    <a:hueOff val="468000"/>
                    <a:satOff val="-4761"/>
                    <a:lumOff val="10196"/>
                  </a:srgbClr>
                </a:solidFill>
                <a:latin typeface="Helvetica Neue"/>
                <a:sym typeface="Helvetica Neue"/>
              </a:rPr>
              <a:t>-&gt;</a:t>
            </a:r>
            <a:r>
              <a:rPr sz="1100" kern="0" dirty="0" err="1">
                <a:solidFill>
                  <a:srgbClr val="F8BA00">
                    <a:hueOff val="468000"/>
                    <a:satOff val="-4761"/>
                    <a:lumOff val="10196"/>
                  </a:srgbClr>
                </a:solidFill>
                <a:latin typeface="Helvetica Neue"/>
                <a:sym typeface="Helvetica Neue"/>
              </a:rPr>
              <a:t>ss_mutex</a:t>
            </a:r>
            <a:r>
              <a:rPr sz="1100" kern="0" dirty="0">
                <a:solidFill>
                  <a:srgbClr val="F8BA00">
                    <a:hueOff val="468000"/>
                    <a:satOff val="-4761"/>
                    <a:lumOff val="10196"/>
                  </a:srgbClr>
                </a:solidFill>
                <a:latin typeface="Helvetica Neue"/>
                <a:sym typeface="Helvetica Neue"/>
              </a:rPr>
              <a:t>);</a:t>
            </a: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	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ss_head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 = &amp;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ss_list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-&gt;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hdcp_session_head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;</a:t>
            </a: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	for (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pos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 = 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ss_head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-&gt;next; 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pos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 != 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ss_head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 &amp;&amp; 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pos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 != NULL; 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pos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 = 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pos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-&gt;next) {</a:t>
            </a: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		if (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pos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-&gt;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ss_data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-&gt;id == id) {</a:t>
            </a: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			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mutex_unlock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(&amp;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ss_list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-&gt;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ss_mutex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);</a:t>
            </a: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			return 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pos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;</a:t>
            </a: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		}</a:t>
            </a: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	}</a:t>
            </a: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	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mutex_unlock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(&amp;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ss_list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-&gt;</a:t>
            </a:r>
            <a:r>
              <a:rPr sz="1100" kern="0" dirty="0" err="1">
                <a:solidFill>
                  <a:srgbClr val="FFFFFF"/>
                </a:solidFill>
                <a:latin typeface="Helvetica Neue"/>
                <a:sym typeface="Helvetica Neue"/>
              </a:rPr>
              <a:t>ss_mutex</a:t>
            </a:r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);</a:t>
            </a:r>
          </a:p>
          <a:p>
            <a:pPr defTabSz="258658" hangingPunct="0"/>
            <a:endParaRPr sz="1100" kern="0" dirty="0">
              <a:solidFill>
                <a:srgbClr val="FFFFFF"/>
              </a:solidFill>
              <a:latin typeface="Helvetica Neue"/>
              <a:sym typeface="Helvetica Neue"/>
            </a:endParaRP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	return NULL;</a:t>
            </a:r>
          </a:p>
          <a:p>
            <a:pPr defTabSz="258658" hangingPunct="0"/>
            <a:r>
              <a:rPr sz="1100" kern="0" dirty="0">
                <a:solidFill>
                  <a:srgbClr val="FFFFFF"/>
                </a:solidFill>
                <a:latin typeface="Helvetica Neue"/>
                <a:sym typeface="Helvetica Neue"/>
              </a:rPr>
              <a:t>}</a:t>
            </a:r>
          </a:p>
        </p:txBody>
      </p:sp>
      <p:grpSp>
        <p:nvGrpSpPr>
          <p:cNvPr id="425" name="Lock for list operation :…"/>
          <p:cNvGrpSpPr/>
          <p:nvPr/>
        </p:nvGrpSpPr>
        <p:grpSpPr>
          <a:xfrm>
            <a:off x="4347351" y="465085"/>
            <a:ext cx="1879150" cy="441146"/>
            <a:chOff x="0" y="-81244"/>
            <a:chExt cx="3771189" cy="1195059"/>
          </a:xfrm>
        </p:grpSpPr>
        <p:sp>
          <p:nvSpPr>
            <p:cNvPr id="424" name="Lock for list operation :…"/>
            <p:cNvSpPr txBox="1"/>
            <p:nvPr/>
          </p:nvSpPr>
          <p:spPr>
            <a:xfrm>
              <a:off x="13299" y="-81244"/>
              <a:ext cx="3744588" cy="1195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 defTabSz="258658" hangingPunct="0"/>
              <a:r>
                <a:rPr sz="1100" b="1" kern="0">
                  <a:solidFill>
                    <a:srgbClr val="FFFFFF"/>
                  </a:solidFill>
                  <a:latin typeface="Helvetica Neue"/>
                  <a:sym typeface="Helvetica Neue"/>
                </a:rPr>
                <a:t>Lock for list operation :</a:t>
              </a:r>
            </a:p>
            <a:p>
              <a:pPr algn="ctr" defTabSz="258658" hangingPunct="0">
                <a:defRPr>
                  <a:solidFill>
                    <a:srgbClr val="F8BA00">
                      <a:hueOff val="468000"/>
                      <a:satOff val="-4761"/>
                      <a:lumOff val="10196"/>
                    </a:srgbClr>
                  </a:solidFill>
                </a:defRPr>
              </a:pPr>
              <a:r>
                <a:rPr sz="1100" b="1" kern="0">
                  <a:solidFill>
                    <a:srgbClr val="F8BA00">
                      <a:hueOff val="468000"/>
                      <a:satOff val="-4761"/>
                      <a:lumOff val="10196"/>
                    </a:srgbClr>
                  </a:solidFill>
                  <a:latin typeface="Helvetica Neue"/>
                  <a:sym typeface="Helvetica Neue"/>
                </a:rPr>
                <a:t>list_find</a:t>
              </a:r>
            </a:p>
          </p:txBody>
        </p:sp>
        <p:pic>
          <p:nvPicPr>
            <p:cNvPr id="423" name="Lock for list operation :…" descr="Lock for list operation :…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3771189" cy="1032560"/>
            </a:xfrm>
            <a:prstGeom prst="rect">
              <a:avLst/>
            </a:prstGeom>
            <a:effectLst/>
          </p:spPr>
        </p:pic>
      </p:grpSp>
      <p:pic>
        <p:nvPicPr>
          <p:cNvPr id="426" name="线条" descr="线条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9919775">
            <a:off x="2871412" y="1069995"/>
            <a:ext cx="1689775" cy="71513"/>
          </a:xfrm>
          <a:prstGeom prst="rect">
            <a:avLst/>
          </a:prstGeom>
        </p:spPr>
      </p:pic>
      <p:sp>
        <p:nvSpPr>
          <p:cNvPr id="428" name="race condition in list"/>
          <p:cNvSpPr txBox="1"/>
          <p:nvPr/>
        </p:nvSpPr>
        <p:spPr>
          <a:xfrm>
            <a:off x="164424" y="364573"/>
            <a:ext cx="2238329" cy="41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 algn="l">
              <a:defRPr sz="5000" b="0"/>
            </a:lvl1pPr>
          </a:lstStyle>
          <a:p>
            <a:pPr defTabSz="25865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SVE-2017-9574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4764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" grpId="0" animBg="1" advAuto="0"/>
      <p:bldP spid="426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Lock for list operation :…"/>
          <p:cNvGrpSpPr/>
          <p:nvPr/>
        </p:nvGrpSpPr>
        <p:grpSpPr>
          <a:xfrm>
            <a:off x="4349924" y="1136408"/>
            <a:ext cx="1932822" cy="441146"/>
            <a:chOff x="0" y="-81244"/>
            <a:chExt cx="3878901" cy="1195059"/>
          </a:xfrm>
        </p:grpSpPr>
        <p:sp>
          <p:nvSpPr>
            <p:cNvPr id="432" name="Lock for list operation :…"/>
            <p:cNvSpPr txBox="1"/>
            <p:nvPr/>
          </p:nvSpPr>
          <p:spPr>
            <a:xfrm>
              <a:off x="134313" y="-81244"/>
              <a:ext cx="3744588" cy="1195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sz="1100" b="1"/>
                <a:t>Lock for list operation :</a:t>
              </a:r>
            </a:p>
            <a:p>
              <a:pPr>
                <a:defRPr>
                  <a:solidFill>
                    <a:schemeClr val="accent4">
                      <a:hueOff val="468000"/>
                      <a:satOff val="-4761"/>
                      <a:lumOff val="10196"/>
                    </a:schemeClr>
                  </a:solidFill>
                </a:defRPr>
              </a:pPr>
              <a:r>
                <a:rPr sz="1100" b="1"/>
                <a:t>list_del</a:t>
              </a:r>
            </a:p>
          </p:txBody>
        </p:sp>
        <p:pic>
          <p:nvPicPr>
            <p:cNvPr id="431" name="Lock for list operation :…" descr="Lock for list operation :…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3771189" cy="1032560"/>
            </a:xfrm>
            <a:prstGeom prst="rect">
              <a:avLst/>
            </a:prstGeom>
            <a:effectLst/>
          </p:spPr>
        </p:pic>
      </p:grpSp>
      <p:pic>
        <p:nvPicPr>
          <p:cNvPr id="434" name="线条" descr="线条"/>
          <p:cNvPicPr>
            <a:picLocks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8985996">
            <a:off x="3337140" y="1855121"/>
            <a:ext cx="1266781" cy="71513"/>
          </a:xfrm>
          <a:prstGeom prst="rect">
            <a:avLst/>
          </a:prstGeom>
        </p:spPr>
      </p:pic>
      <p:sp>
        <p:nvSpPr>
          <p:cNvPr id="436" name="void hdcp_session_list_del(…)…"/>
          <p:cNvSpPr txBox="1"/>
          <p:nvPr/>
        </p:nvSpPr>
        <p:spPr>
          <a:xfrm>
            <a:off x="537847" y="1136414"/>
            <a:ext cx="3303370" cy="1892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4" tIns="22494" rIns="22494" bIns="22494" anchor="ctr">
            <a:spAutoFit/>
          </a:bodyPr>
          <a:lstStyle/>
          <a:p>
            <a:pPr algn="l">
              <a:defRPr sz="2600"/>
            </a:pPr>
            <a:r>
              <a:rPr sz="1200" dirty="0"/>
              <a:t>void </a:t>
            </a:r>
            <a:r>
              <a:rPr sz="1200" dirty="0" err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rPr>
              <a:t>hdcp_session_list_del</a:t>
            </a:r>
            <a:r>
              <a:rPr sz="1200" dirty="0"/>
              <a:t>(…)</a:t>
            </a:r>
          </a:p>
          <a:p>
            <a:pPr algn="l">
              <a:defRPr sz="2600"/>
            </a:pPr>
            <a:r>
              <a:rPr sz="1200" dirty="0"/>
              <a:t>{</a:t>
            </a:r>
          </a:p>
          <a:p>
            <a:pPr algn="l">
              <a:defRPr sz="2600"/>
            </a:pPr>
            <a:r>
              <a:rPr sz="1200" dirty="0"/>
              <a:t>	if (!</a:t>
            </a:r>
            <a:r>
              <a:rPr sz="1200" dirty="0" err="1"/>
              <a:t>del_ent</a:t>
            </a:r>
            <a:r>
              <a:rPr sz="1200" dirty="0"/>
              <a:t> || !</a:t>
            </a:r>
            <a:r>
              <a:rPr sz="1200" dirty="0" err="1"/>
              <a:t>ss_list</a:t>
            </a:r>
            <a:r>
              <a:rPr sz="1200" dirty="0"/>
              <a:t>)</a:t>
            </a:r>
          </a:p>
          <a:p>
            <a:pPr algn="l">
              <a:defRPr sz="2600"/>
            </a:pPr>
            <a:r>
              <a:rPr sz="1200" dirty="0"/>
              <a:t>		return;</a:t>
            </a:r>
          </a:p>
          <a:p>
            <a:pPr algn="l">
              <a:defRPr sz="2600"/>
            </a:pPr>
            <a:endParaRPr sz="1200" dirty="0"/>
          </a:p>
          <a:p>
            <a:pPr algn="l">
              <a:defRPr sz="2600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</a:defRPr>
            </a:pPr>
            <a:r>
              <a:rPr sz="1200" dirty="0"/>
              <a:t>	</a:t>
            </a:r>
            <a:r>
              <a:rPr sz="1200" dirty="0" err="1"/>
              <a:t>mutex_lock</a:t>
            </a:r>
            <a:r>
              <a:rPr sz="1200" dirty="0"/>
              <a:t>(&amp;</a:t>
            </a:r>
            <a:r>
              <a:rPr sz="1200" dirty="0" err="1"/>
              <a:t>ss_list</a:t>
            </a:r>
            <a:r>
              <a:rPr sz="1200" dirty="0"/>
              <a:t>-&gt;</a:t>
            </a:r>
            <a:r>
              <a:rPr sz="1200" dirty="0" err="1"/>
              <a:t>ss_mutex</a:t>
            </a:r>
            <a:r>
              <a:rPr sz="1200" dirty="0"/>
              <a:t>);</a:t>
            </a:r>
          </a:p>
          <a:p>
            <a:pPr algn="l">
              <a:defRPr sz="2600"/>
            </a:pPr>
            <a:r>
              <a:rPr sz="1200" dirty="0"/>
              <a:t>	</a:t>
            </a:r>
            <a:r>
              <a:rPr sz="1200" dirty="0" err="1"/>
              <a:t>del_ent</a:t>
            </a:r>
            <a:r>
              <a:rPr sz="1200" dirty="0"/>
              <a:t>-&gt;</a:t>
            </a:r>
            <a:r>
              <a:rPr sz="1200" dirty="0" err="1"/>
              <a:t>prev</a:t>
            </a:r>
            <a:r>
              <a:rPr sz="1200" dirty="0"/>
              <a:t>-&gt;next = </a:t>
            </a:r>
            <a:r>
              <a:rPr sz="1200" dirty="0" err="1"/>
              <a:t>del_ent</a:t>
            </a:r>
            <a:r>
              <a:rPr sz="1200" dirty="0"/>
              <a:t>-&gt;next;</a:t>
            </a:r>
          </a:p>
          <a:p>
            <a:pPr algn="l">
              <a:defRPr sz="2600"/>
            </a:pPr>
            <a:r>
              <a:rPr sz="1200" dirty="0"/>
              <a:t>	</a:t>
            </a:r>
            <a:r>
              <a:rPr sz="1200" dirty="0" err="1"/>
              <a:t>del_ent</a:t>
            </a:r>
            <a:r>
              <a:rPr sz="1200" dirty="0"/>
              <a:t>-&gt;next-&gt;</a:t>
            </a:r>
            <a:r>
              <a:rPr sz="1200" dirty="0" err="1"/>
              <a:t>prev</a:t>
            </a:r>
            <a:r>
              <a:rPr sz="1200" dirty="0"/>
              <a:t> = </a:t>
            </a:r>
            <a:r>
              <a:rPr sz="1200" dirty="0" err="1"/>
              <a:t>del_ent</a:t>
            </a:r>
            <a:r>
              <a:rPr sz="1200" dirty="0"/>
              <a:t>-&gt;</a:t>
            </a:r>
            <a:r>
              <a:rPr sz="1200" dirty="0" err="1"/>
              <a:t>prev</a:t>
            </a:r>
            <a:r>
              <a:rPr sz="1200" dirty="0"/>
              <a:t>;</a:t>
            </a:r>
          </a:p>
          <a:p>
            <a:pPr algn="l">
              <a:defRPr sz="2600"/>
            </a:pPr>
            <a:r>
              <a:rPr sz="1200" dirty="0"/>
              <a:t>	</a:t>
            </a:r>
            <a:r>
              <a:rPr sz="1200" dirty="0" err="1"/>
              <a:t>mutex_unlock</a:t>
            </a:r>
            <a:r>
              <a:rPr sz="1200" dirty="0"/>
              <a:t>(&amp;</a:t>
            </a:r>
            <a:r>
              <a:rPr sz="1200" dirty="0" err="1"/>
              <a:t>ss_list</a:t>
            </a:r>
            <a:r>
              <a:rPr sz="1200" dirty="0"/>
              <a:t>-&gt;</a:t>
            </a:r>
            <a:r>
              <a:rPr sz="1200" dirty="0" err="1"/>
              <a:t>ss_mutex</a:t>
            </a:r>
            <a:r>
              <a:rPr sz="1200" dirty="0"/>
              <a:t>);</a:t>
            </a:r>
          </a:p>
          <a:p>
            <a:pPr algn="l">
              <a:defRPr sz="2600"/>
            </a:pPr>
            <a:r>
              <a:rPr sz="1200" dirty="0"/>
              <a:t>}</a:t>
            </a:r>
          </a:p>
        </p:txBody>
      </p:sp>
      <p:sp>
        <p:nvSpPr>
          <p:cNvPr id="9" name="race condition in list"/>
          <p:cNvSpPr txBox="1"/>
          <p:nvPr/>
        </p:nvSpPr>
        <p:spPr>
          <a:xfrm>
            <a:off x="164424" y="364573"/>
            <a:ext cx="2238329" cy="41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 algn="l">
              <a:defRPr sz="5000" b="0"/>
            </a:lvl1pPr>
          </a:lstStyle>
          <a:p>
            <a:pPr defTabSz="25865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SVE-2017-9574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pic>
        <p:nvPicPr>
          <p:cNvPr id="10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80258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" grpId="0" animBg="1" advAuto="0"/>
      <p:bldP spid="434" grpId="0" animBg="1" advAuto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enum hdcp_result hdcp_session_close(…)…"/>
          <p:cNvSpPr txBox="1"/>
          <p:nvPr/>
        </p:nvSpPr>
        <p:spPr>
          <a:xfrm>
            <a:off x="548739" y="1151653"/>
            <a:ext cx="4518447" cy="2507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4" tIns="22494" rIns="22494" bIns="22494" anchor="ctr">
            <a:spAutoFit/>
          </a:bodyPr>
          <a:lstStyle/>
          <a:p>
            <a:pPr algn="l"/>
            <a:r>
              <a:rPr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enum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hdcp_result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hdcp_session_close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(…)</a:t>
            </a:r>
          </a:p>
          <a:p>
            <a:pPr algn="l"/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{</a:t>
            </a:r>
          </a:p>
          <a:p>
            <a:pPr algn="l"/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       …</a:t>
            </a:r>
          </a:p>
          <a:p>
            <a:pPr algn="l"/>
            <a:endParaRPr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ss_node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 = </a:t>
            </a:r>
            <a:r>
              <a:rPr sz="1000" dirty="0" err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hdcp_session_list_find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ss_handle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, &amp;</a:t>
            </a:r>
            <a:r>
              <a:rPr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g_hdcp_session_list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);  </a:t>
            </a:r>
          </a:p>
          <a:p>
            <a:pPr algn="l"/>
            <a:endParaRPr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       …</a:t>
            </a:r>
          </a:p>
          <a:p>
            <a:pPr algn="l"/>
            <a:endParaRPr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sz="1000" dirty="0" err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hdcp_session_list_del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ss_node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, &amp;</a:t>
            </a:r>
            <a:r>
              <a:rPr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g_hdcp_session_list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);  </a:t>
            </a:r>
          </a:p>
          <a:p>
            <a:pPr algn="l"/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      	</a:t>
            </a:r>
            <a:r>
              <a:rPr sz="1000" dirty="0" err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hdcp_session_data_destroy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(&amp;(</a:t>
            </a:r>
            <a:r>
              <a:rPr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ss_node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sz="1000" dirty="0" err="1">
                <a:latin typeface="Helvetica" panose="020B0604020202020204" pitchFamily="34" charset="0"/>
                <a:cs typeface="Helvetica" panose="020B0604020202020204" pitchFamily="34" charset="0"/>
              </a:rPr>
              <a:t>ss_data</a:t>
            </a:r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));</a:t>
            </a:r>
          </a:p>
          <a:p>
            <a:pPr algn="l"/>
            <a:endParaRPr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endParaRPr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pPr algn="l"/>
            <a:endParaRPr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sz="10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</a:p>
        </p:txBody>
      </p:sp>
      <p:grpSp>
        <p:nvGrpSpPr>
          <p:cNvPr id="443" name="No lock protection for ss_node"/>
          <p:cNvGrpSpPr/>
          <p:nvPr/>
        </p:nvGrpSpPr>
        <p:grpSpPr>
          <a:xfrm>
            <a:off x="3525316" y="981552"/>
            <a:ext cx="2388401" cy="271869"/>
            <a:chOff x="0" y="-36111"/>
            <a:chExt cx="4793184" cy="736489"/>
          </a:xfrm>
        </p:grpSpPr>
        <p:sp>
          <p:nvSpPr>
            <p:cNvPr id="442" name="No lock protection for ss_node"/>
            <p:cNvSpPr txBox="1"/>
            <p:nvPr/>
          </p:nvSpPr>
          <p:spPr>
            <a:xfrm>
              <a:off x="85063" y="-36111"/>
              <a:ext cx="4452328" cy="736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sz="1100" b="1"/>
                <a:t>No lock protection for ss_node</a:t>
              </a:r>
            </a:p>
          </p:txBody>
        </p:sp>
        <p:pic>
          <p:nvPicPr>
            <p:cNvPr id="441" name="No lock protection for ss_node" descr="No lock protection for ss_node"/>
            <p:cNvPicPr>
              <a:picLocks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4793184" cy="664259"/>
            </a:xfrm>
            <a:prstGeom prst="rect">
              <a:avLst/>
            </a:prstGeom>
            <a:effectLst/>
          </p:spPr>
        </p:pic>
      </p:grpSp>
      <p:grpSp>
        <p:nvGrpSpPr>
          <p:cNvPr id="446" name="Two threads hold the same “ss_node” at here"/>
          <p:cNvGrpSpPr/>
          <p:nvPr/>
        </p:nvGrpSpPr>
        <p:grpSpPr>
          <a:xfrm>
            <a:off x="874537" y="2114946"/>
            <a:ext cx="3437734" cy="245206"/>
            <a:chOff x="0" y="0"/>
            <a:chExt cx="6899047" cy="664259"/>
          </a:xfrm>
        </p:grpSpPr>
        <p:sp>
          <p:nvSpPr>
            <p:cNvPr id="445" name="Two threads hold the same “ss_node” at here"/>
            <p:cNvSpPr txBox="1"/>
            <p:nvPr/>
          </p:nvSpPr>
          <p:spPr>
            <a:xfrm>
              <a:off x="55967" y="5575"/>
              <a:ext cx="5417429" cy="653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Two threads hold the same “ss_node” at here</a:t>
              </a:r>
            </a:p>
          </p:txBody>
        </p:sp>
        <p:pic>
          <p:nvPicPr>
            <p:cNvPr id="444" name="Two threads hold the same “ss_node” at here" descr="Two threads hold the same “ss_node” at here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899047" cy="664259"/>
            </a:xfrm>
            <a:prstGeom prst="rect">
              <a:avLst/>
            </a:prstGeom>
            <a:effectLst/>
          </p:spPr>
        </p:pic>
      </p:grpSp>
      <p:sp>
        <p:nvSpPr>
          <p:cNvPr id="447" name="箭头"/>
          <p:cNvSpPr/>
          <p:nvPr/>
        </p:nvSpPr>
        <p:spPr>
          <a:xfrm>
            <a:off x="590524" y="1958669"/>
            <a:ext cx="139923" cy="79921"/>
          </a:xfrm>
          <a:prstGeom prst="rightArrow">
            <a:avLst>
              <a:gd name="adj1" fmla="val 26950"/>
              <a:gd name="adj2" fmla="val 35307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22494" tIns="22494" rIns="22494" bIns="22494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/>
          </a:p>
        </p:txBody>
      </p:sp>
      <p:sp>
        <p:nvSpPr>
          <p:cNvPr id="448" name="箭头"/>
          <p:cNvSpPr/>
          <p:nvPr/>
        </p:nvSpPr>
        <p:spPr>
          <a:xfrm>
            <a:off x="590524" y="1882078"/>
            <a:ext cx="139923" cy="79920"/>
          </a:xfrm>
          <a:prstGeom prst="rightArrow">
            <a:avLst>
              <a:gd name="adj1" fmla="val 26950"/>
              <a:gd name="adj2" fmla="val 35307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22494" tIns="22494" rIns="22494" bIns="22494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1000"/>
          </a:p>
        </p:txBody>
      </p:sp>
      <p:grpSp>
        <p:nvGrpSpPr>
          <p:cNvPr id="451" name="Thread 1 gets a node and goes here"/>
          <p:cNvGrpSpPr/>
          <p:nvPr/>
        </p:nvGrpSpPr>
        <p:grpSpPr>
          <a:xfrm>
            <a:off x="898200" y="2114946"/>
            <a:ext cx="2796956" cy="245206"/>
            <a:chOff x="0" y="0"/>
            <a:chExt cx="5613095" cy="664259"/>
          </a:xfrm>
        </p:grpSpPr>
        <p:sp>
          <p:nvSpPr>
            <p:cNvPr id="450" name="Thread 1 gets a node and goes here"/>
            <p:cNvSpPr txBox="1"/>
            <p:nvPr/>
          </p:nvSpPr>
          <p:spPr>
            <a:xfrm>
              <a:off x="80642" y="5575"/>
              <a:ext cx="4259308" cy="653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Thread 1 gets a node and goes here </a:t>
              </a:r>
            </a:p>
          </p:txBody>
        </p:sp>
        <p:pic>
          <p:nvPicPr>
            <p:cNvPr id="449" name="Thread 1 gets a node and goes here" descr="Thread 1 gets a node and goes here"/>
            <p:cNvPicPr>
              <a:picLocks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5613095" cy="664259"/>
            </a:xfrm>
            <a:prstGeom prst="rect">
              <a:avLst/>
            </a:prstGeom>
            <a:effectLst/>
          </p:spPr>
        </p:pic>
      </p:grpSp>
      <p:grpSp>
        <p:nvGrpSpPr>
          <p:cNvPr id="454" name="delete the node and free the data"/>
          <p:cNvGrpSpPr/>
          <p:nvPr/>
        </p:nvGrpSpPr>
        <p:grpSpPr>
          <a:xfrm>
            <a:off x="2022634" y="2902660"/>
            <a:ext cx="2554709" cy="245206"/>
            <a:chOff x="0" y="0"/>
            <a:chExt cx="5126940" cy="664259"/>
          </a:xfrm>
        </p:grpSpPr>
        <p:sp>
          <p:nvSpPr>
            <p:cNvPr id="453" name="delete the node and free the data"/>
            <p:cNvSpPr txBox="1"/>
            <p:nvPr/>
          </p:nvSpPr>
          <p:spPr>
            <a:xfrm>
              <a:off x="83624" y="5575"/>
              <a:ext cx="4027685" cy="653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delete the node and free the data</a:t>
              </a:r>
            </a:p>
          </p:txBody>
        </p:sp>
        <p:pic>
          <p:nvPicPr>
            <p:cNvPr id="452" name="delete the node and free the data" descr="delete the node and free the data"/>
            <p:cNvPicPr>
              <a:picLocks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5126940" cy="664259"/>
            </a:xfrm>
            <a:prstGeom prst="rect">
              <a:avLst/>
            </a:prstGeom>
            <a:effectLst/>
          </p:spPr>
        </p:pic>
      </p:grpSp>
      <p:grpSp>
        <p:nvGrpSpPr>
          <p:cNvPr id="457" name="cause a double delete and double free"/>
          <p:cNvGrpSpPr/>
          <p:nvPr/>
        </p:nvGrpSpPr>
        <p:grpSpPr>
          <a:xfrm>
            <a:off x="1780175" y="2902660"/>
            <a:ext cx="2919826" cy="245206"/>
            <a:chOff x="0" y="0"/>
            <a:chExt cx="5859679" cy="664259"/>
          </a:xfrm>
        </p:grpSpPr>
        <p:sp>
          <p:nvSpPr>
            <p:cNvPr id="456" name="cause a double delete and double free"/>
            <p:cNvSpPr txBox="1"/>
            <p:nvPr/>
          </p:nvSpPr>
          <p:spPr>
            <a:xfrm>
              <a:off x="81304" y="5575"/>
              <a:ext cx="4490933" cy="6531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t>cause a double delete and double free</a:t>
              </a:r>
            </a:p>
          </p:txBody>
        </p:sp>
        <p:pic>
          <p:nvPicPr>
            <p:cNvPr id="455" name="cause a double delete and double free" descr="cause a double delete and double free"/>
            <p:cNvPicPr>
              <a:picLocks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0" y="0"/>
              <a:ext cx="5859679" cy="664259"/>
            </a:xfrm>
            <a:prstGeom prst="rect">
              <a:avLst/>
            </a:prstGeom>
            <a:effectLst/>
          </p:spPr>
        </p:pic>
      </p:grpSp>
      <p:sp>
        <p:nvSpPr>
          <p:cNvPr id="22" name="race condition in list"/>
          <p:cNvSpPr txBox="1"/>
          <p:nvPr/>
        </p:nvSpPr>
        <p:spPr>
          <a:xfrm>
            <a:off x="164424" y="364573"/>
            <a:ext cx="2238329" cy="41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 algn="l">
              <a:defRPr sz="5000" b="0"/>
            </a:lvl1pPr>
          </a:lstStyle>
          <a:p>
            <a:pPr defTabSz="25865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SVE-2017-9574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pic>
        <p:nvPicPr>
          <p:cNvPr id="23" name="图片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75305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322 0.066294" pathEditMode="relative">
                                      <p:cBhvr>
                                        <p:cTn id="12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382 0.068943" pathEditMode="relative">
                                      <p:cBhvr>
                                        <p:cTn id="21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22 0.066294 L 0.000196 0.183235" pathEditMode="relative">
                                      <p:cBhvr>
                                        <p:cTn id="40" dur="1000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82 0.068943 L -0.001379 0.222571" pathEditMode="relative">
                                      <p:cBhvr>
                                        <p:cTn id="49" dur="1000" fill="hold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xit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 animBg="1" advAuto="0"/>
      <p:bldP spid="446" grpId="0" animBg="1" advAuto="0"/>
      <p:bldP spid="446" grpId="1" animBg="1" advAuto="0"/>
      <p:bldP spid="451" grpId="0" animBg="1" advAuto="0"/>
      <p:bldP spid="451" grpId="1" animBg="1" advAuto="0"/>
      <p:bldP spid="454" grpId="0" animBg="1" advAuto="0"/>
      <p:bldP spid="454" grpId="1" animBg="1" advAuto="0"/>
      <p:bldP spid="457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ace condition in list"/>
          <p:cNvSpPr txBox="1"/>
          <p:nvPr/>
        </p:nvSpPr>
        <p:spPr>
          <a:xfrm>
            <a:off x="164424" y="364573"/>
            <a:ext cx="2238329" cy="41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 algn="l">
              <a:defRPr sz="5000" b="0"/>
            </a:lvl1pPr>
          </a:lstStyle>
          <a:p>
            <a:pPr defTabSz="25865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SVE-2017-9492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11" name="int del_kek(int engine_id, int kek_type)…"/>
          <p:cNvSpPr txBox="1"/>
          <p:nvPr/>
        </p:nvSpPr>
        <p:spPr>
          <a:xfrm>
            <a:off x="653587" y="864982"/>
            <a:ext cx="4413714" cy="24724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89" tIns="50789" rIns="50789" bIns="50789" anchor="ctr">
            <a:spAutoFit/>
          </a:bodyPr>
          <a:lstStyle/>
          <a:p>
            <a:pPr algn="l"/>
            <a:r>
              <a:rPr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del_kek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engine_id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kek_type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{</a:t>
            </a: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kek_pack_t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 *pack;</a:t>
            </a: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kek_item_t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 *item;</a:t>
            </a: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	…</a:t>
            </a: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	item = </a:t>
            </a:r>
            <a:r>
              <a:rPr sz="1100" dirty="0" err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find_kek_item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(pack, </a:t>
            </a:r>
            <a:r>
              <a:rPr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kek_type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);  </a:t>
            </a: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	if(item == NULL) return -ENOENT;</a:t>
            </a:r>
          </a:p>
          <a:p>
            <a:pPr algn="l"/>
            <a:endParaRPr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sz="1100" dirty="0" err="1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spin_lock</a:t>
            </a:r>
            <a:r>
              <a:rPr sz="11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(&amp;pack-&gt;</a:t>
            </a:r>
            <a:r>
              <a:rPr sz="1100" dirty="0" err="1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kek_list_lock</a:t>
            </a:r>
            <a:r>
              <a:rPr sz="11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sz="1100" dirty="0" err="1">
                <a:solidFill>
                  <a:schemeClr val="accent4">
                    <a:hueOff val="468000"/>
                    <a:satOff val="-4761"/>
                    <a:lumOff val="10196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del_kek_item</a:t>
            </a:r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(item);   </a:t>
            </a: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sz="1100" dirty="0" err="1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spin_unlock</a:t>
            </a:r>
            <a:r>
              <a:rPr sz="11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(&amp;pack-&gt;</a:t>
            </a:r>
            <a:r>
              <a:rPr sz="1100" dirty="0" err="1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kek_list_lock</a:t>
            </a:r>
            <a:r>
              <a:rPr sz="1100" dirty="0">
                <a:solidFill>
                  <a:schemeClr val="accent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pPr algn="l"/>
            <a:endParaRPr sz="1100" dirty="0">
              <a:solidFill>
                <a:schemeClr val="accent5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	return 0;</a:t>
            </a:r>
          </a:p>
          <a:p>
            <a:pPr algn="l"/>
            <a:r>
              <a:rPr sz="11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grpSp>
        <p:nvGrpSpPr>
          <p:cNvPr id="12" name="Almost the same vulnerability"/>
          <p:cNvGrpSpPr/>
          <p:nvPr/>
        </p:nvGrpSpPr>
        <p:grpSpPr>
          <a:xfrm>
            <a:off x="4071844" y="659267"/>
            <a:ext cx="2188154" cy="411411"/>
            <a:chOff x="-1" y="0"/>
            <a:chExt cx="4614157" cy="664259"/>
          </a:xfrm>
        </p:grpSpPr>
        <p:sp>
          <p:nvSpPr>
            <p:cNvPr id="13" name="Almost the same vulnerability"/>
            <p:cNvSpPr txBox="1"/>
            <p:nvPr/>
          </p:nvSpPr>
          <p:spPr>
            <a:xfrm>
              <a:off x="84621" y="112651"/>
              <a:ext cx="4529535" cy="438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r>
                <a:rPr sz="1100" b="1"/>
                <a:t>Almost the same vulnerability</a:t>
              </a:r>
            </a:p>
          </p:txBody>
        </p:sp>
        <p:pic>
          <p:nvPicPr>
            <p:cNvPr id="14" name="Almost the same vulnerability" descr="Almost the same vulnerability"/>
            <p:cNvPicPr>
              <a:picLocks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4599942" cy="664259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6478129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ace condition in list"/>
          <p:cNvSpPr txBox="1"/>
          <p:nvPr/>
        </p:nvSpPr>
        <p:spPr>
          <a:xfrm>
            <a:off x="164424" y="364573"/>
            <a:ext cx="2238329" cy="41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 algn="l">
              <a:defRPr sz="5000" b="0"/>
            </a:lvl1pPr>
          </a:lstStyle>
          <a:p>
            <a:pPr defTabSz="25865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SVE-2017-9572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11" name="int del_kek(int engine_id, int kek_type)…"/>
          <p:cNvSpPr txBox="1"/>
          <p:nvPr/>
        </p:nvSpPr>
        <p:spPr>
          <a:xfrm>
            <a:off x="434513" y="949620"/>
            <a:ext cx="5251913" cy="2303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789" tIns="50789" rIns="50789" bIns="50789" anchor="ctr">
            <a:spAutoFit/>
          </a:bodyPr>
          <a:lstStyle/>
          <a:p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int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client_gp_release_shared_mem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struct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tee_client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*client,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		 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const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struct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gp_shared_memory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*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memref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{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struct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cwsm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*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cwsm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 =  </a:t>
            </a:r>
            <a:r>
              <a:rPr lang="en-US" sz="11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cwsm_find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(client, 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memref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); </a:t>
            </a:r>
          </a:p>
          <a:p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	if (!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cwsm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		return -ENOENT;</a:t>
            </a:r>
          </a:p>
          <a:p>
            <a:endParaRPr lang="en-US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	/* Release reference taken by 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cwsm_find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 */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11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cwsm_put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cwsm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sz="11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cwsm_put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cwsm</a:t>
            </a:r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	return 0;</a:t>
            </a:r>
          </a:p>
          <a:p>
            <a:r>
              <a:rPr lang="en-US" sz="11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endParaRPr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2219325" y="2520854"/>
            <a:ext cx="297737" cy="333375"/>
          </a:xfrm>
          <a:prstGeom prst="rightBrac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19" tIns="45709" rIns="91419" bIns="45709" numCol="1" spcCol="38092" rtlCol="0" anchor="t">
            <a:noAutofit/>
          </a:bodyPr>
          <a:lstStyle/>
          <a:p>
            <a:pPr defTabSz="914201" latinLnBrk="1" hangingPunct="0"/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11474" y="2528911"/>
            <a:ext cx="1090020" cy="3180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9" tIns="50789" rIns="50789" bIns="50789" numCol="1" spcCol="38092" rtlCol="0" anchor="ctr">
            <a:spAutoFit/>
          </a:bodyPr>
          <a:lstStyle/>
          <a:p>
            <a:pPr algn="ctr" defTabSz="584072" hangingPunct="0"/>
            <a:r>
              <a:rPr lang="en-US" altLang="zh-CN" sz="1400" b="1" dirty="0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</a:t>
            </a:r>
            <a:r>
              <a:rPr lang="en-US" altLang="zh-CN" sz="1400" b="1" dirty="0" err="1">
                <a:solidFill>
                  <a:srgbClr val="FFC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cwsm</a:t>
            </a:r>
            <a:endParaRPr lang="zh-CN" altLang="en-US" sz="1400" b="1" dirty="0">
              <a:solidFill>
                <a:srgbClr val="FFC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7793" y="779343"/>
            <a:ext cx="1897933" cy="533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789" tIns="50789" rIns="50789" bIns="50789" numCol="1" spcCol="38092" rtlCol="0" anchor="ctr">
            <a:spAutoFit/>
          </a:bodyPr>
          <a:lstStyle/>
          <a:p>
            <a:pPr algn="ctr" defTabSz="584072" hangingPunct="0"/>
            <a:r>
              <a:rPr lang="en-US" altLang="zh-CN" sz="1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accessed by opening </a:t>
            </a:r>
          </a:p>
          <a:p>
            <a:pPr algn="ctr" defTabSz="584072" hangingPunct="0"/>
            <a:r>
              <a:rPr lang="en-US" altLang="zh-CN" sz="1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/dev/</a:t>
            </a:r>
            <a:r>
              <a:rPr lang="en-US" altLang="zh-CN" sz="1400" b="1" dirty="0" err="1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mobicore</a:t>
            </a:r>
            <a:r>
              <a:rPr lang="en-US" altLang="zh-CN" sz="14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-user</a:t>
            </a:r>
            <a:endParaRPr lang="zh-CN" altLang="en-US" sz="1400" b="1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05088832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race condition in list"/>
          <p:cNvSpPr txBox="1"/>
          <p:nvPr/>
        </p:nvSpPr>
        <p:spPr>
          <a:xfrm>
            <a:off x="164424" y="364573"/>
            <a:ext cx="2238329" cy="414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1" tIns="22491" rIns="22491" bIns="22491" anchor="ctr">
            <a:spAutoFit/>
          </a:bodyPr>
          <a:lstStyle>
            <a:lvl1pPr algn="l">
              <a:defRPr sz="5000" b="0"/>
            </a:lvl1pPr>
          </a:lstStyle>
          <a:p>
            <a:pPr defTabSz="25865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SVE-2017-9572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pic>
        <p:nvPicPr>
          <p:cNvPr id="9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pic>
        <p:nvPicPr>
          <p:cNvPr id="4098" name="Picture 2" descr="C:\Users\daiyang\Desktop\sam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4" y="1219322"/>
            <a:ext cx="6480175" cy="917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2024" y="1744813"/>
            <a:ext cx="835703" cy="180000"/>
          </a:xfrm>
          <a:prstGeom prst="rect">
            <a:avLst/>
          </a:prstGeom>
          <a:noFill/>
          <a:ln w="190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789" tIns="50789" rIns="50789" bIns="50789" numCol="1" spcCol="38092" rtlCol="0" anchor="ctr">
            <a:spAutoFit/>
          </a:bodyPr>
          <a:lstStyle/>
          <a:p>
            <a:pPr algn="ctr" defTabSz="584072" hangingPunct="0"/>
            <a:endParaRPr lang="zh-CN" altLang="en-US" sz="2200">
              <a:solidFill>
                <a:srgbClr val="FFFFFF"/>
              </a:solidFill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76501842"/>
      </p:ext>
    </p:extLst>
  </p:cSld>
  <p:clrMapOvr>
    <a:masterClrMapping/>
  </p:clrMapOvr>
  <p:transition spd="med"/>
  <p:timing>
    <p:tnLst>
      <p:par>
        <p:cTn id="1" dur="indefinite" restart="never" fill="hold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1165349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Agenda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5" y="1109829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Overview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Race condition bugs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Finding race condition bugs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Exploiting race condition bugs</a:t>
            </a:r>
            <a:endParaRPr kumimoji="1" lang="zh-CN" altLang="en-US" sz="1800" dirty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1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1165349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Agenda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5" y="1109829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Overview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bugs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Finding race condition bugs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Exploiting race condition bugs</a:t>
            </a:r>
            <a:endParaRPr kumimoji="1" lang="zh-CN" altLang="en-US" sz="1800" dirty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18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LSA Application"/>
          <p:cNvSpPr/>
          <p:nvPr/>
        </p:nvSpPr>
        <p:spPr>
          <a:xfrm>
            <a:off x="421665" y="777848"/>
            <a:ext cx="957406" cy="493383"/>
          </a:xfrm>
          <a:prstGeom prst="roundRect">
            <a:avLst>
              <a:gd name="adj" fmla="val 48941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7" tIns="22497" rIns="22497" bIns="22497" anchor="ctr"/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714" hangingPunct="0"/>
            <a:r>
              <a:rPr lang="en-US" altLang="zh-CN" sz="900" kern="0" dirty="0">
                <a:solidFill>
                  <a:srgbClr val="FFFFFF"/>
                </a:solidFill>
              </a:rPr>
              <a:t>human</a:t>
            </a:r>
            <a:r>
              <a:rPr lang="zh-CN" altLang="en-US" sz="900" kern="0" dirty="0">
                <a:solidFill>
                  <a:srgbClr val="FFFFFF"/>
                </a:solidFill>
              </a:rPr>
              <a:t> </a:t>
            </a:r>
            <a:r>
              <a:rPr lang="en-US" altLang="zh-CN" sz="900" kern="0" dirty="0">
                <a:solidFill>
                  <a:srgbClr val="FFFFFF"/>
                </a:solidFill>
              </a:rPr>
              <a:t>analysis</a:t>
            </a:r>
            <a:endParaRPr sz="900" kern="0" dirty="0">
              <a:solidFill>
                <a:srgbClr val="FFFFFF"/>
              </a:solidFill>
            </a:endParaRPr>
          </a:p>
        </p:txBody>
      </p:sp>
      <p:sp>
        <p:nvSpPr>
          <p:cNvPr id="148" name="ALSA Kenel API"/>
          <p:cNvSpPr/>
          <p:nvPr/>
        </p:nvSpPr>
        <p:spPr>
          <a:xfrm>
            <a:off x="1819484" y="1473138"/>
            <a:ext cx="2982461" cy="1477543"/>
          </a:xfrm>
          <a:prstGeom prst="roundRect">
            <a:avLst>
              <a:gd name="adj" fmla="val 22523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7" tIns="22497" rIns="22497" bIns="22497" anchor="ctr"/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714" hangingPunct="0"/>
            <a:endParaRPr kern="0" dirty="0">
              <a:solidFill>
                <a:srgbClr val="FFFFFF"/>
              </a:solidFill>
            </a:endParaRPr>
          </a:p>
        </p:txBody>
      </p:sp>
      <p:sp>
        <p:nvSpPr>
          <p:cNvPr id="149" name="pcm"/>
          <p:cNvSpPr/>
          <p:nvPr/>
        </p:nvSpPr>
        <p:spPr>
          <a:xfrm>
            <a:off x="2078079" y="1544567"/>
            <a:ext cx="1064218" cy="1201343"/>
          </a:xfrm>
          <a:prstGeom prst="rect">
            <a:avLst/>
          </a:prstGeom>
          <a:solidFill>
            <a:schemeClr val="accent4">
              <a:hueOff val="-624705"/>
              <a:lumOff val="1372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7" tIns="22497" rIns="22497" bIns="22497" anchor="ctr"/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714" hangingPunct="0"/>
            <a:r>
              <a:rPr lang="en-US" altLang="zh-CN" sz="1100" kern="0" dirty="0">
                <a:solidFill>
                  <a:srgbClr val="FFFFFF"/>
                </a:solidFill>
              </a:rPr>
              <a:t>Fuzzing</a:t>
            </a:r>
            <a:r>
              <a:rPr lang="zh-CN" altLang="en-US" sz="1100" kern="0" dirty="0">
                <a:solidFill>
                  <a:srgbClr val="FFFFFF"/>
                </a:solidFill>
              </a:rPr>
              <a:t> </a:t>
            </a:r>
            <a:r>
              <a:rPr lang="en-US" altLang="zh-CN" sz="1100" kern="0" dirty="0" smtClean="0">
                <a:solidFill>
                  <a:srgbClr val="FFFFFF"/>
                </a:solidFill>
              </a:rPr>
              <a:t>threads</a:t>
            </a:r>
            <a:endParaRPr sz="1100" kern="0" dirty="0">
              <a:solidFill>
                <a:srgbClr val="FFFFFF"/>
              </a:solidFill>
            </a:endParaRPr>
          </a:p>
        </p:txBody>
      </p:sp>
      <p:sp>
        <p:nvSpPr>
          <p:cNvPr id="151" name="ALSA SoC Core"/>
          <p:cNvSpPr/>
          <p:nvPr/>
        </p:nvSpPr>
        <p:spPr>
          <a:xfrm>
            <a:off x="1841863" y="3150616"/>
            <a:ext cx="2982461" cy="143687"/>
          </a:xfrm>
          <a:prstGeom prst="roundRect">
            <a:avLst>
              <a:gd name="adj" fmla="val 48941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7" tIns="22497" rIns="22497" bIns="22497" anchor="ctr"/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714" hangingPunct="0"/>
            <a:r>
              <a:rPr lang="en-US" altLang="zh-CN" sz="800" kern="0" dirty="0">
                <a:solidFill>
                  <a:srgbClr val="FFFFFF"/>
                </a:solidFill>
              </a:rPr>
              <a:t>panic</a:t>
            </a:r>
            <a:r>
              <a:rPr lang="zh-CN" altLang="en-US" sz="800" kern="0" dirty="0">
                <a:solidFill>
                  <a:srgbClr val="FFFFFF"/>
                </a:solidFill>
              </a:rPr>
              <a:t> </a:t>
            </a:r>
            <a:r>
              <a:rPr lang="en-US" altLang="zh-CN" sz="800" kern="0" dirty="0">
                <a:solidFill>
                  <a:srgbClr val="FFFFFF"/>
                </a:solidFill>
              </a:rPr>
              <a:t>and</a:t>
            </a:r>
            <a:r>
              <a:rPr lang="zh-CN" altLang="en-US" sz="800" kern="0" dirty="0">
                <a:solidFill>
                  <a:srgbClr val="FFFFFF"/>
                </a:solidFill>
              </a:rPr>
              <a:t> </a:t>
            </a:r>
            <a:r>
              <a:rPr lang="en-US" altLang="zh-CN" sz="800" kern="0" dirty="0">
                <a:solidFill>
                  <a:srgbClr val="FFFFFF"/>
                </a:solidFill>
              </a:rPr>
              <a:t>reboot</a:t>
            </a:r>
            <a:endParaRPr sz="800" kern="0" dirty="0">
              <a:solidFill>
                <a:srgbClr val="FFFFFF"/>
              </a:solidFill>
            </a:endParaRPr>
          </a:p>
        </p:txBody>
      </p:sp>
      <p:sp>
        <p:nvSpPr>
          <p:cNvPr id="174" name="文本"/>
          <p:cNvSpPr txBox="1"/>
          <p:nvPr/>
        </p:nvSpPr>
        <p:spPr>
          <a:xfrm>
            <a:off x="3215789" y="1694363"/>
            <a:ext cx="83905" cy="40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7" tIns="22497" rIns="22497" bIns="22497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hangingPunct="0"/>
            <a:r>
              <a:rPr kern="0"/>
              <a:t> </a:t>
            </a:r>
          </a:p>
        </p:txBody>
      </p:sp>
      <p:sp>
        <p:nvSpPr>
          <p:cNvPr id="175" name="文本"/>
          <p:cNvSpPr txBox="1"/>
          <p:nvPr/>
        </p:nvSpPr>
        <p:spPr>
          <a:xfrm>
            <a:off x="3611010" y="2677958"/>
            <a:ext cx="219116" cy="404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7" tIns="22497" rIns="22497" bIns="22497" anchor="ctr">
            <a:spAutoFit/>
          </a:bodyPr>
          <a:lstStyle>
            <a:lvl1pPr algn="l" defTabSz="457200">
              <a:lnSpc>
                <a:spcPts val="2800"/>
              </a:lnSpc>
              <a:defRPr sz="1200" b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lvl1pPr>
          </a:lstStyle>
          <a:p>
            <a:pPr hangingPunct="0"/>
            <a:r>
              <a:rPr kern="0"/>
              <a:t> </a:t>
            </a:r>
          </a:p>
        </p:txBody>
      </p:sp>
      <p:sp>
        <p:nvSpPr>
          <p:cNvPr id="40" name="ALSA Application"/>
          <p:cNvSpPr/>
          <p:nvPr/>
        </p:nvSpPr>
        <p:spPr>
          <a:xfrm>
            <a:off x="3691088" y="1561418"/>
            <a:ext cx="957406" cy="384735"/>
          </a:xfrm>
          <a:prstGeom prst="roundRect">
            <a:avLst>
              <a:gd name="adj" fmla="val 48941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7" tIns="22497" rIns="22497" bIns="22497" anchor="ctr"/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714" hangingPunct="0"/>
            <a:r>
              <a:rPr lang="en-US" altLang="zh-CN" sz="800" kern="0" dirty="0">
                <a:solidFill>
                  <a:srgbClr val="FFFFFF"/>
                </a:solidFill>
              </a:rPr>
              <a:t>info</a:t>
            </a:r>
            <a:r>
              <a:rPr lang="zh-CN" altLang="en-US" sz="800" kern="0" dirty="0">
                <a:solidFill>
                  <a:srgbClr val="FFFFFF"/>
                </a:solidFill>
              </a:rPr>
              <a:t> </a:t>
            </a:r>
            <a:r>
              <a:rPr lang="en-US" altLang="zh-CN" sz="800" kern="0" dirty="0">
                <a:solidFill>
                  <a:srgbClr val="FFFFFF"/>
                </a:solidFill>
              </a:rPr>
              <a:t>analysis</a:t>
            </a:r>
            <a:endParaRPr sz="800" kern="0" dirty="0">
              <a:solidFill>
                <a:srgbClr val="FFFFFF"/>
              </a:solidFill>
            </a:endParaRPr>
          </a:p>
        </p:txBody>
      </p:sp>
      <p:sp>
        <p:nvSpPr>
          <p:cNvPr id="42" name="ALSA Application"/>
          <p:cNvSpPr/>
          <p:nvPr/>
        </p:nvSpPr>
        <p:spPr>
          <a:xfrm>
            <a:off x="3691088" y="2445079"/>
            <a:ext cx="957406" cy="384735"/>
          </a:xfrm>
          <a:prstGeom prst="roundRect">
            <a:avLst>
              <a:gd name="adj" fmla="val 48941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7" tIns="22497" rIns="22497" bIns="22497" anchor="ctr"/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714" hangingPunct="0"/>
            <a:r>
              <a:rPr lang="en-US" altLang="zh-CN" sz="800" kern="0" dirty="0">
                <a:solidFill>
                  <a:srgbClr val="FFFFFF"/>
                </a:solidFill>
              </a:rPr>
              <a:t>path</a:t>
            </a:r>
            <a:r>
              <a:rPr lang="zh-CN" altLang="en-US" sz="800" kern="0" dirty="0">
                <a:solidFill>
                  <a:srgbClr val="FFFFFF"/>
                </a:solidFill>
              </a:rPr>
              <a:t> </a:t>
            </a:r>
            <a:r>
              <a:rPr lang="en-US" altLang="zh-CN" sz="800" kern="0" dirty="0">
                <a:solidFill>
                  <a:srgbClr val="FFFFFF"/>
                </a:solidFill>
              </a:rPr>
              <a:t>store/drop</a:t>
            </a:r>
            <a:endParaRPr sz="800" kern="0" dirty="0">
              <a:solidFill>
                <a:srgbClr val="FFFFFF"/>
              </a:solidFill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4169790" y="2048284"/>
            <a:ext cx="1" cy="319445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直线箭头连接符 11"/>
          <p:cNvCxnSpPr/>
          <p:nvPr/>
        </p:nvCxnSpPr>
        <p:spPr>
          <a:xfrm flipH="1">
            <a:off x="3169193" y="2660536"/>
            <a:ext cx="394652" cy="1199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直线箭头连接符 52"/>
          <p:cNvCxnSpPr/>
          <p:nvPr/>
        </p:nvCxnSpPr>
        <p:spPr>
          <a:xfrm>
            <a:off x="3215789" y="1753785"/>
            <a:ext cx="348056" cy="0"/>
          </a:xfrm>
          <a:prstGeom prst="straightConnector1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本框 23"/>
          <p:cNvSpPr txBox="1"/>
          <p:nvPr/>
        </p:nvSpPr>
        <p:spPr>
          <a:xfrm>
            <a:off x="3041147" y="1551687"/>
            <a:ext cx="692349" cy="214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497" tIns="22497" rIns="22497" bIns="22497" numCol="1" spcCol="16872" rtlCol="0" anchor="ctr">
            <a:spAutoFit/>
          </a:bodyPr>
          <a:lstStyle/>
          <a:p>
            <a:pPr algn="ctr" defTabSz="258727" hangingPunct="0"/>
            <a:r>
              <a:rPr lang="en-US" altLang="zh-CN" sz="1100" b="1" kern="0" dirty="0">
                <a:solidFill>
                  <a:srgbClr val="FFFFFF"/>
                </a:solidFill>
                <a:latin typeface="Helvetica Neue"/>
                <a:sym typeface="Helvetica Neue"/>
              </a:rPr>
              <a:t>result</a:t>
            </a:r>
            <a:endParaRPr lang="zh-CN" altLang="en-US" sz="1100" b="1" kern="0" dirty="0">
              <a:solidFill>
                <a:srgbClr val="FFFFFF"/>
              </a:solidFill>
              <a:latin typeface="Helvetica Neue"/>
              <a:sym typeface="Helvetica Neue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048330" y="2446389"/>
            <a:ext cx="692349" cy="2147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497" tIns="22497" rIns="22497" bIns="22497" numCol="1" spcCol="16872" rtlCol="0" anchor="ctr">
            <a:spAutoFit/>
          </a:bodyPr>
          <a:lstStyle/>
          <a:p>
            <a:pPr algn="ctr" defTabSz="258727" hangingPunct="0"/>
            <a:r>
              <a:rPr lang="en-US" altLang="zh-CN" sz="1100" b="1" kern="0" dirty="0">
                <a:solidFill>
                  <a:srgbClr val="FFFFFF"/>
                </a:solidFill>
                <a:latin typeface="Helvetica Neue"/>
                <a:sym typeface="Helvetica Neue"/>
              </a:rPr>
              <a:t>data</a:t>
            </a:r>
            <a:endParaRPr lang="zh-CN" altLang="en-US" sz="1100" b="1" kern="0" dirty="0">
              <a:solidFill>
                <a:srgbClr val="FFFFFF"/>
              </a:solidFill>
              <a:latin typeface="Helvetica Neue"/>
              <a:sym typeface="Helvetica Neue"/>
            </a:endParaRPr>
          </a:p>
        </p:txBody>
      </p:sp>
      <p:sp>
        <p:nvSpPr>
          <p:cNvPr id="68" name="ALSA SoC Core"/>
          <p:cNvSpPr/>
          <p:nvPr/>
        </p:nvSpPr>
        <p:spPr>
          <a:xfrm>
            <a:off x="1819185" y="813121"/>
            <a:ext cx="2982461" cy="143687"/>
          </a:xfrm>
          <a:prstGeom prst="roundRect">
            <a:avLst>
              <a:gd name="adj" fmla="val 48941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7" tIns="22497" rIns="22497" bIns="22497" anchor="ctr"/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714" hangingPunct="0"/>
            <a:r>
              <a:rPr lang="en-US" altLang="zh-CN" sz="800" kern="0" dirty="0">
                <a:solidFill>
                  <a:srgbClr val="FFFFFF"/>
                </a:solidFill>
              </a:rPr>
              <a:t>Panic</a:t>
            </a:r>
            <a:r>
              <a:rPr lang="zh-CN" altLang="en-US" sz="800" kern="0" dirty="0">
                <a:solidFill>
                  <a:srgbClr val="FFFFFF"/>
                </a:solidFill>
              </a:rPr>
              <a:t> </a:t>
            </a:r>
            <a:r>
              <a:rPr lang="en-US" altLang="zh-CN" sz="800" kern="0" dirty="0">
                <a:solidFill>
                  <a:srgbClr val="FFFFFF"/>
                </a:solidFill>
              </a:rPr>
              <a:t>log</a:t>
            </a:r>
            <a:r>
              <a:rPr lang="zh-CN" altLang="en-US" sz="800" kern="0" dirty="0">
                <a:solidFill>
                  <a:srgbClr val="FFFFFF"/>
                </a:solidFill>
              </a:rPr>
              <a:t> </a:t>
            </a:r>
            <a:r>
              <a:rPr lang="en-US" altLang="zh-CN" sz="800" kern="0" dirty="0">
                <a:solidFill>
                  <a:srgbClr val="FFFFFF"/>
                </a:solidFill>
              </a:rPr>
              <a:t>collector</a:t>
            </a:r>
            <a:endParaRPr sz="800" kern="0" dirty="0">
              <a:solidFill>
                <a:srgbClr val="FFFFFF"/>
              </a:solidFill>
            </a:endParaRPr>
          </a:p>
        </p:txBody>
      </p:sp>
      <p:cxnSp>
        <p:nvCxnSpPr>
          <p:cNvPr id="69" name="直线箭头连接符 68"/>
          <p:cNvCxnSpPr/>
          <p:nvPr/>
        </p:nvCxnSpPr>
        <p:spPr>
          <a:xfrm>
            <a:off x="3338286" y="2970378"/>
            <a:ext cx="1" cy="173247"/>
          </a:xfrm>
          <a:prstGeom prst="straightConnector1">
            <a:avLst/>
          </a:prstGeom>
          <a:noFill/>
          <a:ln w="3175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直线箭头连接符 70"/>
          <p:cNvCxnSpPr/>
          <p:nvPr/>
        </p:nvCxnSpPr>
        <p:spPr>
          <a:xfrm>
            <a:off x="3339335" y="981898"/>
            <a:ext cx="2096" cy="133934"/>
          </a:xfrm>
          <a:prstGeom prst="straightConnector1">
            <a:avLst/>
          </a:prstGeom>
          <a:noFill/>
          <a:ln w="3175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直线箭头连接符 71"/>
          <p:cNvCxnSpPr/>
          <p:nvPr/>
        </p:nvCxnSpPr>
        <p:spPr>
          <a:xfrm>
            <a:off x="4893360" y="3222459"/>
            <a:ext cx="348056" cy="0"/>
          </a:xfrm>
          <a:prstGeom prst="straightConnector1">
            <a:avLst/>
          </a:prstGeom>
          <a:noFill/>
          <a:ln w="3175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3" name="直线箭头连接符 72"/>
          <p:cNvCxnSpPr/>
          <p:nvPr/>
        </p:nvCxnSpPr>
        <p:spPr>
          <a:xfrm flipH="1" flipV="1">
            <a:off x="5287113" y="884964"/>
            <a:ext cx="11881" cy="2338635"/>
          </a:xfrm>
          <a:prstGeom prst="straightConnector1">
            <a:avLst/>
          </a:prstGeom>
          <a:noFill/>
          <a:ln w="3175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5" name="直线箭头连接符 74"/>
          <p:cNvCxnSpPr/>
          <p:nvPr/>
        </p:nvCxnSpPr>
        <p:spPr>
          <a:xfrm flipH="1">
            <a:off x="4862682" y="884964"/>
            <a:ext cx="378735" cy="0"/>
          </a:xfrm>
          <a:prstGeom prst="straightConnector1">
            <a:avLst/>
          </a:prstGeom>
          <a:noFill/>
          <a:ln w="3175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9" name="ALSA SoC Core"/>
          <p:cNvSpPr/>
          <p:nvPr/>
        </p:nvSpPr>
        <p:spPr>
          <a:xfrm>
            <a:off x="1826062" y="1129518"/>
            <a:ext cx="2982461" cy="143687"/>
          </a:xfrm>
          <a:prstGeom prst="roundRect">
            <a:avLst>
              <a:gd name="adj" fmla="val 48941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22497" tIns="22497" rIns="22497" bIns="22497" anchor="ctr"/>
          <a:lstStyle>
            <a:lvl1pPr>
              <a:defRPr sz="15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258714" hangingPunct="0"/>
            <a:r>
              <a:rPr lang="en-US" altLang="zh-CN" sz="800" kern="0" dirty="0">
                <a:solidFill>
                  <a:srgbClr val="FFFFFF"/>
                </a:solidFill>
              </a:rPr>
              <a:t>Auto</a:t>
            </a:r>
            <a:r>
              <a:rPr lang="zh-CN" altLang="en-US" sz="800" kern="0" dirty="0">
                <a:solidFill>
                  <a:srgbClr val="FFFFFF"/>
                </a:solidFill>
              </a:rPr>
              <a:t> </a:t>
            </a:r>
            <a:r>
              <a:rPr lang="en-US" altLang="zh-CN" sz="800" kern="0" dirty="0">
                <a:solidFill>
                  <a:srgbClr val="FFFFFF"/>
                </a:solidFill>
              </a:rPr>
              <a:t>start</a:t>
            </a:r>
            <a:endParaRPr sz="800" kern="0" dirty="0">
              <a:solidFill>
                <a:srgbClr val="FFFFFF"/>
              </a:solidFill>
            </a:endParaRPr>
          </a:p>
        </p:txBody>
      </p:sp>
      <p:cxnSp>
        <p:nvCxnSpPr>
          <p:cNvPr id="91" name="直线箭头连接符 90"/>
          <p:cNvCxnSpPr/>
          <p:nvPr/>
        </p:nvCxnSpPr>
        <p:spPr>
          <a:xfrm>
            <a:off x="3338286" y="1305635"/>
            <a:ext cx="2096" cy="133934"/>
          </a:xfrm>
          <a:prstGeom prst="straightConnector1">
            <a:avLst/>
          </a:prstGeom>
          <a:noFill/>
          <a:ln w="31750" cap="flat">
            <a:solidFill>
              <a:srgbClr val="FFFFFF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2" name="直线箭头连接符 91"/>
          <p:cNvCxnSpPr/>
          <p:nvPr/>
        </p:nvCxnSpPr>
        <p:spPr>
          <a:xfrm flipH="1">
            <a:off x="1440106" y="884095"/>
            <a:ext cx="296474" cy="0"/>
          </a:xfrm>
          <a:prstGeom prst="straightConnector1">
            <a:avLst/>
          </a:prstGeom>
          <a:noFill/>
          <a:ln w="31750" cap="flat">
            <a:solidFill>
              <a:srgbClr val="FFFFFF">
                <a:alpha val="98000"/>
              </a:srgb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6" name="Dynamic fuzzing tool"/>
          <p:cNvSpPr txBox="1"/>
          <p:nvPr/>
        </p:nvSpPr>
        <p:spPr>
          <a:xfrm>
            <a:off x="419745" y="203185"/>
            <a:ext cx="2613444" cy="41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2497" tIns="22497" rIns="22497" bIns="22497" anchor="ctr">
            <a:spAutoFit/>
          </a:bodyPr>
          <a:lstStyle>
            <a:lvl1pPr algn="l">
              <a:defRPr sz="5000" b="0"/>
            </a:lvl1pPr>
          </a:lstStyle>
          <a:p>
            <a:pPr defTabSz="258714" hangingPunct="0"/>
            <a:r>
              <a:rPr lang="en-US" altLang="zh-CN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F</a:t>
            </a:r>
            <a:r>
              <a:rPr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uzzing tool</a:t>
            </a:r>
            <a:r>
              <a:rPr lang="en-US" altLang="zh-CN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’s</a:t>
            </a:r>
            <a:r>
              <a:rPr lang="zh-CN" alt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 </a:t>
            </a:r>
            <a:r>
              <a:rPr lang="en-US" altLang="zh-CN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map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pic>
        <p:nvPicPr>
          <p:cNvPr id="25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626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3339021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Multiple threads fuzzing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5" y="1195554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open/close threads  </a:t>
            </a:r>
          </a:p>
          <a:p>
            <a:pPr marL="342789" indent="-342789" algn="l" defTabSz="914101">
              <a:buFont typeface="Arial" charset="0"/>
              <a:buChar char="•"/>
            </a:pPr>
            <a:endParaRPr lang="en-US" altLang="zh-CN" sz="1800" dirty="0" smtClean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read/write threads</a:t>
            </a:r>
          </a:p>
          <a:p>
            <a:pPr marL="342789" indent="-342789" algn="l" defTabSz="914101">
              <a:buFont typeface="Arial" charset="0"/>
              <a:buChar char="•"/>
            </a:pPr>
            <a:endParaRPr lang="en-US" altLang="zh-CN" sz="1800" dirty="0" smtClean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err="1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i</a:t>
            </a:r>
            <a:r>
              <a:rPr lang="en-US" altLang="zh-CN" sz="1800" dirty="0" err="1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octl</a:t>
            </a: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command threads</a:t>
            </a:r>
            <a:endParaRPr lang="en-US" altLang="zh-CN" sz="1800" dirty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47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3132233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Kernel patch assistant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5" y="1319379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Add log to help find better path</a:t>
            </a:r>
          </a:p>
          <a:p>
            <a:pPr algn="l" defTabSz="914101"/>
            <a:endParaRPr lang="en-US" altLang="zh-CN" sz="1800" dirty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Add “sleep” code to increase race success</a:t>
            </a:r>
            <a:endParaRPr lang="en-US" altLang="zh-CN" sz="1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5868560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About 20 CVEs &amp; SVEs on race condition 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2" y="986004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CVE-2017-11045(</a:t>
            </a:r>
            <a:r>
              <a:rPr lang="en-US" altLang="zh-CN" sz="1800" dirty="0" err="1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msm</a:t>
            </a: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 camera)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CVE-2018-3564(</a:t>
            </a:r>
            <a:r>
              <a:rPr lang="en-US" altLang="zh-CN" sz="1800" dirty="0" err="1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msm</a:t>
            </a: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 DSP service)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CVE-2017-6262(</a:t>
            </a:r>
            <a:r>
              <a:rPr lang="en-US" altLang="zh-CN" sz="1800" dirty="0" err="1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tegra</a:t>
            </a: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 GPU)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CVE-2017-13271(</a:t>
            </a:r>
            <a:r>
              <a:rPr lang="en-US" altLang="zh-CN" sz="1800" dirty="0" err="1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msm</a:t>
            </a: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800" dirty="0" err="1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mnh</a:t>
            </a: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  <a:endParaRPr lang="en-US" altLang="zh-CN" sz="1800" dirty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SVE-2017-9572(</a:t>
            </a:r>
            <a:r>
              <a:rPr lang="en-US" altLang="zh-CN" sz="1800" dirty="0" err="1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samsung</a:t>
            </a: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800" dirty="0" err="1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mobicore</a:t>
            </a: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657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1165349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Agenda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5" y="1109829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Overview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Race condition bugs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Finding race condition bugs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Exploiting race condition bugs</a:t>
            </a:r>
            <a:endParaRPr kumimoji="1" lang="zh-CN" altLang="en-US" sz="1800" dirty="0">
              <a:solidFill>
                <a:srgbClr val="FFC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4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4196627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Exploiting race condition bugs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2" y="1293336"/>
            <a:ext cx="10877551" cy="2002029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914101">
              <a:buFont typeface="Wingdings" panose="05000000000000000000" pitchFamily="2" charset="2"/>
              <a:buChar char="l"/>
            </a:pPr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Win the race</a:t>
            </a:r>
            <a:endParaRPr kumimoji="1" lang="en-US" altLang="zh-CN" sz="1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 defTabSz="914101">
              <a:buFont typeface="Wingdings" panose="05000000000000000000" pitchFamily="2" charset="2"/>
              <a:buChar char="l"/>
            </a:pPr>
            <a:endParaRPr kumimoji="1" lang="en-US" altLang="zh-CN" sz="1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 defTabSz="914101">
              <a:buFont typeface="Wingdings" panose="05000000000000000000" pitchFamily="2" charset="2"/>
              <a:buChar char="l"/>
            </a:pPr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Do the exploit</a:t>
            </a:r>
          </a:p>
        </p:txBody>
      </p:sp>
    </p:spTree>
    <p:extLst>
      <p:ext uri="{BB962C8B-B14F-4D97-AF65-F5344CB8AC3E}">
        <p14:creationId xmlns:p14="http://schemas.microsoft.com/office/powerpoint/2010/main" val="384146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4196627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Exploiting race condition bugs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2" y="1026921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914101">
              <a:buFont typeface="Wingdings" panose="05000000000000000000" pitchFamily="2" charset="2"/>
              <a:buChar char="l"/>
            </a:pPr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CVE-2016-5195 (</a:t>
            </a:r>
            <a:r>
              <a:rPr kumimoji="1" lang="en-US" altLang="zh-CN" sz="1800" dirty="0" err="1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DirtyCow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)</a:t>
            </a:r>
          </a:p>
          <a:p>
            <a:pPr marL="285750" indent="-285750" algn="l" defTabSz="914101">
              <a:buFont typeface="Wingdings" panose="05000000000000000000" pitchFamily="2" charset="2"/>
              <a:buChar char="l"/>
            </a:pPr>
            <a:endParaRPr kumimoji="1" lang="en-US" altLang="zh-CN" sz="1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 defTabSz="914101">
              <a:buFont typeface="Wingdings" panose="05000000000000000000" pitchFamily="2" charset="2"/>
              <a:buChar char="l"/>
            </a:pPr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CVE-2017-7533</a:t>
            </a:r>
          </a:p>
          <a:p>
            <a:pPr marL="285750" indent="-285750" algn="l" defTabSz="914101">
              <a:buFont typeface="Wingdings" panose="05000000000000000000" pitchFamily="2" charset="2"/>
              <a:buChar char="l"/>
            </a:pPr>
            <a:endParaRPr kumimoji="1" lang="en-US" altLang="zh-CN" sz="1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285750" indent="-285750" algn="l" defTabSz="914101">
              <a:buFont typeface="Wingdings" panose="05000000000000000000" pitchFamily="2" charset="2"/>
              <a:buChar char="l"/>
            </a:pPr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CVE-2017-10661</a:t>
            </a:r>
          </a:p>
        </p:txBody>
      </p:sp>
    </p:spTree>
    <p:extLst>
      <p:ext uri="{BB962C8B-B14F-4D97-AF65-F5344CB8AC3E}">
        <p14:creationId xmlns:p14="http://schemas.microsoft.com/office/powerpoint/2010/main" val="326033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3853585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CVE-2016-5195 (</a:t>
            </a:r>
            <a:r>
              <a:rPr lang="en-US" sz="2400" kern="0" dirty="0" err="1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DirtyCow</a:t>
            </a:r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)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2" y="1187814"/>
            <a:ext cx="10484248" cy="2068704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101"/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Win the race 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  get a page without write permission </a:t>
            </a:r>
          </a:p>
          <a:p>
            <a:pPr algn="l" defTabSz="914101"/>
            <a:endParaRPr kumimoji="1" lang="en-US" altLang="zh-CN" sz="18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algn="l" defTabSz="914101"/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Do the exploit   write the page</a:t>
            </a:r>
            <a:endParaRPr kumimoji="1" lang="en-US" altLang="zh-CN" sz="1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00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2313099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CVE-2017-7533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2" y="1187814"/>
            <a:ext cx="10484248" cy="2068704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101"/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Win the race 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 Cause heap overflow</a:t>
            </a:r>
          </a:p>
          <a:p>
            <a:pPr algn="l" defTabSz="914101"/>
            <a:endParaRPr kumimoji="1" lang="en-US" altLang="zh-CN" sz="18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algn="l" defTabSz="914101"/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Do the exploit  Exploit heap spray bug</a:t>
            </a:r>
            <a:endParaRPr kumimoji="1" lang="en-US" altLang="zh-CN" sz="1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2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3906484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Exploiting 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39800" y="1117602"/>
            <a:ext cx="2463800" cy="1846629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Thread A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(!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might_cancel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might_cancel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true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list_add_rcu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clist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&amp;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cancel_list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8544" y="1117602"/>
            <a:ext cx="2463800" cy="2062073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Thread B</a:t>
            </a: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(!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might_cancel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might_cancel</a:t>
            </a:r>
            <a:r>
              <a:rPr lang="en-US" altLang="zh-CN" sz="10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true</a:t>
            </a:r>
          </a:p>
          <a:p>
            <a:endParaRPr lang="en-US" altLang="zh-CN" sz="1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list_add_rcu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(&amp;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-&gt;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clist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&amp;</a:t>
            </a:r>
            <a:r>
              <a:rPr lang="en-US" altLang="zh-CN" sz="1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cancel_list</a:t>
            </a:r>
            <a:r>
              <a:rPr lang="en-US" altLang="zh-CN" sz="1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endParaRPr lang="en-US" altLang="zh-CN" sz="10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altLang="zh-CN" sz="10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66217" y="910421"/>
            <a:ext cx="1672192" cy="646300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Add the same </a:t>
            </a:r>
          </a:p>
          <a:p>
            <a:r>
              <a:rPr lang="en-US" altLang="zh-CN" sz="1800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node twice</a:t>
            </a:r>
            <a:endParaRPr lang="zh-CN" altLang="en-US" sz="18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0" name="线条" descr="线条"/>
          <p:cNvPicPr>
            <a:picLocks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6445227" flipV="1">
            <a:off x="4552050" y="2027035"/>
            <a:ext cx="1070395" cy="12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84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1386564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Overview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489371890"/>
              </p:ext>
            </p:extLst>
          </p:nvPr>
        </p:nvGraphicFramePr>
        <p:xfrm>
          <a:off x="1803399" y="436739"/>
          <a:ext cx="3657168" cy="3140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文本框 1"/>
          <p:cNvSpPr txBox="1"/>
          <p:nvPr/>
        </p:nvSpPr>
        <p:spPr>
          <a:xfrm>
            <a:off x="129272" y="1473201"/>
            <a:ext cx="2767969" cy="1015632"/>
          </a:xfrm>
          <a:prstGeom prst="rect">
            <a:avLst/>
          </a:prstGeom>
          <a:noFill/>
        </p:spPr>
        <p:txBody>
          <a:bodyPr wrap="square" lIns="91410" tIns="45705" rIns="91410" bIns="45705" rtlCol="0">
            <a:spAutoFit/>
          </a:bodyPr>
          <a:lstStyle/>
          <a:p>
            <a:r>
              <a:rPr kumimoji="1" lang="en-US" altLang="zh-CN" sz="1800" dirty="0">
                <a:solidFill>
                  <a:srgbClr val="8497B0"/>
                </a:solidFill>
                <a:latin typeface="Helvetica" charset="0"/>
                <a:ea typeface="Helvetica" charset="0"/>
                <a:cs typeface="Helvetica" charset="0"/>
              </a:rPr>
              <a:t>Others</a:t>
            </a:r>
            <a:r>
              <a:rPr kumimoji="1" lang="zh-CN" altLang="en-US" sz="1800" dirty="0">
                <a:solidFill>
                  <a:srgbClr val="8497B0"/>
                </a:solidFill>
                <a:latin typeface="Helvetica" charset="0"/>
                <a:ea typeface="Helvetica" charset="0"/>
                <a:cs typeface="Helvetica" charset="0"/>
              </a:rPr>
              <a:t>                </a:t>
            </a:r>
            <a:r>
              <a:rPr kumimoji="1" lang="en-US" altLang="zh-CN" sz="1800" dirty="0">
                <a:solidFill>
                  <a:srgbClr val="8497B0"/>
                </a:solidFill>
                <a:latin typeface="Helvetica" charset="0"/>
                <a:ea typeface="Helvetica" charset="0"/>
                <a:cs typeface="Helvetica" charset="0"/>
              </a:rPr>
              <a:t>126</a:t>
            </a:r>
            <a:r>
              <a:rPr kumimoji="1" lang="zh-CN" altLang="en-US" sz="1800" dirty="0">
                <a:solidFill>
                  <a:srgbClr val="8497B0"/>
                </a:solidFill>
                <a:latin typeface="Helvetica" charset="0"/>
                <a:ea typeface="Helvetica" charset="0"/>
                <a:cs typeface="Helvetica" charset="0"/>
              </a:rPr>
              <a:t>     </a:t>
            </a:r>
            <a:endParaRPr kumimoji="1" lang="en-US" altLang="zh-CN" sz="1800" dirty="0">
              <a:solidFill>
                <a:srgbClr val="8497B0"/>
              </a:solidFill>
              <a:latin typeface="Helvetica" charset="0"/>
              <a:ea typeface="Helvetica" charset="0"/>
              <a:cs typeface="Helvetica" charset="0"/>
            </a:endParaRPr>
          </a:p>
          <a:p>
            <a:r>
              <a:rPr kumimoji="1" lang="en-US" altLang="zh-CN" sz="1800" dirty="0">
                <a:solidFill>
                  <a:srgbClr val="A45348"/>
                </a:solidFill>
                <a:latin typeface="Helvetica" charset="0"/>
                <a:ea typeface="Helvetica" charset="0"/>
                <a:cs typeface="Helvetica" charset="0"/>
              </a:rPr>
              <a:t>Race </a:t>
            </a:r>
            <a:r>
              <a:rPr kumimoji="1" lang="en-US" altLang="zh-CN" sz="1800" dirty="0" err="1">
                <a:solidFill>
                  <a:srgbClr val="A45348"/>
                </a:solidFill>
                <a:latin typeface="Helvetica" charset="0"/>
                <a:ea typeface="Helvetica" charset="0"/>
                <a:cs typeface="Helvetica" charset="0"/>
              </a:rPr>
              <a:t>conditon</a:t>
            </a:r>
            <a:r>
              <a:rPr kumimoji="1" lang="zh-CN" altLang="en-US" sz="1800" dirty="0">
                <a:solidFill>
                  <a:srgbClr val="A45348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  <a:r>
              <a:rPr kumimoji="1" lang="en-US" altLang="zh-CN" sz="1800" dirty="0">
                <a:solidFill>
                  <a:srgbClr val="A45348"/>
                </a:solidFill>
                <a:latin typeface="Helvetica" charset="0"/>
                <a:ea typeface="Helvetica" charset="0"/>
                <a:cs typeface="Helvetica" charset="0"/>
              </a:rPr>
              <a:t>40</a:t>
            </a:r>
          </a:p>
          <a:p>
            <a:endParaRPr kumimoji="1" lang="en-US" altLang="zh-CN" sz="2400" dirty="0">
              <a:solidFill>
                <a:srgbClr val="A5A5A5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3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3906484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Exploiting 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2" y="1187814"/>
            <a:ext cx="10484248" cy="2068704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101"/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Win the race 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 Add the same node twice</a:t>
            </a:r>
          </a:p>
          <a:p>
            <a:pPr algn="l" defTabSz="914101"/>
            <a:endParaRPr kumimoji="1" lang="en-US" altLang="zh-CN" sz="18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algn="l" defTabSz="914101"/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Do the exploit  ?</a:t>
            </a:r>
            <a:endParaRPr kumimoji="1" lang="en-US" altLang="zh-CN" sz="1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39585" y="1268896"/>
            <a:ext cx="1275767" cy="1247538"/>
            <a:chOff x="1043608" y="2348880"/>
            <a:chExt cx="1800200" cy="2376263"/>
          </a:xfrm>
        </p:grpSpPr>
        <p:sp>
          <p:nvSpPr>
            <p:cNvPr id="7" name="矩形 6"/>
            <p:cNvSpPr/>
            <p:nvPr/>
          </p:nvSpPr>
          <p:spPr>
            <a:xfrm>
              <a:off x="1043608" y="2810544"/>
              <a:ext cx="1800200" cy="191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43608" y="3212976"/>
              <a:ext cx="1800200" cy="6480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prstClr val="black"/>
                  </a:solidFill>
                </a:rPr>
                <a:t>next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3608" y="3861048"/>
              <a:ext cx="1800200" cy="6480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prstClr val="black"/>
                  </a:solidFill>
                </a:rPr>
                <a:t>prev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616" y="2348880"/>
              <a:ext cx="1656185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err="1">
                  <a:solidFill>
                    <a:prstClr val="white"/>
                  </a:solidFill>
                </a:rPr>
                <a:t>cancel_list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76689" y="1268896"/>
            <a:ext cx="1275767" cy="1247538"/>
            <a:chOff x="3419872" y="2348880"/>
            <a:chExt cx="1800200" cy="2376263"/>
          </a:xfrm>
        </p:grpSpPr>
        <p:sp>
          <p:nvSpPr>
            <p:cNvPr id="17" name="矩形 16"/>
            <p:cNvSpPr/>
            <p:nvPr/>
          </p:nvSpPr>
          <p:spPr>
            <a:xfrm>
              <a:off x="3419872" y="2810544"/>
              <a:ext cx="1800200" cy="191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19872" y="3212976"/>
              <a:ext cx="1800200" cy="6480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prstClr val="black"/>
                  </a:solidFill>
                </a:rPr>
                <a:t>next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419872" y="3861048"/>
              <a:ext cx="1800200" cy="6480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prstClr val="black"/>
                  </a:solidFill>
                </a:rPr>
                <a:t>prev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1880" y="2348880"/>
              <a:ext cx="1656185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prstClr val="white"/>
                  </a:solidFill>
                </a:rPr>
                <a:t>victim </a:t>
              </a:r>
              <a:r>
                <a:rPr lang="en-US" altLang="zh-CN" sz="1500" dirty="0" err="1">
                  <a:solidFill>
                    <a:prstClr val="white"/>
                  </a:solidFill>
                </a:rPr>
                <a:t>ctx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62762" y="1268896"/>
            <a:ext cx="1275767" cy="1247538"/>
            <a:chOff x="3419872" y="2348880"/>
            <a:chExt cx="1800200" cy="2376263"/>
          </a:xfrm>
        </p:grpSpPr>
        <p:sp>
          <p:nvSpPr>
            <p:cNvPr id="24" name="矩形 23"/>
            <p:cNvSpPr/>
            <p:nvPr/>
          </p:nvSpPr>
          <p:spPr>
            <a:xfrm>
              <a:off x="3419872" y="2810544"/>
              <a:ext cx="1800200" cy="191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19872" y="3212976"/>
              <a:ext cx="1800200" cy="6480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prstClr val="black"/>
                  </a:solidFill>
                </a:rPr>
                <a:t>next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19872" y="3861048"/>
              <a:ext cx="1800200" cy="6480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prstClr val="black"/>
                  </a:solidFill>
                </a:rPr>
                <a:t>prev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91880" y="2348880"/>
              <a:ext cx="1656185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err="1">
                  <a:solidFill>
                    <a:prstClr val="white"/>
                  </a:solidFill>
                </a:rPr>
                <a:t>ctx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直接箭头连接符 12"/>
          <p:cNvCxnSpPr>
            <a:stCxn id="14" idx="3"/>
          </p:cNvCxnSpPr>
          <p:nvPr/>
        </p:nvCxnSpPr>
        <p:spPr>
          <a:xfrm>
            <a:off x="2015352" y="1892665"/>
            <a:ext cx="5613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3"/>
            <a:endCxn id="25" idx="1"/>
          </p:cNvCxnSpPr>
          <p:nvPr/>
        </p:nvCxnSpPr>
        <p:spPr>
          <a:xfrm>
            <a:off x="3852455" y="1892665"/>
            <a:ext cx="51030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14" idx="1"/>
          </p:cNvCxnSpPr>
          <p:nvPr/>
        </p:nvCxnSpPr>
        <p:spPr>
          <a:xfrm flipH="1">
            <a:off x="739585" y="1892665"/>
            <a:ext cx="4898944" cy="6668"/>
          </a:xfrm>
          <a:prstGeom prst="bentConnector5">
            <a:avLst>
              <a:gd name="adj1" fmla="val -3307"/>
              <a:gd name="adj2" fmla="val -9965780"/>
              <a:gd name="adj3" fmla="val 103307"/>
            </a:avLst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1"/>
          </p:cNvCxnSpPr>
          <p:nvPr/>
        </p:nvCxnSpPr>
        <p:spPr>
          <a:xfrm flipH="1">
            <a:off x="2015352" y="2232903"/>
            <a:ext cx="561337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1"/>
            <a:endCxn id="19" idx="3"/>
          </p:cNvCxnSpPr>
          <p:nvPr/>
        </p:nvCxnSpPr>
        <p:spPr>
          <a:xfrm flipH="1">
            <a:off x="3852455" y="2232903"/>
            <a:ext cx="510307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1"/>
            <a:endCxn id="26" idx="3"/>
          </p:cNvCxnSpPr>
          <p:nvPr/>
        </p:nvCxnSpPr>
        <p:spPr>
          <a:xfrm rot="10800000" flipH="1">
            <a:off x="739585" y="2232903"/>
            <a:ext cx="4898944" cy="6668"/>
          </a:xfrm>
          <a:prstGeom prst="bentConnector5">
            <a:avLst>
              <a:gd name="adj1" fmla="val -3307"/>
              <a:gd name="adj2" fmla="val -7400260"/>
              <a:gd name="adj3" fmla="val 103307"/>
            </a:avLst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bout us"/>
          <p:cNvSpPr txBox="1"/>
          <p:nvPr/>
        </p:nvSpPr>
        <p:spPr>
          <a:xfrm>
            <a:off x="511572" y="293112"/>
            <a:ext cx="3906484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Exploiting 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pic>
        <p:nvPicPr>
          <p:cNvPr id="2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632620" y="2776436"/>
            <a:ext cx="3112871" cy="288993"/>
          </a:xfrm>
          <a:prstGeom prst="rect">
            <a:avLst/>
          </a:prstGeom>
          <a:noFill/>
        </p:spPr>
        <p:txBody>
          <a:bodyPr wrap="square" lIns="57598" tIns="28799" rIns="57598" bIns="28799" rtlCol="0">
            <a:spAutoFit/>
          </a:bodyPr>
          <a:lstStyle/>
          <a:p>
            <a:pPr marL="0" lvl="2" algn="ctr"/>
            <a:r>
              <a:rPr lang="en-US" altLang="zh-CN" sz="1500" dirty="0">
                <a:solidFill>
                  <a:prstClr val="white"/>
                </a:solidFill>
              </a:rPr>
              <a:t>a</a:t>
            </a:r>
            <a:r>
              <a:rPr lang="en-US" altLang="zh-CN" sz="1500" dirty="0" smtClean="0">
                <a:solidFill>
                  <a:prstClr val="white"/>
                </a:solidFill>
              </a:rPr>
              <a:t>dd victim </a:t>
            </a:r>
            <a:r>
              <a:rPr lang="en-US" altLang="zh-CN" sz="1500" dirty="0" err="1" smtClean="0">
                <a:solidFill>
                  <a:prstClr val="white"/>
                </a:solidFill>
              </a:rPr>
              <a:t>ctx</a:t>
            </a:r>
            <a:r>
              <a:rPr lang="en-US" altLang="zh-CN" sz="1500" dirty="0" smtClean="0">
                <a:solidFill>
                  <a:prstClr val="white"/>
                </a:solidFill>
              </a:rPr>
              <a:t> </a:t>
            </a:r>
            <a:endParaRPr lang="zh-CN" altLang="en-US" sz="15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0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708296" y="1610909"/>
            <a:ext cx="1275767" cy="1247538"/>
            <a:chOff x="1043608" y="2348880"/>
            <a:chExt cx="1800200" cy="2376263"/>
          </a:xfrm>
        </p:grpSpPr>
        <p:sp>
          <p:nvSpPr>
            <p:cNvPr id="7" name="矩形 6"/>
            <p:cNvSpPr/>
            <p:nvPr/>
          </p:nvSpPr>
          <p:spPr>
            <a:xfrm>
              <a:off x="1043608" y="2810544"/>
              <a:ext cx="1800200" cy="191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43608" y="3212976"/>
              <a:ext cx="1800200" cy="6480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prstClr val="black"/>
                  </a:solidFill>
                </a:rPr>
                <a:t>next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3608" y="3861048"/>
              <a:ext cx="1800200" cy="6480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prstClr val="black"/>
                  </a:solidFill>
                </a:rPr>
                <a:t>prev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616" y="2348880"/>
              <a:ext cx="1656185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err="1">
                  <a:solidFill>
                    <a:prstClr val="white"/>
                  </a:solidFill>
                </a:rPr>
                <a:t>cancel_list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545400" y="1610909"/>
            <a:ext cx="1275767" cy="1247538"/>
            <a:chOff x="3419872" y="2348880"/>
            <a:chExt cx="1800200" cy="2376263"/>
          </a:xfrm>
        </p:grpSpPr>
        <p:sp>
          <p:nvSpPr>
            <p:cNvPr id="17" name="矩形 16"/>
            <p:cNvSpPr/>
            <p:nvPr/>
          </p:nvSpPr>
          <p:spPr>
            <a:xfrm>
              <a:off x="3419872" y="2810544"/>
              <a:ext cx="1800200" cy="191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19872" y="3212976"/>
              <a:ext cx="1800200" cy="6480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prstClr val="black"/>
                  </a:solidFill>
                </a:rPr>
                <a:t>next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419872" y="3861048"/>
              <a:ext cx="1800200" cy="6480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prstClr val="black"/>
                  </a:solidFill>
                </a:rPr>
                <a:t>prev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1880" y="2348880"/>
              <a:ext cx="1656185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prstClr val="white"/>
                  </a:solidFill>
                </a:rPr>
                <a:t>victim </a:t>
              </a:r>
              <a:r>
                <a:rPr lang="en-US" altLang="zh-CN" sz="1500" dirty="0" err="1">
                  <a:solidFill>
                    <a:prstClr val="white"/>
                  </a:solidFill>
                </a:rPr>
                <a:t>ctx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331473" y="1610909"/>
            <a:ext cx="1275767" cy="1247538"/>
            <a:chOff x="3419872" y="2348880"/>
            <a:chExt cx="1800200" cy="2376263"/>
          </a:xfrm>
        </p:grpSpPr>
        <p:sp>
          <p:nvSpPr>
            <p:cNvPr id="24" name="矩形 23"/>
            <p:cNvSpPr/>
            <p:nvPr/>
          </p:nvSpPr>
          <p:spPr>
            <a:xfrm>
              <a:off x="3419872" y="2810544"/>
              <a:ext cx="1800200" cy="191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19872" y="3212976"/>
              <a:ext cx="1800200" cy="6480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prstClr val="black"/>
                  </a:solidFill>
                </a:rPr>
                <a:t>next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19872" y="3861048"/>
              <a:ext cx="1800200" cy="6480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prstClr val="black"/>
                  </a:solidFill>
                </a:rPr>
                <a:t>prev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91880" y="2348880"/>
              <a:ext cx="1656185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err="1">
                  <a:solidFill>
                    <a:prstClr val="white"/>
                  </a:solidFill>
                </a:rPr>
                <a:t>ctx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直接箭头连接符 12"/>
          <p:cNvCxnSpPr>
            <a:stCxn id="14" idx="3"/>
          </p:cNvCxnSpPr>
          <p:nvPr/>
        </p:nvCxnSpPr>
        <p:spPr>
          <a:xfrm>
            <a:off x="1984063" y="2234678"/>
            <a:ext cx="5613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8" idx="3"/>
            <a:endCxn id="25" idx="1"/>
          </p:cNvCxnSpPr>
          <p:nvPr/>
        </p:nvCxnSpPr>
        <p:spPr>
          <a:xfrm>
            <a:off x="3821167" y="2234678"/>
            <a:ext cx="51030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1"/>
          </p:cNvCxnSpPr>
          <p:nvPr/>
        </p:nvCxnSpPr>
        <p:spPr>
          <a:xfrm flipH="1">
            <a:off x="1984063" y="2574916"/>
            <a:ext cx="561337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1"/>
            <a:endCxn id="19" idx="3"/>
          </p:cNvCxnSpPr>
          <p:nvPr/>
        </p:nvCxnSpPr>
        <p:spPr>
          <a:xfrm flipH="1">
            <a:off x="3821167" y="2574916"/>
            <a:ext cx="510307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499270" y="3062186"/>
            <a:ext cx="3112871" cy="288993"/>
          </a:xfrm>
          <a:prstGeom prst="rect">
            <a:avLst/>
          </a:prstGeom>
          <a:noFill/>
        </p:spPr>
        <p:txBody>
          <a:bodyPr wrap="square" lIns="57598" tIns="28799" rIns="57598" bIns="28799" rtlCol="0">
            <a:spAutoFit/>
          </a:bodyPr>
          <a:lstStyle/>
          <a:p>
            <a:pPr marL="0" lvl="2" algn="ctr"/>
            <a:r>
              <a:rPr lang="en-US" altLang="zh-CN" sz="1500" dirty="0">
                <a:solidFill>
                  <a:prstClr val="white"/>
                </a:solidFill>
              </a:rPr>
              <a:t>a</a:t>
            </a:r>
            <a:r>
              <a:rPr lang="en-US" altLang="zh-CN" sz="1500" dirty="0" smtClean="0">
                <a:solidFill>
                  <a:prstClr val="white"/>
                </a:solidFill>
              </a:rPr>
              <a:t>dd victim </a:t>
            </a:r>
            <a:r>
              <a:rPr lang="en-US" altLang="zh-CN" sz="1500" dirty="0" err="1" smtClean="0">
                <a:solidFill>
                  <a:prstClr val="white"/>
                </a:solidFill>
              </a:rPr>
              <a:t>ctx</a:t>
            </a:r>
            <a:r>
              <a:rPr lang="en-US" altLang="zh-CN" sz="1500" dirty="0" smtClean="0">
                <a:solidFill>
                  <a:prstClr val="white"/>
                </a:solidFill>
              </a:rPr>
              <a:t> again!</a:t>
            </a:r>
            <a:endParaRPr lang="zh-CN" altLang="en-US" sz="1500" dirty="0">
              <a:solidFill>
                <a:prstClr val="white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03486" y="611612"/>
            <a:ext cx="2347411" cy="288993"/>
          </a:xfrm>
          <a:prstGeom prst="rect">
            <a:avLst/>
          </a:prstGeom>
          <a:noFill/>
        </p:spPr>
        <p:txBody>
          <a:bodyPr wrap="square" lIns="57598" tIns="28799" rIns="57598" bIns="28799" rtlCol="0">
            <a:spAutoFit/>
          </a:bodyPr>
          <a:lstStyle/>
          <a:p>
            <a:pPr marL="0" lvl="2" algn="ctr"/>
            <a:r>
              <a:rPr lang="en-US" altLang="zh-CN" sz="1500" dirty="0">
                <a:solidFill>
                  <a:prstClr val="white"/>
                </a:solidFill>
              </a:rPr>
              <a:t>new-&gt;next = next</a:t>
            </a:r>
            <a:endParaRPr lang="zh-CN" altLang="en-US" sz="1500" dirty="0">
              <a:solidFill>
                <a:prstClr val="white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03486" y="785084"/>
            <a:ext cx="2347411" cy="288993"/>
          </a:xfrm>
          <a:prstGeom prst="rect">
            <a:avLst/>
          </a:prstGeom>
          <a:noFill/>
        </p:spPr>
        <p:txBody>
          <a:bodyPr wrap="square" lIns="57598" tIns="28799" rIns="57598" bIns="28799" rtlCol="0">
            <a:spAutoFit/>
          </a:bodyPr>
          <a:lstStyle/>
          <a:p>
            <a:pPr marL="0" lvl="2" algn="ctr"/>
            <a:r>
              <a:rPr lang="en-US" altLang="zh-CN" sz="1500" dirty="0">
                <a:solidFill>
                  <a:prstClr val="white"/>
                </a:solidFill>
              </a:rPr>
              <a:t>new-&gt;</a:t>
            </a:r>
            <a:r>
              <a:rPr lang="en-US" altLang="zh-CN" sz="1500" dirty="0" err="1">
                <a:solidFill>
                  <a:prstClr val="white"/>
                </a:solidFill>
              </a:rPr>
              <a:t>prev</a:t>
            </a:r>
            <a:r>
              <a:rPr lang="en-US" altLang="zh-CN" sz="1500" dirty="0">
                <a:solidFill>
                  <a:prstClr val="white"/>
                </a:solidFill>
              </a:rPr>
              <a:t> = </a:t>
            </a:r>
            <a:r>
              <a:rPr lang="en-US" altLang="zh-CN" sz="1500" dirty="0" err="1">
                <a:solidFill>
                  <a:prstClr val="white"/>
                </a:solidFill>
              </a:rPr>
              <a:t>prev</a:t>
            </a:r>
            <a:endParaRPr lang="zh-CN" altLang="en-US" sz="1500" dirty="0"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03486" y="974105"/>
            <a:ext cx="2347411" cy="288993"/>
          </a:xfrm>
          <a:prstGeom prst="rect">
            <a:avLst/>
          </a:prstGeom>
          <a:noFill/>
        </p:spPr>
        <p:txBody>
          <a:bodyPr wrap="square" lIns="57598" tIns="28799" rIns="57598" bIns="28799" rtlCol="0">
            <a:spAutoFit/>
          </a:bodyPr>
          <a:lstStyle/>
          <a:p>
            <a:pPr marL="0" lvl="2" algn="ctr"/>
            <a:r>
              <a:rPr lang="en-US" altLang="zh-CN" sz="1500" dirty="0" err="1">
                <a:solidFill>
                  <a:prstClr val="white"/>
                </a:solidFill>
              </a:rPr>
              <a:t>prev</a:t>
            </a:r>
            <a:r>
              <a:rPr lang="en-US" altLang="zh-CN" sz="1500" dirty="0">
                <a:solidFill>
                  <a:prstClr val="white"/>
                </a:solidFill>
              </a:rPr>
              <a:t>-&gt;next = new</a:t>
            </a:r>
            <a:endParaRPr lang="zh-CN" altLang="en-US" sz="1500" dirty="0">
              <a:solidFill>
                <a:prstClr val="white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903486" y="1170900"/>
            <a:ext cx="2347411" cy="288993"/>
          </a:xfrm>
          <a:prstGeom prst="rect">
            <a:avLst/>
          </a:prstGeom>
          <a:noFill/>
        </p:spPr>
        <p:txBody>
          <a:bodyPr wrap="square" lIns="57598" tIns="28799" rIns="57598" bIns="28799" rtlCol="0">
            <a:spAutoFit/>
          </a:bodyPr>
          <a:lstStyle/>
          <a:p>
            <a:pPr marL="0" lvl="2" algn="ctr"/>
            <a:r>
              <a:rPr lang="en-US" altLang="zh-CN" sz="1500" dirty="0">
                <a:solidFill>
                  <a:prstClr val="white"/>
                </a:solidFill>
              </a:rPr>
              <a:t>next-&gt;</a:t>
            </a:r>
            <a:r>
              <a:rPr lang="en-US" altLang="zh-CN" sz="1500" dirty="0" err="1">
                <a:solidFill>
                  <a:prstClr val="white"/>
                </a:solidFill>
              </a:rPr>
              <a:t>prev</a:t>
            </a:r>
            <a:r>
              <a:rPr lang="en-US" altLang="zh-CN" sz="1500" dirty="0">
                <a:solidFill>
                  <a:prstClr val="white"/>
                </a:solidFill>
              </a:rPr>
              <a:t> = new</a:t>
            </a:r>
            <a:endParaRPr lang="zh-CN" altLang="en-US" sz="1500" dirty="0">
              <a:solidFill>
                <a:prstClr val="white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9680" y="1822185"/>
            <a:ext cx="752999" cy="288993"/>
          </a:xfrm>
          <a:prstGeom prst="rect">
            <a:avLst/>
          </a:prstGeom>
          <a:noFill/>
        </p:spPr>
        <p:txBody>
          <a:bodyPr wrap="square" lIns="57598" tIns="28799" rIns="57598" bIns="28799" rtlCol="0">
            <a:spAutoFit/>
          </a:bodyPr>
          <a:lstStyle/>
          <a:p>
            <a:pPr marL="0" lvl="2" algn="ctr"/>
            <a:r>
              <a:rPr lang="en-US" altLang="zh-CN" sz="1500" dirty="0" err="1">
                <a:solidFill>
                  <a:srgbClr val="FF0000"/>
                </a:solidFill>
              </a:rPr>
              <a:t>prev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604995" y="1815570"/>
            <a:ext cx="1193716" cy="288993"/>
          </a:xfrm>
          <a:prstGeom prst="rect">
            <a:avLst/>
          </a:prstGeom>
          <a:noFill/>
        </p:spPr>
        <p:txBody>
          <a:bodyPr wrap="square" lIns="57598" tIns="28799" rIns="57598" bIns="28799" rtlCol="0">
            <a:spAutoFit/>
          </a:bodyPr>
          <a:lstStyle/>
          <a:p>
            <a:pPr marL="0" lvl="2" algn="ctr"/>
            <a:r>
              <a:rPr lang="en-US" altLang="zh-CN" sz="1500" dirty="0">
                <a:solidFill>
                  <a:srgbClr val="FF0000"/>
                </a:solidFill>
              </a:rPr>
              <a:t>n</a:t>
            </a:r>
            <a:r>
              <a:rPr lang="en-US" altLang="zh-CN" sz="1500" dirty="0" smtClean="0">
                <a:solidFill>
                  <a:srgbClr val="FF0000"/>
                </a:solidFill>
              </a:rPr>
              <a:t>ew/next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p:cxnSp>
        <p:nvCxnSpPr>
          <p:cNvPr id="43" name="直接箭头连接符 29"/>
          <p:cNvCxnSpPr/>
          <p:nvPr/>
        </p:nvCxnSpPr>
        <p:spPr>
          <a:xfrm flipH="1" flipV="1">
            <a:off x="3525703" y="1777923"/>
            <a:ext cx="324000" cy="432000"/>
          </a:xfrm>
          <a:prstGeom prst="bentConnector3">
            <a:avLst>
              <a:gd name="adj1" fmla="val -5292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36"/>
          <p:cNvCxnSpPr/>
          <p:nvPr/>
        </p:nvCxnSpPr>
        <p:spPr>
          <a:xfrm rot="10800000" flipH="1" flipV="1">
            <a:off x="2563970" y="2608152"/>
            <a:ext cx="637883" cy="283531"/>
          </a:xfrm>
          <a:prstGeom prst="bentConnector4">
            <a:avLst>
              <a:gd name="adj1" fmla="val -25397"/>
              <a:gd name="adj2" fmla="val 142329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22" y="2820892"/>
            <a:ext cx="777831" cy="779561"/>
          </a:xfrm>
          <a:prstGeom prst="rect">
            <a:avLst/>
          </a:prstGeom>
        </p:spPr>
      </p:pic>
      <p:sp>
        <p:nvSpPr>
          <p:cNvPr id="51" name="About us"/>
          <p:cNvSpPr txBox="1"/>
          <p:nvPr/>
        </p:nvSpPr>
        <p:spPr>
          <a:xfrm>
            <a:off x="511572" y="293112"/>
            <a:ext cx="3906484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Exploiting 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cxnSp>
        <p:nvCxnSpPr>
          <p:cNvPr id="52" name="直接箭头连接符 32"/>
          <p:cNvCxnSpPr/>
          <p:nvPr/>
        </p:nvCxnSpPr>
        <p:spPr>
          <a:xfrm flipH="1">
            <a:off x="691960" y="2226040"/>
            <a:ext cx="4898944" cy="6668"/>
          </a:xfrm>
          <a:prstGeom prst="bentConnector5">
            <a:avLst>
              <a:gd name="adj1" fmla="val -3307"/>
              <a:gd name="adj2" fmla="val -9965780"/>
              <a:gd name="adj3" fmla="val 103307"/>
            </a:avLst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42"/>
          <p:cNvCxnSpPr/>
          <p:nvPr/>
        </p:nvCxnSpPr>
        <p:spPr>
          <a:xfrm rot="10800000" flipH="1">
            <a:off x="691960" y="2604378"/>
            <a:ext cx="4898944" cy="6668"/>
          </a:xfrm>
          <a:prstGeom prst="bentConnector5">
            <a:avLst>
              <a:gd name="adj1" fmla="val -3307"/>
              <a:gd name="adj2" fmla="val -7400260"/>
              <a:gd name="adj3" fmla="val 103307"/>
            </a:avLst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71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611399" y="1595655"/>
            <a:ext cx="1275767" cy="1247538"/>
            <a:chOff x="1043608" y="2348880"/>
            <a:chExt cx="1800200" cy="2376263"/>
          </a:xfrm>
        </p:grpSpPr>
        <p:sp>
          <p:nvSpPr>
            <p:cNvPr id="7" name="矩形 6"/>
            <p:cNvSpPr/>
            <p:nvPr/>
          </p:nvSpPr>
          <p:spPr>
            <a:xfrm>
              <a:off x="1043608" y="2810544"/>
              <a:ext cx="1800200" cy="191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43608" y="3212976"/>
              <a:ext cx="1800200" cy="6480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prstClr val="black"/>
                  </a:solidFill>
                </a:rPr>
                <a:t>next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43608" y="3861048"/>
              <a:ext cx="1800200" cy="6480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prstClr val="black"/>
                  </a:solidFill>
                </a:rPr>
                <a:t>prev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15616" y="2348880"/>
              <a:ext cx="1656185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err="1">
                  <a:solidFill>
                    <a:prstClr val="white"/>
                  </a:solidFill>
                </a:rPr>
                <a:t>cancel_list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48503" y="1595655"/>
            <a:ext cx="1275767" cy="1247538"/>
            <a:chOff x="3419872" y="2348880"/>
            <a:chExt cx="1800200" cy="2376263"/>
          </a:xfrm>
        </p:grpSpPr>
        <p:sp>
          <p:nvSpPr>
            <p:cNvPr id="17" name="矩形 16"/>
            <p:cNvSpPr/>
            <p:nvPr/>
          </p:nvSpPr>
          <p:spPr>
            <a:xfrm>
              <a:off x="3419872" y="2810544"/>
              <a:ext cx="1800200" cy="191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419872" y="3212976"/>
              <a:ext cx="1800200" cy="6480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prstClr val="black"/>
                  </a:solidFill>
                </a:rPr>
                <a:t>next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3419872" y="3861048"/>
              <a:ext cx="1800200" cy="6480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prstClr val="black"/>
                  </a:solidFill>
                </a:rPr>
                <a:t>prev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91880" y="2348880"/>
              <a:ext cx="1656185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>
                  <a:solidFill>
                    <a:prstClr val="white"/>
                  </a:solidFill>
                </a:rPr>
                <a:t>victim </a:t>
              </a:r>
              <a:r>
                <a:rPr lang="en-US" altLang="zh-CN" sz="1500" dirty="0" err="1">
                  <a:solidFill>
                    <a:prstClr val="white"/>
                  </a:solidFill>
                </a:rPr>
                <a:t>ctx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234577" y="1595655"/>
            <a:ext cx="1275767" cy="1247538"/>
            <a:chOff x="3419872" y="2348880"/>
            <a:chExt cx="1800200" cy="2376263"/>
          </a:xfrm>
        </p:grpSpPr>
        <p:sp>
          <p:nvSpPr>
            <p:cNvPr id="24" name="矩形 23"/>
            <p:cNvSpPr/>
            <p:nvPr/>
          </p:nvSpPr>
          <p:spPr>
            <a:xfrm>
              <a:off x="3419872" y="2810544"/>
              <a:ext cx="1800200" cy="19145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419872" y="3212976"/>
              <a:ext cx="1800200" cy="648072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>
                  <a:solidFill>
                    <a:prstClr val="black"/>
                  </a:solidFill>
                </a:rPr>
                <a:t>next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419872" y="3861048"/>
              <a:ext cx="1800200" cy="64807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500" dirty="0" err="1">
                  <a:solidFill>
                    <a:prstClr val="black"/>
                  </a:solidFill>
                </a:rPr>
                <a:t>prev</a:t>
              </a:r>
              <a:endParaRPr lang="zh-CN" altLang="en-US" sz="1500" dirty="0">
                <a:solidFill>
                  <a:prstClr val="black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91880" y="2348880"/>
              <a:ext cx="1656185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500" dirty="0" err="1">
                  <a:solidFill>
                    <a:prstClr val="white"/>
                  </a:solidFill>
                </a:rPr>
                <a:t>ctx</a:t>
              </a:r>
              <a:endParaRPr lang="zh-CN" altLang="en-US" sz="1500" dirty="0">
                <a:solidFill>
                  <a:prstClr val="white"/>
                </a:solidFill>
              </a:endParaRPr>
            </a:p>
          </p:txBody>
        </p:sp>
      </p:grpSp>
      <p:cxnSp>
        <p:nvCxnSpPr>
          <p:cNvPr id="13" name="直接箭头连接符 12"/>
          <p:cNvCxnSpPr>
            <a:stCxn id="14" idx="3"/>
          </p:cNvCxnSpPr>
          <p:nvPr/>
        </p:nvCxnSpPr>
        <p:spPr>
          <a:xfrm>
            <a:off x="1887166" y="2219424"/>
            <a:ext cx="561337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25" idx="3"/>
            <a:endCxn id="14" idx="1"/>
          </p:cNvCxnSpPr>
          <p:nvPr/>
        </p:nvCxnSpPr>
        <p:spPr>
          <a:xfrm flipH="1">
            <a:off x="611399" y="2219424"/>
            <a:ext cx="4898944" cy="6668"/>
          </a:xfrm>
          <a:prstGeom prst="bentConnector5">
            <a:avLst>
              <a:gd name="adj1" fmla="val -3307"/>
              <a:gd name="adj2" fmla="val -9965780"/>
              <a:gd name="adj3" fmla="val 103307"/>
            </a:avLst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1"/>
          </p:cNvCxnSpPr>
          <p:nvPr/>
        </p:nvCxnSpPr>
        <p:spPr>
          <a:xfrm rot="10800000" flipV="1">
            <a:off x="2091289" y="2559662"/>
            <a:ext cx="357215" cy="283531"/>
          </a:xfrm>
          <a:prstGeom prst="bentConnector2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6" idx="1"/>
            <a:endCxn id="19" idx="3"/>
          </p:cNvCxnSpPr>
          <p:nvPr/>
        </p:nvCxnSpPr>
        <p:spPr>
          <a:xfrm flipH="1">
            <a:off x="3724270" y="2559662"/>
            <a:ext cx="510307" cy="0"/>
          </a:xfrm>
          <a:prstGeom prst="straightConnector1">
            <a:avLst/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5" idx="1"/>
            <a:endCxn id="26" idx="3"/>
          </p:cNvCxnSpPr>
          <p:nvPr/>
        </p:nvCxnSpPr>
        <p:spPr>
          <a:xfrm rot="10800000" flipH="1">
            <a:off x="611399" y="2559662"/>
            <a:ext cx="4898944" cy="6668"/>
          </a:xfrm>
          <a:prstGeom prst="bentConnector5">
            <a:avLst>
              <a:gd name="adj1" fmla="val -3307"/>
              <a:gd name="adj2" fmla="val -7400260"/>
              <a:gd name="adj3" fmla="val 103307"/>
            </a:avLst>
          </a:prstGeom>
          <a:ln w="1905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12385" y="2805390"/>
            <a:ext cx="1492943" cy="288993"/>
          </a:xfrm>
          <a:prstGeom prst="rect">
            <a:avLst/>
          </a:prstGeom>
          <a:noFill/>
        </p:spPr>
        <p:txBody>
          <a:bodyPr wrap="square" lIns="57598" tIns="28799" rIns="57598" bIns="28799" rtlCol="0">
            <a:spAutoFit/>
          </a:bodyPr>
          <a:lstStyle/>
          <a:p>
            <a:pPr marL="0" lvl="2"/>
            <a:r>
              <a:rPr lang="en-US" altLang="zh-CN" sz="1500" dirty="0">
                <a:solidFill>
                  <a:srgbClr val="FF0000"/>
                </a:solidFill>
              </a:rPr>
              <a:t>LIST_POISON2</a:t>
            </a:r>
            <a:endParaRPr lang="zh-CN" altLang="en-US" sz="15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84556" y="3179104"/>
            <a:ext cx="1403661" cy="288993"/>
          </a:xfrm>
          <a:prstGeom prst="rect">
            <a:avLst/>
          </a:prstGeom>
        </p:spPr>
        <p:txBody>
          <a:bodyPr wrap="none" lIns="57598" tIns="28799" rIns="57598" bIns="28799">
            <a:spAutoFit/>
          </a:bodyPr>
          <a:lstStyle/>
          <a:p>
            <a:r>
              <a:rPr lang="en-US" altLang="zh-CN" sz="1500" dirty="0">
                <a:solidFill>
                  <a:prstClr val="white"/>
                </a:solidFill>
              </a:rPr>
              <a:t>d</a:t>
            </a:r>
            <a:r>
              <a:rPr lang="en-US" altLang="zh-CN" sz="1500" dirty="0" smtClean="0">
                <a:solidFill>
                  <a:prstClr val="white"/>
                </a:solidFill>
              </a:rPr>
              <a:t>elete victim </a:t>
            </a:r>
            <a:r>
              <a:rPr lang="en-US" altLang="zh-CN" sz="1500" dirty="0" err="1" smtClean="0">
                <a:solidFill>
                  <a:prstClr val="white"/>
                </a:solidFill>
              </a:rPr>
              <a:t>ctx</a:t>
            </a:r>
            <a:endParaRPr lang="zh-CN" altLang="en-US" dirty="0">
              <a:solidFill>
                <a:prstClr val="black"/>
              </a:solidFill>
            </a:endParaRPr>
          </a:p>
        </p:txBody>
      </p:sp>
      <p:cxnSp>
        <p:nvCxnSpPr>
          <p:cNvPr id="34" name="直接箭头连接符 29"/>
          <p:cNvCxnSpPr/>
          <p:nvPr/>
        </p:nvCxnSpPr>
        <p:spPr>
          <a:xfrm flipH="1" flipV="1">
            <a:off x="3478078" y="1777923"/>
            <a:ext cx="324000" cy="432000"/>
          </a:xfrm>
          <a:prstGeom prst="bentConnector3">
            <a:avLst>
              <a:gd name="adj1" fmla="val -52921"/>
            </a:avLst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70651" y="748954"/>
            <a:ext cx="3183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 	</a:t>
            </a:r>
            <a:r>
              <a:rPr lang="en-US" altLang="zh-CN" sz="1400" dirty="0" smtClean="0">
                <a:solidFill>
                  <a:schemeClr val="bg1"/>
                </a:solidFill>
              </a:rPr>
              <a:t>victim-&gt;</a:t>
            </a:r>
            <a:r>
              <a:rPr lang="en-US" altLang="zh-CN" sz="1400" dirty="0">
                <a:solidFill>
                  <a:schemeClr val="bg1"/>
                </a:solidFill>
              </a:rPr>
              <a:t>next-&gt;</a:t>
            </a:r>
            <a:r>
              <a:rPr lang="en-US" altLang="zh-CN" sz="1400" dirty="0" err="1">
                <a:solidFill>
                  <a:schemeClr val="bg1"/>
                </a:solidFill>
              </a:rPr>
              <a:t>prev</a:t>
            </a:r>
            <a:r>
              <a:rPr lang="en-US" altLang="zh-CN" sz="1400" dirty="0">
                <a:solidFill>
                  <a:schemeClr val="bg1"/>
                </a:solidFill>
              </a:rPr>
              <a:t> = </a:t>
            </a:r>
            <a:r>
              <a:rPr lang="en-US" altLang="zh-CN" sz="1400" dirty="0" smtClean="0">
                <a:solidFill>
                  <a:schemeClr val="bg1"/>
                </a:solidFill>
              </a:rPr>
              <a:t>victim</a:t>
            </a:r>
            <a:r>
              <a:rPr lang="en-US" altLang="zh-CN" sz="1400" dirty="0" smtClean="0">
                <a:solidFill>
                  <a:schemeClr val="bg1"/>
                </a:solidFill>
              </a:rPr>
              <a:t>-&gt;</a:t>
            </a:r>
            <a:r>
              <a:rPr lang="en-US" altLang="zh-CN" sz="1400" dirty="0" err="1">
                <a:solidFill>
                  <a:schemeClr val="bg1"/>
                </a:solidFill>
              </a:rPr>
              <a:t>prev</a:t>
            </a:r>
            <a:r>
              <a:rPr lang="en-US" altLang="zh-CN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  	</a:t>
            </a:r>
            <a:r>
              <a:rPr lang="en-US" altLang="zh-CN" sz="1400" dirty="0" smtClean="0">
                <a:solidFill>
                  <a:schemeClr val="bg1"/>
                </a:solidFill>
              </a:rPr>
              <a:t>victim-&gt;</a:t>
            </a:r>
            <a:r>
              <a:rPr lang="en-US" altLang="zh-CN" sz="1400" dirty="0" err="1">
                <a:solidFill>
                  <a:schemeClr val="bg1"/>
                </a:solidFill>
              </a:rPr>
              <a:t>prev</a:t>
            </a:r>
            <a:r>
              <a:rPr lang="en-US" altLang="zh-CN" sz="1400" dirty="0">
                <a:solidFill>
                  <a:schemeClr val="bg1"/>
                </a:solidFill>
              </a:rPr>
              <a:t>-&gt;next = </a:t>
            </a:r>
            <a:r>
              <a:rPr lang="en-US" altLang="zh-CN" sz="1400" dirty="0" smtClean="0">
                <a:solidFill>
                  <a:schemeClr val="bg1"/>
                </a:solidFill>
              </a:rPr>
              <a:t>victim</a:t>
            </a:r>
            <a:r>
              <a:rPr lang="en-US" altLang="zh-CN" sz="1400" dirty="0" smtClean="0">
                <a:solidFill>
                  <a:schemeClr val="bg1"/>
                </a:solidFill>
              </a:rPr>
              <a:t>-&gt;</a:t>
            </a:r>
            <a:r>
              <a:rPr lang="en-US" altLang="zh-CN" sz="1400" dirty="0">
                <a:solidFill>
                  <a:schemeClr val="bg1"/>
                </a:solidFill>
              </a:rPr>
              <a:t>next;</a:t>
            </a:r>
          </a:p>
          <a:p>
            <a:r>
              <a:rPr lang="en-US" altLang="zh-CN" sz="1400" dirty="0">
                <a:solidFill>
                  <a:schemeClr val="bg1"/>
                </a:solidFill>
              </a:rPr>
              <a:t>	</a:t>
            </a:r>
            <a:r>
              <a:rPr lang="en-US" altLang="zh-CN" sz="1400" dirty="0" smtClean="0">
                <a:solidFill>
                  <a:schemeClr val="bg1"/>
                </a:solidFill>
              </a:rPr>
              <a:t>victim-&gt;</a:t>
            </a:r>
            <a:r>
              <a:rPr lang="en-US" altLang="zh-CN" sz="1400" dirty="0" err="1">
                <a:solidFill>
                  <a:schemeClr val="bg1"/>
                </a:solidFill>
              </a:rPr>
              <a:t>prev</a:t>
            </a:r>
            <a:r>
              <a:rPr lang="en-US" altLang="zh-CN" sz="1400" dirty="0">
                <a:solidFill>
                  <a:schemeClr val="bg1"/>
                </a:solidFill>
              </a:rPr>
              <a:t> = LIST_POISON2</a:t>
            </a:r>
            <a:r>
              <a:rPr lang="en-US" altLang="zh-CN" sz="1400" dirty="0" smtClean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35" name="About us"/>
          <p:cNvSpPr txBox="1"/>
          <p:nvPr/>
        </p:nvSpPr>
        <p:spPr>
          <a:xfrm>
            <a:off x="511572" y="293112"/>
            <a:ext cx="3906484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Exploiting 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pic>
        <p:nvPicPr>
          <p:cNvPr id="36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22" y="2820892"/>
            <a:ext cx="777831" cy="7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1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bout us"/>
          <p:cNvSpPr txBox="1"/>
          <p:nvPr/>
        </p:nvSpPr>
        <p:spPr>
          <a:xfrm>
            <a:off x="511572" y="293112"/>
            <a:ext cx="3906484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Exploiting 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1572" y="1066800"/>
            <a:ext cx="2988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have deleted victim </a:t>
            </a:r>
            <a:r>
              <a:rPr lang="en-US" altLang="zh-CN" sz="1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zh-CN" alt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1572" y="1532930"/>
            <a:ext cx="3578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-------- Victim </a:t>
            </a:r>
            <a:r>
              <a:rPr lang="en-US" altLang="zh-CN" sz="1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is still in the list .</a:t>
            </a:r>
            <a:endParaRPr lang="zh-CN" alt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1572" y="2066925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------------------  Access victim </a:t>
            </a:r>
            <a:r>
              <a:rPr lang="en-US" altLang="zh-CN" sz="1800" dirty="0" err="1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ctx</a:t>
            </a:r>
            <a:r>
              <a:rPr lang="en-US" altLang="zh-CN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by using the list.</a:t>
            </a:r>
            <a:endParaRPr lang="zh-CN" alt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1572" y="2588657"/>
            <a:ext cx="401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---------------------------- </a:t>
            </a:r>
            <a:r>
              <a:rPr lang="en-US" altLang="zh-CN" sz="1800" dirty="0" smtClean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 After Free !</a:t>
            </a:r>
            <a:endParaRPr lang="zh-CN" altLang="en-US" sz="1800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8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3906484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Exploiting 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2" y="1254489"/>
            <a:ext cx="10484248" cy="2068704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101"/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Win the race  </a:t>
            </a:r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 Add the same node twice</a:t>
            </a:r>
          </a:p>
          <a:p>
            <a:pPr algn="l" defTabSz="914101"/>
            <a:endParaRPr kumimoji="1" lang="en-US" altLang="zh-CN" sz="1800" dirty="0" smtClean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  <a:sym typeface="Wingdings" panose="05000000000000000000" pitchFamily="2" charset="2"/>
            </a:endParaRPr>
          </a:p>
          <a:p>
            <a:pPr algn="l" defTabSz="914101"/>
            <a:r>
              <a:rPr kumimoji="1" lang="en-US" altLang="zh-CN" sz="1800" dirty="0" smtClean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  <a:sym typeface="Wingdings" panose="05000000000000000000" pitchFamily="2" charset="2"/>
              </a:rPr>
              <a:t>Do the exploit  Exploit Use-After-Free bug</a:t>
            </a:r>
            <a:endParaRPr kumimoji="1" lang="en-US" altLang="zh-CN" sz="18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90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3906484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Exploiting CVE-2017-10661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11572" y="1238250"/>
            <a:ext cx="54296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altLang="zh-CN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ipe spray  , turn use-after-free to arbitrary write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8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</a:t>
            </a:r>
            <a:r>
              <a:rPr lang="en-US" altLang="zh-CN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rite memory descriptor to achieve kernel patch</a:t>
            </a:r>
          </a:p>
          <a:p>
            <a:pPr marL="342900" indent="-342900">
              <a:buFont typeface="+mj-lt"/>
              <a:buAutoNum type="arabicPeriod"/>
            </a:pPr>
            <a:endParaRPr lang="en-US" altLang="zh-CN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</a:t>
            </a:r>
            <a:r>
              <a:rPr lang="en-US" altLang="zh-CN" sz="18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atch kernel to get root</a:t>
            </a:r>
            <a:endParaRPr lang="zh-CN" altLang="en-US" sz="1800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4947" y="1521086"/>
            <a:ext cx="4579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C000"/>
                </a:solidFill>
              </a:rPr>
              <a:t>my </a:t>
            </a:r>
            <a:r>
              <a:rPr lang="en-US" altLang="zh-CN" sz="1400" dirty="0">
                <a:solidFill>
                  <a:srgbClr val="FFC000"/>
                </a:solidFill>
              </a:rPr>
              <a:t>post : https://www.anquanke.com/post/id/129468#h2-2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9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p0.ssl.qhimg.com/t0109011a7967250be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" y="19050"/>
            <a:ext cx="6508384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05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1628617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 smtClean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Conclusion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11572" y="1299273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bugs </a:t>
            </a: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are </a:t>
            </a: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numerous in Android drivers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bugs can be easily  ignored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 smtClean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bugs can be very dangerous</a:t>
            </a:r>
          </a:p>
        </p:txBody>
      </p:sp>
    </p:spTree>
    <p:extLst>
      <p:ext uri="{BB962C8B-B14F-4D97-AF65-F5344CB8AC3E}">
        <p14:creationId xmlns:p14="http://schemas.microsoft.com/office/powerpoint/2010/main" val="157716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12631" y="472340"/>
            <a:ext cx="6085289" cy="2664953"/>
          </a:xfrm>
          <a:prstGeom prst="rect">
            <a:avLst/>
          </a:prstGeom>
          <a:noFill/>
        </p:spPr>
        <p:txBody>
          <a:bodyPr wrap="square" lIns="48381" tIns="24190" rIns="48381" bIns="24190" rtlCol="0">
            <a:spAutoFit/>
          </a:bodyPr>
          <a:lstStyle/>
          <a:p>
            <a:r>
              <a:rPr kumimoji="1" lang="mr-IN" altLang="zh-CN" sz="1700" i="1" dirty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SVE-2017-10012,SVE-2017-10013,SVE-2017-10011,SVE-2017-10010,SVE-2017-9796,SVE-2017-9797,SVE-2017-9765,SVE-2017-9732,SVE-2017-9574,SVE-2017-9573,SVE-2017-9576,SVE-2017-9575,SVE-2017-9572,SVE-2017-9492,SVE-2017-9493,SVE-2017-9414,SVE-2017-9415</a:t>
            </a:r>
            <a:r>
              <a:rPr kumimoji="1" lang="en-US" altLang="zh-CN" sz="1700" i="1" dirty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,</a:t>
            </a:r>
            <a:r>
              <a:rPr kumimoji="1" lang="mr-IN" altLang="zh-CN" sz="1700" i="1" dirty="0">
                <a:solidFill>
                  <a:schemeClr val="bg2">
                    <a:lumMod val="2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CVE-2017-0869,CVE-2017-6262, CVE-2017-6263, CVE-2017-6280,CVE-2017-11045,CVE-2016-10282,CVE-2017-0517, CVE-2017-0532,CVE-2017-0615, CVE-2017-0618, CVE-2017-0625, CVE-2017-0795, CVE-2017-0799, CVE-2017-0804,CVE-2017-0803, CVE-2016-8768</a:t>
            </a:r>
            <a:endParaRPr kumimoji="1" lang="en-US" altLang="zh-CN" sz="1700" i="1" dirty="0">
              <a:solidFill>
                <a:schemeClr val="bg2">
                  <a:lumMod val="25000"/>
                </a:schemeClr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12320" y="1522628"/>
            <a:ext cx="964932" cy="541295"/>
          </a:xfrm>
          <a:prstGeom prst="rect">
            <a:avLst/>
          </a:prstGeom>
          <a:noFill/>
        </p:spPr>
        <p:txBody>
          <a:bodyPr wrap="none" lIns="48381" tIns="24190" rIns="48381" bIns="24190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Q&amp;A</a:t>
            </a:r>
            <a:endParaRPr kumimoji="1" lang="zh-CN" altLang="en-US" sz="3200" dirty="0">
              <a:solidFill>
                <a:schemeClr val="bg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67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1386564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Overview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511575" y="866961"/>
            <a:ext cx="10877551" cy="4707710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50" indent="-457050" algn="l">
              <a:buFont typeface="Arial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Camera</a:t>
            </a:r>
            <a:r>
              <a:rPr lang="zh-CN" altLang="en-US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Driver</a:t>
            </a:r>
          </a:p>
          <a:p>
            <a:pPr marL="457050" indent="-457050" algn="l">
              <a:buFont typeface="Arial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Video</a:t>
            </a:r>
            <a:r>
              <a:rPr lang="zh-CN" altLang="en-US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Driver</a:t>
            </a:r>
          </a:p>
          <a:p>
            <a:pPr marL="457050" indent="-457050" algn="l">
              <a:buFont typeface="Arial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Power</a:t>
            </a:r>
            <a:r>
              <a:rPr lang="zh-CN" altLang="en-US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Driver</a:t>
            </a:r>
          </a:p>
          <a:p>
            <a:pPr marL="457050" indent="-457050" algn="l">
              <a:buFont typeface="Arial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Audio</a:t>
            </a:r>
            <a:r>
              <a:rPr lang="zh-CN" altLang="en-US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 </a:t>
            </a: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Driver</a:t>
            </a:r>
          </a:p>
          <a:p>
            <a:pPr marL="457050" indent="-457050" algn="l">
              <a:buFont typeface="Arial" charset="0"/>
              <a:buChar char="•"/>
            </a:pPr>
            <a:r>
              <a:rPr lang="en-US" altLang="zh-CN" sz="1800" dirty="0" err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Gpu</a:t>
            </a:r>
            <a:r>
              <a:rPr lang="zh-CN" altLang="en-US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Driver</a:t>
            </a:r>
          </a:p>
          <a:p>
            <a:pPr marL="457050" indent="-457050" algn="l">
              <a:buFont typeface="Arial" charset="0"/>
              <a:buChar char="•"/>
            </a:pPr>
            <a:r>
              <a:rPr lang="en-US" altLang="zh-CN" sz="1800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0104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2" y="293112"/>
            <a:ext cx="1165349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Agenda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5" y="1109829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Overview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Race condition bugs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Finding race condition bugs</a:t>
            </a: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Exploiting race condition bugs</a:t>
            </a:r>
            <a:endParaRPr kumimoji="1" lang="zh-CN" altLang="en-US" sz="1800" dirty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3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5" y="293112"/>
            <a:ext cx="2894989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Race condition bugs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5" name="副标题 2"/>
          <p:cNvSpPr txBox="1">
            <a:spLocks/>
          </p:cNvSpPr>
          <p:nvPr/>
        </p:nvSpPr>
        <p:spPr>
          <a:xfrm>
            <a:off x="1087307" y="1381458"/>
            <a:ext cx="407736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101"/>
            <a:r>
              <a:rPr kumimoji="1" lang="en-US" altLang="zh-CN" sz="1800" dirty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m</a:t>
            </a:r>
            <a:r>
              <a:rPr kumimoji="1" lang="en-US" altLang="zh-CN" sz="1800" dirty="0" err="1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ultiple</a:t>
            </a:r>
            <a:r>
              <a:rPr kumimoji="1" lang="en-US" altLang="zh-CN" sz="1800" dirty="0">
                <a:solidFill>
                  <a:srgbClr val="FFC000"/>
                </a:solidFill>
                <a:latin typeface="Helvetica" charset="0"/>
                <a:ea typeface="Helvetica" charset="0"/>
                <a:cs typeface="Helvetica" charset="0"/>
              </a:rPr>
              <a:t> threads access the same memory at the same time</a:t>
            </a:r>
            <a:endParaRPr kumimoji="1" lang="zh-CN" altLang="en-US" sz="1800" dirty="0">
              <a:solidFill>
                <a:srgbClr val="FFC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9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5" y="293112"/>
            <a:ext cx="2894989" cy="4718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584008" hangingPunct="0"/>
            <a:r>
              <a:rPr lang="en-US" sz="2400" kern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  <a:sym typeface="Helvetica Neue"/>
              </a:rPr>
              <a:t>Race condition bugs</a:t>
            </a:r>
            <a:endParaRPr sz="2400" kern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  <a:sym typeface="Helvetica Neue"/>
            </a:endParaRPr>
          </a:p>
        </p:txBody>
      </p:sp>
      <p:sp>
        <p:nvSpPr>
          <p:cNvPr id="10" name="副标题 2"/>
          <p:cNvSpPr txBox="1">
            <a:spLocks/>
          </p:cNvSpPr>
          <p:nvPr/>
        </p:nvSpPr>
        <p:spPr>
          <a:xfrm>
            <a:off x="511574" y="1448495"/>
            <a:ext cx="10877551" cy="3252788"/>
          </a:xfrm>
          <a:prstGeom prst="rect">
            <a:avLst/>
          </a:prstGeom>
        </p:spPr>
        <p:txBody>
          <a:bodyPr vert="horz" lIns="91410" tIns="45705" rIns="91410" bIns="4570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in single variable</a:t>
            </a:r>
          </a:p>
          <a:p>
            <a:pPr algn="l" defTabSz="914101"/>
            <a:endParaRPr lang="en-US" altLang="zh-CN" sz="1800" dirty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  <a:p>
            <a:pPr marL="342789" indent="-342789" algn="l" defTabSz="914101">
              <a:buFont typeface="Arial" charset="0"/>
              <a:buChar char="•"/>
            </a:pPr>
            <a:r>
              <a:rPr lang="en-US" altLang="zh-CN" sz="18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in list</a:t>
            </a:r>
            <a:endParaRPr kumimoji="1" lang="zh-CN" altLang="en-US" sz="1800" dirty="0">
              <a:solidFill>
                <a:sysClr val="window" lastClr="FFFFFF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347" y="2820892"/>
            <a:ext cx="777831" cy="779561"/>
          </a:xfrm>
          <a:prstGeom prst="rect">
            <a:avLst/>
          </a:prstGeom>
        </p:spPr>
      </p:pic>
      <p:sp>
        <p:nvSpPr>
          <p:cNvPr id="7" name="About us"/>
          <p:cNvSpPr txBox="1"/>
          <p:nvPr/>
        </p:nvSpPr>
        <p:spPr>
          <a:xfrm>
            <a:off x="511571" y="311580"/>
            <a:ext cx="4523640" cy="4349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783" tIns="50783" rIns="50783" bIns="50783" anchor="ctr">
            <a:spAutoFit/>
          </a:bodyPr>
          <a:lstStyle>
            <a:lvl1pPr algn="l">
              <a:defRPr sz="6400" b="0"/>
            </a:lvl1pPr>
          </a:lstStyle>
          <a:p>
            <a:pPr defTabSz="914101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altLang="zh-CN" sz="2400" dirty="0">
                <a:solidFill>
                  <a:sysClr val="window" lastClr="FFFFFF"/>
                </a:solidFill>
                <a:latin typeface="Helvetica" charset="0"/>
                <a:ea typeface="Helvetica" charset="0"/>
                <a:cs typeface="Helvetica" charset="0"/>
              </a:rPr>
              <a:t>Race condition in single variable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8755" y="1750999"/>
            <a:ext cx="3903572" cy="369302"/>
          </a:xfrm>
          <a:prstGeom prst="rect">
            <a:avLst/>
          </a:prstGeom>
          <a:noFill/>
        </p:spPr>
        <p:txBody>
          <a:bodyPr wrap="none" lIns="91410" tIns="45705" rIns="91410" bIns="45705" rtlCol="0">
            <a:spAutoFit/>
          </a:bodyPr>
          <a:lstStyle/>
          <a:p>
            <a:r>
              <a:rPr lang="en-US" altLang="zh-CN" sz="1800" dirty="0">
                <a:solidFill>
                  <a:srgbClr val="FFC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 lock protection on global variable</a:t>
            </a:r>
            <a:endParaRPr lang="zh-CN" altLang="en-US" sz="1800" dirty="0">
              <a:solidFill>
                <a:srgbClr val="FFC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5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2_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DengXian Light" panose="020F0302020204030204"/>
      <a:ea typeface=""/>
      <a:cs typeface=""/>
      <a:font script="Jpan" typeface="Yu Gothic Light"/>
      <a:font script="Hang" typeface="맑은 고딕"/>
      <a:font script="Hans" typeface="DengXian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DengXian" panose="020F0502020204030204"/>
      <a:ea typeface=""/>
      <a:cs typeface=""/>
      <a:font script="Jpan" typeface="Yu Gothic"/>
      <a:font script="Hang" typeface="맑은 고딕"/>
      <a:font script="Hans" typeface="DengXian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2967</TotalTime>
  <Words>1008</Words>
  <Application>Microsoft Office PowerPoint</Application>
  <PresentationFormat>自定义</PresentationFormat>
  <Paragraphs>438</Paragraphs>
  <Slides>49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4</vt:i4>
      </vt:variant>
      <vt:variant>
        <vt:lpstr>幻灯片标题</vt:lpstr>
      </vt:variant>
      <vt:variant>
        <vt:i4>49</vt:i4>
      </vt:variant>
    </vt:vector>
  </HeadingPairs>
  <TitlesOfParts>
    <vt:vector size="53" baseType="lpstr">
      <vt:lpstr>Office Theme</vt:lpstr>
      <vt:lpstr>Black</vt:lpstr>
      <vt:lpstr>1_Black</vt:lpstr>
      <vt:lpstr>2_Black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selfighter@yahoo.com</dc:creator>
  <cp:lastModifiedBy>戴阳</cp:lastModifiedBy>
  <cp:revision>53</cp:revision>
  <dcterms:created xsi:type="dcterms:W3CDTF">2017-06-03T03:31:56Z</dcterms:created>
  <dcterms:modified xsi:type="dcterms:W3CDTF">2018-08-31T05:50:08Z</dcterms:modified>
</cp:coreProperties>
</file>