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3" r:id="rId4"/>
    <p:sldId id="290" r:id="rId5"/>
    <p:sldId id="293" r:id="rId6"/>
    <p:sldId id="289" r:id="rId7"/>
    <p:sldId id="295" r:id="rId8"/>
    <p:sldId id="294" r:id="rId9"/>
    <p:sldId id="265" r:id="rId10"/>
    <p:sldId id="296" r:id="rId11"/>
    <p:sldId id="272" r:id="rId12"/>
    <p:sldId id="275" r:id="rId13"/>
    <p:sldId id="285" r:id="rId14"/>
    <p:sldId id="300" r:id="rId15"/>
    <p:sldId id="316" r:id="rId16"/>
    <p:sldId id="317" r:id="rId17"/>
    <p:sldId id="264" r:id="rId18"/>
    <p:sldId id="271" r:id="rId19"/>
    <p:sldId id="274" r:id="rId20"/>
    <p:sldId id="305" r:id="rId21"/>
    <p:sldId id="30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20" y="21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이용계</c:v>
                </c:pt>
              </c:strCache>
            </c:strRef>
          </c:tx>
          <c:dPt>
            <c:idx val="0"/>
            <c:bubble3D val="0"/>
            <c:explosion val="2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A017-44DA-881B-FC9E5835EB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017-44DA-881B-FC9E5835EB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A017-44DA-881B-FC9E5835EB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017-44DA-881B-FC9E5835EBC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A017-44DA-881B-FC9E5835EBC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017-44DA-881B-FC9E5835EBCC}"/>
              </c:ext>
            </c:extLst>
          </c:dPt>
          <c:dLbls>
            <c:dLbl>
              <c:idx val="0"/>
              <c:layout>
                <c:manualLayout>
                  <c:x val="7.3495370370369288E-3"/>
                  <c:y val="3.029383830484904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017-44DA-881B-FC9E5835EBCC}"/>
                </c:ext>
              </c:extLst>
            </c:dLbl>
            <c:dLbl>
              <c:idx val="1"/>
              <c:layout>
                <c:manualLayout>
                  <c:x val="2.2048611111111113E-2"/>
                  <c:y val="-2.272037872863696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017-44DA-881B-FC9E5835EBCC}"/>
                </c:ext>
              </c:extLst>
            </c:dLbl>
            <c:dLbl>
              <c:idx val="2"/>
              <c:layout>
                <c:manualLayout>
                  <c:x val="-7.349537037037091E-3"/>
                  <c:y val="-1.009794610161634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017-44DA-881B-FC9E5835EBC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A017-44DA-881B-FC9E5835EBCC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6-A017-44DA-881B-FC9E5835EBCC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A017-44DA-881B-FC9E5835EBCC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천안시</c:v>
                </c:pt>
                <c:pt idx="1">
                  <c:v>아산시</c:v>
                </c:pt>
                <c:pt idx="2">
                  <c:v>서산시</c:v>
                </c:pt>
                <c:pt idx="3">
                  <c:v>당진시</c:v>
                </c:pt>
                <c:pt idx="4">
                  <c:v>공주시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36.799999999999997</c:v>
                </c:pt>
                <c:pt idx="1">
                  <c:v>15.3</c:v>
                </c:pt>
                <c:pt idx="2">
                  <c:v>10.4</c:v>
                </c:pt>
                <c:pt idx="3">
                  <c:v>8.6</c:v>
                </c:pt>
                <c:pt idx="4">
                  <c:v>4.9000000000000004</c:v>
                </c:pt>
                <c:pt idx="5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17-44DA-881B-FC9E5835EBCC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08339349291547"/>
          <c:y val="2.2239136677881573E-2"/>
          <c:w val="0.61501372107503183"/>
          <c:h val="0.9184564988477675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음식점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47-4A3A-8047-F16043C074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47-4A3A-8047-F16043C074F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동남구(관광명소)</c:v>
                </c:pt>
                <c:pt idx="1">
                  <c:v>서북구(관광명소)</c:v>
                </c:pt>
              </c:strCache>
              <c:extLst/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2928</c:v>
                </c:pt>
                <c:pt idx="1">
                  <c:v>734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F640-475D-A80C-3B8A67284A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670136076837018"/>
          <c:y val="0"/>
          <c:w val="0.52805180666749574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인구비율</c:v>
                </c:pt>
              </c:strCache>
            </c:strRef>
          </c:tx>
          <c:dPt>
            <c:idx val="0"/>
            <c:bubble3D val="0"/>
            <c:explosion val="2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A017-44DA-881B-FC9E5835EBCC}"/>
              </c:ext>
            </c:extLst>
          </c:dPt>
          <c:dPt>
            <c:idx val="1"/>
            <c:bubble3D val="0"/>
            <c:explosion val="2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017-44DA-881B-FC9E5835EBCC}"/>
              </c:ext>
            </c:extLst>
          </c:dPt>
          <c:dPt>
            <c:idx val="2"/>
            <c:bubble3D val="0"/>
            <c:explosion val="2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A017-44DA-881B-FC9E5835EBCC}"/>
              </c:ext>
            </c:extLst>
          </c:dPt>
          <c:dPt>
            <c:idx val="3"/>
            <c:bubble3D val="0"/>
            <c:explosion val="2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017-44DA-881B-FC9E5835EBC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A017-44DA-881B-FC9E5835EBC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017-44DA-881B-FC9E5835EBC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40D-4601-9D0A-C8AF4AE6D4A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40D-4601-9D0A-C8AF4AE6D4A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840D-4601-9D0A-C8AF4AE6D4A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017-44DA-881B-FC9E5835EBC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017-44DA-881B-FC9E5835EBC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A017-44DA-881B-FC9E5835EBC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017-44DA-881B-FC9E5835EBCC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A017-44DA-881B-FC9E5835EBCC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A017-44DA-881B-FC9E5835EBCC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840D-4601-9D0A-C8AF4AE6D4A5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840D-4601-9D0A-C8AF4AE6D4A5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840D-4601-9D0A-C8AF4AE6D4A5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9"/>
                <c:pt idx="0">
                  <c:v>40~49세</c:v>
                </c:pt>
                <c:pt idx="1">
                  <c:v>50~59세</c:v>
                </c:pt>
                <c:pt idx="2">
                  <c:v>30~39세</c:v>
                </c:pt>
                <c:pt idx="3">
                  <c:v>20~29세</c:v>
                </c:pt>
                <c:pt idx="4">
                  <c:v>60~69세</c:v>
                </c:pt>
                <c:pt idx="5">
                  <c:v>10~19세</c:v>
                </c:pt>
                <c:pt idx="6">
                  <c:v>70-79세</c:v>
                </c:pt>
                <c:pt idx="7">
                  <c:v>80-89세</c:v>
                </c:pt>
                <c:pt idx="8">
                  <c:v>90세이상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18.600000000000001</c:v>
                </c:pt>
                <c:pt idx="1">
                  <c:v>17.3</c:v>
                </c:pt>
                <c:pt idx="2">
                  <c:v>17.100000000000001</c:v>
                </c:pt>
                <c:pt idx="3">
                  <c:v>15.9</c:v>
                </c:pt>
                <c:pt idx="4">
                  <c:v>11.6</c:v>
                </c:pt>
                <c:pt idx="5">
                  <c:v>11.3</c:v>
                </c:pt>
                <c:pt idx="6">
                  <c:v>5.0999999999999996</c:v>
                </c:pt>
                <c:pt idx="7">
                  <c:v>2.6</c:v>
                </c:pt>
                <c:pt idx="8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17-44DA-881B-FC9E5835EBCC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</a:p>
        </c:rich>
      </c:tx>
      <c:layout>
        <c:manualLayout>
          <c:xMode val="edge"/>
          <c:yMode val="edge"/>
          <c:x val="0.45709325396825395"/>
          <c:y val="5.879629629629629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8.172712499465315E-2"/>
          <c:y val="0.25411085268099737"/>
          <c:w val="0.89135555030610991"/>
          <c:h val="0.635020634753804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평균기온(℃)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2017년</c:v>
                </c:pt>
                <c:pt idx="1">
                  <c:v>2018년</c:v>
                </c:pt>
                <c:pt idx="2">
                  <c:v>2019년</c:v>
                </c:pt>
                <c:pt idx="3">
                  <c:v>2020년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-1.877419355</c:v>
                </c:pt>
                <c:pt idx="1">
                  <c:v>-4.1967741939999996</c:v>
                </c:pt>
                <c:pt idx="2">
                  <c:v>-1.8548387099999999</c:v>
                </c:pt>
                <c:pt idx="3">
                  <c:v>1.2774193549999999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BA-4FF3-96F0-A68D993B77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최저기온(℃)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2017년</c:v>
                </c:pt>
                <c:pt idx="1">
                  <c:v>2018년</c:v>
                </c:pt>
                <c:pt idx="2">
                  <c:v>2019년</c:v>
                </c:pt>
                <c:pt idx="3">
                  <c:v>2020년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-7.5548387100000003</c:v>
                </c:pt>
                <c:pt idx="1">
                  <c:v>-9.0225806449999997</c:v>
                </c:pt>
                <c:pt idx="2">
                  <c:v>-8.1419354839999993</c:v>
                </c:pt>
                <c:pt idx="3">
                  <c:v>-3.4387096769999999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BA-4FF3-96F0-A68D993B77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최고기온(℃)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2017년</c:v>
                </c:pt>
                <c:pt idx="1">
                  <c:v>2018년</c:v>
                </c:pt>
                <c:pt idx="2">
                  <c:v>2019년</c:v>
                </c:pt>
                <c:pt idx="3">
                  <c:v>2020년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3.8903225809999999</c:v>
                </c:pt>
                <c:pt idx="1">
                  <c:v>1.0225806449999999</c:v>
                </c:pt>
                <c:pt idx="2">
                  <c:v>4.490322581</c:v>
                </c:pt>
                <c:pt idx="3">
                  <c:v>6.7193548390000002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BA-4FF3-96F0-A68D993B77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5795216"/>
        <c:axId val="225802288"/>
      </c:barChart>
      <c:catAx>
        <c:axId val="225795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802288"/>
        <c:crosses val="autoZero"/>
        <c:auto val="1"/>
        <c:lblAlgn val="ctr"/>
        <c:lblOffset val="100"/>
        <c:noMultiLvlLbl val="0"/>
      </c:catAx>
      <c:valAx>
        <c:axId val="22580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795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</a:p>
        </c:rich>
      </c:tx>
      <c:layout>
        <c:manualLayout>
          <c:xMode val="edge"/>
          <c:yMode val="edge"/>
          <c:x val="0.45457341269841267"/>
          <c:y val="2.35185185185185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평균기온(℃)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2017년</c:v>
                </c:pt>
                <c:pt idx="1">
                  <c:v>2018년</c:v>
                </c:pt>
                <c:pt idx="2">
                  <c:v>2019년</c:v>
                </c:pt>
                <c:pt idx="3">
                  <c:v>2020년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13.063333330000001</c:v>
                </c:pt>
                <c:pt idx="1">
                  <c:v>12.42</c:v>
                </c:pt>
                <c:pt idx="2">
                  <c:v>10.71666667</c:v>
                </c:pt>
                <c:pt idx="3">
                  <c:v>10.153333330000001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D3-4DB6-AE44-6A11966BC7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최저기온(℃)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2017년</c:v>
                </c:pt>
                <c:pt idx="1">
                  <c:v>2018년</c:v>
                </c:pt>
                <c:pt idx="2">
                  <c:v>2019년</c:v>
                </c:pt>
                <c:pt idx="3">
                  <c:v>2020년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5.8266666669999996</c:v>
                </c:pt>
                <c:pt idx="1">
                  <c:v>5.2966666670000002</c:v>
                </c:pt>
                <c:pt idx="2">
                  <c:v>3.9933333329999998</c:v>
                </c:pt>
                <c:pt idx="3">
                  <c:v>2.4666666670000001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D3-4DB6-AE44-6A11966BC7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최고기온(℃)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2017년</c:v>
                </c:pt>
                <c:pt idx="1">
                  <c:v>2018년</c:v>
                </c:pt>
                <c:pt idx="2">
                  <c:v>2019년</c:v>
                </c:pt>
                <c:pt idx="3">
                  <c:v>2020년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20.323333330000001</c:v>
                </c:pt>
                <c:pt idx="1">
                  <c:v>19.473333329999999</c:v>
                </c:pt>
                <c:pt idx="2">
                  <c:v>17.52333333</c:v>
                </c:pt>
                <c:pt idx="3">
                  <c:v>17.27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D3-4DB6-AE44-6A11966BC7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5795216"/>
        <c:axId val="225802288"/>
      </c:barChart>
      <c:catAx>
        <c:axId val="225795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802288"/>
        <c:crosses val="autoZero"/>
        <c:auto val="1"/>
        <c:lblAlgn val="ctr"/>
        <c:lblOffset val="100"/>
        <c:noMultiLvlLbl val="0"/>
      </c:catAx>
      <c:valAx>
        <c:axId val="22580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795216"/>
        <c:crosses val="autoZero"/>
        <c:crossBetween val="between"/>
      </c:valAx>
      <c:spPr>
        <a:noFill/>
        <a:ln>
          <a:solidFill>
            <a:schemeClr val="bg1">
              <a:lumMod val="8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평균기온(℃)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2017년</c:v>
                </c:pt>
                <c:pt idx="1">
                  <c:v>2018년</c:v>
                </c:pt>
                <c:pt idx="2">
                  <c:v>2019년</c:v>
                </c:pt>
                <c:pt idx="3">
                  <c:v>2020년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25.49677419</c:v>
                </c:pt>
                <c:pt idx="1">
                  <c:v>26.319354839999999</c:v>
                </c:pt>
                <c:pt idx="2">
                  <c:v>24.254838710000001</c:v>
                </c:pt>
                <c:pt idx="3">
                  <c:v>22.84193548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6D-4D0F-8C72-BC8C49C186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최저기온(℃)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2017년</c:v>
                </c:pt>
                <c:pt idx="1">
                  <c:v>2018년</c:v>
                </c:pt>
                <c:pt idx="2">
                  <c:v>2019년</c:v>
                </c:pt>
                <c:pt idx="3">
                  <c:v>2020년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22.432258059999999</c:v>
                </c:pt>
                <c:pt idx="1">
                  <c:v>21.825806450000002</c:v>
                </c:pt>
                <c:pt idx="2">
                  <c:v>20.322580649999999</c:v>
                </c:pt>
                <c:pt idx="3">
                  <c:v>19.638709680000002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6D-4D0F-8C72-BC8C49C186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최고기온(℃)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2017년</c:v>
                </c:pt>
                <c:pt idx="1">
                  <c:v>2018년</c:v>
                </c:pt>
                <c:pt idx="2">
                  <c:v>2019년</c:v>
                </c:pt>
                <c:pt idx="3">
                  <c:v>2020년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29.793548390000002</c:v>
                </c:pt>
                <c:pt idx="1">
                  <c:v>31.635483870000002</c:v>
                </c:pt>
                <c:pt idx="2">
                  <c:v>28.593548389999999</c:v>
                </c:pt>
                <c:pt idx="3">
                  <c:v>26.629032259999999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6D-4D0F-8C72-BC8C49C186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5795216"/>
        <c:axId val="225802288"/>
      </c:barChart>
      <c:catAx>
        <c:axId val="225795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802288"/>
        <c:crosses val="autoZero"/>
        <c:auto val="1"/>
        <c:lblAlgn val="ctr"/>
        <c:lblOffset val="100"/>
        <c:noMultiLvlLbl val="0"/>
      </c:catAx>
      <c:valAx>
        <c:axId val="22580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795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평균기온(℃)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2017년</c:v>
                </c:pt>
                <c:pt idx="1">
                  <c:v>2018년</c:v>
                </c:pt>
                <c:pt idx="2">
                  <c:v>2019년</c:v>
                </c:pt>
                <c:pt idx="3">
                  <c:v>2020년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13.61612903</c:v>
                </c:pt>
                <c:pt idx="1">
                  <c:v>11.13548387</c:v>
                </c:pt>
                <c:pt idx="2">
                  <c:v>13.954838710000001</c:v>
                </c:pt>
                <c:pt idx="3">
                  <c:v>12.161290320000001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82-454A-BE4E-990403C280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최저기온(℃)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2017년</c:v>
                </c:pt>
                <c:pt idx="1">
                  <c:v>2018년</c:v>
                </c:pt>
                <c:pt idx="2">
                  <c:v>2019년</c:v>
                </c:pt>
                <c:pt idx="3">
                  <c:v>2020년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7.8322580650000004</c:v>
                </c:pt>
                <c:pt idx="1">
                  <c:v>5.2967741940000002</c:v>
                </c:pt>
                <c:pt idx="2">
                  <c:v>8.2548387099999996</c:v>
                </c:pt>
                <c:pt idx="3">
                  <c:v>5.9935483869999997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82-454A-BE4E-990403C280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최고기온(℃)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2017년</c:v>
                </c:pt>
                <c:pt idx="1">
                  <c:v>2018년</c:v>
                </c:pt>
                <c:pt idx="2">
                  <c:v>2019년</c:v>
                </c:pt>
                <c:pt idx="3">
                  <c:v>2020년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20.251612900000001</c:v>
                </c:pt>
                <c:pt idx="1">
                  <c:v>18.025806450000001</c:v>
                </c:pt>
                <c:pt idx="2">
                  <c:v>20.241935479999999</c:v>
                </c:pt>
                <c:pt idx="3">
                  <c:v>19.238709679999999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82-454A-BE4E-990403C280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5795216"/>
        <c:axId val="225802288"/>
      </c:barChart>
      <c:catAx>
        <c:axId val="225795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802288"/>
        <c:crosses val="autoZero"/>
        <c:auto val="1"/>
        <c:lblAlgn val="ctr"/>
        <c:lblOffset val="100"/>
        <c:noMultiLvlLbl val="0"/>
      </c:catAx>
      <c:valAx>
        <c:axId val="22580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795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평균기온(℃)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4F-4C2C-A41B-68656D4AC3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최저기온(℃)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4F-4C2C-A41B-68656D4AC34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최고기온(℃)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4F-4C2C-A41B-68656D4AC3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370128"/>
        <c:axId val="118370960"/>
      </c:barChart>
      <c:catAx>
        <c:axId val="1183701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8370960"/>
        <c:crosses val="autoZero"/>
        <c:auto val="1"/>
        <c:lblAlgn val="ctr"/>
        <c:lblOffset val="100"/>
        <c:noMultiLvlLbl val="0"/>
      </c:catAx>
      <c:valAx>
        <c:axId val="1183709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8370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동남구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박물관/전시관</c:v>
                </c:pt>
                <c:pt idx="1">
                  <c:v>명소</c:v>
                </c:pt>
                <c:pt idx="2">
                  <c:v>산/사찰</c:v>
                </c:pt>
                <c:pt idx="3">
                  <c:v>자연관광</c:v>
                </c:pt>
                <c:pt idx="4">
                  <c:v>유적지</c:v>
                </c:pt>
                <c:pt idx="5">
                  <c:v>체험/축제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</c:v>
                </c:pt>
                <c:pt idx="1">
                  <c:v>5</c:v>
                </c:pt>
                <c:pt idx="2">
                  <c:v>13</c:v>
                </c:pt>
                <c:pt idx="3">
                  <c:v>10</c:v>
                </c:pt>
                <c:pt idx="4">
                  <c:v>4</c:v>
                </c:pt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4E-4031-B300-674B132E60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서북구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박물관/전시관</c:v>
                </c:pt>
                <c:pt idx="1">
                  <c:v>명소</c:v>
                </c:pt>
                <c:pt idx="2">
                  <c:v>산/사찰</c:v>
                </c:pt>
                <c:pt idx="3">
                  <c:v>자연관광</c:v>
                </c:pt>
                <c:pt idx="4">
                  <c:v>유적지</c:v>
                </c:pt>
                <c:pt idx="5">
                  <c:v>체험/축제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4E-4031-B300-674B132E60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5786480"/>
        <c:axId val="1885789808"/>
      </c:radarChart>
      <c:catAx>
        <c:axId val="1885786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85789808"/>
        <c:crosses val="autoZero"/>
        <c:auto val="1"/>
        <c:lblAlgn val="ctr"/>
        <c:lblOffset val="100"/>
        <c:noMultiLvlLbl val="0"/>
      </c:catAx>
      <c:valAx>
        <c:axId val="188578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85786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035077929500839"/>
          <c:y val="7.8113251487336305E-2"/>
          <c:w val="0.5000408404809229"/>
          <c:h val="0.8929843580330603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음식점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1DF4-4265-B3FE-07EA53745CFD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1DF4-4265-B3FE-07EA53745C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동남구 전체</c:v>
                </c:pt>
                <c:pt idx="1">
                  <c:v>서북구 전체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3698</c:v>
                </c:pt>
                <c:pt idx="1">
                  <c:v>5322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8B-4A2B-9BFE-7B300288C5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730983145618757"/>
          <c:y val="1.8341783612085719E-2"/>
          <c:w val="0.23326182205559845"/>
          <c:h val="4.69181380562222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6943A-1069-488C-A4CD-EBA60C3EF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B341D0-3DE6-4EA0-B16B-1567561C6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A7B92-1DE9-4351-B9F4-675BF7B9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A52-FEC6-4A0A-B04C-5FC63CB325A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BF76EF-E6A2-4940-8A2A-BF047D97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2CCF0-6C80-4FB2-B534-669735BB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07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29619-E81E-4362-A5C7-DB9F9313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6B76A8-D2A8-48A4-99EA-DFA5CC2F1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AF891-82F7-453D-8137-69957CBF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A52-FEC6-4A0A-B04C-5FC63CB325A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151FC4-E128-40C6-8631-1B01E8D6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F68F1-4AD7-44BB-8E92-6C8EDECE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9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0ACF3B-DCCF-4696-ABBE-EA41D5CC8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B4FD37-8D3F-4E8A-A9E0-DF8336082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043BC-19FE-4550-9FC9-A0F11A43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A52-FEC6-4A0A-B04C-5FC63CB325A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21F00-610B-414F-9831-DE5812B3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0088E-9B42-49D9-B3F6-3A19B4D3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35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F4843-7593-4237-87E8-3C8C9191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572F9D-C39F-4DF3-AE71-3E004BF56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99A96-5E20-432D-B67E-44692DD6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A52-FEC6-4A0A-B04C-5FC63CB325A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EE073-FE79-4360-9A42-B300652A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6A14A-C108-46AF-95E2-06E9CBCE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31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27F69-2586-4857-953B-CE3FB601D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650BA-C0B5-4FD5-B7BC-CD6E6DBC7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B8FB4-8F5F-4091-BCF9-051FE8A6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A52-FEC6-4A0A-B04C-5FC63CB325A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FF886-B784-4F7A-88B2-D1A076F6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062BAB-A21B-4948-A489-F4992927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8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87310-6B60-49BC-9F38-1431323E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87091-FF4C-4FCD-B20D-B07452499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ECE173-2CF0-444F-ADD8-1B7D890FA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B87F1F-01BE-4B29-9446-D67F2888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A52-FEC6-4A0A-B04C-5FC63CB325A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19904E-EDE3-4560-955F-D608EE2E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10EBE1-9B67-463C-B953-04873CCE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53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3EDAF-3814-4875-B841-84AE1777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3B555-E11E-4519-8BF1-E05CFFFBC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017E65-AD7F-4FB4-B27A-31FCB61D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33CD47-D858-4338-9121-C5349DF3B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C56157-AA1C-4DEA-9ACA-DE6252FAD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F4F1BE-4181-4F10-8674-0031DB8AD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A52-FEC6-4A0A-B04C-5FC63CB325A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93F0B9-9277-45E6-B7BD-CDF31AE2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74BC6C-C68B-4A15-8D28-35E95D09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8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75AB8-4B52-41C7-9975-B2A8D76E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42F2D2-16B8-4190-A660-C4611938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A52-FEC6-4A0A-B04C-5FC63CB325A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671C06-B53C-442E-A7DF-A1C77E0A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A45BB7-885C-4093-A207-C4967A0D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4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A7746B-BFF1-4116-9FB9-9B388C4FDACF}"/>
              </a:ext>
            </a:extLst>
          </p:cNvPr>
          <p:cNvSpPr txBox="1"/>
          <p:nvPr userDrawn="1"/>
        </p:nvSpPr>
        <p:spPr>
          <a:xfrm>
            <a:off x="9729714" y="6606059"/>
            <a:ext cx="2436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752A85-4CF6-4244-A81F-AA2C4CB4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A52-FEC6-4A0A-B04C-5FC63CB325A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C21517-E3C9-4910-8319-A2E92373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28DF2D-AA30-4834-B908-B1EE4A00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42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53D34-44C0-471E-8D68-6129C02D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AD947-AB94-47DF-9638-7C7B0654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8C0683-B072-4A55-B301-CF324E758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69C67-D504-4A5B-925D-569F2B52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A52-FEC6-4A0A-B04C-5FC63CB325A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34F611-72E0-442F-8582-BFA2BEE7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19250-E4D8-4AF3-A52F-0E5456EB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83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75E01-7F75-4F19-B475-A9EC623C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5A66AA-07C9-49FC-9D36-7BFA89BBC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D24F0A-CADE-4F39-B806-1682ADD2F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2B3923-B156-4107-B3B8-C4F4CE4E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A52-FEC6-4A0A-B04C-5FC63CB325A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214581-D8A9-4ADE-9818-A9A43F60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D40E5-4C13-4363-A5E5-1A64DB56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2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B22265-3923-440B-A4E2-3C1002428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5FC38-5847-48FD-B1EC-BD65A363B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25BF6-8CC8-4FEA-B96A-0C1D3CD17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A3A52-FEC6-4A0A-B04C-5FC63CB325A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90133-C805-4655-943B-29DD91F1A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74221-B11A-4BD6-9649-C4F46AEE7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77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kma.go.kr/stcs/grnd/grndTaList.do?pgmNo=70" TargetMode="External"/><Relationship Id="rId2" Type="http://schemas.openxmlformats.org/officeDocument/2006/relationships/hyperlink" Target="https://jumin.mois.go.kr/index.jsp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cheonan.go.kr/cop/bbs/BBSMSTR_000000001082/selectBoardList.do" TargetMode="External"/><Relationship Id="rId4" Type="http://schemas.openxmlformats.org/officeDocument/2006/relationships/hyperlink" Target="https://www.cheonan.go.kr/prog/tursmCn/tour/sub01_01/list.do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C824B0E2-0595-49ED-BFE2-08FEF9F77C45}"/>
              </a:ext>
            </a:extLst>
          </p:cNvPr>
          <p:cNvSpPr txBox="1"/>
          <p:nvPr/>
        </p:nvSpPr>
        <p:spPr>
          <a:xfrm>
            <a:off x="3768583" y="4685298"/>
            <a:ext cx="3670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컴퓨터공학부 </a:t>
            </a:r>
            <a:r>
              <a:rPr lang="en-US" altLang="ko-KR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43581D-54B9-4A95-BF28-DE1D48F3A9A8}"/>
              </a:ext>
            </a:extLst>
          </p:cNvPr>
          <p:cNvSpPr txBox="1"/>
          <p:nvPr/>
        </p:nvSpPr>
        <p:spPr>
          <a:xfrm>
            <a:off x="6274964" y="5146598"/>
            <a:ext cx="1916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20180613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임채현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251117-85B9-4A18-A5DA-798A1025221F}"/>
              </a:ext>
            </a:extLst>
          </p:cNvPr>
          <p:cNvSpPr/>
          <p:nvPr/>
        </p:nvSpPr>
        <p:spPr>
          <a:xfrm>
            <a:off x="9759192" y="6455327"/>
            <a:ext cx="2323751" cy="343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482BEA-9354-4A7D-9746-DBDC8A0AD14D}"/>
              </a:ext>
            </a:extLst>
          </p:cNvPr>
          <p:cNvSpPr txBox="1"/>
          <p:nvPr/>
        </p:nvSpPr>
        <p:spPr>
          <a:xfrm>
            <a:off x="6274964" y="5485152"/>
            <a:ext cx="1916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20201076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이수인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658CC8-33BF-40B9-AE43-5905BD8FFDE9}"/>
              </a:ext>
            </a:extLst>
          </p:cNvPr>
          <p:cNvSpPr txBox="1"/>
          <p:nvPr/>
        </p:nvSpPr>
        <p:spPr>
          <a:xfrm>
            <a:off x="6274964" y="5823706"/>
            <a:ext cx="1916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20201093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임찬구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7E7A004-DC6D-4A31-9A5A-A29E9F8C8A95}"/>
              </a:ext>
            </a:extLst>
          </p:cNvPr>
          <p:cNvCxnSpPr>
            <a:cxnSpLocks/>
          </p:cNvCxnSpPr>
          <p:nvPr/>
        </p:nvCxnSpPr>
        <p:spPr>
          <a:xfrm flipV="1">
            <a:off x="5880683" y="4900743"/>
            <a:ext cx="6311317" cy="9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5C52565-4FA3-4685-A38E-14EF485AE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02" y="158458"/>
            <a:ext cx="4629796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0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106520" y="171424"/>
            <a:ext cx="850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02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56A82-7B79-484B-A8C9-C85F12608A93}"/>
              </a:ext>
            </a:extLst>
          </p:cNvPr>
          <p:cNvSpPr txBox="1"/>
          <p:nvPr/>
        </p:nvSpPr>
        <p:spPr>
          <a:xfrm>
            <a:off x="906034" y="144000"/>
            <a:ext cx="6219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앱 설계에 해당하는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HCI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법칙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08A6CB-FECB-4401-9EE0-5F2858479C0A}"/>
              </a:ext>
            </a:extLst>
          </p:cNvPr>
          <p:cNvSpPr/>
          <p:nvPr/>
        </p:nvSpPr>
        <p:spPr>
          <a:xfrm>
            <a:off x="2846137" y="5121141"/>
            <a:ext cx="2666858" cy="850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C02AA3-08B8-4895-81FA-934F2829994C}"/>
              </a:ext>
            </a:extLst>
          </p:cNvPr>
          <p:cNvSpPr/>
          <p:nvPr/>
        </p:nvSpPr>
        <p:spPr>
          <a:xfrm>
            <a:off x="2846137" y="1874807"/>
            <a:ext cx="2666858" cy="279131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테마 항목을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개로 정한 것은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7(+-2)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법칙에 적합</a:t>
            </a:r>
          </a:p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9EB049-3137-48A2-9879-552978BD436F}"/>
              </a:ext>
            </a:extLst>
          </p:cNvPr>
          <p:cNvSpPr txBox="1"/>
          <p:nvPr/>
        </p:nvSpPr>
        <p:spPr>
          <a:xfrm>
            <a:off x="3378704" y="5315403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밀러의 법칙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42A4F3-C694-4CC2-93CF-418AC61DDB3D}"/>
              </a:ext>
            </a:extLst>
          </p:cNvPr>
          <p:cNvSpPr/>
          <p:nvPr/>
        </p:nvSpPr>
        <p:spPr>
          <a:xfrm>
            <a:off x="6565971" y="5121141"/>
            <a:ext cx="2666858" cy="850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A0F097A-21E1-4DCA-9C87-88D760FE4B9A}"/>
              </a:ext>
            </a:extLst>
          </p:cNvPr>
          <p:cNvSpPr/>
          <p:nvPr/>
        </p:nvSpPr>
        <p:spPr>
          <a:xfrm>
            <a:off x="6565971" y="1874807"/>
            <a:ext cx="2666858" cy="27913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음식점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관광지 등의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정보를 나타내는 창에는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어느정도 복잡성이 존재</a:t>
            </a:r>
          </a:p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AB6667-B46B-4917-968C-BD5CB948AA4A}"/>
              </a:ext>
            </a:extLst>
          </p:cNvPr>
          <p:cNvSpPr txBox="1"/>
          <p:nvPr/>
        </p:nvSpPr>
        <p:spPr>
          <a:xfrm>
            <a:off x="6963889" y="5315403"/>
            <a:ext cx="1871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테슬러의</a:t>
            </a:r>
            <a:r>
              <a:rPr lang="ko-KR" altLang="en-US" sz="2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법칙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CBBC37-866A-4BDA-8E60-097B047FF588}"/>
              </a:ext>
            </a:extLst>
          </p:cNvPr>
          <p:cNvSpPr/>
          <p:nvPr/>
        </p:nvSpPr>
        <p:spPr>
          <a:xfrm>
            <a:off x="9759192" y="6455327"/>
            <a:ext cx="2323751" cy="343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92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106520" y="171424"/>
            <a:ext cx="850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03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56A82-7B79-484B-A8C9-C85F12608A93}"/>
              </a:ext>
            </a:extLst>
          </p:cNvPr>
          <p:cNvSpPr txBox="1"/>
          <p:nvPr/>
        </p:nvSpPr>
        <p:spPr>
          <a:xfrm>
            <a:off x="906034" y="145536"/>
            <a:ext cx="3174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시나리오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38422E-B032-4085-9FA5-975E68E08C0D}"/>
              </a:ext>
            </a:extLst>
          </p:cNvPr>
          <p:cNvSpPr/>
          <p:nvPr/>
        </p:nvSpPr>
        <p:spPr>
          <a:xfrm>
            <a:off x="906034" y="1188194"/>
            <a:ext cx="10796336" cy="52338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9AD261-BC0A-4412-8C9B-6404A7C1A8C7}"/>
              </a:ext>
            </a:extLst>
          </p:cNvPr>
          <p:cNvSpPr txBox="1"/>
          <p:nvPr/>
        </p:nvSpPr>
        <p:spPr>
          <a:xfrm>
            <a:off x="1098539" y="1573338"/>
            <a:ext cx="10411326" cy="446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2021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코로나 선언과 함께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대학생 수인이는 대학교가 있는 타 지역 천안으로 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천안에 처음 와봤기 때문에 천안에서 놀고 싶어도 잘 몰라 엄청 방황했다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그러던 중 천안에 대한 정보를 알려줄 수 있다던 ‘천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안’ 앱을 실행했다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앱을 실행하자마자 상단에는 바로 천안의 날씨 변화를 알려 주며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 시간 뒤에 천안 지역에 비가 내린다는 소식을 확인했다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그래서 친구들과 함께 놀기 위해 우정여행 테마를 선택해보니 호서대학교 천안캠퍼스 뒤쪽에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각원사가 가장 적절하다고 판단하여 상세정보 내에 있는 길 찾기 기능을 눌렀다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각원사를 둘러보고 나니 딱 저녁시간이었다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수인이는 이 지역의 지리를 아예 모르기 때문에 또 다시 앱을 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각원사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주변 추천 음식점을 확인해보니 이 주변에는 국밥집이 인기가 최고였다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수인이는 재빠르게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국밥집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메뉴와 가격 그리고 평을 간단히 확인하고 국밥집으로 향했다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78491C-AC36-4A3F-8F44-104A2B548184}"/>
              </a:ext>
            </a:extLst>
          </p:cNvPr>
          <p:cNvSpPr/>
          <p:nvPr/>
        </p:nvSpPr>
        <p:spPr>
          <a:xfrm>
            <a:off x="9759192" y="6455327"/>
            <a:ext cx="2323751" cy="343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45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56F5C74-B9AC-42A6-B832-2685117B51E5}"/>
              </a:ext>
            </a:extLst>
          </p:cNvPr>
          <p:cNvSpPr/>
          <p:nvPr/>
        </p:nvSpPr>
        <p:spPr>
          <a:xfrm>
            <a:off x="9759192" y="6455327"/>
            <a:ext cx="2323751" cy="343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106520" y="171424"/>
            <a:ext cx="850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03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56A82-7B79-484B-A8C9-C85F12608A93}"/>
              </a:ext>
            </a:extLst>
          </p:cNvPr>
          <p:cNvSpPr txBox="1"/>
          <p:nvPr/>
        </p:nvSpPr>
        <p:spPr>
          <a:xfrm>
            <a:off x="906034" y="146157"/>
            <a:ext cx="3791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시나리오 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7A80435-C1CD-4ADA-8748-29F1A0DF0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131768"/>
              </p:ext>
            </p:extLst>
          </p:nvPr>
        </p:nvGraphicFramePr>
        <p:xfrm>
          <a:off x="906034" y="992998"/>
          <a:ext cx="10919292" cy="56673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9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4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rgbClr val="554F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Scenario</a:t>
                      </a:r>
                      <a:endParaRPr lang="ko-KR" altLang="en-US" sz="2200" b="1" dirty="0">
                        <a:solidFill>
                          <a:srgbClr val="554F4D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rgbClr val="554F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Needs</a:t>
                      </a:r>
                      <a:endParaRPr lang="ko-KR" altLang="en-US" sz="2200" b="1" dirty="0">
                        <a:solidFill>
                          <a:srgbClr val="554F4D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rgbClr val="554F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Feature</a:t>
                      </a:r>
                      <a:endParaRPr lang="ko-KR" altLang="en-US" sz="2200" b="1" dirty="0">
                        <a:solidFill>
                          <a:srgbClr val="554F4D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8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 지역 사용자가 앱을 실행한다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천안에 대한 정보를 알기 위해서이다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앱을 실행하면 천안시만의 관련된 정보를 자세히 볼 수 있게끔 메뉴 탭을 배치한다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809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천안시에서 관광을 하기 위해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우선 날씨 확인한다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천안의 날씨 변화를 알기 위해서이다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메인 화면 상단에 천안 날씨 변화 탭을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배치하여 보여준다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8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관광명소를 카테고리별로 고려하여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추천해준다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계절별 및 테마별로 나눠 천안의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관광명소를 한눈에 쉽게 확인 가능하다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메인 화면 중앙에 관광 분야별 탭이 있고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 중에 원하는 분야를 클릭한다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290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선택한 관광명소에 관한 정보를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확인한다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관심 있는 관광명소의 정보를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자세히 알기 위함이다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관심 있는 관광명소의 상세한 정보를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알려주는 것뿐만 아니라 근처에 있는 다른 관광지 목록도 보여준다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290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5.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관광명소 주변에 있는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추천 음식점 카테고리를 확인한다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관광명소에 근접한 추천 음식점이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무엇이 있는지 바로 확인하기 위함이다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관광 지도를 중앙에 배치하고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하단에 있는 목록 탭을 상단으로 끌어올리면 더 많은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음식점을 볼 수 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7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6.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원하는 음식점 하나를 클릭하면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 음식점의 상세정보를 알 수 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음식점의 주 메뉴나 가격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평 기능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 가능하다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목록 중에 한 음식점을 클릭하면 주 메뉴나 가격 그리고 사람들의 평을 볼 수 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2195"/>
                  </a:ext>
                </a:extLst>
              </a:tr>
              <a:tr h="694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7.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알고 싶은 정보를 다 확인하면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앱을 종료한다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endParaRPr lang="ko-KR" altLang="en-US" sz="14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endParaRPr lang="ko-KR" altLang="en-US" sz="14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988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58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A33BD57-80AF-4F57-AA24-7284F7F1404E}"/>
              </a:ext>
            </a:extLst>
          </p:cNvPr>
          <p:cNvSpPr/>
          <p:nvPr/>
        </p:nvSpPr>
        <p:spPr>
          <a:xfrm>
            <a:off x="9759192" y="6455327"/>
            <a:ext cx="2323751" cy="3439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31ED87-F31B-4336-B82A-B23F01370B24}"/>
              </a:ext>
            </a:extLst>
          </p:cNvPr>
          <p:cNvGrpSpPr/>
          <p:nvPr/>
        </p:nvGrpSpPr>
        <p:grpSpPr>
          <a:xfrm>
            <a:off x="310393" y="399466"/>
            <a:ext cx="11554521" cy="2880000"/>
            <a:chOff x="125193" y="334151"/>
            <a:chExt cx="11538338" cy="28800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891BFCA-6962-43F5-8611-47839B8DE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193" y="334151"/>
              <a:ext cx="2036160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그림 6" descr="테이블이(가) 표시된 사진&#10;&#10;자동 생성된 설명">
              <a:extLst>
                <a:ext uri="{FF2B5EF4-FFF2-40B4-BE49-F238E27FC236}">
                  <a16:creationId xmlns:a16="http://schemas.microsoft.com/office/drawing/2014/main" id="{713A66A3-A446-4867-A54F-78AD22A35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0378" y="334151"/>
              <a:ext cx="2036159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64FAB1A-E550-4665-814D-C945B66B0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562" y="334151"/>
              <a:ext cx="2036159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그림 8" descr="텍스트이(가) 표시된 사진&#10;&#10;자동 생성된 설명">
              <a:extLst>
                <a:ext uri="{FF2B5EF4-FFF2-40B4-BE49-F238E27FC236}">
                  <a16:creationId xmlns:a16="http://schemas.microsoft.com/office/drawing/2014/main" id="{EE8B39B8-9FAF-4B92-8E24-5F79D00556EA}"/>
                </a:ext>
              </a:extLst>
            </p:cNvPr>
            <p:cNvPicPr>
              <a:picLocks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746" y="334151"/>
              <a:ext cx="2037600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C54B42D-3EE5-4FCD-B1EB-552A90018E47}"/>
                </a:ext>
              </a:extLst>
            </p:cNvPr>
            <p:cNvPicPr>
              <a:picLocks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7371" y="334151"/>
              <a:ext cx="2036160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20766B0-B37B-4A33-87F0-AB0559B91C49}"/>
              </a:ext>
            </a:extLst>
          </p:cNvPr>
          <p:cNvGrpSpPr/>
          <p:nvPr/>
        </p:nvGrpSpPr>
        <p:grpSpPr>
          <a:xfrm>
            <a:off x="990040" y="3657600"/>
            <a:ext cx="10193782" cy="2880000"/>
            <a:chOff x="1142553" y="3643849"/>
            <a:chExt cx="10179505" cy="2880000"/>
          </a:xfrm>
        </p:grpSpPr>
        <p:pic>
          <p:nvPicPr>
            <p:cNvPr id="12" name="그림 11" descr="테이블이(가) 표시된 사진&#10;&#10;자동 생성된 설명">
              <a:extLst>
                <a:ext uri="{FF2B5EF4-FFF2-40B4-BE49-F238E27FC236}">
                  <a16:creationId xmlns:a16="http://schemas.microsoft.com/office/drawing/2014/main" id="{D52539D3-1953-4D3E-BEAC-221CC5264E18}"/>
                </a:ext>
              </a:extLst>
            </p:cNvPr>
            <p:cNvPicPr>
              <a:picLocks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553" y="3643849"/>
              <a:ext cx="2037600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7E373CD-927A-4498-949D-2E225BE0BABC}"/>
                </a:ext>
              </a:extLst>
            </p:cNvPr>
            <p:cNvPicPr>
              <a:picLocks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481" y="3643849"/>
              <a:ext cx="2036160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402A3BE-05C4-4741-9F33-AFBBE5912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0969" y="3643849"/>
              <a:ext cx="2036161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F995104-0888-45CE-B5A8-CF85F2343798}"/>
                </a:ext>
              </a:extLst>
            </p:cNvPr>
            <p:cNvPicPr>
              <a:picLocks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4458" y="3643849"/>
              <a:ext cx="2037600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01648A9-ABA2-4518-B95B-B4D9B8E38D9A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1797667" y="399466"/>
            <a:ext cx="6668502" cy="1124898"/>
          </a:xfrm>
          <a:prstGeom prst="bentConnector4">
            <a:avLst>
              <a:gd name="adj1" fmla="val 22"/>
              <a:gd name="adj2" fmla="val 120322"/>
            </a:avLst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8485F24-6BEB-494A-8EBF-523040DDB54D}"/>
              </a:ext>
            </a:extLst>
          </p:cNvPr>
          <p:cNvCxnSpPr/>
          <p:nvPr/>
        </p:nvCxnSpPr>
        <p:spPr>
          <a:xfrm>
            <a:off x="2238979" y="1134611"/>
            <a:ext cx="62165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1A1744C-A0D9-43FA-956D-E070D01D0D71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642913" y="2000246"/>
            <a:ext cx="5444020" cy="1279220"/>
          </a:xfrm>
          <a:prstGeom prst="bentConnector4">
            <a:avLst>
              <a:gd name="adj1" fmla="val -12"/>
              <a:gd name="adj2" fmla="val 108935"/>
            </a:avLst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FD2A5D3-1F64-417A-87C9-25DD9F6928D6}"/>
              </a:ext>
            </a:extLst>
          </p:cNvPr>
          <p:cNvCxnSpPr>
            <a:cxnSpLocks/>
          </p:cNvCxnSpPr>
          <p:nvPr/>
        </p:nvCxnSpPr>
        <p:spPr>
          <a:xfrm flipV="1">
            <a:off x="8270030" y="1057311"/>
            <a:ext cx="1733520" cy="329529"/>
          </a:xfrm>
          <a:prstGeom prst="bentConnector3">
            <a:avLst>
              <a:gd name="adj1" fmla="val 259"/>
            </a:avLst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51B823E-E357-4A5F-92E0-B64D351F88E1}"/>
              </a:ext>
            </a:extLst>
          </p:cNvPr>
          <p:cNvCxnSpPr>
            <a:cxnSpLocks/>
          </p:cNvCxnSpPr>
          <p:nvPr/>
        </p:nvCxnSpPr>
        <p:spPr>
          <a:xfrm rot="5400000">
            <a:off x="9242138" y="2016857"/>
            <a:ext cx="1840608" cy="1037772"/>
          </a:xfrm>
          <a:prstGeom prst="bentConnector3">
            <a:avLst>
              <a:gd name="adj1" fmla="val 321"/>
            </a:avLst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63BE55F-FF60-4A78-B00D-9E2C8962AEA9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 flipV="1">
            <a:off x="2010269" y="3456048"/>
            <a:ext cx="7633287" cy="201552"/>
          </a:xfrm>
          <a:prstGeom prst="bentConnector2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292F8B2-0CBB-4C96-836C-B058DD31F5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830470" y="2309731"/>
            <a:ext cx="1911078" cy="522493"/>
          </a:xfrm>
          <a:prstGeom prst="bentConnector3">
            <a:avLst>
              <a:gd name="adj1" fmla="val 397"/>
            </a:avLst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D901666-527A-40E5-A03E-245FA0592E3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28284" y="3526518"/>
            <a:ext cx="7318974" cy="114303"/>
          </a:xfrm>
          <a:prstGeom prst="bentConnector2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4AAB1E-EBE3-4D0F-8469-68A4A49457AA}"/>
              </a:ext>
            </a:extLst>
          </p:cNvPr>
          <p:cNvCxnSpPr>
            <a:cxnSpLocks/>
          </p:cNvCxnSpPr>
          <p:nvPr/>
        </p:nvCxnSpPr>
        <p:spPr>
          <a:xfrm>
            <a:off x="5663345" y="4313479"/>
            <a:ext cx="973718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9C8BDE4-8660-4819-BD05-5CC10BB7DB31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5050357" y="4880246"/>
            <a:ext cx="5113236" cy="1657354"/>
          </a:xfrm>
          <a:prstGeom prst="bentConnector4">
            <a:avLst>
              <a:gd name="adj1" fmla="val 20250"/>
              <a:gd name="adj2" fmla="val 110575"/>
            </a:avLst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35D376-CD30-4CFD-9E92-2D352B42B5B5}"/>
              </a:ext>
            </a:extLst>
          </p:cNvPr>
          <p:cNvSpPr/>
          <p:nvPr/>
        </p:nvSpPr>
        <p:spPr>
          <a:xfrm>
            <a:off x="-12194" y="20306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❶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368B81-616E-4010-8EC2-159B0C6D395C}"/>
              </a:ext>
            </a:extLst>
          </p:cNvPr>
          <p:cNvSpPr/>
          <p:nvPr/>
        </p:nvSpPr>
        <p:spPr>
          <a:xfrm>
            <a:off x="2365556" y="198266"/>
            <a:ext cx="395103" cy="371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❷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4B6C40D-CA31-4D8C-A4A3-A7FE73A66C67}"/>
              </a:ext>
            </a:extLst>
          </p:cNvPr>
          <p:cNvSpPr/>
          <p:nvPr/>
        </p:nvSpPr>
        <p:spPr>
          <a:xfrm>
            <a:off x="4738267" y="2061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FD71173-337E-42A9-BB03-B47440567E06}"/>
              </a:ext>
            </a:extLst>
          </p:cNvPr>
          <p:cNvSpPr/>
          <p:nvPr/>
        </p:nvSpPr>
        <p:spPr>
          <a:xfrm>
            <a:off x="7113359" y="19926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❹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5A563E0-9FF5-483F-8B59-C6F057639C1E}"/>
              </a:ext>
            </a:extLst>
          </p:cNvPr>
          <p:cNvSpPr/>
          <p:nvPr/>
        </p:nvSpPr>
        <p:spPr>
          <a:xfrm>
            <a:off x="9506465" y="19926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❺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DC6C3CF-51DF-4D87-9765-FF03CFEDB913}"/>
              </a:ext>
            </a:extLst>
          </p:cNvPr>
          <p:cNvSpPr/>
          <p:nvPr/>
        </p:nvSpPr>
        <p:spPr>
          <a:xfrm>
            <a:off x="658885" y="34727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❻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61077D-8ADF-465B-9A14-99EBD2FF57A2}"/>
              </a:ext>
            </a:extLst>
          </p:cNvPr>
          <p:cNvSpPr/>
          <p:nvPr/>
        </p:nvSpPr>
        <p:spPr>
          <a:xfrm>
            <a:off x="3372733" y="34727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❼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98FBAAE-480B-474B-81F5-2FCBDF040424}"/>
              </a:ext>
            </a:extLst>
          </p:cNvPr>
          <p:cNvSpPr/>
          <p:nvPr/>
        </p:nvSpPr>
        <p:spPr>
          <a:xfrm>
            <a:off x="6086581" y="347095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❽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6D38EAF-FA81-404B-9816-9330D23CA8BE}"/>
              </a:ext>
            </a:extLst>
          </p:cNvPr>
          <p:cNvSpPr/>
          <p:nvPr/>
        </p:nvSpPr>
        <p:spPr>
          <a:xfrm>
            <a:off x="8800429" y="347095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❾</a:t>
            </a:r>
          </a:p>
        </p:txBody>
      </p:sp>
    </p:spTree>
    <p:extLst>
      <p:ext uri="{BB962C8B-B14F-4D97-AF65-F5344CB8AC3E}">
        <p14:creationId xmlns:p14="http://schemas.microsoft.com/office/powerpoint/2010/main" val="92392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106520" y="171424"/>
            <a:ext cx="850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04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56A82-7B79-484B-A8C9-C85F12608A93}"/>
              </a:ext>
            </a:extLst>
          </p:cNvPr>
          <p:cNvSpPr txBox="1"/>
          <p:nvPr/>
        </p:nvSpPr>
        <p:spPr>
          <a:xfrm>
            <a:off x="906034" y="144000"/>
            <a:ext cx="428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앱 스토리라인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12328B5-89C2-4E99-BE14-2A89887749A6}"/>
              </a:ext>
            </a:extLst>
          </p:cNvPr>
          <p:cNvSpPr/>
          <p:nvPr/>
        </p:nvSpPr>
        <p:spPr>
          <a:xfrm>
            <a:off x="9759192" y="6455327"/>
            <a:ext cx="2323751" cy="343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5" name="내용 개체 틀 7">
            <a:extLst>
              <a:ext uri="{FF2B5EF4-FFF2-40B4-BE49-F238E27FC236}">
                <a16:creationId xmlns:a16="http://schemas.microsoft.com/office/drawing/2014/main" id="{18B146C6-164A-4207-BFAA-5B08719AD5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5513357"/>
              </p:ext>
            </p:extLst>
          </p:nvPr>
        </p:nvGraphicFramePr>
        <p:xfrm>
          <a:off x="0" y="921457"/>
          <a:ext cx="12192001" cy="593654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64734">
                  <a:extLst>
                    <a:ext uri="{9D8B030D-6E8A-4147-A177-3AD203B41FA5}">
                      <a16:colId xmlns:a16="http://schemas.microsoft.com/office/drawing/2014/main" val="1775873768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867828606"/>
                    </a:ext>
                  </a:extLst>
                </a:gridCol>
                <a:gridCol w="1208014">
                  <a:extLst>
                    <a:ext uri="{9D8B030D-6E8A-4147-A177-3AD203B41FA5}">
                      <a16:colId xmlns:a16="http://schemas.microsoft.com/office/drawing/2014/main" val="768606375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1581104715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856827531"/>
                    </a:ext>
                  </a:extLst>
                </a:gridCol>
                <a:gridCol w="1224793">
                  <a:extLst>
                    <a:ext uri="{9D8B030D-6E8A-4147-A177-3AD203B41FA5}">
                      <a16:colId xmlns:a16="http://schemas.microsoft.com/office/drawing/2014/main" val="3621162884"/>
                    </a:ext>
                  </a:extLst>
                </a:gridCol>
                <a:gridCol w="1233182">
                  <a:extLst>
                    <a:ext uri="{9D8B030D-6E8A-4147-A177-3AD203B41FA5}">
                      <a16:colId xmlns:a16="http://schemas.microsoft.com/office/drawing/2014/main" val="154048631"/>
                    </a:ext>
                  </a:extLst>
                </a:gridCol>
                <a:gridCol w="1325460">
                  <a:extLst>
                    <a:ext uri="{9D8B030D-6E8A-4147-A177-3AD203B41FA5}">
                      <a16:colId xmlns:a16="http://schemas.microsoft.com/office/drawing/2014/main" val="1820976849"/>
                    </a:ext>
                  </a:extLst>
                </a:gridCol>
                <a:gridCol w="1174459">
                  <a:extLst>
                    <a:ext uri="{9D8B030D-6E8A-4147-A177-3AD203B41FA5}">
                      <a16:colId xmlns:a16="http://schemas.microsoft.com/office/drawing/2014/main" val="2512849487"/>
                    </a:ext>
                  </a:extLst>
                </a:gridCol>
                <a:gridCol w="1395369">
                  <a:extLst>
                    <a:ext uri="{9D8B030D-6E8A-4147-A177-3AD203B41FA5}">
                      <a16:colId xmlns:a16="http://schemas.microsoft.com/office/drawing/2014/main" val="4123332628"/>
                    </a:ext>
                  </a:extLst>
                </a:gridCol>
              </a:tblGrid>
              <a:tr h="8071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         </a:t>
                      </a:r>
                      <a:r>
                        <a:rPr lang="ko-KR" altLang="en-US" sz="1500" dirty="0"/>
                        <a:t>화면</a:t>
                      </a:r>
                      <a:endParaRPr lang="en-US" altLang="ko-KR" sz="1500" dirty="0"/>
                    </a:p>
                    <a:p>
                      <a:pPr latinLnBrk="1"/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 latinLnBrk="1"/>
                      <a:endParaRPr lang="en-US" altLang="ko-KR" sz="1600" dirty="0"/>
                    </a:p>
                    <a:p>
                      <a:pPr algn="dist" latinLnBrk="1"/>
                      <a:r>
                        <a:rPr lang="ko-KR" altLang="en-US" sz="1600" dirty="0"/>
                        <a:t>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693280"/>
                  </a:ext>
                </a:extLst>
              </a:tr>
              <a:tr h="1282344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날씨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-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l" fontAlgn="base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클릭 시 날씨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l" fontAlgn="base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상세정보 확인 화면으로 이동</a:t>
                      </a:r>
                    </a:p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현재 시각과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날씨 확인 가능</a:t>
                      </a:r>
                    </a:p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계절별 버튼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-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각 계절에 추천하는 장소 목록 화면으로 이동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effectLst/>
                        </a:rPr>
                        <a:t>테마별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 버튼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-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선택한 테마에 맞는 장소 목록 화면으로 이동</a:t>
                      </a:r>
                    </a:p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상단 </a:t>
                      </a: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effectLst/>
                        </a:rPr>
                        <a:t>테마명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-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클릭하면 테마 선택으로 이동</a:t>
                      </a:r>
                    </a:p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사진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-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해당 장소의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사진들을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보여줌</a:t>
                      </a:r>
                    </a:p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위치표시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-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장소와 그 주변 음식점이 나오는 지도를 보여줌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지도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-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장소를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중심으로 주변 음식점을 표시</a:t>
                      </a:r>
                    </a:p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사진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-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음식점의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사진들을 보여줌</a:t>
                      </a:r>
                    </a:p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436232"/>
                  </a:ext>
                </a:extLst>
              </a:tr>
              <a:tr h="1282344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계절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-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클릭 시 계절별 추천화면으로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이동</a:t>
                      </a:r>
                    </a:p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오늘의 날씨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확인 가능</a:t>
                      </a:r>
                    </a:p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홈 버튼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-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초기화면으로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이동</a:t>
                      </a:r>
                    </a:p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홈 버튼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-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초기화면으로 이동</a:t>
                      </a:r>
                    </a:p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정보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-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해당 장소의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정보를 보여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주는 화면으로 이동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기본정보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-</a:t>
                      </a:r>
                    </a:p>
                    <a:p>
                      <a:pPr algn="l" fontAlgn="base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관광지의 기본정보를 표시</a:t>
                      </a:r>
                    </a:p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음식점 버튼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-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음식점 정보화면으로 이동</a:t>
                      </a:r>
                    </a:p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목록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-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음식점 목록을 보여줌</a:t>
                      </a:r>
                    </a:p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메뉴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-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메뉴 목록을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보여줌</a:t>
                      </a:r>
                    </a:p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89922"/>
                  </a:ext>
                </a:extLst>
              </a:tr>
              <a:tr h="1282344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테마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-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클릭 시 </a:t>
                      </a: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effectLst/>
                        </a:rPr>
                        <a:t>테마별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 추천화면으로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이동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effectLst/>
                        </a:rPr>
                        <a:t>요일별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 날씨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확인 가능</a:t>
                      </a:r>
                    </a:p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주변음식점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-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해당 장소의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주변에 있는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음식점들을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보여줌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주소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문의처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관광지의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주소와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연락수단을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표시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홈 버튼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-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초기화면으로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이동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홈 버튼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-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초기화면으로 이동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평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-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음식점에 대한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평가를 보여줌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129211"/>
                  </a:ext>
                </a:extLst>
              </a:tr>
              <a:tr h="1282344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홈 버튼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-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초기화면으로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이동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홈 버튼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-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초기화면으로 이동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홈 버튼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-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초기화면으로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이동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오시는 길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-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관광지까지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가는 길을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설명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홈 버튼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-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초기화면으로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이동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88503"/>
                  </a:ext>
                </a:extLst>
              </a:tr>
            </a:tbl>
          </a:graphicData>
        </a:graphic>
      </p:graphicFrame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7A21080-D985-4A2F-AD92-5A24686CE1A8}"/>
              </a:ext>
            </a:extLst>
          </p:cNvPr>
          <p:cNvCxnSpPr>
            <a:cxnSpLocks/>
          </p:cNvCxnSpPr>
          <p:nvPr/>
        </p:nvCxnSpPr>
        <p:spPr>
          <a:xfrm>
            <a:off x="984" y="925885"/>
            <a:ext cx="956345" cy="7801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45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텍스트, 명함, 액자이(가) 표시된 사진&#10;&#10;자동 생성된 설명">
            <a:extLst>
              <a:ext uri="{FF2B5EF4-FFF2-40B4-BE49-F238E27FC236}">
                <a16:creationId xmlns:a16="http://schemas.microsoft.com/office/drawing/2014/main" id="{92BF8F40-485C-4C2A-842C-EBB10BF6522C}"/>
              </a:ext>
            </a:extLst>
          </p:cNvPr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7" y="1275259"/>
            <a:ext cx="2304000" cy="4320000"/>
          </a:xfrm>
          <a:prstGeom prst="rect">
            <a:avLst/>
          </a:prstGeom>
        </p:spPr>
      </p:pic>
      <p:pic>
        <p:nvPicPr>
          <p:cNvPr id="20" name="그림 19" descr="테이블이(가) 표시된 사진&#10;&#10;자동 생성된 설명">
            <a:extLst>
              <a:ext uri="{FF2B5EF4-FFF2-40B4-BE49-F238E27FC236}">
                <a16:creationId xmlns:a16="http://schemas.microsoft.com/office/drawing/2014/main" id="{4412520F-527D-4087-B16E-A4104FEBAF78}"/>
              </a:ext>
            </a:extLst>
          </p:cNvPr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86" y="1275259"/>
            <a:ext cx="2304000" cy="4320000"/>
          </a:xfrm>
          <a:prstGeom prst="rect">
            <a:avLst/>
          </a:prstGeom>
        </p:spPr>
      </p:pic>
      <p:pic>
        <p:nvPicPr>
          <p:cNvPr id="22" name="그림 21" descr="테이블이(가) 표시된 사진&#10;&#10;자동 생성된 설명">
            <a:extLst>
              <a:ext uri="{FF2B5EF4-FFF2-40B4-BE49-F238E27FC236}">
                <a16:creationId xmlns:a16="http://schemas.microsoft.com/office/drawing/2014/main" id="{D7B7D2B9-B36C-441B-BF22-2106800B18C6}"/>
              </a:ext>
            </a:extLst>
          </p:cNvPr>
          <p:cNvPicPr>
            <a:picLocks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324" y="1275259"/>
            <a:ext cx="2304000" cy="43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20C4DD-5671-435A-8FDB-F2F0164E99C6}"/>
              </a:ext>
            </a:extLst>
          </p:cNvPr>
          <p:cNvPicPr>
            <a:picLocks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905" y="1275259"/>
            <a:ext cx="2304000" cy="432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CA4933-2F7C-4E67-8D34-13F2DCC11EFC}"/>
              </a:ext>
            </a:extLst>
          </p:cNvPr>
          <p:cNvPicPr>
            <a:picLocks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744" y="1275259"/>
            <a:ext cx="2304000" cy="4320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7D689A8-09B2-4004-9C38-F444D77F6376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79E6C7-5E15-473D-953C-11327722784C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52217F-F588-40F5-982D-3B71E30477E1}"/>
              </a:ext>
            </a:extLst>
          </p:cNvPr>
          <p:cNvSpPr txBox="1"/>
          <p:nvPr/>
        </p:nvSpPr>
        <p:spPr>
          <a:xfrm>
            <a:off x="106520" y="171424"/>
            <a:ext cx="850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04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12E77C-9C41-4F6F-9974-5B1408F87DBA}"/>
              </a:ext>
            </a:extLst>
          </p:cNvPr>
          <p:cNvSpPr txBox="1"/>
          <p:nvPr/>
        </p:nvSpPr>
        <p:spPr>
          <a:xfrm>
            <a:off x="906034" y="144000"/>
            <a:ext cx="428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 화면 설계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6E9BE0-AB86-42FA-B223-B24D925FB585}"/>
              </a:ext>
            </a:extLst>
          </p:cNvPr>
          <p:cNvSpPr/>
          <p:nvPr/>
        </p:nvSpPr>
        <p:spPr>
          <a:xfrm>
            <a:off x="9759192" y="6455327"/>
            <a:ext cx="2323751" cy="3439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8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6EEE669-260A-4AAA-8269-854E91F1AEC6}"/>
              </a:ext>
            </a:extLst>
          </p:cNvPr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5" y="1270295"/>
            <a:ext cx="2304000" cy="43185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63EFB1-C366-41EB-BC6C-B9410D419873}"/>
              </a:ext>
            </a:extLst>
          </p:cNvPr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62" y="1268999"/>
            <a:ext cx="2304000" cy="432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C4AD9BF-4802-4001-9CA5-20D9AB62EB0F}"/>
              </a:ext>
            </a:extLst>
          </p:cNvPr>
          <p:cNvPicPr>
            <a:picLocks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859" y="1269184"/>
            <a:ext cx="2304000" cy="4320000"/>
          </a:xfrm>
          <a:prstGeom prst="rect">
            <a:avLst/>
          </a:prstGeom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E98F2731-953D-4688-90D8-FC02644C10C9}"/>
              </a:ext>
            </a:extLst>
          </p:cNvPr>
          <p:cNvPicPr>
            <a:picLocks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654" y="1269369"/>
            <a:ext cx="2304000" cy="4320000"/>
          </a:xfrm>
          <a:prstGeom prst="rect">
            <a:avLst/>
          </a:prstGeom>
        </p:spPr>
      </p:pic>
      <p:pic>
        <p:nvPicPr>
          <p:cNvPr id="13" name="그림 12" descr="지도이(가) 표시된 사진&#10;&#10;자동 생성된 설명">
            <a:extLst>
              <a:ext uri="{FF2B5EF4-FFF2-40B4-BE49-F238E27FC236}">
                <a16:creationId xmlns:a16="http://schemas.microsoft.com/office/drawing/2014/main" id="{B4582018-CEDC-4BF7-890C-FDE323F83BB1}"/>
              </a:ext>
            </a:extLst>
          </p:cNvPr>
          <p:cNvPicPr>
            <a:picLocks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256" y="1269554"/>
            <a:ext cx="2304000" cy="432000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81A535E-5818-41E8-8850-5DCE5768FF4C}"/>
              </a:ext>
            </a:extLst>
          </p:cNvPr>
          <p:cNvCxnSpPr>
            <a:cxnSpLocks/>
          </p:cNvCxnSpPr>
          <p:nvPr/>
        </p:nvCxnSpPr>
        <p:spPr>
          <a:xfrm>
            <a:off x="-19108" y="886671"/>
            <a:ext cx="12211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2FE7F2-60DC-41D1-961A-D85D7B5E03AC}"/>
              </a:ext>
            </a:extLst>
          </p:cNvPr>
          <p:cNvSpPr/>
          <p:nvPr/>
        </p:nvSpPr>
        <p:spPr>
          <a:xfrm>
            <a:off x="9759192" y="6455327"/>
            <a:ext cx="2323751" cy="3439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905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106520" y="171424"/>
            <a:ext cx="850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05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B62B46-0C47-4A03-AF0A-FCB2BE5AD9F9}"/>
              </a:ext>
            </a:extLst>
          </p:cNvPr>
          <p:cNvGrpSpPr/>
          <p:nvPr/>
        </p:nvGrpSpPr>
        <p:grpSpPr>
          <a:xfrm>
            <a:off x="1172465" y="4953653"/>
            <a:ext cx="9843482" cy="1370684"/>
            <a:chOff x="1092764" y="4626481"/>
            <a:chExt cx="9843482" cy="137068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D0BBD2-3216-4142-9B42-B2F2025EE140}"/>
                </a:ext>
              </a:extLst>
            </p:cNvPr>
            <p:cNvSpPr/>
            <p:nvPr/>
          </p:nvSpPr>
          <p:spPr>
            <a:xfrm>
              <a:off x="1092764" y="4626481"/>
              <a:ext cx="9843482" cy="13706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F1D033-EF07-4B55-A24D-90853D122EE8}"/>
                </a:ext>
              </a:extLst>
            </p:cNvPr>
            <p:cNvSpPr txBox="1"/>
            <p:nvPr/>
          </p:nvSpPr>
          <p:spPr>
            <a:xfrm>
              <a:off x="3517669" y="4936613"/>
              <a:ext cx="51666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‘Canva’</a:t>
              </a:r>
              <a:r>
                <a:rPr lang="ko-KR" altLang="en-US" sz="4400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이용해 협업</a:t>
              </a:r>
            </a:p>
          </p:txBody>
        </p: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04C33B75-E6BA-44A4-AE2A-10AEC86581E5}"/>
              </a:ext>
            </a:extLst>
          </p:cNvPr>
          <p:cNvSpPr/>
          <p:nvPr/>
        </p:nvSpPr>
        <p:spPr>
          <a:xfrm>
            <a:off x="1075019" y="1264138"/>
            <a:ext cx="2880000" cy="288000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제작 및 발표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 로고 제작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 화면 설계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천안 남녀비율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천안 음식점 비율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충남 카드이용금액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천안 관광지 통계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E6BEEC-6E54-401D-BF9B-0635213FB30E}"/>
              </a:ext>
            </a:extLst>
          </p:cNvPr>
          <p:cNvSpPr txBox="1"/>
          <p:nvPr/>
        </p:nvSpPr>
        <p:spPr>
          <a:xfrm>
            <a:off x="1999493" y="1353783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임채현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ADB58D3-259B-4114-A3BC-5B36B0A88822}"/>
              </a:ext>
            </a:extLst>
          </p:cNvPr>
          <p:cNvSpPr/>
          <p:nvPr/>
        </p:nvSpPr>
        <p:spPr>
          <a:xfrm>
            <a:off x="8233393" y="1264138"/>
            <a:ext cx="2880000" cy="2880000"/>
          </a:xfrm>
          <a:prstGeom prst="ellipse">
            <a:avLst/>
          </a:prstGeom>
          <a:solidFill>
            <a:schemeClr val="accent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 이름 선정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HCI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법칙 조사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 스토리라인 작성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천안 월별 날씨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F69761-E99E-45B9-9150-4FD79FFAC2FA}"/>
              </a:ext>
            </a:extLst>
          </p:cNvPr>
          <p:cNvSpPr txBox="1"/>
          <p:nvPr/>
        </p:nvSpPr>
        <p:spPr>
          <a:xfrm>
            <a:off x="9161456" y="1356570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임찬구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24C4E3EE-D065-4AF3-A628-65140D88E2C8}"/>
              </a:ext>
            </a:extLst>
          </p:cNvPr>
          <p:cNvSpPr/>
          <p:nvPr/>
        </p:nvSpPr>
        <p:spPr>
          <a:xfrm rot="16200000">
            <a:off x="5689449" y="969710"/>
            <a:ext cx="809514" cy="7158372"/>
          </a:xfrm>
          <a:prstGeom prst="leftBrace">
            <a:avLst>
              <a:gd name="adj1" fmla="val 61839"/>
              <a:gd name="adj2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E080BC-B455-4EEF-B292-25344F9A9220}"/>
              </a:ext>
            </a:extLst>
          </p:cNvPr>
          <p:cNvCxnSpPr/>
          <p:nvPr/>
        </p:nvCxnSpPr>
        <p:spPr>
          <a:xfrm>
            <a:off x="6100997" y="3987421"/>
            <a:ext cx="0" cy="112294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FC71487-9190-4703-8263-14AAEF09E66E}"/>
              </a:ext>
            </a:extLst>
          </p:cNvPr>
          <p:cNvSpPr/>
          <p:nvPr/>
        </p:nvSpPr>
        <p:spPr>
          <a:xfrm>
            <a:off x="4660996" y="1264138"/>
            <a:ext cx="2880000" cy="2880000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 제작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 완성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 화면 설계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천안 연령별 인구비율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천안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서북구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동남구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남녀 비율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958703-0ABC-4726-9993-F10081B71526}"/>
              </a:ext>
            </a:extLst>
          </p:cNvPr>
          <p:cNvSpPr txBox="1"/>
          <p:nvPr/>
        </p:nvSpPr>
        <p:spPr>
          <a:xfrm>
            <a:off x="5585470" y="1356570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이수인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2FEB46-1066-4320-ACC6-19CEEACD2C78}"/>
              </a:ext>
            </a:extLst>
          </p:cNvPr>
          <p:cNvSpPr txBox="1"/>
          <p:nvPr/>
        </p:nvSpPr>
        <p:spPr>
          <a:xfrm>
            <a:off x="906034" y="140837"/>
            <a:ext cx="4025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역할 분담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E2A40C-853D-4367-8CE8-19273C9BC57D}"/>
              </a:ext>
            </a:extLst>
          </p:cNvPr>
          <p:cNvSpPr/>
          <p:nvPr/>
        </p:nvSpPr>
        <p:spPr>
          <a:xfrm>
            <a:off x="9759192" y="6560195"/>
            <a:ext cx="2323751" cy="239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83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106520" y="171424"/>
            <a:ext cx="850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05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56A82-7B79-484B-A8C9-C85F12608A93}"/>
              </a:ext>
            </a:extLst>
          </p:cNvPr>
          <p:cNvSpPr txBox="1"/>
          <p:nvPr/>
        </p:nvSpPr>
        <p:spPr>
          <a:xfrm>
            <a:off x="906034" y="143319"/>
            <a:ext cx="4042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일정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A6C7FAE-DC67-4FF8-84D0-61EFB072805E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661434F-E301-4BEE-A317-E272E201DF2B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519CAC0-6E3E-484E-9E80-34EA830A0E66}"/>
              </a:ext>
            </a:extLst>
          </p:cNvPr>
          <p:cNvCxnSpPr/>
          <p:nvPr/>
        </p:nvCxnSpPr>
        <p:spPr>
          <a:xfrm flipV="1">
            <a:off x="4412013" y="3394157"/>
            <a:ext cx="0" cy="75882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42A1C6E-0262-418A-9FB4-23F7212B2D5F}"/>
              </a:ext>
            </a:extLst>
          </p:cNvPr>
          <p:cNvSpPr txBox="1"/>
          <p:nvPr/>
        </p:nvSpPr>
        <p:spPr>
          <a:xfrm>
            <a:off x="5280413" y="2456923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BB9140-ABA8-44CC-86A8-F976639320D4}"/>
              </a:ext>
            </a:extLst>
          </p:cNvPr>
          <p:cNvSpPr txBox="1"/>
          <p:nvPr/>
        </p:nvSpPr>
        <p:spPr>
          <a:xfrm>
            <a:off x="4479575" y="3769543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176508-8FB4-4C16-BC6E-87553A658E2A}"/>
              </a:ext>
            </a:extLst>
          </p:cNvPr>
          <p:cNvSpPr txBox="1"/>
          <p:nvPr/>
        </p:nvSpPr>
        <p:spPr>
          <a:xfrm>
            <a:off x="3220425" y="2456923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16~17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6558E2-3189-41FD-B994-D1EE4A185071}"/>
              </a:ext>
            </a:extLst>
          </p:cNvPr>
          <p:cNvSpPr txBox="1"/>
          <p:nvPr/>
        </p:nvSpPr>
        <p:spPr>
          <a:xfrm>
            <a:off x="1885751" y="3769543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18454-10C7-4D02-B6AC-F08D5B6CD923}"/>
              </a:ext>
            </a:extLst>
          </p:cNvPr>
          <p:cNvSpPr txBox="1"/>
          <p:nvPr/>
        </p:nvSpPr>
        <p:spPr>
          <a:xfrm>
            <a:off x="781272" y="245692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5FE422-45F2-4182-B2F5-AE457A1C61AF}"/>
              </a:ext>
            </a:extLst>
          </p:cNvPr>
          <p:cNvSpPr txBox="1"/>
          <p:nvPr/>
        </p:nvSpPr>
        <p:spPr>
          <a:xfrm>
            <a:off x="1816805" y="4228065"/>
            <a:ext cx="186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모임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대면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4B80F6A-0FED-4C5D-8495-39F371293B5A}"/>
              </a:ext>
            </a:extLst>
          </p:cNvPr>
          <p:cNvCxnSpPr/>
          <p:nvPr/>
        </p:nvCxnSpPr>
        <p:spPr>
          <a:xfrm flipV="1">
            <a:off x="7005838" y="3407163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04432C1-B738-49A3-AC4D-02DAA7E10B50}"/>
              </a:ext>
            </a:extLst>
          </p:cNvPr>
          <p:cNvSpPr txBox="1"/>
          <p:nvPr/>
        </p:nvSpPr>
        <p:spPr>
          <a:xfrm>
            <a:off x="7631805" y="2456923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25~28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1C3F82-ABE1-4E8E-8D21-892EF4F93FC0}"/>
              </a:ext>
            </a:extLst>
          </p:cNvPr>
          <p:cNvSpPr txBox="1"/>
          <p:nvPr/>
        </p:nvSpPr>
        <p:spPr>
          <a:xfrm>
            <a:off x="7071262" y="3769543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23~24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6B3A387-FB74-4F63-912A-D1BB22AE32E4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03F6464-39C7-4636-8A70-89E01D6382F6}"/>
              </a:ext>
            </a:extLst>
          </p:cNvPr>
          <p:cNvSpPr txBox="1"/>
          <p:nvPr/>
        </p:nvSpPr>
        <p:spPr>
          <a:xfrm>
            <a:off x="9862471" y="2456923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28C2BD4-9E6A-4191-9223-4EB6337865CA}"/>
              </a:ext>
            </a:extLst>
          </p:cNvPr>
          <p:cNvSpPr txBox="1"/>
          <p:nvPr/>
        </p:nvSpPr>
        <p:spPr>
          <a:xfrm>
            <a:off x="9434093" y="3769543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F7FBA9-F96B-4FE8-92B7-49AC5D76BD99}"/>
              </a:ext>
            </a:extLst>
          </p:cNvPr>
          <p:cNvSpPr txBox="1"/>
          <p:nvPr/>
        </p:nvSpPr>
        <p:spPr>
          <a:xfrm>
            <a:off x="7071262" y="4228065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모임 및 활동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B19F87-64D9-4D93-9882-7E3C8C972EC1}"/>
              </a:ext>
            </a:extLst>
          </p:cNvPr>
          <p:cNvSpPr txBox="1"/>
          <p:nvPr/>
        </p:nvSpPr>
        <p:spPr>
          <a:xfrm>
            <a:off x="7071262" y="4593999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 설계에 있어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색 지정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버튼 간격 일부 수정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 로고 완성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D1476F-4BD6-4256-9D29-147DB5162CF4}"/>
              </a:ext>
            </a:extLst>
          </p:cNvPr>
          <p:cNvSpPr txBox="1"/>
          <p:nvPr/>
        </p:nvSpPr>
        <p:spPr>
          <a:xfrm>
            <a:off x="4454635" y="4228065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다섯 번째 모임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BBDD61-F47B-4A45-A35F-26B5CCCFE8AA}"/>
              </a:ext>
            </a:extLst>
          </p:cNvPr>
          <p:cNvSpPr txBox="1"/>
          <p:nvPr/>
        </p:nvSpPr>
        <p:spPr>
          <a:xfrm>
            <a:off x="4480035" y="4593999"/>
            <a:ext cx="226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 작성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 파트 역할 분담 시작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FF1F70-8074-4D90-ADAE-7047460F2B3C}"/>
              </a:ext>
            </a:extLst>
          </p:cNvPr>
          <p:cNvSpPr txBox="1"/>
          <p:nvPr/>
        </p:nvSpPr>
        <p:spPr>
          <a:xfrm>
            <a:off x="9468483" y="4228065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8154B8C-4F47-4E45-A233-0DA792078056}"/>
              </a:ext>
            </a:extLst>
          </p:cNvPr>
          <p:cNvSpPr txBox="1"/>
          <p:nvPr/>
        </p:nvSpPr>
        <p:spPr>
          <a:xfrm>
            <a:off x="9451288" y="4593999"/>
            <a:ext cx="2052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 설계 보완 및 추가 제작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어느 법칙이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적용되었는지 조사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25ABE36-C71F-4CF7-9883-BCFCC8F0ABD2}"/>
              </a:ext>
            </a:extLst>
          </p:cNvPr>
          <p:cNvSpPr txBox="1"/>
          <p:nvPr/>
        </p:nvSpPr>
        <p:spPr>
          <a:xfrm>
            <a:off x="772678" y="2066437"/>
            <a:ext cx="1910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모임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FAA791-CB50-4788-9B0B-1314B5F791FB}"/>
              </a:ext>
            </a:extLst>
          </p:cNvPr>
          <p:cNvSpPr txBox="1"/>
          <p:nvPr/>
        </p:nvSpPr>
        <p:spPr>
          <a:xfrm>
            <a:off x="772678" y="1379208"/>
            <a:ext cx="2094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 주제 선정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구성내용 선정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499140-F99F-40D3-AA69-C82FB7625AE7}"/>
              </a:ext>
            </a:extLst>
          </p:cNvPr>
          <p:cNvSpPr txBox="1"/>
          <p:nvPr/>
        </p:nvSpPr>
        <p:spPr>
          <a:xfrm>
            <a:off x="5320264" y="2066437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모임 및 활동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830208-3AAB-4E20-A478-BEB8C8CC91ED}"/>
              </a:ext>
            </a:extLst>
          </p:cNvPr>
          <p:cNvSpPr txBox="1"/>
          <p:nvPr/>
        </p:nvSpPr>
        <p:spPr>
          <a:xfrm>
            <a:off x="7655717" y="2066437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AFCCED-F90A-42F3-ABEC-8E40531F50FB}"/>
              </a:ext>
            </a:extLst>
          </p:cNvPr>
          <p:cNvSpPr txBox="1"/>
          <p:nvPr/>
        </p:nvSpPr>
        <p:spPr>
          <a:xfrm>
            <a:off x="7631805" y="1563874"/>
            <a:ext cx="187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 분석 시각화 자료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조사 완료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C42236-424A-44C4-AD48-9BE5EA352FD7}"/>
              </a:ext>
            </a:extLst>
          </p:cNvPr>
          <p:cNvSpPr txBox="1"/>
          <p:nvPr/>
        </p:nvSpPr>
        <p:spPr>
          <a:xfrm>
            <a:off x="9863735" y="2066437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054BB8-165E-4B47-A1B2-6368CBC9938C}"/>
              </a:ext>
            </a:extLst>
          </p:cNvPr>
          <p:cNvSpPr txBox="1"/>
          <p:nvPr/>
        </p:nvSpPr>
        <p:spPr>
          <a:xfrm>
            <a:off x="9862471" y="1748540"/>
            <a:ext cx="1605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8CC7E4D-8284-4064-9DA9-6AB96493D438}"/>
              </a:ext>
            </a:extLst>
          </p:cNvPr>
          <p:cNvSpPr txBox="1"/>
          <p:nvPr/>
        </p:nvSpPr>
        <p:spPr>
          <a:xfrm>
            <a:off x="3218228" y="2066437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번째 모임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3562A6-4EDD-403E-9321-7A69E7853FAF}"/>
              </a:ext>
            </a:extLst>
          </p:cNvPr>
          <p:cNvSpPr txBox="1"/>
          <p:nvPr/>
        </p:nvSpPr>
        <p:spPr>
          <a:xfrm>
            <a:off x="3209538" y="1194542"/>
            <a:ext cx="2070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 작성 파트 결정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 제작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 스토리라인 작성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 이름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제시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4B1E84-9573-4EB4-B773-6FFB51594416}"/>
              </a:ext>
            </a:extLst>
          </p:cNvPr>
          <p:cNvSpPr/>
          <p:nvPr/>
        </p:nvSpPr>
        <p:spPr>
          <a:xfrm>
            <a:off x="9759192" y="6455327"/>
            <a:ext cx="2323751" cy="343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E5E2EE-6889-46CC-8DA5-390E99545DD9}"/>
              </a:ext>
            </a:extLst>
          </p:cNvPr>
          <p:cNvSpPr txBox="1"/>
          <p:nvPr/>
        </p:nvSpPr>
        <p:spPr>
          <a:xfrm>
            <a:off x="1816805" y="4593999"/>
            <a:ext cx="2335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 표 구성 회의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 라인 구성 계획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임시 시나리오 작성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시나리오표 일부 오역 수정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0CDE763-DED8-4967-B1C3-F326D7E42924}"/>
              </a:ext>
            </a:extLst>
          </p:cNvPr>
          <p:cNvCxnSpPr/>
          <p:nvPr/>
        </p:nvCxnSpPr>
        <p:spPr>
          <a:xfrm flipV="1">
            <a:off x="709178" y="2685238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6A52732-B06D-4708-9818-83F3BCD06CF8}"/>
              </a:ext>
            </a:extLst>
          </p:cNvPr>
          <p:cNvCxnSpPr/>
          <p:nvPr/>
        </p:nvCxnSpPr>
        <p:spPr>
          <a:xfrm flipV="1">
            <a:off x="3143097" y="2685238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8FF4139-698C-4C91-8712-3735CB69EE41}"/>
              </a:ext>
            </a:extLst>
          </p:cNvPr>
          <p:cNvCxnSpPr/>
          <p:nvPr/>
        </p:nvCxnSpPr>
        <p:spPr>
          <a:xfrm flipV="1">
            <a:off x="5215786" y="2631924"/>
            <a:ext cx="0" cy="75882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5A9CA59-B972-4218-AD66-0B17C4FA1F99}"/>
              </a:ext>
            </a:extLst>
          </p:cNvPr>
          <p:cNvSpPr txBox="1"/>
          <p:nvPr/>
        </p:nvSpPr>
        <p:spPr>
          <a:xfrm>
            <a:off x="5335265" y="1748540"/>
            <a:ext cx="1938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 설계 기틀 완성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0751B0A-3EA6-4BED-B6E1-B297FD3BFC33}"/>
              </a:ext>
            </a:extLst>
          </p:cNvPr>
          <p:cNvCxnSpPr/>
          <p:nvPr/>
        </p:nvCxnSpPr>
        <p:spPr>
          <a:xfrm flipV="1">
            <a:off x="7554478" y="2709050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9B05BC1-0255-4B4C-81BE-E64FAC751F69}"/>
              </a:ext>
            </a:extLst>
          </p:cNvPr>
          <p:cNvCxnSpPr/>
          <p:nvPr/>
        </p:nvCxnSpPr>
        <p:spPr>
          <a:xfrm flipV="1">
            <a:off x="9839238" y="2682033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29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106520" y="171424"/>
            <a:ext cx="850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05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56A82-7B79-484B-A8C9-C85F12608A93}"/>
              </a:ext>
            </a:extLst>
          </p:cNvPr>
          <p:cNvSpPr txBox="1"/>
          <p:nvPr/>
        </p:nvSpPr>
        <p:spPr>
          <a:xfrm>
            <a:off x="906034" y="144000"/>
            <a:ext cx="4394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8D5B1A1-EED9-4CCD-8376-F2937EB0A7CA}"/>
              </a:ext>
            </a:extLst>
          </p:cNvPr>
          <p:cNvSpPr txBox="1"/>
          <p:nvPr/>
        </p:nvSpPr>
        <p:spPr>
          <a:xfrm>
            <a:off x="1935990" y="5836696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임채현</a:t>
            </a:r>
            <a:endParaRPr lang="ko-KR" altLang="en-US" sz="2400" spc="-3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9D27D1C-4564-42B6-8B5C-81B770E57B17}"/>
              </a:ext>
            </a:extLst>
          </p:cNvPr>
          <p:cNvCxnSpPr/>
          <p:nvPr/>
        </p:nvCxnSpPr>
        <p:spPr>
          <a:xfrm>
            <a:off x="2152878" y="5608172"/>
            <a:ext cx="5588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F053B97-FBEE-4E40-BD7C-39AD7614623B}"/>
              </a:ext>
            </a:extLst>
          </p:cNvPr>
          <p:cNvSpPr txBox="1"/>
          <p:nvPr/>
        </p:nvSpPr>
        <p:spPr>
          <a:xfrm>
            <a:off x="5634089" y="5836696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이수인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9C0543F-ACF6-4F68-B859-D38166128113}"/>
              </a:ext>
            </a:extLst>
          </p:cNvPr>
          <p:cNvCxnSpPr/>
          <p:nvPr/>
        </p:nvCxnSpPr>
        <p:spPr>
          <a:xfrm>
            <a:off x="5850978" y="5608172"/>
            <a:ext cx="5588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7C58AA0-7E20-4EEB-B6CF-C3121FA89448}"/>
              </a:ext>
            </a:extLst>
          </p:cNvPr>
          <p:cNvSpPr txBox="1"/>
          <p:nvPr/>
        </p:nvSpPr>
        <p:spPr>
          <a:xfrm>
            <a:off x="9332189" y="5836696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임찬구</a:t>
            </a:r>
            <a:endParaRPr lang="ko-KR" altLang="en-US" sz="2400" spc="-3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D16F99B-7EF1-4F48-BADF-9A12E7FD6A2E}"/>
              </a:ext>
            </a:extLst>
          </p:cNvPr>
          <p:cNvCxnSpPr/>
          <p:nvPr/>
        </p:nvCxnSpPr>
        <p:spPr>
          <a:xfrm>
            <a:off x="9549078" y="5608172"/>
            <a:ext cx="5588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83B5B5-3908-4F3A-9EAA-26CAB49396F2}"/>
              </a:ext>
            </a:extLst>
          </p:cNvPr>
          <p:cNvSpPr/>
          <p:nvPr/>
        </p:nvSpPr>
        <p:spPr>
          <a:xfrm>
            <a:off x="9759192" y="6455327"/>
            <a:ext cx="2323751" cy="343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34604C-12D8-421B-9C85-C4274420C2A7}"/>
              </a:ext>
            </a:extLst>
          </p:cNvPr>
          <p:cNvSpPr/>
          <p:nvPr/>
        </p:nvSpPr>
        <p:spPr>
          <a:xfrm>
            <a:off x="727431" y="1115196"/>
            <a:ext cx="3525520" cy="412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및 시각화를 하는 것은 많이 접해봤지만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통해 앱 디자인 설계를 한다는 것이 흥미롭고 신박하게 다가왔다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프로젝트를 진행하면서 앱 설계를 위해 데이터 분석을 할 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csv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형태가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제각각 달라 데이터 분석하는데 어려움을 느꼈지만 이를 시각화 하여 보여지게 된다면 나름 뿌듯하고 성취감이 느껴졌다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just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특히 이번 프로젝트에 있어서 매사에 적극적이고 잘 따라와주는 팀원들 덕분에 부족한 부분은 서로 도와주며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기간에 맞춰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수월하게 끝나 협업이 더욱 더 중요하다는 것을 다시 한 번 깨닫게 해주었다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EC65779-97E7-4119-B744-2FEBAECCD739}"/>
              </a:ext>
            </a:extLst>
          </p:cNvPr>
          <p:cNvSpPr/>
          <p:nvPr/>
        </p:nvSpPr>
        <p:spPr>
          <a:xfrm>
            <a:off x="4405351" y="1115196"/>
            <a:ext cx="3525520" cy="4126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sz="1400" kern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이전 시니어를 위한 앱 설계 때부터 </a:t>
            </a:r>
            <a:endParaRPr lang="en-US" altLang="ko-KR" sz="1400" kern="0" spc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400" kern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텀프로젝트까지 부족한 부분이 많았던 </a:t>
            </a:r>
            <a:endParaRPr lang="en-US" altLang="ko-KR" sz="1400" kern="0" spc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400" kern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저에겐 매 순간 머리가 복잡했었습니다</a:t>
            </a:r>
            <a:r>
              <a:rPr lang="en-US" altLang="ko-KR" sz="1400" kern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400" kern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kern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하지만 팀원 분들께서 다들 활동에 적극적으로 임해 주셨기 때문에 지금의 결과까지 도달할 수 있었습니다</a:t>
            </a:r>
            <a:r>
              <a:rPr lang="en-US" altLang="ko-KR" sz="1400" kern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just"/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kern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덕분에 저도 능동적인 태도로 활동에 임할 수 있었습니다</a:t>
            </a:r>
            <a:r>
              <a:rPr lang="en-US" altLang="ko-KR" sz="1400" kern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kern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비록 평가점수는 어떻게 될지 모르겠지만 저는 지금 결과에 굉장히 만족스럽습니다</a:t>
            </a:r>
            <a:r>
              <a:rPr lang="en-US" altLang="ko-KR" sz="1400" kern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kern="0" spc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7A515C-0B01-49C1-9BAB-263FBDCC092D}"/>
              </a:ext>
            </a:extLst>
          </p:cNvPr>
          <p:cNvSpPr/>
          <p:nvPr/>
        </p:nvSpPr>
        <p:spPr>
          <a:xfrm>
            <a:off x="8083271" y="1115196"/>
            <a:ext cx="3525520" cy="41263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 개발이라는 과제는 어쩌면 어렵지만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한편으로는 굉장히 실용적이기도 하고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 도움이 될 만한 과제였다고 생각한다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just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이전이었다면 그저 막막했겠지만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수업을 통해 배운 내용들을 기반으로 차근차근 해 나가니까 조금씩 길이 보였다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just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그리고 그동안 과제들을 해오면서 신뢰가 쌓여 있고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성실하고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실력도 있는 좋은 팀원들이 그 길을 인도 해 주었기 때문에 두려움 없이 따라갈 수 있었다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이번 한학기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이번 과제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분명 어려웠지만 도전을 하면서 보람도 있었고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무엇보다 좋은 팀원들이 함께 해 주었기 때문에 많은 것을 해낼 수 있었고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돌아보면 재밌었던 경험이 된 것 같다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21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7BC21EF-59E9-4FD7-BE50-0E5E501570A5}"/>
              </a:ext>
            </a:extLst>
          </p:cNvPr>
          <p:cNvSpPr txBox="1"/>
          <p:nvPr/>
        </p:nvSpPr>
        <p:spPr>
          <a:xfrm>
            <a:off x="784369" y="82494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B056131-825A-4964-8E84-6954E47C8FB5}"/>
              </a:ext>
            </a:extLst>
          </p:cNvPr>
          <p:cNvCxnSpPr>
            <a:cxnSpLocks/>
          </p:cNvCxnSpPr>
          <p:nvPr/>
        </p:nvCxnSpPr>
        <p:spPr>
          <a:xfrm>
            <a:off x="2010821" y="1178891"/>
            <a:ext cx="10181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C0419A-094C-4C4A-A448-1748E3DCEE28}"/>
              </a:ext>
            </a:extLst>
          </p:cNvPr>
          <p:cNvSpPr txBox="1"/>
          <p:nvPr/>
        </p:nvSpPr>
        <p:spPr>
          <a:xfrm>
            <a:off x="9978180" y="6606059"/>
            <a:ext cx="2188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18FE07-38CF-49B9-A9E2-31AD2764225E}"/>
              </a:ext>
            </a:extLst>
          </p:cNvPr>
          <p:cNvSpPr/>
          <p:nvPr/>
        </p:nvSpPr>
        <p:spPr>
          <a:xfrm>
            <a:off x="10049307" y="6606052"/>
            <a:ext cx="2083033" cy="2308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FAFC586-0323-4E7F-892D-C341D042B2C1}"/>
              </a:ext>
            </a:extLst>
          </p:cNvPr>
          <p:cNvGrpSpPr/>
          <p:nvPr/>
        </p:nvGrpSpPr>
        <p:grpSpPr>
          <a:xfrm>
            <a:off x="334188" y="3259118"/>
            <a:ext cx="11540122" cy="1239297"/>
            <a:chOff x="401300" y="3426898"/>
            <a:chExt cx="11540122" cy="123929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886A182-C897-4BC9-BB85-8543AEABEF03}"/>
                </a:ext>
              </a:extLst>
            </p:cNvPr>
            <p:cNvGrpSpPr/>
            <p:nvPr/>
          </p:nvGrpSpPr>
          <p:grpSpPr>
            <a:xfrm>
              <a:off x="401300" y="3428999"/>
              <a:ext cx="2070497" cy="1237196"/>
              <a:chOff x="877956" y="3429000"/>
              <a:chExt cx="2070497" cy="1237196"/>
            </a:xfrm>
          </p:grpSpPr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CE9FF35B-6B8B-4CF6-A889-7C866FDF793D}"/>
                  </a:ext>
                </a:extLst>
              </p:cNvPr>
              <p:cNvCxnSpPr/>
              <p:nvPr/>
            </p:nvCxnSpPr>
            <p:spPr>
              <a:xfrm>
                <a:off x="877956" y="3429000"/>
                <a:ext cx="1958287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35F6AB-E0B2-48CB-8687-0E9C3C0A44A5}"/>
                  </a:ext>
                </a:extLst>
              </p:cNvPr>
              <p:cNvSpPr txBox="1"/>
              <p:nvPr/>
            </p:nvSpPr>
            <p:spPr>
              <a:xfrm>
                <a:off x="2188309" y="3558208"/>
                <a:ext cx="7200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6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01</a:t>
                </a:r>
                <a:endPara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F2C18C-06A8-4C83-86A0-E7DC34F5AE27}"/>
                  </a:ext>
                </a:extLst>
              </p:cNvPr>
              <p:cNvSpPr txBox="1"/>
              <p:nvPr/>
            </p:nvSpPr>
            <p:spPr>
              <a:xfrm>
                <a:off x="1231316" y="4204531"/>
                <a:ext cx="17171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분석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4BE6C3C-5C8A-4D02-BB5A-681A66566AD8}"/>
                </a:ext>
              </a:extLst>
            </p:cNvPr>
            <p:cNvGrpSpPr/>
            <p:nvPr/>
          </p:nvGrpSpPr>
          <p:grpSpPr>
            <a:xfrm>
              <a:off x="2821045" y="3426898"/>
              <a:ext cx="2036665" cy="1237197"/>
              <a:chOff x="3703889" y="3429000"/>
              <a:chExt cx="2036665" cy="1237197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4715D267-239C-4882-95B9-58EBC5DF25A3}"/>
                  </a:ext>
                </a:extLst>
              </p:cNvPr>
              <p:cNvCxnSpPr/>
              <p:nvPr/>
            </p:nvCxnSpPr>
            <p:spPr>
              <a:xfrm>
                <a:off x="3703889" y="3429000"/>
                <a:ext cx="1958287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86C2B7-F2A1-44F0-9A20-0B71492BFF6C}"/>
                  </a:ext>
                </a:extLst>
              </p:cNvPr>
              <p:cNvSpPr txBox="1"/>
              <p:nvPr/>
            </p:nvSpPr>
            <p:spPr>
              <a:xfrm>
                <a:off x="4967755" y="3558207"/>
                <a:ext cx="6944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6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02</a:t>
                </a:r>
                <a:endPara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D23BB6-BDCC-4D91-A16C-8E53E0663891}"/>
                  </a:ext>
                </a:extLst>
              </p:cNvPr>
              <p:cNvSpPr txBox="1"/>
              <p:nvPr/>
            </p:nvSpPr>
            <p:spPr>
              <a:xfrm>
                <a:off x="3933649" y="4204532"/>
                <a:ext cx="18069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설계할 기능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AFD410F-720C-463B-9690-4359C83303BA}"/>
                </a:ext>
              </a:extLst>
            </p:cNvPr>
            <p:cNvGrpSpPr/>
            <p:nvPr/>
          </p:nvGrpSpPr>
          <p:grpSpPr>
            <a:xfrm>
              <a:off x="5206958" y="3428998"/>
              <a:ext cx="2079321" cy="1237197"/>
              <a:chOff x="6529823" y="3429000"/>
              <a:chExt cx="2079321" cy="1237197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D48328AE-DA77-4219-BDDD-4D70B5DFB0B2}"/>
                  </a:ext>
                </a:extLst>
              </p:cNvPr>
              <p:cNvCxnSpPr/>
              <p:nvPr/>
            </p:nvCxnSpPr>
            <p:spPr>
              <a:xfrm>
                <a:off x="6529823" y="3429000"/>
                <a:ext cx="1958287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F2E2B2-CEE0-41B0-BFA6-6B84D376C93C}"/>
                  </a:ext>
                </a:extLst>
              </p:cNvPr>
              <p:cNvSpPr txBox="1"/>
              <p:nvPr/>
            </p:nvSpPr>
            <p:spPr>
              <a:xfrm>
                <a:off x="7793689" y="3558204"/>
                <a:ext cx="6944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6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03</a:t>
                </a:r>
                <a:endPara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0B156E-B3CD-42E1-BAB8-EC4AD0F9D170}"/>
                  </a:ext>
                </a:extLst>
              </p:cNvPr>
              <p:cNvSpPr txBox="1"/>
              <p:nvPr/>
            </p:nvSpPr>
            <p:spPr>
              <a:xfrm>
                <a:off x="6603467" y="4204532"/>
                <a:ext cx="20056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사용 시나리오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28930BA-0443-4B91-893C-26A90F7E08EE}"/>
                </a:ext>
              </a:extLst>
            </p:cNvPr>
            <p:cNvGrpSpPr/>
            <p:nvPr/>
          </p:nvGrpSpPr>
          <p:grpSpPr>
            <a:xfrm>
              <a:off x="7635527" y="3426898"/>
              <a:ext cx="1998361" cy="1237197"/>
              <a:chOff x="9355756" y="3429000"/>
              <a:chExt cx="1998361" cy="1237197"/>
            </a:xfrm>
          </p:grpSpPr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34F145E3-1BF5-4780-B082-36B95468A067}"/>
                  </a:ext>
                </a:extLst>
              </p:cNvPr>
              <p:cNvCxnSpPr/>
              <p:nvPr/>
            </p:nvCxnSpPr>
            <p:spPr>
              <a:xfrm>
                <a:off x="9355756" y="3429000"/>
                <a:ext cx="1958287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3391E7-FF54-47C7-ACF2-03A3411A9EEB}"/>
                  </a:ext>
                </a:extLst>
              </p:cNvPr>
              <p:cNvSpPr txBox="1"/>
              <p:nvPr/>
            </p:nvSpPr>
            <p:spPr>
              <a:xfrm>
                <a:off x="10619623" y="3558205"/>
                <a:ext cx="6944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6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04</a:t>
                </a:r>
                <a:endPara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70AFF5-4FB1-4F87-8291-529D7C1C6FD2}"/>
                  </a:ext>
                </a:extLst>
              </p:cNvPr>
              <p:cNvSpPr txBox="1"/>
              <p:nvPr/>
            </p:nvSpPr>
            <p:spPr>
              <a:xfrm>
                <a:off x="9925521" y="4204532"/>
                <a:ext cx="1428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 설계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C5CD09D-5569-4261-8501-909BD5C08FDF}"/>
                </a:ext>
              </a:extLst>
            </p:cNvPr>
            <p:cNvGrpSpPr/>
            <p:nvPr/>
          </p:nvGrpSpPr>
          <p:grpSpPr>
            <a:xfrm>
              <a:off x="9983134" y="3435288"/>
              <a:ext cx="1958288" cy="1230906"/>
              <a:chOff x="9355756" y="3429000"/>
              <a:chExt cx="1958288" cy="1230906"/>
            </a:xfrm>
          </p:grpSpPr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AF59E450-850F-4E69-9642-784529CFBF16}"/>
                  </a:ext>
                </a:extLst>
              </p:cNvPr>
              <p:cNvCxnSpPr/>
              <p:nvPr/>
            </p:nvCxnSpPr>
            <p:spPr>
              <a:xfrm>
                <a:off x="9355756" y="3429000"/>
                <a:ext cx="1958287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7AE0BEB-5593-46D2-8E14-441D4BB21080}"/>
                  </a:ext>
                </a:extLst>
              </p:cNvPr>
              <p:cNvSpPr txBox="1"/>
              <p:nvPr/>
            </p:nvSpPr>
            <p:spPr>
              <a:xfrm>
                <a:off x="10619622" y="3558205"/>
                <a:ext cx="6944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6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05</a:t>
                </a:r>
                <a:endPara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6BA0E9-C6A1-4828-A12C-26C155B360CE}"/>
                  </a:ext>
                </a:extLst>
              </p:cNvPr>
              <p:cNvSpPr txBox="1"/>
              <p:nvPr/>
            </p:nvSpPr>
            <p:spPr>
              <a:xfrm>
                <a:off x="10263755" y="4198241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마무리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85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106520" y="171424"/>
            <a:ext cx="850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05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56A82-7B79-484B-A8C9-C85F12608A93}"/>
              </a:ext>
            </a:extLst>
          </p:cNvPr>
          <p:cNvSpPr txBox="1"/>
          <p:nvPr/>
        </p:nvSpPr>
        <p:spPr>
          <a:xfrm>
            <a:off x="906034" y="144000"/>
            <a:ext cx="3958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6E6BDA-3EEA-42D2-9130-23F2E043AAD6}"/>
              </a:ext>
            </a:extLst>
          </p:cNvPr>
          <p:cNvSpPr/>
          <p:nvPr/>
        </p:nvSpPr>
        <p:spPr>
          <a:xfrm>
            <a:off x="957334" y="1375795"/>
            <a:ext cx="538830" cy="5079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38DCCC-71E2-4512-B31F-F7E3B6BD8F0E}"/>
              </a:ext>
            </a:extLst>
          </p:cNvPr>
          <p:cNvSpPr/>
          <p:nvPr/>
        </p:nvSpPr>
        <p:spPr>
          <a:xfrm>
            <a:off x="1496165" y="1375796"/>
            <a:ext cx="9487486" cy="50795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9A83BE-06F5-469D-9D2B-548FD0C3C93D}"/>
              </a:ext>
            </a:extLst>
          </p:cNvPr>
          <p:cNvSpPr txBox="1"/>
          <p:nvPr/>
        </p:nvSpPr>
        <p:spPr>
          <a:xfrm>
            <a:off x="1595307" y="2007344"/>
            <a:ext cx="900138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 </a:t>
            </a:r>
            <a:r>
              <a:rPr lang="en-US" altLang="ko-KR" sz="20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20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천안시 연령별 인구 비율</a:t>
            </a:r>
            <a:r>
              <a:rPr lang="en-US" altLang="ko-KR" sz="20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천안시 남녀비율</a:t>
            </a:r>
            <a:endParaRPr lang="en-US" altLang="ko-KR" sz="20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spc="-3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https://jumin.mois.go.kr/index.jsp#</a:t>
            </a:r>
            <a:endParaRPr lang="en-US" altLang="ko-KR" sz="20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 </a:t>
            </a:r>
            <a:r>
              <a:rPr lang="en-US" altLang="ko-KR" sz="20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천안시 월별 기후 통계</a:t>
            </a:r>
            <a:endParaRPr lang="en-US" altLang="ko-KR" sz="20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spc="-3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https://data.kma.go.kr/stcs/grnd/grndTaList.do?pgmNo=70</a:t>
            </a:r>
            <a:endParaRPr lang="en-US" altLang="ko-KR" sz="20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 </a:t>
            </a:r>
            <a:r>
              <a:rPr lang="en-US" altLang="ko-KR" sz="20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천안시 지역별 관광지 현황</a:t>
            </a:r>
            <a:endParaRPr lang="en-US" altLang="ko-KR" sz="20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spc="-3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https://www.cheonan.go.kr/prog/tursmCn/tour/sub01_01/list.do</a:t>
            </a:r>
            <a:endParaRPr lang="en-US" altLang="ko-KR" sz="20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 </a:t>
            </a:r>
            <a:r>
              <a:rPr lang="en-US" altLang="ko-KR" sz="20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 </a:t>
            </a:r>
            <a:r>
              <a:rPr lang="ko-KR" altLang="en-US" sz="20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천안시 일반음식점 현황</a:t>
            </a:r>
            <a:endParaRPr lang="en-US" altLang="ko-KR" sz="20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spc="-3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https://www.cheonan.go.kr/cop/bbs/BBSMSTR_000000001082/selectBoardList.do</a:t>
            </a:r>
            <a:endParaRPr lang="en-US" altLang="ko-KR" sz="20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2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FD3B61-3A4C-47E5-9CCB-D597334F3383}"/>
              </a:ext>
            </a:extLst>
          </p:cNvPr>
          <p:cNvSpPr/>
          <p:nvPr/>
        </p:nvSpPr>
        <p:spPr>
          <a:xfrm>
            <a:off x="9759192" y="6455327"/>
            <a:ext cx="2323751" cy="343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72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0DDD82-232D-4EE7-98A6-999A9B736AC0}"/>
              </a:ext>
            </a:extLst>
          </p:cNvPr>
          <p:cNvSpPr/>
          <p:nvPr/>
        </p:nvSpPr>
        <p:spPr>
          <a:xfrm>
            <a:off x="9759192" y="6560195"/>
            <a:ext cx="2323751" cy="239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4EBB50E-E353-49D2-B126-AA1D3FF4A65F}"/>
              </a:ext>
            </a:extLst>
          </p:cNvPr>
          <p:cNvGrpSpPr/>
          <p:nvPr/>
        </p:nvGrpSpPr>
        <p:grpSpPr>
          <a:xfrm>
            <a:off x="1498829" y="1171337"/>
            <a:ext cx="9194341" cy="3770263"/>
            <a:chOff x="1103979" y="1282258"/>
            <a:chExt cx="9194341" cy="37702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6097BF3-8D67-4AAC-AE30-E690F95B9EB5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1BFC18-968A-4FCA-9843-9B900A0596C6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7F05ADA-55CC-46B3-A60C-1EC101475747}"/>
              </a:ext>
            </a:extLst>
          </p:cNvPr>
          <p:cNvSpPr txBox="1"/>
          <p:nvPr/>
        </p:nvSpPr>
        <p:spPr>
          <a:xfrm>
            <a:off x="4114527" y="2951946"/>
            <a:ext cx="39629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5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5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10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A14297-C245-4D6E-A680-D79F32925FCF}"/>
              </a:ext>
            </a:extLst>
          </p:cNvPr>
          <p:cNvSpPr/>
          <p:nvPr/>
        </p:nvSpPr>
        <p:spPr>
          <a:xfrm>
            <a:off x="9759192" y="6539346"/>
            <a:ext cx="2323751" cy="259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AC03E8-C712-4593-B06F-76623686F4D8}"/>
              </a:ext>
            </a:extLst>
          </p:cNvPr>
          <p:cNvSpPr/>
          <p:nvPr/>
        </p:nvSpPr>
        <p:spPr>
          <a:xfrm>
            <a:off x="957331" y="1048626"/>
            <a:ext cx="10366451" cy="56865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106520" y="171424"/>
            <a:ext cx="850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01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56A82-7B79-484B-A8C9-C85F12608A93}"/>
              </a:ext>
            </a:extLst>
          </p:cNvPr>
          <p:cNvSpPr txBox="1"/>
          <p:nvPr/>
        </p:nvSpPr>
        <p:spPr>
          <a:xfrm>
            <a:off x="906034" y="144000"/>
            <a:ext cx="6781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충청남도  카드이용금액계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431B58F7-12A3-45F2-9E54-599AF80159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198455"/>
              </p:ext>
            </p:extLst>
          </p:nvPr>
        </p:nvGraphicFramePr>
        <p:xfrm>
          <a:off x="1776000" y="1140902"/>
          <a:ext cx="8640000" cy="55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43CBC32-B0BC-4AB7-9CEB-3007A9B3242E}"/>
              </a:ext>
            </a:extLst>
          </p:cNvPr>
          <p:cNvSpPr txBox="1"/>
          <p:nvPr/>
        </p:nvSpPr>
        <p:spPr>
          <a:xfrm>
            <a:off x="8783273" y="6423090"/>
            <a:ext cx="254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충청남도 음식점 카드데이터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기준</a:t>
            </a:r>
          </a:p>
        </p:txBody>
      </p:sp>
    </p:spTree>
    <p:extLst>
      <p:ext uri="{BB962C8B-B14F-4D97-AF65-F5344CB8AC3E}">
        <p14:creationId xmlns:p14="http://schemas.microsoft.com/office/powerpoint/2010/main" val="390534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A14297-C245-4D6E-A680-D79F32925FCF}"/>
              </a:ext>
            </a:extLst>
          </p:cNvPr>
          <p:cNvSpPr/>
          <p:nvPr/>
        </p:nvSpPr>
        <p:spPr>
          <a:xfrm>
            <a:off x="9759192" y="6474695"/>
            <a:ext cx="2323751" cy="324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208C8B-7204-4588-9A92-1D1A63B9A4B4}"/>
              </a:ext>
            </a:extLst>
          </p:cNvPr>
          <p:cNvSpPr/>
          <p:nvPr/>
        </p:nvSpPr>
        <p:spPr>
          <a:xfrm>
            <a:off x="957331" y="1048626"/>
            <a:ext cx="10366451" cy="56865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106520" y="171424"/>
            <a:ext cx="850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01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56A82-7B79-484B-A8C9-C85F12608A93}"/>
              </a:ext>
            </a:extLst>
          </p:cNvPr>
          <p:cNvSpPr txBox="1"/>
          <p:nvPr/>
        </p:nvSpPr>
        <p:spPr>
          <a:xfrm>
            <a:off x="906034" y="144000"/>
            <a:ext cx="75408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천안시 연령별 인구 비율 통계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431B58F7-12A3-45F2-9E54-599AF80159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5910189"/>
              </p:ext>
            </p:extLst>
          </p:nvPr>
        </p:nvGraphicFramePr>
        <p:xfrm>
          <a:off x="1776000" y="1137915"/>
          <a:ext cx="8640000" cy="55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6AA373C-2ACD-4A75-8793-F9D7AD909312}"/>
              </a:ext>
            </a:extLst>
          </p:cNvPr>
          <p:cNvSpPr txBox="1"/>
          <p:nvPr/>
        </p:nvSpPr>
        <p:spPr>
          <a:xfrm>
            <a:off x="8657439" y="6423090"/>
            <a:ext cx="2674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천안시  연령별 인구현황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기준</a:t>
            </a:r>
          </a:p>
        </p:txBody>
      </p:sp>
    </p:spTree>
    <p:extLst>
      <p:ext uri="{BB962C8B-B14F-4D97-AF65-F5344CB8AC3E}">
        <p14:creationId xmlns:p14="http://schemas.microsoft.com/office/powerpoint/2010/main" val="31724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A14297-C245-4D6E-A680-D79F32925FCF}"/>
              </a:ext>
            </a:extLst>
          </p:cNvPr>
          <p:cNvSpPr/>
          <p:nvPr/>
        </p:nvSpPr>
        <p:spPr>
          <a:xfrm>
            <a:off x="9759192" y="6474695"/>
            <a:ext cx="2323751" cy="324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E44AE9-EDCF-4FF6-BE80-CB77FBF0174F}"/>
              </a:ext>
            </a:extLst>
          </p:cNvPr>
          <p:cNvSpPr/>
          <p:nvPr/>
        </p:nvSpPr>
        <p:spPr>
          <a:xfrm>
            <a:off x="912774" y="991693"/>
            <a:ext cx="10366451" cy="56865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106520" y="171424"/>
            <a:ext cx="850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01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56A82-7B79-484B-A8C9-C85F12608A93}"/>
              </a:ext>
            </a:extLst>
          </p:cNvPr>
          <p:cNvSpPr txBox="1"/>
          <p:nvPr/>
        </p:nvSpPr>
        <p:spPr>
          <a:xfrm>
            <a:off x="906034" y="144000"/>
            <a:ext cx="5832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천안시 남녀비율 통계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51AC8A-51D6-4BB2-AFF0-0DE9594E2293}"/>
              </a:ext>
            </a:extLst>
          </p:cNvPr>
          <p:cNvSpPr/>
          <p:nvPr/>
        </p:nvSpPr>
        <p:spPr>
          <a:xfrm>
            <a:off x="1539204" y="3524677"/>
            <a:ext cx="224711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천안시 여자 비율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4F7FCD5-24C0-4EA5-B10E-26FE8AA6CF85}"/>
              </a:ext>
            </a:extLst>
          </p:cNvPr>
          <p:cNvGrpSpPr/>
          <p:nvPr/>
        </p:nvGrpSpPr>
        <p:grpSpPr>
          <a:xfrm>
            <a:off x="4098551" y="2606629"/>
            <a:ext cx="4095451" cy="2462406"/>
            <a:chOff x="4098551" y="2606629"/>
            <a:chExt cx="4095451" cy="246240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4BE9923-E56C-4390-95AE-D648797C3652}"/>
                </a:ext>
              </a:extLst>
            </p:cNvPr>
            <p:cNvGrpSpPr/>
            <p:nvPr/>
          </p:nvGrpSpPr>
          <p:grpSpPr>
            <a:xfrm>
              <a:off x="4098551" y="2797749"/>
              <a:ext cx="2033595" cy="2271286"/>
              <a:chOff x="4098551" y="2797749"/>
              <a:chExt cx="2033595" cy="2271286"/>
            </a:xfrm>
          </p:grpSpPr>
          <p:sp>
            <p:nvSpPr>
              <p:cNvPr id="35" name="사각형: 둥근 모서리 4">
                <a:extLst>
                  <a:ext uri="{FF2B5EF4-FFF2-40B4-BE49-F238E27FC236}">
                    <a16:creationId xmlns:a16="http://schemas.microsoft.com/office/drawing/2014/main" id="{43825A56-82E2-417F-A085-94CDD6FA4BD6}"/>
                  </a:ext>
                </a:extLst>
              </p:cNvPr>
              <p:cNvSpPr/>
              <p:nvPr/>
            </p:nvSpPr>
            <p:spPr>
              <a:xfrm>
                <a:off x="4098551" y="2797749"/>
                <a:ext cx="1874441" cy="2080167"/>
              </a:xfrm>
              <a:prstGeom prst="roundRect">
                <a:avLst>
                  <a:gd name="adj" fmla="val 19289"/>
                </a:avLst>
              </a:prstGeom>
              <a:solidFill>
                <a:schemeClr val="bg1"/>
              </a:solidFill>
              <a:ln w="666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사각형: 둥근 모서리 6">
                <a:extLst>
                  <a:ext uri="{FF2B5EF4-FFF2-40B4-BE49-F238E27FC236}">
                    <a16:creationId xmlns:a16="http://schemas.microsoft.com/office/drawing/2014/main" id="{FB11DB4B-B7CC-461E-9C6B-1BDD69EF3247}"/>
                  </a:ext>
                </a:extLst>
              </p:cNvPr>
              <p:cNvSpPr/>
              <p:nvPr/>
            </p:nvSpPr>
            <p:spPr>
              <a:xfrm>
                <a:off x="5436388" y="3077078"/>
                <a:ext cx="616181" cy="199195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66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0F4CF21B-1614-4898-BCA5-8BB85E701B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290" y="3054930"/>
                <a:ext cx="173856" cy="732625"/>
              </a:xfrm>
              <a:prstGeom prst="line">
                <a:avLst/>
              </a:prstGeom>
              <a:ln w="666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319C29E0-2608-49E7-A37B-E88B0CF4EECE}"/>
                  </a:ext>
                </a:extLst>
              </p:cNvPr>
              <p:cNvSpPr/>
              <p:nvPr/>
            </p:nvSpPr>
            <p:spPr>
              <a:xfrm>
                <a:off x="5436388" y="4808460"/>
                <a:ext cx="138912" cy="138912"/>
              </a:xfrm>
              <a:prstGeom prst="ellipse">
                <a:avLst/>
              </a:prstGeom>
              <a:solidFill>
                <a:schemeClr val="bg1"/>
              </a:solidFill>
              <a:ln w="666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AE2EC24-1AFB-4544-BEFE-47B28F8CBF8B}"/>
                </a:ext>
              </a:extLst>
            </p:cNvPr>
            <p:cNvGrpSpPr/>
            <p:nvPr/>
          </p:nvGrpSpPr>
          <p:grpSpPr>
            <a:xfrm>
              <a:off x="6160407" y="2606629"/>
              <a:ext cx="2033595" cy="2271286"/>
              <a:chOff x="6160407" y="2606629"/>
              <a:chExt cx="2033595" cy="2271286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8694AABD-0FF2-44B5-9092-12BC4EBFD2A1}"/>
                  </a:ext>
                </a:extLst>
              </p:cNvPr>
              <p:cNvGrpSpPr/>
              <p:nvPr/>
            </p:nvGrpSpPr>
            <p:grpSpPr>
              <a:xfrm>
                <a:off x="6160407" y="2606629"/>
                <a:ext cx="2033595" cy="2271286"/>
                <a:chOff x="6160407" y="2606629"/>
                <a:chExt cx="2033595" cy="2271286"/>
              </a:xfrm>
            </p:grpSpPr>
            <p:sp>
              <p:nvSpPr>
                <p:cNvPr id="32" name="사각형: 둥근 모서리 23">
                  <a:extLst>
                    <a:ext uri="{FF2B5EF4-FFF2-40B4-BE49-F238E27FC236}">
                      <a16:creationId xmlns:a16="http://schemas.microsoft.com/office/drawing/2014/main" id="{47E603E6-1D03-45A5-A6A8-C2065EE2FA7B}"/>
                    </a:ext>
                  </a:extLst>
                </p:cNvPr>
                <p:cNvSpPr/>
                <p:nvPr/>
              </p:nvSpPr>
              <p:spPr>
                <a:xfrm flipH="1" flipV="1">
                  <a:off x="6319561" y="2797748"/>
                  <a:ext cx="1874441" cy="2080167"/>
                </a:xfrm>
                <a:prstGeom prst="roundRect">
                  <a:avLst>
                    <a:gd name="adj" fmla="val 19289"/>
                  </a:avLst>
                </a:prstGeom>
                <a:solidFill>
                  <a:schemeClr val="bg1"/>
                </a:solidFill>
                <a:ln w="666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3" name="사각형: 둥근 모서리 24">
                  <a:extLst>
                    <a:ext uri="{FF2B5EF4-FFF2-40B4-BE49-F238E27FC236}">
                      <a16:creationId xmlns:a16="http://schemas.microsoft.com/office/drawing/2014/main" id="{64B000D6-C2AF-4205-94E4-DF9A14014031}"/>
                    </a:ext>
                  </a:extLst>
                </p:cNvPr>
                <p:cNvSpPr/>
                <p:nvPr/>
              </p:nvSpPr>
              <p:spPr>
                <a:xfrm flipH="1" flipV="1">
                  <a:off x="6239984" y="2606629"/>
                  <a:ext cx="492833" cy="199195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666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9DA57A40-A69A-42F0-96D3-7DB98FD53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160407" y="3888110"/>
                  <a:ext cx="173856" cy="732625"/>
                </a:xfrm>
                <a:prstGeom prst="line">
                  <a:avLst/>
                </a:prstGeom>
                <a:ln w="666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E86EA81-6F76-4DD5-9435-FB302C06B578}"/>
                  </a:ext>
                </a:extLst>
              </p:cNvPr>
              <p:cNvSpPr/>
              <p:nvPr/>
            </p:nvSpPr>
            <p:spPr>
              <a:xfrm>
                <a:off x="6732817" y="2728293"/>
                <a:ext cx="138912" cy="138912"/>
              </a:xfrm>
              <a:prstGeom prst="ellipse">
                <a:avLst/>
              </a:prstGeom>
              <a:solidFill>
                <a:schemeClr val="bg1"/>
              </a:solidFill>
              <a:ln w="666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913535-7728-4941-AD26-9C8B2E029F23}"/>
              </a:ext>
            </a:extLst>
          </p:cNvPr>
          <p:cNvSpPr/>
          <p:nvPr/>
        </p:nvSpPr>
        <p:spPr>
          <a:xfrm>
            <a:off x="8469629" y="3524677"/>
            <a:ext cx="224711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천안시 남자</a:t>
            </a: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비율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래픽 47" descr="사람">
            <a:extLst>
              <a:ext uri="{FF2B5EF4-FFF2-40B4-BE49-F238E27FC236}">
                <a16:creationId xmlns:a16="http://schemas.microsoft.com/office/drawing/2014/main" id="{648931AC-0109-4415-BE43-75C86099F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2817" y="3354343"/>
            <a:ext cx="966975" cy="966975"/>
          </a:xfrm>
          <a:prstGeom prst="rect">
            <a:avLst/>
          </a:prstGeom>
        </p:spPr>
      </p:pic>
      <p:pic>
        <p:nvPicPr>
          <p:cNvPr id="49" name="그래픽 48" descr="여자">
            <a:extLst>
              <a:ext uri="{FF2B5EF4-FFF2-40B4-BE49-F238E27FC236}">
                <a16:creationId xmlns:a16="http://schemas.microsoft.com/office/drawing/2014/main" id="{A5A7B5A9-7F4F-4A28-A88A-0679C77A0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3129" y="3354343"/>
            <a:ext cx="966975" cy="966975"/>
          </a:xfrm>
          <a:prstGeom prst="rect">
            <a:avLst/>
          </a:prstGeom>
        </p:spPr>
      </p:pic>
      <p:sp>
        <p:nvSpPr>
          <p:cNvPr id="53" name="양쪽 대괄호 52">
            <a:extLst>
              <a:ext uri="{FF2B5EF4-FFF2-40B4-BE49-F238E27FC236}">
                <a16:creationId xmlns:a16="http://schemas.microsoft.com/office/drawing/2014/main" id="{16704542-9A1E-4367-A9C3-B9DFD5626F53}"/>
              </a:ext>
            </a:extLst>
          </p:cNvPr>
          <p:cNvSpPr/>
          <p:nvPr/>
        </p:nvSpPr>
        <p:spPr>
          <a:xfrm>
            <a:off x="1268900" y="1333850"/>
            <a:ext cx="9723474" cy="5140845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44F25C2-9BC2-4082-B377-ABA69D92CE76}"/>
              </a:ext>
            </a:extLst>
          </p:cNvPr>
          <p:cNvGrpSpPr/>
          <p:nvPr/>
        </p:nvGrpSpPr>
        <p:grpSpPr>
          <a:xfrm>
            <a:off x="6319561" y="1840296"/>
            <a:ext cx="1015324" cy="685632"/>
            <a:chOff x="4648939" y="1445763"/>
            <a:chExt cx="1015324" cy="685632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57584FD-F49C-43C3-BA02-4418F9323426}"/>
                </a:ext>
              </a:extLst>
            </p:cNvPr>
            <p:cNvSpPr/>
            <p:nvPr/>
          </p:nvSpPr>
          <p:spPr>
            <a:xfrm>
              <a:off x="4648939" y="1445763"/>
              <a:ext cx="1015324" cy="6856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96065F3-3A76-4EFA-9B5F-73AD95E0CF2B}"/>
                </a:ext>
              </a:extLst>
            </p:cNvPr>
            <p:cNvSpPr txBox="1"/>
            <p:nvPr/>
          </p:nvSpPr>
          <p:spPr>
            <a:xfrm>
              <a:off x="4648939" y="1466668"/>
              <a:ext cx="10153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51%</a:t>
              </a:r>
              <a:endPara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2F0B987-2084-40CF-9BC7-A5CA8CAFD571}"/>
              </a:ext>
            </a:extLst>
          </p:cNvPr>
          <p:cNvGrpSpPr/>
          <p:nvPr/>
        </p:nvGrpSpPr>
        <p:grpSpPr>
          <a:xfrm>
            <a:off x="4840449" y="5157245"/>
            <a:ext cx="1122730" cy="685632"/>
            <a:chOff x="4677227" y="4017359"/>
            <a:chExt cx="1018567" cy="68563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7294A78-FF5B-4AC8-A5E9-24486B51FF66}"/>
                </a:ext>
              </a:extLst>
            </p:cNvPr>
            <p:cNvSpPr/>
            <p:nvPr/>
          </p:nvSpPr>
          <p:spPr>
            <a:xfrm>
              <a:off x="4680470" y="4017359"/>
              <a:ext cx="1015324" cy="685632"/>
            </a:xfrm>
            <a:prstGeom prst="rect">
              <a:avLst/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791BAC6-B31B-41B1-B41E-4BFC02A0BD15}"/>
                </a:ext>
              </a:extLst>
            </p:cNvPr>
            <p:cNvSpPr txBox="1"/>
            <p:nvPr/>
          </p:nvSpPr>
          <p:spPr>
            <a:xfrm>
              <a:off x="4677227" y="4032849"/>
              <a:ext cx="10098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49%</a:t>
              </a:r>
              <a:endParaRPr lang="ko-KR" altLang="en-US" sz="3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47DC7AA-99B5-4C80-9BBB-FEC8719B7FB0}"/>
              </a:ext>
            </a:extLst>
          </p:cNvPr>
          <p:cNvSpPr txBox="1"/>
          <p:nvPr/>
        </p:nvSpPr>
        <p:spPr>
          <a:xfrm>
            <a:off x="5196002" y="6122206"/>
            <a:ext cx="2247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천안시 총 인구수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기준</a:t>
            </a:r>
          </a:p>
        </p:txBody>
      </p:sp>
    </p:spTree>
    <p:extLst>
      <p:ext uri="{BB962C8B-B14F-4D97-AF65-F5344CB8AC3E}">
        <p14:creationId xmlns:p14="http://schemas.microsoft.com/office/powerpoint/2010/main" val="190569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1A2782-966A-4062-9698-082318AC343A}"/>
              </a:ext>
            </a:extLst>
          </p:cNvPr>
          <p:cNvSpPr/>
          <p:nvPr/>
        </p:nvSpPr>
        <p:spPr>
          <a:xfrm>
            <a:off x="6277541" y="3661149"/>
            <a:ext cx="5029202" cy="21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BC2428-C307-40C1-A3F4-D25F3EC39719}"/>
              </a:ext>
            </a:extLst>
          </p:cNvPr>
          <p:cNvSpPr/>
          <p:nvPr/>
        </p:nvSpPr>
        <p:spPr>
          <a:xfrm>
            <a:off x="898916" y="3651081"/>
            <a:ext cx="5040000" cy="21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7EBC6E-7821-4509-B4B9-589BAD791E03}"/>
              </a:ext>
            </a:extLst>
          </p:cNvPr>
          <p:cNvSpPr/>
          <p:nvPr/>
        </p:nvSpPr>
        <p:spPr>
          <a:xfrm>
            <a:off x="6269999" y="1405005"/>
            <a:ext cx="5040000" cy="21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3CEF5A2-76BE-463B-8315-9A34ABEE3C5A}"/>
              </a:ext>
            </a:extLst>
          </p:cNvPr>
          <p:cNvSpPr/>
          <p:nvPr/>
        </p:nvSpPr>
        <p:spPr>
          <a:xfrm>
            <a:off x="898917" y="1393238"/>
            <a:ext cx="5040000" cy="21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106520" y="171424"/>
            <a:ext cx="850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01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56A82-7B79-484B-A8C9-C85F12608A93}"/>
              </a:ext>
            </a:extLst>
          </p:cNvPr>
          <p:cNvSpPr txBox="1"/>
          <p:nvPr/>
        </p:nvSpPr>
        <p:spPr>
          <a:xfrm>
            <a:off x="885257" y="139255"/>
            <a:ext cx="5974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천안시 월별 기후 통계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A14297-C245-4D6E-A680-D79F32925FCF}"/>
              </a:ext>
            </a:extLst>
          </p:cNvPr>
          <p:cNvSpPr/>
          <p:nvPr/>
        </p:nvSpPr>
        <p:spPr>
          <a:xfrm>
            <a:off x="9759192" y="6659420"/>
            <a:ext cx="2323751" cy="139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3" name="차트 32">
            <a:extLst>
              <a:ext uri="{FF2B5EF4-FFF2-40B4-BE49-F238E27FC236}">
                <a16:creationId xmlns:a16="http://schemas.microsoft.com/office/drawing/2014/main" id="{71ECB971-3FE3-4FB6-8DCD-B8F7487C84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6099570"/>
              </p:ext>
            </p:extLst>
          </p:nvPr>
        </p:nvGraphicFramePr>
        <p:xfrm>
          <a:off x="889256" y="1393238"/>
          <a:ext cx="504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4" name="차트 33">
            <a:extLst>
              <a:ext uri="{FF2B5EF4-FFF2-40B4-BE49-F238E27FC236}">
                <a16:creationId xmlns:a16="http://schemas.microsoft.com/office/drawing/2014/main" id="{707A6DDF-010C-4C61-9A17-546772D3B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7278778"/>
              </p:ext>
            </p:extLst>
          </p:nvPr>
        </p:nvGraphicFramePr>
        <p:xfrm>
          <a:off x="6269999" y="1405005"/>
          <a:ext cx="504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차트 37">
            <a:extLst>
              <a:ext uri="{FF2B5EF4-FFF2-40B4-BE49-F238E27FC236}">
                <a16:creationId xmlns:a16="http://schemas.microsoft.com/office/drawing/2014/main" id="{243444CF-E0B7-45F5-AA1F-D1660C7869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7939203"/>
              </p:ext>
            </p:extLst>
          </p:nvPr>
        </p:nvGraphicFramePr>
        <p:xfrm>
          <a:off x="885257" y="3651081"/>
          <a:ext cx="504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9" name="차트 38">
            <a:extLst>
              <a:ext uri="{FF2B5EF4-FFF2-40B4-BE49-F238E27FC236}">
                <a16:creationId xmlns:a16="http://schemas.microsoft.com/office/drawing/2014/main" id="{5958A177-7B28-40DB-97EC-DD19C3ACBF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1001610"/>
              </p:ext>
            </p:extLst>
          </p:nvPr>
        </p:nvGraphicFramePr>
        <p:xfrm>
          <a:off x="6277541" y="3661149"/>
          <a:ext cx="504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차트 43">
            <a:extLst>
              <a:ext uri="{FF2B5EF4-FFF2-40B4-BE49-F238E27FC236}">
                <a16:creationId xmlns:a16="http://schemas.microsoft.com/office/drawing/2014/main" id="{F4D2E534-7872-4674-90AE-B4123B14C7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461935"/>
              </p:ext>
            </p:extLst>
          </p:nvPr>
        </p:nvGraphicFramePr>
        <p:xfrm>
          <a:off x="3766822" y="6009756"/>
          <a:ext cx="4784436" cy="418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B4622BD-90AF-4DE1-A037-CA9F65F4E3C3}"/>
              </a:ext>
            </a:extLst>
          </p:cNvPr>
          <p:cNvSpPr txBox="1"/>
          <p:nvPr/>
        </p:nvSpPr>
        <p:spPr>
          <a:xfrm>
            <a:off x="9496409" y="6413199"/>
            <a:ext cx="1821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천안시 기후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2017-2020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기준</a:t>
            </a:r>
          </a:p>
        </p:txBody>
      </p:sp>
    </p:spTree>
    <p:extLst>
      <p:ext uri="{BB962C8B-B14F-4D97-AF65-F5344CB8AC3E}">
        <p14:creationId xmlns:p14="http://schemas.microsoft.com/office/powerpoint/2010/main" val="99593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A14297-C245-4D6E-A680-D79F32925FCF}"/>
              </a:ext>
            </a:extLst>
          </p:cNvPr>
          <p:cNvSpPr/>
          <p:nvPr/>
        </p:nvSpPr>
        <p:spPr>
          <a:xfrm>
            <a:off x="9759192" y="6474695"/>
            <a:ext cx="2323751" cy="324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D59975-3A1F-41F5-BE3E-07B0B8050EBD}"/>
              </a:ext>
            </a:extLst>
          </p:cNvPr>
          <p:cNvSpPr/>
          <p:nvPr/>
        </p:nvSpPr>
        <p:spPr>
          <a:xfrm>
            <a:off x="957331" y="1048626"/>
            <a:ext cx="10366451" cy="56865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106520" y="171424"/>
            <a:ext cx="850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01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56A82-7B79-484B-A8C9-C85F12608A93}"/>
              </a:ext>
            </a:extLst>
          </p:cNvPr>
          <p:cNvSpPr txBox="1"/>
          <p:nvPr/>
        </p:nvSpPr>
        <p:spPr>
          <a:xfrm>
            <a:off x="906034" y="144000"/>
            <a:ext cx="6923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천안시 지역별 관광지 현황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38B2BB9B-A163-4A56-800A-7B072E80B1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2263877"/>
              </p:ext>
            </p:extLst>
          </p:nvPr>
        </p:nvGraphicFramePr>
        <p:xfrm>
          <a:off x="1820556" y="1137915"/>
          <a:ext cx="8640000" cy="55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206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A14297-C245-4D6E-A680-D79F32925FCF}"/>
              </a:ext>
            </a:extLst>
          </p:cNvPr>
          <p:cNvSpPr/>
          <p:nvPr/>
        </p:nvSpPr>
        <p:spPr>
          <a:xfrm>
            <a:off x="9759192" y="6474695"/>
            <a:ext cx="2323751" cy="324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D59975-3A1F-41F5-BE3E-07B0B8050EBD}"/>
              </a:ext>
            </a:extLst>
          </p:cNvPr>
          <p:cNvSpPr/>
          <p:nvPr/>
        </p:nvSpPr>
        <p:spPr>
          <a:xfrm>
            <a:off x="957331" y="1048626"/>
            <a:ext cx="10366451" cy="56865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106520" y="171424"/>
            <a:ext cx="850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01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56A82-7B79-484B-A8C9-C85F12608A93}"/>
              </a:ext>
            </a:extLst>
          </p:cNvPr>
          <p:cNvSpPr txBox="1"/>
          <p:nvPr/>
        </p:nvSpPr>
        <p:spPr>
          <a:xfrm>
            <a:off x="906034" y="144000"/>
            <a:ext cx="6306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천안시 일반음식점 </a:t>
            </a:r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현황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차트 41">
            <a:extLst>
              <a:ext uri="{FF2B5EF4-FFF2-40B4-BE49-F238E27FC236}">
                <a16:creationId xmlns:a16="http://schemas.microsoft.com/office/drawing/2014/main" id="{2F3A3270-D4BC-4AFC-8F6B-10A9A5110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4040479"/>
              </p:ext>
            </p:extLst>
          </p:nvPr>
        </p:nvGraphicFramePr>
        <p:xfrm>
          <a:off x="1256145" y="1173017"/>
          <a:ext cx="9892146" cy="5539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5" name="차트 44">
            <a:extLst>
              <a:ext uri="{FF2B5EF4-FFF2-40B4-BE49-F238E27FC236}">
                <a16:creationId xmlns:a16="http://schemas.microsoft.com/office/drawing/2014/main" id="{FDFEFAFC-C884-4A48-A372-A8B9770364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2142669"/>
              </p:ext>
            </p:extLst>
          </p:nvPr>
        </p:nvGraphicFramePr>
        <p:xfrm>
          <a:off x="3509818" y="2133600"/>
          <a:ext cx="5320146" cy="4045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CD45507-B33D-4E34-B496-A9BFD9209218}"/>
              </a:ext>
            </a:extLst>
          </p:cNvPr>
          <p:cNvSpPr txBox="1"/>
          <p:nvPr/>
        </p:nvSpPr>
        <p:spPr>
          <a:xfrm>
            <a:off x="8909108" y="6413199"/>
            <a:ext cx="2408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천안시 음식점 현황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기준</a:t>
            </a:r>
          </a:p>
        </p:txBody>
      </p:sp>
    </p:spTree>
    <p:extLst>
      <p:ext uri="{BB962C8B-B14F-4D97-AF65-F5344CB8AC3E}">
        <p14:creationId xmlns:p14="http://schemas.microsoft.com/office/powerpoint/2010/main" val="33113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106520" y="171424"/>
            <a:ext cx="850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02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56A82-7B79-484B-A8C9-C85F12608A93}"/>
              </a:ext>
            </a:extLst>
          </p:cNvPr>
          <p:cNvSpPr txBox="1"/>
          <p:nvPr/>
        </p:nvSpPr>
        <p:spPr>
          <a:xfrm>
            <a:off x="906034" y="144000"/>
            <a:ext cx="6219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앱 설계에 해당하는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HCI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법칙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08A6CB-FECB-4401-9EE0-5F2858479C0A}"/>
              </a:ext>
            </a:extLst>
          </p:cNvPr>
          <p:cNvSpPr/>
          <p:nvPr/>
        </p:nvSpPr>
        <p:spPr>
          <a:xfrm>
            <a:off x="1042737" y="5121141"/>
            <a:ext cx="2666858" cy="850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C02AA3-08B8-4895-81FA-934F2829994C}"/>
              </a:ext>
            </a:extLst>
          </p:cNvPr>
          <p:cNvSpPr/>
          <p:nvPr/>
        </p:nvSpPr>
        <p:spPr>
          <a:xfrm>
            <a:off x="1042737" y="1874807"/>
            <a:ext cx="2666858" cy="27913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기존의 배달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지도 등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비슷한 앱들과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유사한 형식 채용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익숙함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9EB049-3137-48A2-9879-552978BD436F}"/>
              </a:ext>
            </a:extLst>
          </p:cNvPr>
          <p:cNvSpPr txBox="1"/>
          <p:nvPr/>
        </p:nvSpPr>
        <p:spPr>
          <a:xfrm>
            <a:off x="1575305" y="5315403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제이콥 법칙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42A4F3-C694-4CC2-93CF-418AC61DDB3D}"/>
              </a:ext>
            </a:extLst>
          </p:cNvPr>
          <p:cNvSpPr/>
          <p:nvPr/>
        </p:nvSpPr>
        <p:spPr>
          <a:xfrm>
            <a:off x="4762571" y="5121141"/>
            <a:ext cx="2666858" cy="850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A0F097A-21E1-4DCA-9C87-88D760FE4B9A}"/>
              </a:ext>
            </a:extLst>
          </p:cNvPr>
          <p:cNvSpPr/>
          <p:nvPr/>
        </p:nvSpPr>
        <p:spPr>
          <a:xfrm>
            <a:off x="4762571" y="1874807"/>
            <a:ext cx="2666858" cy="279131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테마 등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주요한 선택버튼의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크기를 크게 만들어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도달시간 단축</a:t>
            </a:r>
          </a:p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AB6667-B46B-4917-968C-BD5CB948AA4A}"/>
              </a:ext>
            </a:extLst>
          </p:cNvPr>
          <p:cNvSpPr txBox="1"/>
          <p:nvPr/>
        </p:nvSpPr>
        <p:spPr>
          <a:xfrm>
            <a:off x="5295140" y="5315403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피츠의</a:t>
            </a:r>
            <a:r>
              <a:rPr lang="ko-KR" altLang="en-US" sz="2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법칙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9B642C3-97E7-43D2-B3DA-265D43A3D068}"/>
              </a:ext>
            </a:extLst>
          </p:cNvPr>
          <p:cNvSpPr/>
          <p:nvPr/>
        </p:nvSpPr>
        <p:spPr>
          <a:xfrm>
            <a:off x="8482405" y="5121141"/>
            <a:ext cx="2666858" cy="850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2E2984C-EFED-455D-A9A4-2A2444CE5340}"/>
              </a:ext>
            </a:extLst>
          </p:cNvPr>
          <p:cNvSpPr/>
          <p:nvPr/>
        </p:nvSpPr>
        <p:spPr>
          <a:xfrm>
            <a:off x="8482405" y="1874807"/>
            <a:ext cx="2666858" cy="279131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 화면에 배치되는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버튼의 개수를 줄여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인지부하 감소</a:t>
            </a:r>
          </a:p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7D523D-3AFE-4D67-8E6A-3460A8E4B2F0}"/>
              </a:ext>
            </a:extLst>
          </p:cNvPr>
          <p:cNvSpPr txBox="1"/>
          <p:nvPr/>
        </p:nvSpPr>
        <p:spPr>
          <a:xfrm>
            <a:off x="9149625" y="5315403"/>
            <a:ext cx="1332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힉의</a:t>
            </a:r>
            <a:r>
              <a:rPr lang="ko-KR" altLang="en-US" sz="2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법칙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CBBC37-866A-4BDA-8E60-097B047FF588}"/>
              </a:ext>
            </a:extLst>
          </p:cNvPr>
          <p:cNvSpPr/>
          <p:nvPr/>
        </p:nvSpPr>
        <p:spPr>
          <a:xfrm>
            <a:off x="9759192" y="6455327"/>
            <a:ext cx="2323751" cy="343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9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색조합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CA087"/>
      </a:accent1>
      <a:accent2>
        <a:srgbClr val="C5AF92"/>
      </a:accent2>
      <a:accent3>
        <a:srgbClr val="F6DDD8"/>
      </a:accent3>
      <a:accent4>
        <a:srgbClr val="EAC6A6"/>
      </a:accent4>
      <a:accent5>
        <a:srgbClr val="897D77"/>
      </a:accent5>
      <a:accent6>
        <a:srgbClr val="D89D72"/>
      </a:accent6>
      <a:hlink>
        <a:srgbClr val="3F3F3F"/>
      </a:hlink>
      <a:folHlink>
        <a:srgbClr val="3F3F3F"/>
      </a:folHlink>
    </a:clrScheme>
    <a:fontScheme name="Pretendard Light">
      <a:majorFont>
        <a:latin typeface="Pretendard ExtraBold"/>
        <a:ea typeface="Pretendard ExtraBold"/>
        <a:cs typeface=""/>
      </a:majorFont>
      <a:minorFont>
        <a:latin typeface="Pretendard Light"/>
        <a:ea typeface="Pretendard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1347</Words>
  <Application>Microsoft Office PowerPoint</Application>
  <PresentationFormat>와이드스크린</PresentationFormat>
  <Paragraphs>349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Pretendard ExtraBold</vt:lpstr>
      <vt:lpstr>Pretendard 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chq112692@gmail.com</cp:lastModifiedBy>
  <cp:revision>148</cp:revision>
  <dcterms:created xsi:type="dcterms:W3CDTF">2021-09-06T03:36:05Z</dcterms:created>
  <dcterms:modified xsi:type="dcterms:W3CDTF">2021-12-01T13:12:43Z</dcterms:modified>
</cp:coreProperties>
</file>