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44"/>
            <a:ext cx="3296144" cy="513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87" y="1902971"/>
            <a:ext cx="8286625" cy="63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86957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0573" y="772742"/>
            <a:ext cx="732495" cy="24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78994" y="1551593"/>
            <a:ext cx="439497" cy="1490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13823" y="1139259"/>
            <a:ext cx="7025851" cy="2415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82763" y="2968797"/>
            <a:ext cx="1428366" cy="2076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687970" y="3811788"/>
            <a:ext cx="903410" cy="35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57270" y="4312696"/>
            <a:ext cx="2636983" cy="244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091919" y="4312696"/>
            <a:ext cx="817953" cy="2443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30340" y="4715867"/>
            <a:ext cx="8115934" cy="0"/>
          </a:xfrm>
          <a:custGeom>
            <a:avLst/>
            <a:gdLst/>
            <a:ahLst/>
            <a:cxnLst/>
            <a:rect l="l" t="t" r="r" b="b"/>
            <a:pathLst>
              <a:path w="8115934" h="0">
                <a:moveTo>
                  <a:pt x="0" y="0"/>
                </a:moveTo>
                <a:lnTo>
                  <a:pt x="81154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8"/>
            <a:ext cx="9144000" cy="50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623" y="36703"/>
            <a:ext cx="779475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23" y="1031980"/>
            <a:ext cx="7808595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5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na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kstart@126.com" TargetMode="External"/><Relationship Id="rId3" Type="http://schemas.openxmlformats.org/officeDocument/2006/relationships/image" Target="../media/image20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4000" cy="5143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51503" y="1303019"/>
            <a:ext cx="4042409" cy="1668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9084" y="1555750"/>
            <a:ext cx="30873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 b="1">
                <a:solidFill>
                  <a:srgbClr val="FD9F05"/>
                </a:solidFill>
                <a:latin typeface="等线"/>
                <a:cs typeface="等线"/>
              </a:rPr>
              <a:t>编程入门</a:t>
            </a:r>
            <a:endParaRPr sz="600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98" y="4297476"/>
            <a:ext cx="3549650" cy="815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3190">
              <a:lnSpc>
                <a:spcPts val="3350"/>
              </a:lnSpc>
              <a:spcBef>
                <a:spcPts val="95"/>
              </a:spcBef>
            </a:pPr>
            <a:r>
              <a:rPr dirty="0" sz="2800" spc="15" b="1">
                <a:solidFill>
                  <a:srgbClr val="00AE92"/>
                </a:solidFill>
                <a:latin typeface="等线"/>
                <a:cs typeface="等线"/>
              </a:rPr>
              <a:t>讲</a:t>
            </a:r>
            <a:r>
              <a:rPr dirty="0" sz="2800" b="1">
                <a:solidFill>
                  <a:srgbClr val="00AE92"/>
                </a:solidFill>
                <a:latin typeface="等线"/>
                <a:cs typeface="等线"/>
              </a:rPr>
              <a:t>师：宋</a:t>
            </a:r>
            <a:r>
              <a:rPr dirty="0" sz="2800" spc="15" b="1">
                <a:solidFill>
                  <a:srgbClr val="00AE92"/>
                </a:solidFill>
                <a:latin typeface="等线"/>
                <a:cs typeface="等线"/>
              </a:rPr>
              <a:t>红</a:t>
            </a:r>
            <a:r>
              <a:rPr dirty="0" sz="2800" spc="-5" b="1">
                <a:solidFill>
                  <a:srgbClr val="00AE92"/>
                </a:solidFill>
                <a:latin typeface="等线"/>
                <a:cs typeface="等线"/>
              </a:rPr>
              <a:t>康</a:t>
            </a:r>
            <a:endParaRPr sz="2800">
              <a:latin typeface="等线"/>
              <a:cs typeface="等线"/>
            </a:endParaRPr>
          </a:p>
          <a:p>
            <a:pPr marL="12700">
              <a:lnSpc>
                <a:spcPts val="2870"/>
              </a:lnSpc>
            </a:pPr>
            <a:r>
              <a:rPr dirty="0" sz="2400" spc="10" b="1">
                <a:solidFill>
                  <a:srgbClr val="00AE92"/>
                </a:solidFill>
                <a:latin typeface="等线"/>
                <a:cs typeface="等线"/>
              </a:rPr>
              <a:t>新浪微博</a:t>
            </a:r>
            <a:r>
              <a:rPr dirty="0" sz="2400" b="1">
                <a:solidFill>
                  <a:srgbClr val="00AE92"/>
                </a:solidFill>
                <a:latin typeface="等线"/>
                <a:cs typeface="等线"/>
              </a:rPr>
              <a:t>：</a:t>
            </a:r>
            <a:r>
              <a:rPr dirty="0" sz="2400" spc="10" b="1">
                <a:solidFill>
                  <a:srgbClr val="00AE92"/>
                </a:solidFill>
                <a:latin typeface="等线"/>
                <a:cs typeface="等线"/>
              </a:rPr>
              <a:t>尚硅谷-宋红康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723" y="947526"/>
            <a:ext cx="8253095" cy="382333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41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>
                <a:solidFill>
                  <a:srgbClr val="0000FF"/>
                </a:solidFill>
                <a:latin typeface="宋体"/>
                <a:cs typeface="宋体"/>
              </a:rPr>
              <a:t>中央处理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(Central</a:t>
            </a:r>
            <a:r>
              <a:rPr dirty="0" sz="1650" spc="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Processing</a:t>
            </a:r>
            <a:r>
              <a:rPr dirty="0" sz="165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Unit,CPU)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计</a:t>
            </a:r>
            <a:r>
              <a:rPr dirty="0" sz="1650" spc="-15">
                <a:latin typeface="宋体"/>
                <a:cs typeface="宋体"/>
              </a:rPr>
              <a:t>算</a:t>
            </a:r>
            <a:r>
              <a:rPr dirty="0" sz="1650" spc="5">
                <a:latin typeface="宋体"/>
                <a:cs typeface="宋体"/>
              </a:rPr>
              <a:t>机</a:t>
            </a:r>
            <a:r>
              <a:rPr dirty="0" sz="1650" spc="-15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大</a:t>
            </a:r>
            <a:r>
              <a:rPr dirty="0" sz="1650" spc="-15">
                <a:latin typeface="宋体"/>
                <a:cs typeface="宋体"/>
              </a:rPr>
              <a:t>脑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5">
                <a:latin typeface="宋体"/>
                <a:cs typeface="宋体"/>
              </a:rPr>
              <a:t>它</a:t>
            </a:r>
            <a:r>
              <a:rPr dirty="0" sz="1650" spc="5">
                <a:latin typeface="宋体"/>
                <a:cs typeface="宋体"/>
              </a:rPr>
              <a:t>从</a:t>
            </a:r>
            <a:r>
              <a:rPr dirty="0" sz="1650" spc="-15">
                <a:latin typeface="宋体"/>
                <a:cs typeface="宋体"/>
              </a:rPr>
              <a:t>内</a:t>
            </a:r>
            <a:r>
              <a:rPr dirty="0" sz="1650" spc="5">
                <a:latin typeface="宋体"/>
                <a:cs typeface="宋体"/>
              </a:rPr>
              <a:t>存</a:t>
            </a:r>
            <a:r>
              <a:rPr dirty="0" sz="1650" spc="-15">
                <a:latin typeface="宋体"/>
                <a:cs typeface="宋体"/>
              </a:rPr>
              <a:t>中</a:t>
            </a:r>
            <a:r>
              <a:rPr dirty="0" sz="1650" spc="5">
                <a:latin typeface="宋体"/>
                <a:cs typeface="宋体"/>
              </a:rPr>
              <a:t>获</a:t>
            </a:r>
            <a:r>
              <a:rPr dirty="0" sz="1650" spc="-15">
                <a:latin typeface="宋体"/>
                <a:cs typeface="宋体"/>
              </a:rPr>
              <a:t>取</a:t>
            </a:r>
            <a:r>
              <a:rPr dirty="0" sz="1650" spc="5">
                <a:latin typeface="宋体"/>
                <a:cs typeface="宋体"/>
              </a:rPr>
              <a:t>指</a:t>
            </a:r>
            <a:r>
              <a:rPr dirty="0" sz="1650" spc="-15">
                <a:latin typeface="宋体"/>
                <a:cs typeface="宋体"/>
              </a:rPr>
              <a:t>令</a:t>
            </a:r>
            <a:r>
              <a:rPr dirty="0" sz="1650" spc="5">
                <a:latin typeface="宋体"/>
                <a:cs typeface="宋体"/>
              </a:rPr>
              <a:t>，然</a:t>
            </a:r>
            <a:endParaRPr sz="1650">
              <a:latin typeface="宋体"/>
              <a:cs typeface="宋体"/>
            </a:endParaRPr>
          </a:p>
          <a:p>
            <a:pPr marL="269875">
              <a:lnSpc>
                <a:spcPct val="100000"/>
              </a:lnSpc>
              <a:spcBef>
                <a:spcPts val="315"/>
              </a:spcBef>
            </a:pPr>
            <a:r>
              <a:rPr dirty="0" sz="1650" spc="5">
                <a:latin typeface="宋体"/>
                <a:cs typeface="宋体"/>
              </a:rPr>
              <a:t>后执行这些指</a:t>
            </a:r>
            <a:r>
              <a:rPr dirty="0" sz="1650" spc="-10">
                <a:latin typeface="宋体"/>
                <a:cs typeface="宋体"/>
              </a:rPr>
              <a:t>令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包括：控制单</a:t>
            </a:r>
            <a:r>
              <a:rPr dirty="0" sz="1650" spc="-5">
                <a:latin typeface="宋体"/>
                <a:cs typeface="宋体"/>
              </a:rPr>
              <a:t>元</a:t>
            </a:r>
            <a:r>
              <a:rPr dirty="0" sz="1650" spc="-5">
                <a:latin typeface="Arial"/>
                <a:cs typeface="Arial"/>
              </a:rPr>
              <a:t>(control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unit)</a:t>
            </a:r>
            <a:r>
              <a:rPr dirty="0" sz="1650" spc="5">
                <a:latin typeface="宋体"/>
                <a:cs typeface="宋体"/>
              </a:rPr>
              <a:t>和算</a:t>
            </a:r>
            <a:r>
              <a:rPr dirty="0" sz="1650">
                <a:latin typeface="宋体"/>
                <a:cs typeface="宋体"/>
              </a:rPr>
              <a:t>术</a:t>
            </a:r>
            <a:r>
              <a:rPr dirty="0" sz="1650" spc="-5">
                <a:latin typeface="Arial"/>
                <a:cs typeface="Arial"/>
              </a:rPr>
              <a:t>/</a:t>
            </a:r>
            <a:r>
              <a:rPr dirty="0" sz="1650" spc="5">
                <a:latin typeface="宋体"/>
                <a:cs typeface="宋体"/>
              </a:rPr>
              <a:t>逻</a:t>
            </a:r>
            <a:r>
              <a:rPr dirty="0" sz="1650" spc="-10">
                <a:latin typeface="宋体"/>
                <a:cs typeface="宋体"/>
              </a:rPr>
              <a:t>辑</a:t>
            </a:r>
            <a:r>
              <a:rPr dirty="0" sz="1650" spc="5">
                <a:latin typeface="宋体"/>
                <a:cs typeface="宋体"/>
              </a:rPr>
              <a:t>单</a:t>
            </a:r>
            <a:r>
              <a:rPr dirty="0" sz="1650" spc="-10">
                <a:latin typeface="宋体"/>
                <a:cs typeface="宋体"/>
              </a:rPr>
              <a:t>元</a:t>
            </a:r>
            <a:r>
              <a:rPr dirty="0" sz="1650" spc="-5">
                <a:latin typeface="Arial"/>
                <a:cs typeface="Arial"/>
              </a:rPr>
              <a:t>(arithmetic/login</a:t>
            </a:r>
            <a:r>
              <a:rPr dirty="0" sz="1650" spc="-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unit)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 marL="541020">
              <a:lnSpc>
                <a:spcPct val="100000"/>
              </a:lnSpc>
              <a:spcBef>
                <a:spcPts val="310"/>
              </a:spcBef>
            </a:pPr>
            <a:r>
              <a:rPr dirty="0" sz="1650">
                <a:solidFill>
                  <a:srgbClr val="0000FF"/>
                </a:solidFill>
                <a:latin typeface="宋体"/>
                <a:cs typeface="宋体"/>
              </a:rPr>
              <a:t>控制单元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dirty="0" sz="1650" spc="5">
                <a:latin typeface="宋体"/>
                <a:cs typeface="宋体"/>
              </a:rPr>
              <a:t>用</a:t>
            </a:r>
            <a:r>
              <a:rPr dirty="0" sz="1650" spc="-15">
                <a:latin typeface="宋体"/>
                <a:cs typeface="宋体"/>
              </a:rPr>
              <a:t>于</a:t>
            </a:r>
            <a:r>
              <a:rPr dirty="0" sz="1650" spc="5">
                <a:latin typeface="宋体"/>
                <a:cs typeface="宋体"/>
              </a:rPr>
              <a:t>控</a:t>
            </a:r>
            <a:r>
              <a:rPr dirty="0" sz="1650" spc="-15">
                <a:latin typeface="宋体"/>
                <a:cs typeface="宋体"/>
              </a:rPr>
              <a:t>制</a:t>
            </a:r>
            <a:r>
              <a:rPr dirty="0" sz="1650" spc="5">
                <a:latin typeface="宋体"/>
                <a:cs typeface="宋体"/>
              </a:rPr>
              <a:t>和</a:t>
            </a:r>
            <a:r>
              <a:rPr dirty="0" sz="1650" spc="-15">
                <a:latin typeface="宋体"/>
                <a:cs typeface="宋体"/>
              </a:rPr>
              <a:t>协</a:t>
            </a:r>
            <a:r>
              <a:rPr dirty="0" sz="1650" spc="5">
                <a:latin typeface="宋体"/>
                <a:cs typeface="宋体"/>
              </a:rPr>
              <a:t>调</a:t>
            </a:r>
            <a:r>
              <a:rPr dirty="0" sz="1650" spc="-15">
                <a:latin typeface="宋体"/>
                <a:cs typeface="宋体"/>
              </a:rPr>
              <a:t>其</a:t>
            </a:r>
            <a:r>
              <a:rPr dirty="0" sz="1650" spc="5">
                <a:latin typeface="宋体"/>
                <a:cs typeface="宋体"/>
              </a:rPr>
              <a:t>他</a:t>
            </a:r>
            <a:r>
              <a:rPr dirty="0" sz="1650" spc="-15">
                <a:latin typeface="宋体"/>
                <a:cs typeface="宋体"/>
              </a:rPr>
              <a:t>组</a:t>
            </a:r>
            <a:r>
              <a:rPr dirty="0" sz="1650" spc="5">
                <a:latin typeface="宋体"/>
                <a:cs typeface="宋体"/>
              </a:rPr>
              <a:t>件</a:t>
            </a:r>
            <a:r>
              <a:rPr dirty="0" sz="1650" spc="-15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动</a:t>
            </a:r>
            <a:r>
              <a:rPr dirty="0" sz="1650" spc="-15">
                <a:latin typeface="宋体"/>
                <a:cs typeface="宋体"/>
              </a:rPr>
              <a:t>作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 marL="541020">
              <a:lnSpc>
                <a:spcPct val="100000"/>
              </a:lnSpc>
              <a:spcBef>
                <a:spcPts val="325"/>
              </a:spcBef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算术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逻辑单元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dirty="0" sz="1650" spc="-10">
                <a:latin typeface="宋体"/>
                <a:cs typeface="宋体"/>
              </a:rPr>
              <a:t>用</a:t>
            </a:r>
            <a:r>
              <a:rPr dirty="0" sz="1650" spc="5">
                <a:latin typeface="宋体"/>
                <a:cs typeface="宋体"/>
              </a:rPr>
              <a:t>于</a:t>
            </a:r>
            <a:r>
              <a:rPr dirty="0" sz="1650" spc="-10">
                <a:latin typeface="宋体"/>
                <a:cs typeface="宋体"/>
              </a:rPr>
              <a:t>完</a:t>
            </a:r>
            <a:r>
              <a:rPr dirty="0" sz="1650" spc="5">
                <a:latin typeface="宋体"/>
                <a:cs typeface="宋体"/>
              </a:rPr>
              <a:t>成</a:t>
            </a:r>
            <a:r>
              <a:rPr dirty="0" sz="1650" spc="-10">
                <a:latin typeface="宋体"/>
                <a:cs typeface="宋体"/>
              </a:rPr>
              <a:t>数</a:t>
            </a:r>
            <a:r>
              <a:rPr dirty="0" sz="1650" spc="5">
                <a:latin typeface="宋体"/>
                <a:cs typeface="宋体"/>
              </a:rPr>
              <a:t>值</a:t>
            </a:r>
            <a:r>
              <a:rPr dirty="0" sz="1650" spc="-10">
                <a:latin typeface="宋体"/>
                <a:cs typeface="宋体"/>
              </a:rPr>
              <a:t>运</a:t>
            </a:r>
            <a:r>
              <a:rPr dirty="0" sz="1650" spc="5">
                <a:latin typeface="宋体"/>
                <a:cs typeface="宋体"/>
              </a:rPr>
              <a:t>算</a:t>
            </a:r>
            <a:r>
              <a:rPr dirty="0" sz="1650" spc="-5">
                <a:latin typeface="Arial"/>
                <a:cs typeface="Arial"/>
              </a:rPr>
              <a:t>(+</a:t>
            </a:r>
            <a:r>
              <a:rPr dirty="0" sz="1650" spc="-10">
                <a:latin typeface="宋体"/>
                <a:cs typeface="宋体"/>
              </a:rPr>
              <a:t>、</a:t>
            </a:r>
            <a:r>
              <a:rPr dirty="0" sz="1650">
                <a:latin typeface="Arial"/>
                <a:cs typeface="Arial"/>
              </a:rPr>
              <a:t>-</a:t>
            </a:r>
            <a:r>
              <a:rPr dirty="0" sz="1650" spc="5">
                <a:latin typeface="宋体"/>
                <a:cs typeface="宋体"/>
              </a:rPr>
              <a:t>、</a:t>
            </a:r>
            <a:r>
              <a:rPr dirty="0" sz="1650" spc="-10">
                <a:latin typeface="Arial"/>
                <a:cs typeface="Arial"/>
              </a:rPr>
              <a:t>*</a:t>
            </a:r>
            <a:r>
              <a:rPr dirty="0" sz="1650" spc="-10">
                <a:latin typeface="宋体"/>
                <a:cs typeface="宋体"/>
              </a:rPr>
              <a:t>、</a:t>
            </a:r>
            <a:r>
              <a:rPr dirty="0" sz="1650" spc="-5">
                <a:latin typeface="Arial"/>
                <a:cs typeface="Arial"/>
              </a:rPr>
              <a:t>/)</a:t>
            </a:r>
            <a:r>
              <a:rPr dirty="0" sz="1650" spc="5">
                <a:latin typeface="宋体"/>
                <a:cs typeface="宋体"/>
              </a:rPr>
              <a:t>和逻</a:t>
            </a:r>
            <a:r>
              <a:rPr dirty="0" sz="1650" spc="-10">
                <a:latin typeface="宋体"/>
                <a:cs typeface="宋体"/>
              </a:rPr>
              <a:t>辑</a:t>
            </a:r>
            <a:r>
              <a:rPr dirty="0" sz="1650" spc="5">
                <a:latin typeface="宋体"/>
                <a:cs typeface="宋体"/>
              </a:rPr>
              <a:t>运</a:t>
            </a:r>
            <a:r>
              <a:rPr dirty="0" sz="1650" spc="-10">
                <a:latin typeface="宋体"/>
                <a:cs typeface="宋体"/>
              </a:rPr>
              <a:t>算</a:t>
            </a:r>
            <a:r>
              <a:rPr dirty="0" sz="1650">
                <a:latin typeface="Arial"/>
                <a:cs typeface="Arial"/>
              </a:rPr>
              <a:t>(</a:t>
            </a:r>
            <a:r>
              <a:rPr dirty="0" sz="1650" spc="5">
                <a:latin typeface="宋体"/>
                <a:cs typeface="宋体"/>
              </a:rPr>
              <a:t>比</a:t>
            </a:r>
            <a:r>
              <a:rPr dirty="0" sz="1650" spc="-10">
                <a:latin typeface="宋体"/>
                <a:cs typeface="宋体"/>
              </a:rPr>
              <a:t>较</a:t>
            </a:r>
            <a:r>
              <a:rPr dirty="0" sz="1650">
                <a:latin typeface="Arial"/>
                <a:cs typeface="Arial"/>
              </a:rPr>
              <a:t>)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69875" marR="5080" indent="-257175">
              <a:lnSpc>
                <a:spcPct val="116399"/>
              </a:lnSpc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每台计算机都</a:t>
            </a:r>
            <a:r>
              <a:rPr dirty="0" sz="1650" spc="-10">
                <a:latin typeface="宋体"/>
                <a:cs typeface="宋体"/>
              </a:rPr>
              <a:t>有</a:t>
            </a:r>
            <a:r>
              <a:rPr dirty="0" sz="1650" spc="5">
                <a:latin typeface="宋体"/>
                <a:cs typeface="宋体"/>
              </a:rPr>
              <a:t>一个</a:t>
            </a:r>
            <a:r>
              <a:rPr dirty="0" sz="1650" spc="-10">
                <a:latin typeface="宋体"/>
                <a:cs typeface="宋体"/>
              </a:rPr>
              <a:t>内</a:t>
            </a:r>
            <a:r>
              <a:rPr dirty="0" sz="1650" spc="5">
                <a:latin typeface="宋体"/>
                <a:cs typeface="宋体"/>
              </a:rPr>
              <a:t>部</a:t>
            </a:r>
            <a:r>
              <a:rPr dirty="0" sz="1650" spc="-10">
                <a:latin typeface="宋体"/>
                <a:cs typeface="宋体"/>
              </a:rPr>
              <a:t>时</a:t>
            </a:r>
            <a:r>
              <a:rPr dirty="0" sz="1650" spc="5">
                <a:latin typeface="宋体"/>
                <a:cs typeface="宋体"/>
              </a:rPr>
              <a:t>钟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该</a:t>
            </a:r>
            <a:r>
              <a:rPr dirty="0" sz="1650" spc="-10">
                <a:latin typeface="宋体"/>
                <a:cs typeface="宋体"/>
              </a:rPr>
              <a:t>时</a:t>
            </a:r>
            <a:r>
              <a:rPr dirty="0" sz="1650" spc="5">
                <a:latin typeface="宋体"/>
                <a:cs typeface="宋体"/>
              </a:rPr>
              <a:t>钟</a:t>
            </a:r>
            <a:r>
              <a:rPr dirty="0" sz="1650" spc="-10">
                <a:latin typeface="宋体"/>
                <a:cs typeface="宋体"/>
              </a:rPr>
              <a:t>以</a:t>
            </a:r>
            <a:r>
              <a:rPr dirty="0" sz="1650" spc="5">
                <a:latin typeface="宋体"/>
                <a:cs typeface="宋体"/>
              </a:rPr>
              <a:t>固</a:t>
            </a:r>
            <a:r>
              <a:rPr dirty="0" sz="1650" spc="-10">
                <a:latin typeface="宋体"/>
                <a:cs typeface="宋体"/>
              </a:rPr>
              <a:t>定</a:t>
            </a:r>
            <a:r>
              <a:rPr dirty="0" sz="1650" spc="5">
                <a:latin typeface="宋体"/>
                <a:cs typeface="宋体"/>
              </a:rPr>
              <a:t>速</a:t>
            </a:r>
            <a:r>
              <a:rPr dirty="0" sz="1650" spc="-10">
                <a:latin typeface="宋体"/>
                <a:cs typeface="宋体"/>
              </a:rPr>
              <a:t>度</a:t>
            </a:r>
            <a:r>
              <a:rPr dirty="0" sz="1650" spc="5">
                <a:latin typeface="宋体"/>
                <a:cs typeface="宋体"/>
              </a:rPr>
              <a:t>发</a:t>
            </a:r>
            <a:r>
              <a:rPr dirty="0" sz="1650" spc="-10">
                <a:latin typeface="宋体"/>
                <a:cs typeface="宋体"/>
              </a:rPr>
              <a:t>射</a:t>
            </a:r>
            <a:r>
              <a:rPr dirty="0" sz="1650" spc="5">
                <a:latin typeface="宋体"/>
                <a:cs typeface="宋体"/>
              </a:rPr>
              <a:t>电</a:t>
            </a:r>
            <a:r>
              <a:rPr dirty="0" sz="1650" spc="-10">
                <a:latin typeface="宋体"/>
                <a:cs typeface="宋体"/>
              </a:rPr>
              <a:t>子</a:t>
            </a:r>
            <a:r>
              <a:rPr dirty="0" sz="1650" spc="5">
                <a:latin typeface="宋体"/>
                <a:cs typeface="宋体"/>
              </a:rPr>
              <a:t>脉</a:t>
            </a:r>
            <a:r>
              <a:rPr dirty="0" sz="1650" spc="-10">
                <a:latin typeface="宋体"/>
                <a:cs typeface="宋体"/>
              </a:rPr>
              <a:t>冲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时</a:t>
            </a:r>
            <a:r>
              <a:rPr dirty="0" sz="1650" spc="5">
                <a:latin typeface="宋体"/>
                <a:cs typeface="宋体"/>
              </a:rPr>
              <a:t>钟</a:t>
            </a:r>
            <a:r>
              <a:rPr dirty="0" sz="1650" spc="-10">
                <a:latin typeface="宋体"/>
                <a:cs typeface="宋体"/>
              </a:rPr>
              <a:t>速</a:t>
            </a:r>
            <a:r>
              <a:rPr dirty="0" sz="1650" spc="5">
                <a:latin typeface="宋体"/>
                <a:cs typeface="宋体"/>
              </a:rPr>
              <a:t>度</a:t>
            </a:r>
            <a:r>
              <a:rPr dirty="0" sz="1650" spc="-10">
                <a:latin typeface="宋体"/>
                <a:cs typeface="宋体"/>
              </a:rPr>
              <a:t>越</a:t>
            </a:r>
            <a:r>
              <a:rPr dirty="0" sz="1650" spc="5">
                <a:latin typeface="宋体"/>
                <a:cs typeface="宋体"/>
              </a:rPr>
              <a:t>快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在给 </a:t>
            </a:r>
            <a:r>
              <a:rPr dirty="0" sz="1650" spc="5">
                <a:latin typeface="宋体"/>
                <a:cs typeface="宋体"/>
              </a:rPr>
              <a:t>定的</a:t>
            </a:r>
            <a:r>
              <a:rPr dirty="0" sz="1650" spc="-5">
                <a:latin typeface="宋体"/>
                <a:cs typeface="宋体"/>
              </a:rPr>
              <a:t>时</a:t>
            </a:r>
            <a:r>
              <a:rPr dirty="0" sz="1650" spc="5">
                <a:latin typeface="宋体"/>
                <a:cs typeface="宋体"/>
              </a:rPr>
              <a:t>间段</a:t>
            </a:r>
            <a:r>
              <a:rPr dirty="0" sz="1650" spc="-5">
                <a:latin typeface="宋体"/>
                <a:cs typeface="宋体"/>
              </a:rPr>
              <a:t>内</a:t>
            </a:r>
            <a:r>
              <a:rPr dirty="0" sz="1650" spc="-10">
                <a:latin typeface="宋体"/>
                <a:cs typeface="宋体"/>
              </a:rPr>
              <a:t>执</a:t>
            </a:r>
            <a:r>
              <a:rPr dirty="0" sz="1650" spc="5">
                <a:latin typeface="宋体"/>
                <a:cs typeface="宋体"/>
              </a:rPr>
              <a:t>行的</a:t>
            </a:r>
            <a:r>
              <a:rPr dirty="0" sz="1650" spc="-15">
                <a:latin typeface="宋体"/>
                <a:cs typeface="宋体"/>
              </a:rPr>
              <a:t>指</a:t>
            </a:r>
            <a:r>
              <a:rPr dirty="0" sz="1650" spc="5">
                <a:latin typeface="宋体"/>
                <a:cs typeface="宋体"/>
              </a:rPr>
              <a:t>令</a:t>
            </a:r>
            <a:r>
              <a:rPr dirty="0" sz="1650" spc="-15">
                <a:latin typeface="宋体"/>
                <a:cs typeface="宋体"/>
              </a:rPr>
              <a:t>就</a:t>
            </a:r>
            <a:r>
              <a:rPr dirty="0" sz="1650" spc="5">
                <a:latin typeface="宋体"/>
                <a:cs typeface="宋体"/>
              </a:rPr>
              <a:t>越</a:t>
            </a:r>
            <a:r>
              <a:rPr dirty="0" sz="1650" spc="-15">
                <a:latin typeface="宋体"/>
                <a:cs typeface="宋体"/>
              </a:rPr>
              <a:t>多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5">
                <a:latin typeface="宋体"/>
                <a:cs typeface="宋体"/>
              </a:rPr>
              <a:t>速</a:t>
            </a:r>
            <a:r>
              <a:rPr dirty="0" sz="1650" spc="5">
                <a:latin typeface="宋体"/>
                <a:cs typeface="宋体"/>
              </a:rPr>
              <a:t>度</a:t>
            </a:r>
            <a:r>
              <a:rPr dirty="0" sz="1650" spc="-15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计</a:t>
            </a:r>
            <a:r>
              <a:rPr dirty="0" sz="1650" spc="-15">
                <a:latin typeface="宋体"/>
                <a:cs typeface="宋体"/>
              </a:rPr>
              <a:t>量</a:t>
            </a:r>
            <a:r>
              <a:rPr dirty="0" sz="1650" spc="5">
                <a:latin typeface="宋体"/>
                <a:cs typeface="宋体"/>
              </a:rPr>
              <a:t>单</a:t>
            </a:r>
            <a:r>
              <a:rPr dirty="0" sz="1650" spc="-15">
                <a:latin typeface="宋体"/>
                <a:cs typeface="宋体"/>
              </a:rPr>
              <a:t>位</a:t>
            </a:r>
            <a:r>
              <a:rPr dirty="0" sz="1650" spc="5">
                <a:latin typeface="宋体"/>
                <a:cs typeface="宋体"/>
              </a:rPr>
              <a:t>是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赫</a:t>
            </a:r>
            <a:r>
              <a:rPr dirty="0" sz="1650">
                <a:solidFill>
                  <a:srgbClr val="0000FF"/>
                </a:solidFill>
                <a:latin typeface="宋体"/>
                <a:cs typeface="宋体"/>
              </a:rPr>
              <a:t>兹</a:t>
            </a:r>
            <a:r>
              <a:rPr dirty="0" sz="1650" spc="-10">
                <a:solidFill>
                  <a:srgbClr val="0000FF"/>
                </a:solidFill>
                <a:latin typeface="Arial"/>
                <a:cs typeface="Arial"/>
              </a:rPr>
              <a:t>(Hz)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dirty="0" sz="1650" spc="-10">
                <a:solidFill>
                  <a:srgbClr val="0000FF"/>
                </a:solidFill>
                <a:latin typeface="Arial"/>
                <a:cs typeface="Arial"/>
              </a:rPr>
              <a:t>1Hz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相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当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于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每秒</a:t>
            </a:r>
            <a:r>
              <a:rPr dirty="0" sz="1650" spc="-15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个脉 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冲。</a:t>
            </a:r>
            <a:r>
              <a:rPr dirty="0" sz="1650" spc="5">
                <a:latin typeface="宋体"/>
                <a:cs typeface="宋体"/>
              </a:rPr>
              <a:t>随着</a:t>
            </a:r>
            <a:r>
              <a:rPr dirty="0" sz="1650">
                <a:latin typeface="Arial"/>
                <a:cs typeface="Arial"/>
              </a:rPr>
              <a:t>CPU</a:t>
            </a:r>
            <a:r>
              <a:rPr dirty="0" sz="1650" spc="-10">
                <a:latin typeface="宋体"/>
                <a:cs typeface="宋体"/>
              </a:rPr>
              <a:t>速</a:t>
            </a:r>
            <a:r>
              <a:rPr dirty="0" sz="1650" spc="5">
                <a:latin typeface="宋体"/>
                <a:cs typeface="宋体"/>
              </a:rPr>
              <a:t>度</a:t>
            </a:r>
            <a:r>
              <a:rPr dirty="0" sz="1650" spc="-10">
                <a:latin typeface="宋体"/>
                <a:cs typeface="宋体"/>
              </a:rPr>
              <a:t>不</a:t>
            </a:r>
            <a:r>
              <a:rPr dirty="0" sz="1650" spc="5">
                <a:latin typeface="宋体"/>
                <a:cs typeface="宋体"/>
              </a:rPr>
              <a:t>断</a:t>
            </a:r>
            <a:r>
              <a:rPr dirty="0" sz="1650" spc="-10">
                <a:latin typeface="宋体"/>
                <a:cs typeface="宋体"/>
              </a:rPr>
              <a:t>提</a:t>
            </a:r>
            <a:r>
              <a:rPr dirty="0" sz="1650" spc="5">
                <a:latin typeface="宋体"/>
                <a:cs typeface="宋体"/>
              </a:rPr>
              <a:t>高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目</a:t>
            </a:r>
            <a:r>
              <a:rPr dirty="0" sz="1650" spc="-10">
                <a:latin typeface="宋体"/>
                <a:cs typeface="宋体"/>
              </a:rPr>
              <a:t>前</a:t>
            </a:r>
            <a:r>
              <a:rPr dirty="0" sz="1650" spc="5">
                <a:latin typeface="宋体"/>
                <a:cs typeface="宋体"/>
              </a:rPr>
              <a:t>以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千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兆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赫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(GHz)</a:t>
            </a:r>
            <a:r>
              <a:rPr dirty="0" sz="1650" spc="-10">
                <a:latin typeface="宋体"/>
                <a:cs typeface="宋体"/>
              </a:rPr>
              <a:t>来</a:t>
            </a:r>
            <a:r>
              <a:rPr dirty="0" sz="1650" spc="5">
                <a:latin typeface="宋体"/>
                <a:cs typeface="宋体"/>
              </a:rPr>
              <a:t>表</a:t>
            </a:r>
            <a:r>
              <a:rPr dirty="0" sz="1650" spc="-10">
                <a:latin typeface="宋体"/>
                <a:cs typeface="宋体"/>
              </a:rPr>
              <a:t>述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"/>
            </a:pPr>
            <a:endParaRPr sz="225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最初一个</a:t>
            </a:r>
            <a:r>
              <a:rPr dirty="0" sz="1650">
                <a:latin typeface="Arial"/>
                <a:cs typeface="Arial"/>
              </a:rPr>
              <a:t>CPU</a:t>
            </a:r>
            <a:r>
              <a:rPr dirty="0" sz="1650" spc="-10">
                <a:latin typeface="宋体"/>
                <a:cs typeface="宋体"/>
              </a:rPr>
              <a:t>只</a:t>
            </a:r>
            <a:r>
              <a:rPr dirty="0" sz="1650" spc="5">
                <a:latin typeface="宋体"/>
                <a:cs typeface="宋体"/>
              </a:rPr>
              <a:t>有</a:t>
            </a:r>
            <a:r>
              <a:rPr dirty="0" sz="1650" spc="-10">
                <a:latin typeface="宋体"/>
                <a:cs typeface="宋体"/>
              </a:rPr>
              <a:t>一</a:t>
            </a:r>
            <a:r>
              <a:rPr dirty="0" sz="1650" spc="5">
                <a:latin typeface="宋体"/>
                <a:cs typeface="宋体"/>
              </a:rPr>
              <a:t>个</a:t>
            </a:r>
            <a:r>
              <a:rPr dirty="0" sz="1650" spc="-10">
                <a:latin typeface="宋体"/>
                <a:cs typeface="宋体"/>
              </a:rPr>
              <a:t>核</a:t>
            </a:r>
            <a:r>
              <a:rPr dirty="0" sz="1650" spc="-5">
                <a:latin typeface="Arial"/>
                <a:cs typeface="Arial"/>
              </a:rPr>
              <a:t>(core)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核</a:t>
            </a:r>
            <a:r>
              <a:rPr dirty="0" sz="1650" spc="5">
                <a:latin typeface="宋体"/>
                <a:cs typeface="宋体"/>
              </a:rPr>
              <a:t>是</a:t>
            </a:r>
            <a:r>
              <a:rPr dirty="0" sz="1650" spc="-10">
                <a:latin typeface="宋体"/>
                <a:cs typeface="宋体"/>
              </a:rPr>
              <a:t>处</a:t>
            </a:r>
            <a:r>
              <a:rPr dirty="0" sz="1650" spc="5">
                <a:latin typeface="宋体"/>
                <a:cs typeface="宋体"/>
              </a:rPr>
              <a:t>理</a:t>
            </a:r>
            <a:r>
              <a:rPr dirty="0" sz="1650" spc="-10">
                <a:latin typeface="宋体"/>
                <a:cs typeface="宋体"/>
              </a:rPr>
              <a:t>器</a:t>
            </a:r>
            <a:r>
              <a:rPr dirty="0" sz="1650" spc="5">
                <a:latin typeface="宋体"/>
                <a:cs typeface="宋体"/>
              </a:rPr>
              <a:t>中</a:t>
            </a:r>
            <a:r>
              <a:rPr dirty="0" sz="1650" spc="-10">
                <a:latin typeface="宋体"/>
                <a:cs typeface="宋体"/>
              </a:rPr>
              <a:t>实</a:t>
            </a:r>
            <a:r>
              <a:rPr dirty="0" sz="1650" spc="5">
                <a:latin typeface="宋体"/>
                <a:cs typeface="宋体"/>
              </a:rPr>
              <a:t>现</a:t>
            </a:r>
            <a:r>
              <a:rPr dirty="0" sz="1650" spc="-10">
                <a:latin typeface="宋体"/>
                <a:cs typeface="宋体"/>
              </a:rPr>
              <a:t>指</a:t>
            </a:r>
            <a:r>
              <a:rPr dirty="0" sz="1650" spc="5">
                <a:latin typeface="宋体"/>
                <a:cs typeface="宋体"/>
              </a:rPr>
              <a:t>令</a:t>
            </a:r>
            <a:r>
              <a:rPr dirty="0" sz="1650" spc="-10">
                <a:latin typeface="宋体"/>
                <a:cs typeface="宋体"/>
              </a:rPr>
              <a:t>读</a:t>
            </a:r>
            <a:r>
              <a:rPr dirty="0" sz="1650" spc="5">
                <a:latin typeface="宋体"/>
                <a:cs typeface="宋体"/>
              </a:rPr>
              <a:t>取</a:t>
            </a:r>
            <a:r>
              <a:rPr dirty="0" sz="1650" spc="-10">
                <a:latin typeface="宋体"/>
                <a:cs typeface="宋体"/>
              </a:rPr>
              <a:t>和</a:t>
            </a:r>
            <a:r>
              <a:rPr dirty="0" sz="1650" spc="5">
                <a:latin typeface="宋体"/>
                <a:cs typeface="宋体"/>
              </a:rPr>
              <a:t>执</a:t>
            </a:r>
            <a:r>
              <a:rPr dirty="0" sz="1650" spc="-10">
                <a:latin typeface="宋体"/>
                <a:cs typeface="宋体"/>
              </a:rPr>
              <a:t>行</a:t>
            </a:r>
            <a:r>
              <a:rPr dirty="0" sz="1650" spc="5">
                <a:latin typeface="宋体"/>
                <a:cs typeface="宋体"/>
              </a:rPr>
              <a:t>的</a:t>
            </a:r>
            <a:r>
              <a:rPr dirty="0" sz="1650" spc="-10">
                <a:latin typeface="宋体"/>
                <a:cs typeface="宋体"/>
              </a:rPr>
              <a:t>部</a:t>
            </a:r>
            <a:r>
              <a:rPr dirty="0" sz="1650" spc="5">
                <a:latin typeface="宋体"/>
                <a:cs typeface="宋体"/>
              </a:rPr>
              <a:t>分</a:t>
            </a:r>
            <a:r>
              <a:rPr dirty="0" sz="1650" spc="-10">
                <a:latin typeface="宋体"/>
                <a:cs typeface="宋体"/>
              </a:rPr>
              <a:t>。</a:t>
            </a:r>
            <a:r>
              <a:rPr dirty="0" sz="1650" spc="5">
                <a:latin typeface="宋体"/>
                <a:cs typeface="宋体"/>
              </a:rPr>
              <a:t>一</a:t>
            </a:r>
            <a:r>
              <a:rPr dirty="0" sz="1650" spc="-10">
                <a:latin typeface="宋体"/>
                <a:cs typeface="宋体"/>
              </a:rPr>
              <a:t>个</a:t>
            </a:r>
            <a:r>
              <a:rPr dirty="0" sz="1650" spc="5">
                <a:latin typeface="宋体"/>
                <a:cs typeface="宋体"/>
              </a:rPr>
              <a:t>多核</a:t>
            </a:r>
            <a:endParaRPr sz="1650">
              <a:latin typeface="宋体"/>
              <a:cs typeface="宋体"/>
            </a:endParaRPr>
          </a:p>
          <a:p>
            <a:pPr marL="269875">
              <a:lnSpc>
                <a:spcPct val="100000"/>
              </a:lnSpc>
              <a:spcBef>
                <a:spcPts val="325"/>
              </a:spcBef>
            </a:pPr>
            <a:r>
              <a:rPr dirty="0" sz="1650" spc="5">
                <a:latin typeface="Arial"/>
                <a:cs typeface="Arial"/>
              </a:rPr>
              <a:t>CPU</a:t>
            </a:r>
            <a:r>
              <a:rPr dirty="0" sz="1650" spc="5">
                <a:latin typeface="宋体"/>
                <a:cs typeface="宋体"/>
              </a:rPr>
              <a:t>是一</a:t>
            </a:r>
            <a:r>
              <a:rPr dirty="0" sz="1650" spc="-15">
                <a:latin typeface="宋体"/>
                <a:cs typeface="宋体"/>
              </a:rPr>
              <a:t>个</a:t>
            </a:r>
            <a:r>
              <a:rPr dirty="0" sz="1650" spc="5">
                <a:latin typeface="宋体"/>
                <a:cs typeface="宋体"/>
              </a:rPr>
              <a:t>具</a:t>
            </a:r>
            <a:r>
              <a:rPr dirty="0" sz="1650" spc="-15">
                <a:latin typeface="宋体"/>
                <a:cs typeface="宋体"/>
              </a:rPr>
              <a:t>有</a:t>
            </a:r>
            <a:r>
              <a:rPr dirty="0" sz="1650" spc="5">
                <a:latin typeface="宋体"/>
                <a:cs typeface="宋体"/>
              </a:rPr>
              <a:t>两</a:t>
            </a:r>
            <a:r>
              <a:rPr dirty="0" sz="1650" spc="-15">
                <a:latin typeface="宋体"/>
                <a:cs typeface="宋体"/>
              </a:rPr>
              <a:t>个</a:t>
            </a:r>
            <a:r>
              <a:rPr dirty="0" sz="1650" spc="5">
                <a:latin typeface="宋体"/>
                <a:cs typeface="宋体"/>
              </a:rPr>
              <a:t>或</a:t>
            </a:r>
            <a:r>
              <a:rPr dirty="0" sz="1650" spc="-15">
                <a:latin typeface="宋体"/>
                <a:cs typeface="宋体"/>
              </a:rPr>
              <a:t>者</a:t>
            </a:r>
            <a:r>
              <a:rPr dirty="0" sz="1650" spc="5">
                <a:latin typeface="宋体"/>
                <a:cs typeface="宋体"/>
              </a:rPr>
              <a:t>更</a:t>
            </a:r>
            <a:r>
              <a:rPr dirty="0" sz="1650" spc="-15">
                <a:latin typeface="宋体"/>
                <a:cs typeface="宋体"/>
              </a:rPr>
              <a:t>多</a:t>
            </a:r>
            <a:r>
              <a:rPr dirty="0" sz="1650" spc="5">
                <a:latin typeface="宋体"/>
                <a:cs typeface="宋体"/>
              </a:rPr>
              <a:t>独</a:t>
            </a:r>
            <a:r>
              <a:rPr dirty="0" sz="1650" spc="-15">
                <a:latin typeface="宋体"/>
                <a:cs typeface="宋体"/>
              </a:rPr>
              <a:t>立</a:t>
            </a:r>
            <a:r>
              <a:rPr dirty="0" sz="1650" spc="5">
                <a:latin typeface="宋体"/>
                <a:cs typeface="宋体"/>
              </a:rPr>
              <a:t>核</a:t>
            </a:r>
            <a:r>
              <a:rPr dirty="0" sz="1650" spc="-15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组</a:t>
            </a:r>
            <a:r>
              <a:rPr dirty="0" sz="1650" spc="-15">
                <a:latin typeface="宋体"/>
                <a:cs typeface="宋体"/>
              </a:rPr>
              <a:t>件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5">
                <a:latin typeface="宋体"/>
                <a:cs typeface="宋体"/>
              </a:rPr>
              <a:t>可</a:t>
            </a:r>
            <a:r>
              <a:rPr dirty="0" sz="1650" spc="5">
                <a:latin typeface="宋体"/>
                <a:cs typeface="宋体"/>
              </a:rPr>
              <a:t>提</a:t>
            </a:r>
            <a:r>
              <a:rPr dirty="0" sz="1650" spc="-10">
                <a:latin typeface="宋体"/>
                <a:cs typeface="宋体"/>
              </a:rPr>
              <a:t>高</a:t>
            </a:r>
            <a:r>
              <a:rPr dirty="0" sz="1650" spc="-5">
                <a:latin typeface="Arial"/>
                <a:cs typeface="Arial"/>
              </a:rPr>
              <a:t>CPU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处</a:t>
            </a:r>
            <a:r>
              <a:rPr dirty="0" sz="1650" spc="-15">
                <a:latin typeface="宋体"/>
                <a:cs typeface="宋体"/>
              </a:rPr>
              <a:t>理</a:t>
            </a:r>
            <a:r>
              <a:rPr dirty="0" sz="1650" spc="5">
                <a:latin typeface="宋体"/>
                <a:cs typeface="宋体"/>
              </a:rPr>
              <a:t>能</a:t>
            </a:r>
            <a:r>
              <a:rPr dirty="0" sz="1650" spc="-15">
                <a:latin typeface="宋体"/>
                <a:cs typeface="宋体"/>
              </a:rPr>
              <a:t>力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1088" y="1424939"/>
            <a:ext cx="164134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43116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</a:t>
            </a:r>
            <a:r>
              <a:rPr dirty="0" spc="10"/>
              <a:t>绍</a:t>
            </a:r>
            <a:r>
              <a:rPr dirty="0">
                <a:latin typeface="Arial"/>
                <a:cs typeface="Arial"/>
              </a:rPr>
              <a:t>-</a:t>
            </a:r>
            <a:r>
              <a:rPr dirty="0" spc="5"/>
              <a:t>中央处理器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886205"/>
            <a:ext cx="4009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IT</a:t>
            </a:r>
            <a:r>
              <a:rPr dirty="0" spc="10"/>
              <a:t>定律之计算机行业发展规律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026" y="1566651"/>
            <a:ext cx="4410075" cy="146558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355"/>
              </a:spcBef>
              <a:buSzPct val="95238"/>
              <a:buFont typeface="Wingdings"/>
              <a:buChar char=""/>
              <a:tabLst>
                <a:tab pos="227965" algn="l"/>
              </a:tabLst>
            </a:pPr>
            <a:r>
              <a:rPr dirty="0" sz="2100">
                <a:latin typeface="宋体"/>
                <a:cs typeface="宋体"/>
              </a:rPr>
              <a:t>摩尔定律</a:t>
            </a:r>
            <a:r>
              <a:rPr dirty="0" sz="2100" spc="-10">
                <a:latin typeface="Arial"/>
                <a:cs typeface="Arial"/>
              </a:rPr>
              <a:t>(Moore’s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Law)</a:t>
            </a:r>
            <a:endParaRPr sz="21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260"/>
              </a:spcBef>
              <a:buSzPct val="95238"/>
              <a:buFont typeface="Wingdings"/>
              <a:buChar char=""/>
              <a:tabLst>
                <a:tab pos="227965" algn="l"/>
              </a:tabLst>
            </a:pPr>
            <a:r>
              <a:rPr dirty="0" sz="2100" spc="-5">
                <a:latin typeface="宋体"/>
                <a:cs typeface="宋体"/>
              </a:rPr>
              <a:t>安迪</a:t>
            </a:r>
            <a:r>
              <a:rPr dirty="0" sz="2100" spc="-5">
                <a:latin typeface="Arial"/>
                <a:cs typeface="Arial"/>
              </a:rPr>
              <a:t>-</a:t>
            </a:r>
            <a:r>
              <a:rPr dirty="0" sz="2100" spc="-5">
                <a:latin typeface="宋体"/>
                <a:cs typeface="宋体"/>
              </a:rPr>
              <a:t>比尔定律</a:t>
            </a:r>
            <a:r>
              <a:rPr dirty="0" sz="2100" spc="-5">
                <a:latin typeface="Arial"/>
                <a:cs typeface="Arial"/>
              </a:rPr>
              <a:t>(Andy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and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Bill’s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Law)</a:t>
            </a:r>
            <a:endParaRPr sz="21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260"/>
              </a:spcBef>
              <a:buSzPct val="95238"/>
              <a:buFont typeface="Wingdings"/>
              <a:buChar char=""/>
              <a:tabLst>
                <a:tab pos="227965" algn="l"/>
              </a:tabLst>
            </a:pPr>
            <a:r>
              <a:rPr dirty="0" sz="2100">
                <a:latin typeface="宋体"/>
                <a:cs typeface="宋体"/>
              </a:rPr>
              <a:t>反摩尔定律</a:t>
            </a:r>
            <a:r>
              <a:rPr dirty="0" sz="2100" spc="-5">
                <a:latin typeface="Arial"/>
                <a:cs typeface="Arial"/>
              </a:rPr>
              <a:t>(Reverse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Moore’s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Law)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083" y="899540"/>
            <a:ext cx="8474710" cy="177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ts val="1764"/>
              </a:lnSpc>
              <a:spcBef>
                <a:spcPts val="10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500">
                <a:latin typeface="宋体"/>
                <a:cs typeface="宋体"/>
              </a:rPr>
              <a:t>内存中的信息在断电时会丢失。那我们可以考虑将程序和数据永久的保存在存储设备上。当计算机</a:t>
            </a:r>
            <a:endParaRPr sz="1500">
              <a:latin typeface="宋体"/>
              <a:cs typeface="宋体"/>
            </a:endParaRPr>
          </a:p>
          <a:p>
            <a:pPr marL="269875">
              <a:lnSpc>
                <a:spcPts val="1764"/>
              </a:lnSpc>
            </a:pPr>
            <a:r>
              <a:rPr dirty="0" sz="1500" spc="-5">
                <a:latin typeface="宋体"/>
                <a:cs typeface="宋体"/>
              </a:rPr>
              <a:t>确实需要这些数据时，再移入内存，因为从内存中读取比从存储设备读取要快得多。</a:t>
            </a:r>
            <a:endParaRPr sz="15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Wingdings"/>
              <a:buChar char=""/>
              <a:tabLst>
                <a:tab pos="270510" algn="l"/>
              </a:tabLst>
            </a:pPr>
            <a:r>
              <a:rPr dirty="0" sz="1500">
                <a:latin typeface="宋体"/>
                <a:cs typeface="宋体"/>
              </a:rPr>
              <a:t>存储设备主要有以下三种：</a:t>
            </a:r>
            <a:endParaRPr sz="15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磁盘驱动器</a:t>
            </a:r>
            <a:endParaRPr sz="1500">
              <a:latin typeface="宋体"/>
              <a:cs typeface="宋体"/>
            </a:endParaRPr>
          </a:p>
          <a:p>
            <a:pPr marL="746760">
              <a:lnSpc>
                <a:spcPct val="100000"/>
              </a:lnSpc>
              <a:spcBef>
                <a:spcPts val="495"/>
              </a:spcBef>
            </a:pPr>
            <a:r>
              <a:rPr dirty="0" sz="1500">
                <a:latin typeface="宋体"/>
                <a:cs typeface="宋体"/>
              </a:rPr>
              <a:t>每台计算机至少有一个硬盘驱动器。硬盘</a:t>
            </a:r>
            <a:r>
              <a:rPr dirty="0" sz="1500">
                <a:latin typeface="Arial"/>
                <a:cs typeface="Arial"/>
              </a:rPr>
              <a:t>(hard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disk)</a:t>
            </a:r>
            <a:endParaRPr sz="1500">
              <a:latin typeface="Arial"/>
              <a:cs typeface="Arial"/>
            </a:endParaRPr>
          </a:p>
          <a:p>
            <a:pPr marL="746760">
              <a:lnSpc>
                <a:spcPct val="100000"/>
              </a:lnSpc>
              <a:spcBef>
                <a:spcPts val="505"/>
              </a:spcBef>
            </a:pPr>
            <a:r>
              <a:rPr dirty="0" sz="1500">
                <a:latin typeface="宋体"/>
                <a:cs typeface="宋体"/>
              </a:rPr>
              <a:t>用于永久的保</a:t>
            </a:r>
            <a:r>
              <a:rPr dirty="0" sz="1500" spc="-5">
                <a:latin typeface="宋体"/>
                <a:cs typeface="宋体"/>
              </a:rPr>
              <a:t>存</a:t>
            </a:r>
            <a:r>
              <a:rPr dirty="0" sz="1500">
                <a:latin typeface="宋体"/>
                <a:cs typeface="宋体"/>
              </a:rPr>
              <a:t>数据和程序。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2264" y="1488947"/>
            <a:ext cx="3128772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400557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</a:t>
            </a:r>
            <a:r>
              <a:rPr dirty="0" spc="10"/>
              <a:t>绍</a:t>
            </a:r>
            <a:r>
              <a:rPr dirty="0">
                <a:latin typeface="Arial"/>
                <a:cs typeface="Arial"/>
              </a:rPr>
              <a:t>-</a:t>
            </a:r>
            <a:r>
              <a:rPr dirty="0" spc="5"/>
              <a:t>存储设备</a:t>
            </a:r>
          </a:p>
        </p:txBody>
      </p:sp>
      <p:sp>
        <p:nvSpPr>
          <p:cNvPr id="5" name="object 5"/>
          <p:cNvSpPr/>
          <p:nvPr/>
        </p:nvSpPr>
        <p:spPr>
          <a:xfrm>
            <a:off x="777240" y="2761486"/>
            <a:ext cx="5145024" cy="23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3703" y="3055620"/>
            <a:ext cx="2159507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983" y="859536"/>
            <a:ext cx="6904990" cy="236156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光盘驱动器</a:t>
            </a:r>
            <a:r>
              <a:rPr dirty="0" sz="1500" spc="-5">
                <a:solidFill>
                  <a:srgbClr val="0000FF"/>
                </a:solidFill>
                <a:latin typeface="Arial"/>
                <a:cs typeface="Arial"/>
              </a:rPr>
              <a:t>(CD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dirty="0" sz="1500" spc="-5">
                <a:solidFill>
                  <a:srgbClr val="0000FF"/>
                </a:solidFill>
                <a:latin typeface="Arial"/>
                <a:cs typeface="Arial"/>
              </a:rPr>
              <a:t>DVD)</a:t>
            </a:r>
            <a:endParaRPr sz="150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  <a:spcBef>
                <a:spcPts val="495"/>
              </a:spcBef>
            </a:pPr>
            <a:r>
              <a:rPr dirty="0" sz="1500" spc="-10">
                <a:latin typeface="Arial"/>
                <a:cs typeface="Arial"/>
              </a:rPr>
              <a:t>CD</a:t>
            </a:r>
            <a:r>
              <a:rPr dirty="0" sz="1500">
                <a:latin typeface="宋体"/>
                <a:cs typeface="宋体"/>
              </a:rPr>
              <a:t>的容量可达</a:t>
            </a:r>
            <a:r>
              <a:rPr dirty="0" sz="1500" spc="-5">
                <a:latin typeface="Arial"/>
                <a:cs typeface="Arial"/>
              </a:rPr>
              <a:t>700MB</a:t>
            </a:r>
            <a:r>
              <a:rPr dirty="0" sz="1500">
                <a:latin typeface="宋体"/>
                <a:cs typeface="宋体"/>
              </a:rPr>
              <a:t>。</a:t>
            </a:r>
            <a:endParaRPr sz="1500">
              <a:latin typeface="宋体"/>
              <a:cs typeface="宋体"/>
            </a:endParaRPr>
          </a:p>
          <a:p>
            <a:pPr marL="403860">
              <a:lnSpc>
                <a:spcPct val="100000"/>
              </a:lnSpc>
              <a:spcBef>
                <a:spcPts val="500"/>
              </a:spcBef>
            </a:pPr>
            <a:r>
              <a:rPr dirty="0" sz="1500" spc="-10">
                <a:latin typeface="Arial"/>
                <a:cs typeface="Arial"/>
              </a:rPr>
              <a:t>DVD</a:t>
            </a:r>
            <a:r>
              <a:rPr dirty="0" sz="1500">
                <a:latin typeface="宋体"/>
                <a:cs typeface="宋体"/>
              </a:rPr>
              <a:t>的容量可达</a:t>
            </a:r>
            <a:r>
              <a:rPr dirty="0" sz="1500">
                <a:latin typeface="Arial"/>
                <a:cs typeface="Arial"/>
              </a:rPr>
              <a:t>4.7GB</a:t>
            </a:r>
            <a:r>
              <a:rPr dirty="0" sz="1500">
                <a:latin typeface="宋体"/>
                <a:cs typeface="宋体"/>
              </a:rPr>
              <a:t>。</a:t>
            </a:r>
            <a:endParaRPr sz="15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Wingdings"/>
              <a:buChar char=""/>
              <a:tabLst>
                <a:tab pos="270510" algn="l"/>
              </a:tabLst>
            </a:pPr>
            <a:r>
              <a:rPr dirty="0" sz="1500" spc="-1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闪存驱动器</a:t>
            </a:r>
            <a:endParaRPr sz="1500">
              <a:latin typeface="宋体"/>
              <a:cs typeface="宋体"/>
            </a:endParaRPr>
          </a:p>
          <a:p>
            <a:pPr marL="403860">
              <a:lnSpc>
                <a:spcPct val="100000"/>
              </a:lnSpc>
              <a:spcBef>
                <a:spcPts val="505"/>
              </a:spcBef>
            </a:pPr>
            <a:r>
              <a:rPr dirty="0" sz="1500" spc="-5">
                <a:latin typeface="Arial"/>
                <a:cs typeface="Arial"/>
              </a:rPr>
              <a:t>USB: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Universal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Serial  </a:t>
            </a:r>
            <a:r>
              <a:rPr dirty="0" sz="1500">
                <a:latin typeface="Arial"/>
                <a:cs typeface="Arial"/>
              </a:rPr>
              <a:t>Bus</a:t>
            </a:r>
            <a:r>
              <a:rPr dirty="0" sz="1500">
                <a:latin typeface="宋体"/>
                <a:cs typeface="宋体"/>
              </a:rPr>
              <a:t>，通用串行总线。</a:t>
            </a:r>
            <a:endParaRPr sz="1500">
              <a:latin typeface="宋体"/>
              <a:cs typeface="宋体"/>
            </a:endParaRPr>
          </a:p>
          <a:p>
            <a:pPr marL="403860">
              <a:lnSpc>
                <a:spcPct val="100000"/>
              </a:lnSpc>
              <a:spcBef>
                <a:spcPts val="505"/>
              </a:spcBef>
            </a:pPr>
            <a:r>
              <a:rPr dirty="0" sz="1500">
                <a:latin typeface="宋体"/>
                <a:cs typeface="宋体"/>
              </a:rPr>
              <a:t>可以使用</a:t>
            </a:r>
            <a:r>
              <a:rPr dirty="0" sz="1500">
                <a:latin typeface="Arial"/>
                <a:cs typeface="Arial"/>
              </a:rPr>
              <a:t>US</a:t>
            </a:r>
            <a:r>
              <a:rPr dirty="0" sz="1500" spc="-10">
                <a:latin typeface="Arial"/>
                <a:cs typeface="Arial"/>
              </a:rPr>
              <a:t>B</a:t>
            </a:r>
            <a:r>
              <a:rPr dirty="0" sz="1500">
                <a:latin typeface="宋体"/>
                <a:cs typeface="宋体"/>
              </a:rPr>
              <a:t>将打印机、数码相机、鼠标、外部硬盘驱动器连</a:t>
            </a:r>
            <a:r>
              <a:rPr dirty="0" sz="1500" spc="5">
                <a:latin typeface="宋体"/>
                <a:cs typeface="宋体"/>
              </a:rPr>
              <a:t>接</a:t>
            </a:r>
            <a:r>
              <a:rPr dirty="0" sz="1500">
                <a:latin typeface="宋体"/>
                <a:cs typeface="宋体"/>
              </a:rPr>
              <a:t>到计算机上。</a:t>
            </a:r>
            <a:endParaRPr sz="1500">
              <a:latin typeface="宋体"/>
              <a:cs typeface="宋体"/>
            </a:endParaRPr>
          </a:p>
          <a:p>
            <a:pPr marL="403860">
              <a:lnSpc>
                <a:spcPct val="100000"/>
              </a:lnSpc>
              <a:spcBef>
                <a:spcPts val="490"/>
              </a:spcBef>
            </a:pPr>
            <a:r>
              <a:rPr dirty="0" sz="1500" spc="-10">
                <a:latin typeface="Arial"/>
                <a:cs typeface="Arial"/>
              </a:rPr>
              <a:t>USB</a:t>
            </a:r>
            <a:r>
              <a:rPr dirty="0" sz="1500">
                <a:latin typeface="宋体"/>
                <a:cs typeface="宋体"/>
              </a:rPr>
              <a:t>闪存驱动器很小，可用于存储和传输数据的设备。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632" y="859536"/>
            <a:ext cx="2417064" cy="854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400557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</a:t>
            </a:r>
            <a:r>
              <a:rPr dirty="0" spc="10"/>
              <a:t>绍</a:t>
            </a:r>
            <a:r>
              <a:rPr dirty="0">
                <a:latin typeface="Arial"/>
                <a:cs typeface="Arial"/>
              </a:rPr>
              <a:t>-</a:t>
            </a:r>
            <a:r>
              <a:rPr dirty="0" spc="5"/>
              <a:t>存储设备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676783"/>
            <a:ext cx="7945755" cy="393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比特</a:t>
            </a:r>
            <a:r>
              <a:rPr dirty="0" sz="1800" b="1">
                <a:latin typeface="Arial"/>
                <a:cs typeface="Arial"/>
              </a:rPr>
              <a:t>(bit)</a:t>
            </a:r>
            <a:r>
              <a:rPr dirty="0" sz="1800" spc="10" b="1">
                <a:latin typeface="Microsoft JhengHei"/>
                <a:cs typeface="Microsoft JhengHei"/>
              </a:rPr>
              <a:t>和字节</a:t>
            </a:r>
            <a:r>
              <a:rPr dirty="0" sz="1800" spc="-5" b="1">
                <a:latin typeface="Arial"/>
                <a:cs typeface="Arial"/>
              </a:rPr>
              <a:t>(byte)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在讨论内存前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先清</a:t>
            </a:r>
            <a:r>
              <a:rPr dirty="0" sz="1650" spc="-10">
                <a:latin typeface="宋体"/>
                <a:cs typeface="宋体"/>
              </a:rPr>
              <a:t>楚</a:t>
            </a:r>
            <a:r>
              <a:rPr dirty="0" sz="1650" spc="5">
                <a:latin typeface="宋体"/>
                <a:cs typeface="宋体"/>
              </a:rPr>
              <a:t>数</a:t>
            </a:r>
            <a:r>
              <a:rPr dirty="0" sz="1650" spc="-10">
                <a:latin typeface="宋体"/>
                <a:cs typeface="宋体"/>
              </a:rPr>
              <a:t>据</a:t>
            </a:r>
            <a:r>
              <a:rPr dirty="0" sz="1650" spc="5">
                <a:latin typeface="宋体"/>
                <a:cs typeface="宋体"/>
              </a:rPr>
              <a:t>是</a:t>
            </a:r>
            <a:r>
              <a:rPr dirty="0" sz="1650" spc="-10">
                <a:latin typeface="宋体"/>
                <a:cs typeface="宋体"/>
              </a:rPr>
              <a:t>如</a:t>
            </a:r>
            <a:r>
              <a:rPr dirty="0" sz="1650" spc="5">
                <a:latin typeface="宋体"/>
                <a:cs typeface="宋体"/>
              </a:rPr>
              <a:t>何</a:t>
            </a:r>
            <a:r>
              <a:rPr dirty="0" sz="1650" spc="-10">
                <a:latin typeface="宋体"/>
                <a:cs typeface="宋体"/>
              </a:rPr>
              <a:t>存</a:t>
            </a:r>
            <a:r>
              <a:rPr dirty="0" sz="1650" spc="5">
                <a:latin typeface="宋体"/>
                <a:cs typeface="宋体"/>
              </a:rPr>
              <a:t>储</a:t>
            </a:r>
            <a:r>
              <a:rPr dirty="0" sz="1650" spc="-10">
                <a:latin typeface="宋体"/>
                <a:cs typeface="宋体"/>
              </a:rPr>
              <a:t>在</a:t>
            </a:r>
            <a:r>
              <a:rPr dirty="0" sz="1650" spc="5">
                <a:latin typeface="宋体"/>
                <a:cs typeface="宋体"/>
              </a:rPr>
              <a:t>计</a:t>
            </a:r>
            <a:r>
              <a:rPr dirty="0" sz="1650" spc="-10">
                <a:latin typeface="宋体"/>
                <a:cs typeface="宋体"/>
              </a:rPr>
              <a:t>算</a:t>
            </a:r>
            <a:r>
              <a:rPr dirty="0" sz="1650" spc="5">
                <a:latin typeface="宋体"/>
                <a:cs typeface="宋体"/>
              </a:rPr>
              <a:t>机</a:t>
            </a:r>
            <a:r>
              <a:rPr dirty="0" sz="1650" spc="-10">
                <a:latin typeface="宋体"/>
                <a:cs typeface="宋体"/>
              </a:rPr>
              <a:t>中</a:t>
            </a:r>
            <a:r>
              <a:rPr dirty="0" sz="1650" spc="5">
                <a:latin typeface="宋体"/>
                <a:cs typeface="宋体"/>
              </a:rPr>
              <a:t>的。</a:t>
            </a:r>
            <a:endParaRPr sz="1650">
              <a:latin typeface="宋体"/>
              <a:cs typeface="宋体"/>
            </a:endParaRPr>
          </a:p>
          <a:p>
            <a:pPr marL="269875" marR="5080" indent="-257175">
              <a:lnSpc>
                <a:spcPct val="100000"/>
              </a:lnSpc>
              <a:spcBef>
                <a:spcPts val="144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计算机就是一</a:t>
            </a:r>
            <a:r>
              <a:rPr dirty="0" sz="1650" spc="-10">
                <a:latin typeface="宋体"/>
                <a:cs typeface="宋体"/>
              </a:rPr>
              <a:t>系</a:t>
            </a:r>
            <a:r>
              <a:rPr dirty="0" sz="1650" spc="5">
                <a:latin typeface="宋体"/>
                <a:cs typeface="宋体"/>
              </a:rPr>
              <a:t>列的</a:t>
            </a:r>
            <a:r>
              <a:rPr dirty="0" sz="1650" spc="-10">
                <a:latin typeface="宋体"/>
                <a:cs typeface="宋体"/>
              </a:rPr>
              <a:t>电</a:t>
            </a:r>
            <a:r>
              <a:rPr dirty="0" sz="1650" spc="5">
                <a:latin typeface="宋体"/>
                <a:cs typeface="宋体"/>
              </a:rPr>
              <a:t>路</a:t>
            </a:r>
            <a:r>
              <a:rPr dirty="0" sz="1650" spc="-10">
                <a:latin typeface="宋体"/>
                <a:cs typeface="宋体"/>
              </a:rPr>
              <a:t>开</a:t>
            </a:r>
            <a:r>
              <a:rPr dirty="0" sz="1650" spc="5">
                <a:latin typeface="宋体"/>
                <a:cs typeface="宋体"/>
              </a:rPr>
              <a:t>关</a:t>
            </a:r>
            <a:r>
              <a:rPr dirty="0" sz="1650" spc="-10">
                <a:latin typeface="宋体"/>
                <a:cs typeface="宋体"/>
              </a:rPr>
              <a:t>。</a:t>
            </a:r>
            <a:r>
              <a:rPr dirty="0" sz="1650" spc="5">
                <a:latin typeface="宋体"/>
                <a:cs typeface="宋体"/>
              </a:rPr>
              <a:t>每</a:t>
            </a:r>
            <a:r>
              <a:rPr dirty="0" sz="1650" spc="-10">
                <a:latin typeface="宋体"/>
                <a:cs typeface="宋体"/>
              </a:rPr>
              <a:t>个</a:t>
            </a:r>
            <a:r>
              <a:rPr dirty="0" sz="1650" spc="5">
                <a:latin typeface="宋体"/>
                <a:cs typeface="宋体"/>
              </a:rPr>
              <a:t>开</a:t>
            </a:r>
            <a:r>
              <a:rPr dirty="0" sz="1650" spc="-10">
                <a:latin typeface="宋体"/>
                <a:cs typeface="宋体"/>
              </a:rPr>
              <a:t>关</a:t>
            </a:r>
            <a:r>
              <a:rPr dirty="0" sz="1650" spc="5">
                <a:latin typeface="宋体"/>
                <a:cs typeface="宋体"/>
              </a:rPr>
              <a:t>存</a:t>
            </a:r>
            <a:r>
              <a:rPr dirty="0" sz="1650" spc="-10">
                <a:latin typeface="宋体"/>
                <a:cs typeface="宋体"/>
              </a:rPr>
              <a:t>在</a:t>
            </a:r>
            <a:r>
              <a:rPr dirty="0" sz="1650" spc="5">
                <a:latin typeface="宋体"/>
                <a:cs typeface="宋体"/>
              </a:rPr>
              <a:t>两</a:t>
            </a:r>
            <a:r>
              <a:rPr dirty="0" sz="1650" spc="-10">
                <a:latin typeface="宋体"/>
                <a:cs typeface="宋体"/>
              </a:rPr>
              <a:t>种</a:t>
            </a:r>
            <a:r>
              <a:rPr dirty="0" sz="1650" spc="5">
                <a:latin typeface="宋体"/>
                <a:cs typeface="宋体"/>
              </a:rPr>
              <a:t>状</a:t>
            </a:r>
            <a:r>
              <a:rPr dirty="0" sz="1650" spc="-10">
                <a:latin typeface="宋体"/>
                <a:cs typeface="宋体"/>
              </a:rPr>
              <a:t>态</a:t>
            </a:r>
            <a:r>
              <a:rPr dirty="0" sz="1650" spc="5">
                <a:latin typeface="宋体"/>
                <a:cs typeface="宋体"/>
              </a:rPr>
              <a:t>：</a:t>
            </a:r>
            <a:r>
              <a:rPr dirty="0" sz="1650" spc="-5">
                <a:latin typeface="宋体"/>
                <a:cs typeface="宋体"/>
              </a:rPr>
              <a:t>关</a:t>
            </a:r>
            <a:r>
              <a:rPr dirty="0" sz="1650" spc="-10">
                <a:latin typeface="Arial"/>
                <a:cs typeface="Arial"/>
              </a:rPr>
              <a:t>(off)</a:t>
            </a:r>
            <a:r>
              <a:rPr dirty="0" sz="1650" spc="5">
                <a:latin typeface="宋体"/>
                <a:cs typeface="宋体"/>
              </a:rPr>
              <a:t>和</a:t>
            </a:r>
            <a:r>
              <a:rPr dirty="0" sz="1650" spc="-10">
                <a:latin typeface="宋体"/>
                <a:cs typeface="宋体"/>
              </a:rPr>
              <a:t>开</a:t>
            </a:r>
            <a:r>
              <a:rPr dirty="0" sz="1650" spc="-5">
                <a:latin typeface="Arial"/>
                <a:cs typeface="Arial"/>
              </a:rPr>
              <a:t>(on)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如</a:t>
            </a:r>
            <a:r>
              <a:rPr dirty="0" sz="1650" spc="5">
                <a:latin typeface="宋体"/>
                <a:cs typeface="宋体"/>
              </a:rPr>
              <a:t>果</a:t>
            </a:r>
            <a:r>
              <a:rPr dirty="0" sz="1650" spc="-10">
                <a:latin typeface="宋体"/>
                <a:cs typeface="宋体"/>
              </a:rPr>
              <a:t>电</a:t>
            </a:r>
            <a:r>
              <a:rPr dirty="0" sz="1650" spc="5">
                <a:latin typeface="宋体"/>
                <a:cs typeface="宋体"/>
              </a:rPr>
              <a:t>路 是开的，它的</a:t>
            </a:r>
            <a:r>
              <a:rPr dirty="0" sz="1650" spc="-10">
                <a:latin typeface="宋体"/>
                <a:cs typeface="宋体"/>
              </a:rPr>
              <a:t>值</a:t>
            </a:r>
            <a:r>
              <a:rPr dirty="0" sz="1650" spc="5">
                <a:latin typeface="宋体"/>
                <a:cs typeface="宋体"/>
              </a:rPr>
              <a:t>是</a:t>
            </a:r>
            <a:r>
              <a:rPr dirty="0" sz="1650" spc="-10">
                <a:latin typeface="Arial"/>
                <a:cs typeface="Arial"/>
              </a:rPr>
              <a:t>1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如</a:t>
            </a:r>
            <a:r>
              <a:rPr dirty="0" sz="1650" spc="5">
                <a:latin typeface="宋体"/>
                <a:cs typeface="宋体"/>
              </a:rPr>
              <a:t>果</a:t>
            </a:r>
            <a:r>
              <a:rPr dirty="0" sz="1650" spc="-10">
                <a:latin typeface="宋体"/>
                <a:cs typeface="宋体"/>
              </a:rPr>
              <a:t>电</a:t>
            </a:r>
            <a:r>
              <a:rPr dirty="0" sz="1650" spc="5">
                <a:latin typeface="宋体"/>
                <a:cs typeface="宋体"/>
              </a:rPr>
              <a:t>路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关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，</a:t>
            </a:r>
            <a:r>
              <a:rPr dirty="0" sz="1650" spc="-10">
                <a:latin typeface="宋体"/>
                <a:cs typeface="宋体"/>
              </a:rPr>
              <a:t>它</a:t>
            </a:r>
            <a:r>
              <a:rPr dirty="0" sz="1650" spc="5">
                <a:latin typeface="宋体"/>
                <a:cs typeface="宋体"/>
              </a:rPr>
              <a:t>的</a:t>
            </a:r>
            <a:r>
              <a:rPr dirty="0" sz="1650" spc="-10">
                <a:latin typeface="宋体"/>
                <a:cs typeface="宋体"/>
              </a:rPr>
              <a:t>值</a:t>
            </a:r>
            <a:r>
              <a:rPr dirty="0" sz="1650">
                <a:latin typeface="宋体"/>
                <a:cs typeface="宋体"/>
              </a:rPr>
              <a:t>是</a:t>
            </a:r>
            <a:r>
              <a:rPr dirty="0" sz="1650" spc="-10">
                <a:latin typeface="Arial"/>
                <a:cs typeface="Arial"/>
              </a:rPr>
              <a:t>0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144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一个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或者一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个</a:t>
            </a:r>
            <a:r>
              <a:rPr dirty="0" sz="1650" spc="-1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存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储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个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比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特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(bit)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是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计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算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机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中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最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小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存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储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单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位。</a:t>
            </a:r>
            <a:endParaRPr sz="165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144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计算机中是最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基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本的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存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储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单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元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是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字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节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(byte)</a:t>
            </a:r>
            <a:r>
              <a:rPr dirty="0" sz="165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r>
              <a:rPr dirty="0" sz="1650" spc="5">
                <a:latin typeface="宋体"/>
                <a:cs typeface="宋体"/>
              </a:rPr>
              <a:t>每个字节由</a:t>
            </a:r>
            <a:r>
              <a:rPr dirty="0" sz="1650" spc="-10">
                <a:latin typeface="Arial"/>
                <a:cs typeface="Arial"/>
              </a:rPr>
              <a:t>8</a:t>
            </a:r>
            <a:r>
              <a:rPr dirty="0" sz="1650" spc="-10">
                <a:latin typeface="宋体"/>
                <a:cs typeface="宋体"/>
              </a:rPr>
              <a:t>个</a:t>
            </a:r>
            <a:r>
              <a:rPr dirty="0" sz="1650" spc="5">
                <a:latin typeface="宋体"/>
                <a:cs typeface="宋体"/>
              </a:rPr>
              <a:t>比</a:t>
            </a:r>
            <a:r>
              <a:rPr dirty="0" sz="1650" spc="-10">
                <a:latin typeface="宋体"/>
                <a:cs typeface="宋体"/>
              </a:rPr>
              <a:t>特</a:t>
            </a:r>
            <a:r>
              <a:rPr dirty="0" sz="1650" spc="5">
                <a:latin typeface="宋体"/>
                <a:cs typeface="宋体"/>
              </a:rPr>
              <a:t>构</a:t>
            </a:r>
            <a:r>
              <a:rPr dirty="0" sz="1650" spc="-10">
                <a:latin typeface="宋体"/>
                <a:cs typeface="宋体"/>
              </a:rPr>
              <a:t>成</a:t>
            </a:r>
            <a:r>
              <a:rPr dirty="0" sz="1650" spc="5">
                <a:latin typeface="宋体"/>
                <a:cs typeface="宋体"/>
              </a:rPr>
              <a:t>。</a:t>
            </a:r>
            <a:endParaRPr sz="1650">
              <a:latin typeface="宋体"/>
              <a:cs typeface="宋体"/>
            </a:endParaRPr>
          </a:p>
          <a:p>
            <a:pPr marL="270510" marR="2631440" indent="-270510">
              <a:lnSpc>
                <a:spcPct val="100000"/>
              </a:lnSpc>
              <a:spcBef>
                <a:spcPts val="144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计算机的存储</a:t>
            </a:r>
            <a:r>
              <a:rPr dirty="0" sz="1650" spc="-10">
                <a:latin typeface="宋体"/>
                <a:cs typeface="宋体"/>
              </a:rPr>
              <a:t>能</a:t>
            </a:r>
            <a:r>
              <a:rPr dirty="0" sz="1650" spc="5">
                <a:latin typeface="宋体"/>
                <a:cs typeface="宋体"/>
              </a:rPr>
              <a:t>力是</a:t>
            </a:r>
            <a:r>
              <a:rPr dirty="0" sz="1650" spc="-10">
                <a:latin typeface="宋体"/>
                <a:cs typeface="宋体"/>
              </a:rPr>
              <a:t>以</a:t>
            </a:r>
            <a:r>
              <a:rPr dirty="0" sz="1650" spc="5">
                <a:latin typeface="宋体"/>
                <a:cs typeface="宋体"/>
              </a:rPr>
              <a:t>字</a:t>
            </a:r>
            <a:r>
              <a:rPr dirty="0" sz="1650" spc="-10">
                <a:latin typeface="宋体"/>
                <a:cs typeface="宋体"/>
              </a:rPr>
              <a:t>节</a:t>
            </a:r>
            <a:r>
              <a:rPr dirty="0" sz="1650" spc="5">
                <a:latin typeface="宋体"/>
                <a:cs typeface="宋体"/>
              </a:rPr>
              <a:t>和</a:t>
            </a:r>
            <a:r>
              <a:rPr dirty="0" sz="1650" spc="-10">
                <a:latin typeface="宋体"/>
                <a:cs typeface="宋体"/>
              </a:rPr>
              <a:t>多</a:t>
            </a:r>
            <a:r>
              <a:rPr dirty="0" sz="1650" spc="5">
                <a:latin typeface="宋体"/>
                <a:cs typeface="宋体"/>
              </a:rPr>
              <a:t>字</a:t>
            </a:r>
            <a:r>
              <a:rPr dirty="0" sz="1650" spc="-10">
                <a:latin typeface="宋体"/>
                <a:cs typeface="宋体"/>
              </a:rPr>
              <a:t>节</a:t>
            </a:r>
            <a:r>
              <a:rPr dirty="0" sz="1650" spc="5">
                <a:latin typeface="宋体"/>
                <a:cs typeface="宋体"/>
              </a:rPr>
              <a:t>来</a:t>
            </a:r>
            <a:r>
              <a:rPr dirty="0" sz="1650" spc="-10">
                <a:latin typeface="宋体"/>
                <a:cs typeface="宋体"/>
              </a:rPr>
              <a:t>衡</a:t>
            </a:r>
            <a:r>
              <a:rPr dirty="0" sz="1650" spc="5">
                <a:latin typeface="宋体"/>
                <a:cs typeface="宋体"/>
              </a:rPr>
              <a:t>量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如</a:t>
            </a:r>
            <a:r>
              <a:rPr dirty="0" sz="1650" spc="5">
                <a:latin typeface="宋体"/>
                <a:cs typeface="宋体"/>
              </a:rPr>
              <a:t>下： 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千字节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(kilobyte,KB)</a:t>
            </a:r>
            <a:r>
              <a:rPr dirty="0" sz="1650" spc="434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= 1024B</a:t>
            </a:r>
            <a:endParaRPr sz="1650">
              <a:latin typeface="Arial"/>
              <a:cs typeface="Arial"/>
            </a:endParaRPr>
          </a:p>
          <a:p>
            <a:pPr marL="364490" marR="4416425">
              <a:lnSpc>
                <a:spcPct val="100000"/>
              </a:lnSpc>
            </a:pPr>
            <a:r>
              <a:rPr dirty="0" sz="1650">
                <a:solidFill>
                  <a:srgbClr val="0000FF"/>
                </a:solidFill>
                <a:latin typeface="宋体"/>
                <a:cs typeface="宋体"/>
              </a:rPr>
              <a:t>兆字节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(megabyte,MB)</a:t>
            </a:r>
            <a:r>
              <a:rPr dirty="0" sz="165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1024KB  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千兆字节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(gigabyte,GB)</a:t>
            </a:r>
            <a:r>
              <a:rPr dirty="0" sz="165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165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1024MB  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万亿字节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(terabyte,TB)</a:t>
            </a:r>
            <a:r>
              <a:rPr dirty="0" sz="165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z="165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000FF"/>
                </a:solidFill>
                <a:latin typeface="Arial"/>
                <a:cs typeface="Arial"/>
              </a:rPr>
              <a:t>1024GB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3596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机硬件介绍：内存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371" y="824229"/>
            <a:ext cx="516128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510" marR="5080" indent="-257810">
              <a:lnSpc>
                <a:spcPct val="122000"/>
              </a:lnSpc>
              <a:spcBef>
                <a:spcPts val="100"/>
              </a:spcBef>
              <a:buFont typeface="Wingdings"/>
              <a:buChar char=""/>
              <a:tabLst>
                <a:tab pos="271145" algn="l"/>
              </a:tabLst>
            </a:pPr>
            <a:r>
              <a:rPr dirty="0" sz="1500">
                <a:latin typeface="宋体"/>
                <a:cs typeface="宋体"/>
              </a:rPr>
              <a:t>内存</a:t>
            </a:r>
            <a:r>
              <a:rPr dirty="0" sz="1500">
                <a:latin typeface="Arial"/>
                <a:cs typeface="Arial"/>
              </a:rPr>
              <a:t>(</a:t>
            </a:r>
            <a:r>
              <a:rPr dirty="0" sz="1500">
                <a:latin typeface="宋体"/>
                <a:cs typeface="宋体"/>
              </a:rPr>
              <a:t>也叫</a:t>
            </a:r>
            <a:r>
              <a:rPr dirty="0" sz="1500" spc="-365">
                <a:latin typeface="宋体"/>
                <a:cs typeface="宋体"/>
              </a:rPr>
              <a:t> </a:t>
            </a:r>
            <a:r>
              <a:rPr dirty="0" sz="1500">
                <a:latin typeface="Arial"/>
                <a:cs typeface="Arial"/>
              </a:rPr>
              <a:t>Random-Access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5">
                <a:latin typeface="Arial"/>
                <a:cs typeface="Arial"/>
              </a:rPr>
              <a:t>Memory,</a:t>
            </a:r>
            <a:r>
              <a:rPr dirty="0" sz="1500" spc="-15">
                <a:solidFill>
                  <a:srgbClr val="0000FF"/>
                </a:solidFill>
                <a:latin typeface="Arial"/>
                <a:cs typeface="Arial"/>
              </a:rPr>
              <a:t>RAM</a:t>
            </a:r>
            <a:r>
              <a:rPr dirty="0" sz="1500" spc="-15">
                <a:latin typeface="Arial"/>
                <a:cs typeface="Arial"/>
              </a:rPr>
              <a:t>)</a:t>
            </a:r>
            <a:r>
              <a:rPr dirty="0" sz="1500" spc="-15">
                <a:latin typeface="宋体"/>
                <a:cs typeface="宋体"/>
              </a:rPr>
              <a:t>：</a:t>
            </a:r>
            <a:r>
              <a:rPr dirty="0" sz="1500">
                <a:latin typeface="宋体"/>
                <a:cs typeface="宋体"/>
              </a:rPr>
              <a:t>由一个有序的 字节序列组成，用于存储程序及程序需要的数</a:t>
            </a:r>
            <a:r>
              <a:rPr dirty="0" sz="1500" spc="5">
                <a:latin typeface="宋体"/>
                <a:cs typeface="宋体"/>
              </a:rPr>
              <a:t>据</a:t>
            </a:r>
            <a:r>
              <a:rPr dirty="0" sz="1500">
                <a:latin typeface="宋体"/>
                <a:cs typeface="宋体"/>
              </a:rPr>
              <a:t>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371" y="1662810"/>
            <a:ext cx="525653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510" marR="5080" indent="-257810">
              <a:lnSpc>
                <a:spcPct val="122000"/>
              </a:lnSpc>
              <a:spcBef>
                <a:spcPts val="100"/>
              </a:spcBef>
              <a:buFont typeface="Wingdings"/>
              <a:buChar char=""/>
              <a:tabLst>
                <a:tab pos="271145" algn="l"/>
              </a:tabLst>
            </a:pPr>
            <a:r>
              <a:rPr dirty="0" sz="1500">
                <a:solidFill>
                  <a:srgbClr val="FF0000"/>
                </a:solidFill>
                <a:latin typeface="宋体"/>
                <a:cs typeface="宋体"/>
              </a:rPr>
              <a:t>一个程序和它的数据在被</a:t>
            </a:r>
            <a:r>
              <a:rPr dirty="0" sz="1500" spc="-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500" spc="-1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500" spc="-1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500">
                <a:solidFill>
                  <a:srgbClr val="FF0000"/>
                </a:solidFill>
                <a:latin typeface="宋体"/>
                <a:cs typeface="宋体"/>
              </a:rPr>
              <a:t>执行前必须移到计算机的内存 中。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371" y="2500432"/>
            <a:ext cx="5236845" cy="584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500"/>
              </a:spcBef>
              <a:buFont typeface="Wingdings"/>
              <a:buChar char=""/>
              <a:tabLst>
                <a:tab pos="271145" algn="l"/>
              </a:tabLst>
            </a:pPr>
            <a:r>
              <a:rPr dirty="0" sz="1500" spc="-5">
                <a:latin typeface="宋体"/>
                <a:cs typeface="宋体"/>
              </a:rPr>
              <a:t>每个字节都有一个唯一的地址。见右图。使用这个地址确定</a:t>
            </a:r>
            <a:endParaRPr sz="1500">
              <a:latin typeface="宋体"/>
              <a:cs typeface="宋体"/>
            </a:endParaRPr>
          </a:p>
          <a:p>
            <a:pPr marL="270510">
              <a:lnSpc>
                <a:spcPct val="100000"/>
              </a:lnSpc>
              <a:spcBef>
                <a:spcPts val="395"/>
              </a:spcBef>
            </a:pPr>
            <a:r>
              <a:rPr dirty="0" sz="1500">
                <a:latin typeface="宋体"/>
                <a:cs typeface="宋体"/>
              </a:rPr>
              <a:t>字节的位置，以便于存储和获取数据。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371" y="3339849"/>
            <a:ext cx="5087620" cy="5829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70510" indent="-257810">
              <a:lnSpc>
                <a:spcPct val="100000"/>
              </a:lnSpc>
              <a:spcBef>
                <a:spcPts val="490"/>
              </a:spcBef>
              <a:buFont typeface="Wingdings"/>
              <a:buChar char=""/>
              <a:tabLst>
                <a:tab pos="271145" algn="l"/>
              </a:tabLst>
            </a:pPr>
            <a:r>
              <a:rPr dirty="0" sz="1500">
                <a:latin typeface="宋体"/>
                <a:cs typeface="宋体"/>
              </a:rPr>
              <a:t>一个计算机具有的</a:t>
            </a:r>
            <a:r>
              <a:rPr dirty="0" sz="1500">
                <a:latin typeface="Arial"/>
                <a:cs typeface="Arial"/>
              </a:rPr>
              <a:t>RA</a:t>
            </a:r>
            <a:r>
              <a:rPr dirty="0" sz="1500" spc="-10">
                <a:latin typeface="Arial"/>
                <a:cs typeface="Arial"/>
              </a:rPr>
              <a:t>M</a:t>
            </a:r>
            <a:r>
              <a:rPr dirty="0" sz="1500">
                <a:latin typeface="宋体"/>
                <a:cs typeface="宋体"/>
              </a:rPr>
              <a:t>越多，它的运行速度越快，但是此</a:t>
            </a:r>
            <a:endParaRPr sz="1500">
              <a:latin typeface="宋体"/>
              <a:cs typeface="宋体"/>
            </a:endParaRPr>
          </a:p>
          <a:p>
            <a:pPr marL="270510">
              <a:lnSpc>
                <a:spcPct val="100000"/>
              </a:lnSpc>
              <a:spcBef>
                <a:spcPts val="395"/>
              </a:spcBef>
            </a:pPr>
            <a:r>
              <a:rPr dirty="0" sz="1500" spc="-5">
                <a:latin typeface="宋体"/>
                <a:cs typeface="宋体"/>
              </a:rPr>
              <a:t>规律是有限制的。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371" y="4177995"/>
            <a:ext cx="525653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510" marR="5080" indent="-257810">
              <a:lnSpc>
                <a:spcPct val="122000"/>
              </a:lnSpc>
              <a:spcBef>
                <a:spcPts val="100"/>
              </a:spcBef>
              <a:buFont typeface="Wingdings"/>
              <a:buChar char=""/>
              <a:tabLst>
                <a:tab pos="271145" algn="l"/>
              </a:tabLst>
            </a:pPr>
            <a:r>
              <a:rPr dirty="0" sz="1500">
                <a:latin typeface="宋体"/>
                <a:cs typeface="宋体"/>
              </a:rPr>
              <a:t>内存与</a:t>
            </a:r>
            <a:r>
              <a:rPr dirty="0" sz="1500" spc="-5">
                <a:latin typeface="Arial"/>
                <a:cs typeface="Arial"/>
              </a:rPr>
              <a:t>C</a:t>
            </a:r>
            <a:r>
              <a:rPr dirty="0" sz="1500" spc="-15">
                <a:latin typeface="Arial"/>
                <a:cs typeface="Arial"/>
              </a:rPr>
              <a:t>P</a:t>
            </a:r>
            <a:r>
              <a:rPr dirty="0" sz="1500" spc="-10">
                <a:latin typeface="Arial"/>
                <a:cs typeface="Arial"/>
              </a:rPr>
              <a:t>U</a:t>
            </a:r>
            <a:r>
              <a:rPr dirty="0" sz="1500">
                <a:latin typeface="宋体"/>
                <a:cs typeface="宋体"/>
              </a:rPr>
              <a:t>一样，也构建在表面嵌有数百万晶体管的硅半导 体芯片上。但内存芯片更简单、更低速、更便宜。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3679" y="2136901"/>
            <a:ext cx="144145" cy="377190"/>
          </a:xfrm>
          <a:custGeom>
            <a:avLst/>
            <a:gdLst/>
            <a:ahLst/>
            <a:cxnLst/>
            <a:rect l="l" t="t" r="r" b="b"/>
            <a:pathLst>
              <a:path w="144145" h="377189">
                <a:moveTo>
                  <a:pt x="13275" y="235247"/>
                </a:moveTo>
                <a:lnTo>
                  <a:pt x="7322" y="237490"/>
                </a:lnTo>
                <a:lnTo>
                  <a:pt x="2706" y="241871"/>
                </a:lnTo>
                <a:lnTo>
                  <a:pt x="210" y="247491"/>
                </a:lnTo>
                <a:lnTo>
                  <a:pt x="0" y="253634"/>
                </a:lnTo>
                <a:lnTo>
                  <a:pt x="2242" y="259587"/>
                </a:lnTo>
                <a:lnTo>
                  <a:pt x="75775" y="377063"/>
                </a:lnTo>
                <a:lnTo>
                  <a:pt x="92715" y="345821"/>
                </a:lnTo>
                <a:lnTo>
                  <a:pt x="58757" y="345821"/>
                </a:lnTo>
                <a:lnTo>
                  <a:pt x="56948" y="286650"/>
                </a:lnTo>
                <a:lnTo>
                  <a:pt x="29420" y="242570"/>
                </a:lnTo>
                <a:lnTo>
                  <a:pt x="25038" y="237954"/>
                </a:lnTo>
                <a:lnTo>
                  <a:pt x="19419" y="235458"/>
                </a:lnTo>
                <a:lnTo>
                  <a:pt x="13275" y="235247"/>
                </a:lnTo>
                <a:close/>
              </a:path>
              <a:path w="144145" h="377189">
                <a:moveTo>
                  <a:pt x="56948" y="286650"/>
                </a:moveTo>
                <a:lnTo>
                  <a:pt x="58757" y="345821"/>
                </a:lnTo>
                <a:lnTo>
                  <a:pt x="90761" y="344805"/>
                </a:lnTo>
                <a:lnTo>
                  <a:pt x="90543" y="337693"/>
                </a:lnTo>
                <a:lnTo>
                  <a:pt x="60662" y="337693"/>
                </a:lnTo>
                <a:lnTo>
                  <a:pt x="73767" y="313583"/>
                </a:lnTo>
                <a:lnTo>
                  <a:pt x="56948" y="286650"/>
                </a:lnTo>
                <a:close/>
              </a:path>
              <a:path w="144145" h="377189">
                <a:moveTo>
                  <a:pt x="129393" y="231707"/>
                </a:moveTo>
                <a:lnTo>
                  <a:pt x="123273" y="232314"/>
                </a:lnTo>
                <a:lnTo>
                  <a:pt x="117820" y="235160"/>
                </a:lnTo>
                <a:lnTo>
                  <a:pt x="113748" y="240030"/>
                </a:lnTo>
                <a:lnTo>
                  <a:pt x="88952" y="285646"/>
                </a:lnTo>
                <a:lnTo>
                  <a:pt x="90761" y="344805"/>
                </a:lnTo>
                <a:lnTo>
                  <a:pt x="58757" y="345821"/>
                </a:lnTo>
                <a:lnTo>
                  <a:pt x="92715" y="345821"/>
                </a:lnTo>
                <a:lnTo>
                  <a:pt x="141815" y="255270"/>
                </a:lnTo>
                <a:lnTo>
                  <a:pt x="143734" y="249215"/>
                </a:lnTo>
                <a:lnTo>
                  <a:pt x="143164" y="243125"/>
                </a:lnTo>
                <a:lnTo>
                  <a:pt x="140333" y="237678"/>
                </a:lnTo>
                <a:lnTo>
                  <a:pt x="135465" y="233553"/>
                </a:lnTo>
                <a:lnTo>
                  <a:pt x="129393" y="231707"/>
                </a:lnTo>
                <a:close/>
              </a:path>
              <a:path w="144145" h="377189">
                <a:moveTo>
                  <a:pt x="73767" y="313583"/>
                </a:moveTo>
                <a:lnTo>
                  <a:pt x="60662" y="337693"/>
                </a:lnTo>
                <a:lnTo>
                  <a:pt x="88348" y="336931"/>
                </a:lnTo>
                <a:lnTo>
                  <a:pt x="73767" y="313583"/>
                </a:lnTo>
                <a:close/>
              </a:path>
              <a:path w="144145" h="377189">
                <a:moveTo>
                  <a:pt x="88952" y="285646"/>
                </a:moveTo>
                <a:lnTo>
                  <a:pt x="73767" y="313583"/>
                </a:lnTo>
                <a:lnTo>
                  <a:pt x="88348" y="336931"/>
                </a:lnTo>
                <a:lnTo>
                  <a:pt x="60662" y="337693"/>
                </a:lnTo>
                <a:lnTo>
                  <a:pt x="90543" y="337693"/>
                </a:lnTo>
                <a:lnTo>
                  <a:pt x="88952" y="285646"/>
                </a:lnTo>
                <a:close/>
              </a:path>
              <a:path w="144145" h="377189">
                <a:moveTo>
                  <a:pt x="80220" y="0"/>
                </a:moveTo>
                <a:lnTo>
                  <a:pt x="48216" y="1016"/>
                </a:lnTo>
                <a:lnTo>
                  <a:pt x="56948" y="286650"/>
                </a:lnTo>
                <a:lnTo>
                  <a:pt x="73767" y="313583"/>
                </a:lnTo>
                <a:lnTo>
                  <a:pt x="88952" y="285646"/>
                </a:lnTo>
                <a:lnTo>
                  <a:pt x="802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9206" y="1879219"/>
            <a:ext cx="939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内存中的内容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7420" y="2119122"/>
            <a:ext cx="144145" cy="376555"/>
          </a:xfrm>
          <a:custGeom>
            <a:avLst/>
            <a:gdLst/>
            <a:ahLst/>
            <a:cxnLst/>
            <a:rect l="l" t="t" r="r" b="b"/>
            <a:pathLst>
              <a:path w="144145" h="376555">
                <a:moveTo>
                  <a:pt x="13896" y="232916"/>
                </a:moveTo>
                <a:lnTo>
                  <a:pt x="7893" y="234950"/>
                </a:lnTo>
                <a:lnTo>
                  <a:pt x="3087" y="239186"/>
                </a:lnTo>
                <a:lnTo>
                  <a:pt x="400" y="244744"/>
                </a:lnTo>
                <a:lnTo>
                  <a:pt x="0" y="250898"/>
                </a:lnTo>
                <a:lnTo>
                  <a:pt x="2051" y="256920"/>
                </a:lnTo>
                <a:lnTo>
                  <a:pt x="71901" y="376554"/>
                </a:lnTo>
                <a:lnTo>
                  <a:pt x="90439" y="344804"/>
                </a:lnTo>
                <a:lnTo>
                  <a:pt x="55899" y="344804"/>
                </a:lnTo>
                <a:lnTo>
                  <a:pt x="55899" y="285641"/>
                </a:lnTo>
                <a:lnTo>
                  <a:pt x="29737" y="240791"/>
                </a:lnTo>
                <a:lnTo>
                  <a:pt x="25521" y="236039"/>
                </a:lnTo>
                <a:lnTo>
                  <a:pt x="20006" y="233346"/>
                </a:lnTo>
                <a:lnTo>
                  <a:pt x="13896" y="232916"/>
                </a:lnTo>
                <a:close/>
              </a:path>
              <a:path w="144145" h="376555">
                <a:moveTo>
                  <a:pt x="55899" y="285641"/>
                </a:moveTo>
                <a:lnTo>
                  <a:pt x="55899" y="344804"/>
                </a:lnTo>
                <a:lnTo>
                  <a:pt x="87903" y="344804"/>
                </a:lnTo>
                <a:lnTo>
                  <a:pt x="87903" y="336803"/>
                </a:lnTo>
                <a:lnTo>
                  <a:pt x="58058" y="336803"/>
                </a:lnTo>
                <a:lnTo>
                  <a:pt x="71901" y="313073"/>
                </a:lnTo>
                <a:lnTo>
                  <a:pt x="55899" y="285641"/>
                </a:lnTo>
                <a:close/>
              </a:path>
              <a:path w="144145" h="376555">
                <a:moveTo>
                  <a:pt x="129907" y="232916"/>
                </a:moveTo>
                <a:lnTo>
                  <a:pt x="123797" y="233346"/>
                </a:lnTo>
                <a:lnTo>
                  <a:pt x="118282" y="236039"/>
                </a:lnTo>
                <a:lnTo>
                  <a:pt x="114065" y="240791"/>
                </a:lnTo>
                <a:lnTo>
                  <a:pt x="87903" y="285641"/>
                </a:lnTo>
                <a:lnTo>
                  <a:pt x="87903" y="344804"/>
                </a:lnTo>
                <a:lnTo>
                  <a:pt x="90439" y="344804"/>
                </a:lnTo>
                <a:lnTo>
                  <a:pt x="141751" y="256920"/>
                </a:lnTo>
                <a:lnTo>
                  <a:pt x="143803" y="250898"/>
                </a:lnTo>
                <a:lnTo>
                  <a:pt x="143402" y="244744"/>
                </a:lnTo>
                <a:lnTo>
                  <a:pt x="140716" y="239186"/>
                </a:lnTo>
                <a:lnTo>
                  <a:pt x="135909" y="234950"/>
                </a:lnTo>
                <a:lnTo>
                  <a:pt x="129907" y="232916"/>
                </a:lnTo>
                <a:close/>
              </a:path>
              <a:path w="144145" h="376555">
                <a:moveTo>
                  <a:pt x="71901" y="313073"/>
                </a:moveTo>
                <a:lnTo>
                  <a:pt x="58058" y="336803"/>
                </a:lnTo>
                <a:lnTo>
                  <a:pt x="85744" y="336803"/>
                </a:lnTo>
                <a:lnTo>
                  <a:pt x="71901" y="313073"/>
                </a:lnTo>
                <a:close/>
              </a:path>
              <a:path w="144145" h="376555">
                <a:moveTo>
                  <a:pt x="87903" y="285641"/>
                </a:moveTo>
                <a:lnTo>
                  <a:pt x="71901" y="313073"/>
                </a:lnTo>
                <a:lnTo>
                  <a:pt x="85744" y="336803"/>
                </a:lnTo>
                <a:lnTo>
                  <a:pt x="87903" y="336803"/>
                </a:lnTo>
                <a:lnTo>
                  <a:pt x="87903" y="285641"/>
                </a:lnTo>
                <a:close/>
              </a:path>
              <a:path w="144145" h="376555">
                <a:moveTo>
                  <a:pt x="87903" y="0"/>
                </a:moveTo>
                <a:lnTo>
                  <a:pt x="55899" y="0"/>
                </a:lnTo>
                <a:lnTo>
                  <a:pt x="55899" y="285641"/>
                </a:lnTo>
                <a:lnTo>
                  <a:pt x="71901" y="313073"/>
                </a:lnTo>
                <a:lnTo>
                  <a:pt x="87903" y="285641"/>
                </a:lnTo>
                <a:lnTo>
                  <a:pt x="879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22921" y="1879219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内存地址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8186" y="4511141"/>
            <a:ext cx="4095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Arial"/>
                <a:cs typeface="Arial"/>
              </a:rPr>
              <a:t>2005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4542" y="2711027"/>
            <a:ext cx="419100" cy="1659889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50">
                <a:latin typeface="Arial"/>
                <a:cs typeface="Arial"/>
              </a:rPr>
              <a:t>2000</a:t>
            </a:r>
            <a:endParaRPr sz="135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5"/>
              </a:spcBef>
            </a:pPr>
            <a:r>
              <a:rPr dirty="0" sz="1350">
                <a:latin typeface="Arial"/>
                <a:cs typeface="Arial"/>
              </a:rPr>
              <a:t>2001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350">
                <a:latin typeface="Arial"/>
                <a:cs typeface="Arial"/>
              </a:rPr>
              <a:t>2002</a:t>
            </a:r>
            <a:endParaRPr sz="13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dirty="0" sz="1350">
                <a:latin typeface="Arial"/>
                <a:cs typeface="Arial"/>
              </a:rPr>
              <a:t>2003</a:t>
            </a:r>
            <a:endParaRPr sz="13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915"/>
              </a:spcBef>
            </a:pPr>
            <a:r>
              <a:rPr dirty="0" sz="1350">
                <a:latin typeface="Arial"/>
                <a:cs typeface="Arial"/>
              </a:rPr>
              <a:t>2004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946135" y="2497835"/>
          <a:ext cx="932815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/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350" spc="-15">
                          <a:latin typeface="Arial"/>
                          <a:cs typeface="Arial"/>
                        </a:rPr>
                        <a:t>01000011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4612">
                <a:tc>
                  <a:txBody>
                    <a:bodyPr/>
                    <a:lstStyle/>
                    <a:p>
                      <a:pPr algn="ctr" marL="520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350" spc="-25">
                          <a:latin typeface="Arial"/>
                          <a:cs typeface="Arial"/>
                        </a:rPr>
                        <a:t>01110010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4611"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350" spc="-10">
                          <a:latin typeface="Arial"/>
                          <a:cs typeface="Arial"/>
                        </a:rPr>
                        <a:t>01100101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21030"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350" spc="-50">
                          <a:latin typeface="Arial"/>
                          <a:cs typeface="Arial"/>
                        </a:rPr>
                        <a:t>01110111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58673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 spc="-15">
                          <a:latin typeface="Arial"/>
                          <a:cs typeface="Arial"/>
                        </a:rPr>
                        <a:t>00000011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350" spc="-25">
                          <a:latin typeface="Arial"/>
                          <a:cs typeface="Arial"/>
                        </a:rPr>
                        <a:t>00110110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23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696711" y="0"/>
            <a:ext cx="3362705" cy="1666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34811" y="0"/>
            <a:ext cx="3362705" cy="1704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74435" y="12191"/>
            <a:ext cx="3361944" cy="173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3596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机硬件介绍：内存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4000" cy="50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34911" y="1530096"/>
            <a:ext cx="1222375" cy="25393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硬盘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微软雅黑"/>
                <a:cs typeface="微软雅黑"/>
              </a:rPr>
              <a:t>美女</a:t>
            </a:r>
            <a:r>
              <a:rPr dirty="0" sz="1800" spc="-5">
                <a:latin typeface="Arial"/>
                <a:cs typeface="Arial"/>
              </a:rPr>
              <a:t>.jpg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0044" y="1530096"/>
            <a:ext cx="1224280" cy="253936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80" y="1530096"/>
            <a:ext cx="1222375" cy="253936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225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847" y="2375916"/>
            <a:ext cx="1500505" cy="76200"/>
          </a:xfrm>
          <a:custGeom>
            <a:avLst/>
            <a:gdLst/>
            <a:ahLst/>
            <a:cxnLst/>
            <a:rect l="l" t="t" r="r" b="b"/>
            <a:pathLst>
              <a:path w="15005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5005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500504" h="76200">
                <a:moveTo>
                  <a:pt x="149999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99997" y="44450"/>
                </a:lnTo>
                <a:lnTo>
                  <a:pt x="1499997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4060" y="2375916"/>
            <a:ext cx="1243330" cy="76200"/>
          </a:xfrm>
          <a:custGeom>
            <a:avLst/>
            <a:gdLst/>
            <a:ahLst/>
            <a:cxnLst/>
            <a:rect l="l" t="t" r="r" b="b"/>
            <a:pathLst>
              <a:path w="12433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4333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43330" h="76200">
                <a:moveTo>
                  <a:pt x="124320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43202" y="44450"/>
                </a:lnTo>
                <a:lnTo>
                  <a:pt x="1243202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566927"/>
            <a:ext cx="6979920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3596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机硬件介绍：内存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147" y="858672"/>
            <a:ext cx="8479790" cy="393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14399"/>
              </a:lnSpc>
              <a:spcBef>
                <a:spcPts val="10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600" spc="-5">
                <a:latin typeface="宋体"/>
                <a:cs typeface="宋体"/>
              </a:rPr>
              <a:t>实测发现</a:t>
            </a:r>
            <a:r>
              <a:rPr dirty="0" sz="1600" spc="-15">
                <a:latin typeface="宋体"/>
                <a:cs typeface="宋体"/>
              </a:rPr>
              <a:t>：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内存存取数据的速度比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硬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盘的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存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取速</a:t>
            </a:r>
            <a:r>
              <a:rPr dirty="0" sz="1600" spc="10">
                <a:solidFill>
                  <a:srgbClr val="FF0000"/>
                </a:solidFill>
                <a:latin typeface="宋体"/>
                <a:cs typeface="宋体"/>
              </a:rPr>
              <a:t>度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快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倍</a:t>
            </a:r>
            <a:r>
              <a:rPr dirty="0" sz="1600" spc="5">
                <a:latin typeface="宋体"/>
                <a:cs typeface="宋体"/>
              </a:rPr>
              <a:t>，</a:t>
            </a:r>
            <a:r>
              <a:rPr dirty="0" sz="1600" spc="-5">
                <a:latin typeface="宋体"/>
                <a:cs typeface="宋体"/>
              </a:rPr>
              <a:t>在某</a:t>
            </a:r>
            <a:r>
              <a:rPr dirty="0" sz="1600" spc="10">
                <a:latin typeface="宋体"/>
                <a:cs typeface="宋体"/>
              </a:rPr>
              <a:t>些</a:t>
            </a:r>
            <a:r>
              <a:rPr dirty="0" sz="1600" spc="-5">
                <a:latin typeface="宋体"/>
                <a:cs typeface="宋体"/>
              </a:rPr>
              <a:t>环境</a:t>
            </a:r>
            <a:r>
              <a:rPr dirty="0" sz="1600" spc="5">
                <a:latin typeface="宋体"/>
                <a:cs typeface="宋体"/>
              </a:rPr>
              <a:t>里</a:t>
            </a:r>
            <a:r>
              <a:rPr dirty="0" sz="1600" spc="-5">
                <a:latin typeface="宋体"/>
                <a:cs typeface="宋体"/>
              </a:rPr>
              <a:t>，硬</a:t>
            </a:r>
            <a:r>
              <a:rPr dirty="0" sz="1600" spc="5">
                <a:latin typeface="宋体"/>
                <a:cs typeface="宋体"/>
              </a:rPr>
              <a:t>盘</a:t>
            </a:r>
            <a:r>
              <a:rPr dirty="0" sz="1600" spc="-5">
                <a:latin typeface="宋体"/>
                <a:cs typeface="宋体"/>
              </a:rPr>
              <a:t>和内</a:t>
            </a:r>
            <a:r>
              <a:rPr dirty="0" sz="1600" spc="5">
                <a:latin typeface="宋体"/>
                <a:cs typeface="宋体"/>
              </a:rPr>
              <a:t>存</a:t>
            </a:r>
            <a:r>
              <a:rPr dirty="0" sz="1600" spc="-5">
                <a:latin typeface="宋体"/>
                <a:cs typeface="宋体"/>
              </a:rPr>
              <a:t>之 间的速度差距可能会更</a:t>
            </a:r>
            <a:r>
              <a:rPr dirty="0" sz="1600" spc="-25">
                <a:latin typeface="宋体"/>
                <a:cs typeface="宋体"/>
              </a:rPr>
              <a:t>大</a:t>
            </a:r>
            <a:r>
              <a:rPr dirty="0" sz="1600" spc="-5">
                <a:latin typeface="宋体"/>
                <a:cs typeface="宋体"/>
              </a:rPr>
              <a:t>。而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的速度比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内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存不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知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还要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快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多少</a:t>
            </a:r>
            <a:r>
              <a:rPr dirty="0" sz="1600" spc="10">
                <a:solidFill>
                  <a:srgbClr val="FF0000"/>
                </a:solidFill>
                <a:latin typeface="宋体"/>
                <a:cs typeface="宋体"/>
              </a:rPr>
              <a:t>倍</a:t>
            </a:r>
            <a:r>
              <a:rPr dirty="0" sz="1600" spc="-5">
                <a:latin typeface="宋体"/>
                <a:cs typeface="宋体"/>
              </a:rPr>
              <a:t>。当</a:t>
            </a:r>
            <a:r>
              <a:rPr dirty="0" sz="1600" spc="5">
                <a:latin typeface="宋体"/>
                <a:cs typeface="宋体"/>
              </a:rPr>
              <a:t>我</a:t>
            </a:r>
            <a:r>
              <a:rPr dirty="0" sz="1600" spc="-5">
                <a:latin typeface="宋体"/>
                <a:cs typeface="宋体"/>
              </a:rPr>
              <a:t>们把</a:t>
            </a:r>
            <a:r>
              <a:rPr dirty="0" sz="1600" spc="5">
                <a:latin typeface="宋体"/>
                <a:cs typeface="宋体"/>
              </a:rPr>
              <a:t>程</a:t>
            </a:r>
            <a:r>
              <a:rPr dirty="0" sz="1600" spc="-5">
                <a:latin typeface="宋体"/>
                <a:cs typeface="宋体"/>
              </a:rPr>
              <a:t>序从</a:t>
            </a:r>
            <a:r>
              <a:rPr dirty="0" sz="1600" spc="5">
                <a:latin typeface="宋体"/>
                <a:cs typeface="宋体"/>
              </a:rPr>
              <a:t>硬</a:t>
            </a:r>
            <a:r>
              <a:rPr dirty="0" sz="1600" spc="-5">
                <a:latin typeface="宋体"/>
                <a:cs typeface="宋体"/>
              </a:rPr>
              <a:t>盘 放到内</a:t>
            </a:r>
            <a:r>
              <a:rPr dirty="0" sz="1600" spc="5">
                <a:latin typeface="宋体"/>
                <a:cs typeface="宋体"/>
              </a:rPr>
              <a:t>存</a:t>
            </a:r>
            <a:r>
              <a:rPr dirty="0" sz="1600" spc="-5">
                <a:latin typeface="宋体"/>
                <a:cs typeface="宋体"/>
              </a:rPr>
              <a:t>以后，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就直接在</a:t>
            </a:r>
            <a:r>
              <a:rPr dirty="0" sz="1600" spc="5">
                <a:latin typeface="宋体"/>
                <a:cs typeface="宋体"/>
              </a:rPr>
              <a:t>内</a:t>
            </a:r>
            <a:r>
              <a:rPr dirty="0" sz="1600" spc="-5">
                <a:latin typeface="宋体"/>
                <a:cs typeface="宋体"/>
              </a:rPr>
              <a:t>存运行</a:t>
            </a:r>
            <a:r>
              <a:rPr dirty="0" sz="1600" spc="5">
                <a:latin typeface="宋体"/>
                <a:cs typeface="宋体"/>
              </a:rPr>
              <a:t>程</a:t>
            </a:r>
            <a:r>
              <a:rPr dirty="0" sz="1600" spc="-5">
                <a:latin typeface="宋体"/>
                <a:cs typeface="宋体"/>
              </a:rPr>
              <a:t>序，</a:t>
            </a:r>
            <a:r>
              <a:rPr dirty="0" sz="1600" spc="5">
                <a:latin typeface="宋体"/>
                <a:cs typeface="宋体"/>
              </a:rPr>
              <a:t>这</a:t>
            </a:r>
            <a:r>
              <a:rPr dirty="0" sz="1600" spc="-5">
                <a:latin typeface="宋体"/>
                <a:cs typeface="宋体"/>
              </a:rPr>
              <a:t>样</a:t>
            </a:r>
            <a:r>
              <a:rPr dirty="0" sz="1600" spc="-35">
                <a:latin typeface="宋体"/>
                <a:cs typeface="宋体"/>
              </a:rPr>
              <a:t>比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直</a:t>
            </a:r>
            <a:r>
              <a:rPr dirty="0" sz="1600" spc="-10">
                <a:latin typeface="宋体"/>
                <a:cs typeface="宋体"/>
              </a:rPr>
              <a:t>接</a:t>
            </a:r>
            <a:r>
              <a:rPr dirty="0" sz="1600">
                <a:latin typeface="宋体"/>
                <a:cs typeface="宋体"/>
              </a:rPr>
              <a:t>在</a:t>
            </a:r>
            <a:r>
              <a:rPr dirty="0" sz="1600" spc="-5">
                <a:latin typeface="宋体"/>
                <a:cs typeface="宋体"/>
              </a:rPr>
              <a:t>硬</a:t>
            </a:r>
            <a:r>
              <a:rPr dirty="0" sz="1600" spc="-10">
                <a:latin typeface="宋体"/>
                <a:cs typeface="宋体"/>
              </a:rPr>
              <a:t>盘</a:t>
            </a:r>
            <a:r>
              <a:rPr dirty="0" sz="1600" spc="-5">
                <a:latin typeface="宋体"/>
                <a:cs typeface="宋体"/>
              </a:rPr>
              <a:t>运</a:t>
            </a:r>
            <a:r>
              <a:rPr dirty="0" sz="1600">
                <a:latin typeface="宋体"/>
                <a:cs typeface="宋体"/>
              </a:rPr>
              <a:t>行</a:t>
            </a:r>
            <a:r>
              <a:rPr dirty="0" sz="1600" spc="-5">
                <a:latin typeface="宋体"/>
                <a:cs typeface="宋体"/>
              </a:rPr>
              <a:t>程</a:t>
            </a:r>
            <a:r>
              <a:rPr dirty="0" sz="1600" spc="-10">
                <a:latin typeface="宋体"/>
                <a:cs typeface="宋体"/>
              </a:rPr>
              <a:t>序</a:t>
            </a:r>
            <a:r>
              <a:rPr dirty="0" sz="1600">
                <a:latin typeface="宋体"/>
                <a:cs typeface="宋体"/>
              </a:rPr>
              <a:t>就</a:t>
            </a:r>
            <a:r>
              <a:rPr dirty="0" sz="1600" spc="-5">
                <a:latin typeface="宋体"/>
                <a:cs typeface="宋体"/>
              </a:rPr>
              <a:t>要</a:t>
            </a:r>
            <a:r>
              <a:rPr dirty="0" sz="1600" spc="-10">
                <a:latin typeface="宋体"/>
                <a:cs typeface="宋体"/>
              </a:rPr>
              <a:t>快</a:t>
            </a:r>
            <a:r>
              <a:rPr dirty="0" sz="1600" spc="-5">
                <a:latin typeface="宋体"/>
                <a:cs typeface="宋体"/>
              </a:rPr>
              <a:t>很</a:t>
            </a:r>
            <a:r>
              <a:rPr dirty="0" sz="1600">
                <a:latin typeface="宋体"/>
                <a:cs typeface="宋体"/>
              </a:rPr>
              <a:t>多</a:t>
            </a:r>
            <a:r>
              <a:rPr dirty="0" sz="1600" spc="-5"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"/>
            </a:pPr>
            <a:endParaRPr sz="1900">
              <a:latin typeface="Times New Roman"/>
              <a:cs typeface="Times New Roman"/>
            </a:endParaRPr>
          </a:p>
          <a:p>
            <a:pPr marL="299085" marR="174625" indent="-286385">
              <a:lnSpc>
                <a:spcPct val="114700"/>
              </a:lnSpc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600" spc="-5">
                <a:latin typeface="宋体"/>
                <a:cs typeface="宋体"/>
              </a:rPr>
              <a:t>内存解决了一部分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运行过快，而硬盘数</a:t>
            </a:r>
            <a:r>
              <a:rPr dirty="0" sz="1600" spc="5">
                <a:latin typeface="宋体"/>
                <a:cs typeface="宋体"/>
              </a:rPr>
              <a:t>据</a:t>
            </a:r>
            <a:r>
              <a:rPr dirty="0" sz="1600" spc="-5">
                <a:latin typeface="宋体"/>
                <a:cs typeface="宋体"/>
              </a:rPr>
              <a:t>存取</a:t>
            </a:r>
            <a:r>
              <a:rPr dirty="0" sz="1600" spc="5">
                <a:latin typeface="宋体"/>
                <a:cs typeface="宋体"/>
              </a:rPr>
              <a:t>太</a:t>
            </a:r>
            <a:r>
              <a:rPr dirty="0" sz="1600" spc="-5">
                <a:latin typeface="宋体"/>
                <a:cs typeface="宋体"/>
              </a:rPr>
              <a:t>慢的</a:t>
            </a:r>
            <a:r>
              <a:rPr dirty="0" sz="1600" spc="5">
                <a:latin typeface="宋体"/>
                <a:cs typeface="宋体"/>
              </a:rPr>
              <a:t>问</a:t>
            </a:r>
            <a:r>
              <a:rPr dirty="0" sz="1600" spc="-5">
                <a:latin typeface="宋体"/>
                <a:cs typeface="宋体"/>
              </a:rPr>
              <a:t>题。</a:t>
            </a:r>
            <a:r>
              <a:rPr dirty="0" sz="1600" spc="-345">
                <a:latin typeface="宋体"/>
                <a:cs typeface="宋体"/>
              </a:rPr>
              <a:t> </a:t>
            </a:r>
            <a:r>
              <a:rPr dirty="0" sz="1600" spc="-5">
                <a:latin typeface="宋体"/>
                <a:cs typeface="宋体"/>
              </a:rPr>
              <a:t>提高了我们的电脑的运行 速度。内存就如同一条“高速车道</a:t>
            </a:r>
            <a:r>
              <a:rPr dirty="0" sz="1600" spc="5">
                <a:latin typeface="宋体"/>
                <a:cs typeface="宋体"/>
              </a:rPr>
              <a:t>”</a:t>
            </a:r>
            <a:r>
              <a:rPr dirty="0" sz="1600" spc="-5">
                <a:latin typeface="宋体"/>
                <a:cs typeface="宋体"/>
              </a:rPr>
              <a:t>一般</a:t>
            </a:r>
            <a:r>
              <a:rPr dirty="0" sz="1600" spc="5">
                <a:latin typeface="宋体"/>
                <a:cs typeface="宋体"/>
              </a:rPr>
              <a:t>，</a:t>
            </a:r>
            <a:r>
              <a:rPr dirty="0" sz="1600" spc="-5">
                <a:latin typeface="宋体"/>
                <a:cs typeface="宋体"/>
              </a:rPr>
              <a:t>数据</a:t>
            </a:r>
            <a:r>
              <a:rPr dirty="0" sz="1600" spc="5">
                <a:latin typeface="宋体"/>
                <a:cs typeface="宋体"/>
              </a:rPr>
              <a:t>由</a:t>
            </a:r>
            <a:r>
              <a:rPr dirty="0" sz="1600" spc="-5">
                <a:latin typeface="宋体"/>
                <a:cs typeface="宋体"/>
              </a:rPr>
              <a:t>传输</a:t>
            </a:r>
            <a:r>
              <a:rPr dirty="0" sz="1600" spc="5">
                <a:latin typeface="宋体"/>
                <a:cs typeface="宋体"/>
              </a:rPr>
              <a:t>速</a:t>
            </a:r>
            <a:r>
              <a:rPr dirty="0" sz="1600" spc="-5">
                <a:latin typeface="宋体"/>
                <a:cs typeface="宋体"/>
              </a:rPr>
              <a:t>度较</a:t>
            </a:r>
            <a:r>
              <a:rPr dirty="0" sz="1600" spc="5">
                <a:latin typeface="宋体"/>
                <a:cs typeface="宋体"/>
              </a:rPr>
              <a:t>慢</a:t>
            </a:r>
            <a:r>
              <a:rPr dirty="0" sz="1600" spc="-5">
                <a:latin typeface="宋体"/>
                <a:cs typeface="宋体"/>
              </a:rPr>
              <a:t>的硬</a:t>
            </a:r>
            <a:r>
              <a:rPr dirty="0" sz="1600" spc="5">
                <a:latin typeface="宋体"/>
                <a:cs typeface="宋体"/>
              </a:rPr>
              <a:t>盘</a:t>
            </a:r>
            <a:r>
              <a:rPr dirty="0" sz="1600" spc="-5">
                <a:latin typeface="宋体"/>
                <a:cs typeface="宋体"/>
              </a:rPr>
              <a:t>通过</a:t>
            </a:r>
            <a:r>
              <a:rPr dirty="0" sz="1600" spc="5">
                <a:latin typeface="宋体"/>
                <a:cs typeface="宋体"/>
              </a:rPr>
              <a:t>这</a:t>
            </a:r>
            <a:r>
              <a:rPr dirty="0" sz="1600" spc="-5">
                <a:latin typeface="宋体"/>
                <a:cs typeface="宋体"/>
              </a:rPr>
              <a:t>条高</a:t>
            </a:r>
            <a:r>
              <a:rPr dirty="0" sz="1600" spc="5">
                <a:latin typeface="宋体"/>
                <a:cs typeface="宋体"/>
              </a:rPr>
              <a:t>速</a:t>
            </a:r>
            <a:r>
              <a:rPr dirty="0" sz="1600" spc="-5">
                <a:latin typeface="宋体"/>
                <a:cs typeface="宋体"/>
              </a:rPr>
              <a:t>车道 传送</a:t>
            </a:r>
            <a:r>
              <a:rPr dirty="0" sz="1600" spc="-10">
                <a:latin typeface="宋体"/>
                <a:cs typeface="宋体"/>
              </a:rPr>
              <a:t>至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10">
                <a:latin typeface="宋体"/>
                <a:cs typeface="宋体"/>
              </a:rPr>
              <a:t>进行处理！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"/>
            </a:pPr>
            <a:endParaRPr sz="1900">
              <a:latin typeface="Times New Roman"/>
              <a:cs typeface="Times New Roman"/>
            </a:endParaRPr>
          </a:p>
          <a:p>
            <a:pPr marL="299085" marR="118110" indent="-286385">
              <a:lnSpc>
                <a:spcPct val="114999"/>
              </a:lnSpc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但内存是带电存储的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一旦断电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据就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会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消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失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而且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容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量有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，所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要长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间储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存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程序</a:t>
            </a:r>
            <a:r>
              <a:rPr dirty="0" sz="1600" spc="5">
                <a:solidFill>
                  <a:srgbClr val="FF0000"/>
                </a:solidFill>
                <a:latin typeface="宋体"/>
                <a:cs typeface="宋体"/>
              </a:rPr>
              <a:t>或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数 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据就需要使用硬</a:t>
            </a:r>
            <a:r>
              <a:rPr dirty="0" sz="1600" spc="-20">
                <a:solidFill>
                  <a:srgbClr val="FF0000"/>
                </a:solidFill>
                <a:latin typeface="宋体"/>
                <a:cs typeface="宋体"/>
              </a:rPr>
              <a:t>盘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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600" spc="-5">
                <a:latin typeface="宋体"/>
                <a:cs typeface="宋体"/>
              </a:rPr>
              <a:t>内存在这里起了两个作用：</a:t>
            </a:r>
            <a:endParaRPr sz="1600">
              <a:latin typeface="宋体"/>
              <a:cs typeface="宋体"/>
            </a:endParaRPr>
          </a:p>
          <a:p>
            <a:pPr lvl="1" marL="524510" indent="-227329">
              <a:lnSpc>
                <a:spcPct val="100000"/>
              </a:lnSpc>
              <a:spcBef>
                <a:spcPts val="290"/>
              </a:spcBef>
              <a:buFont typeface="Arial"/>
              <a:buAutoNum type="arabicPeriod"/>
              <a:tabLst>
                <a:tab pos="525145" algn="l"/>
              </a:tabLst>
            </a:pPr>
            <a:r>
              <a:rPr dirty="0" sz="1600" spc="-5">
                <a:latin typeface="宋体"/>
                <a:cs typeface="宋体"/>
              </a:rPr>
              <a:t>保存从硬盘读取的数据，提供给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使用</a:t>
            </a:r>
            <a:endParaRPr sz="1600">
              <a:latin typeface="宋体"/>
              <a:cs typeface="宋体"/>
            </a:endParaRPr>
          </a:p>
          <a:p>
            <a:pPr lvl="1" marL="524510" indent="-227329">
              <a:lnSpc>
                <a:spcPct val="100000"/>
              </a:lnSpc>
              <a:spcBef>
                <a:spcPts val="275"/>
              </a:spcBef>
              <a:buFont typeface="Arial"/>
              <a:buAutoNum type="arabicPeriod"/>
              <a:tabLst>
                <a:tab pos="525145" algn="l"/>
              </a:tabLst>
            </a:pPr>
            <a:r>
              <a:rPr dirty="0" sz="1600" spc="-5">
                <a:latin typeface="宋体"/>
                <a:cs typeface="宋体"/>
              </a:rPr>
              <a:t>保存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的一些临时执行结果，以便</a:t>
            </a:r>
            <a:r>
              <a:rPr dirty="0" sz="1600" spc="-5">
                <a:latin typeface="Arial"/>
                <a:cs typeface="Arial"/>
              </a:rPr>
              <a:t>CPU</a:t>
            </a:r>
            <a:r>
              <a:rPr dirty="0" sz="1600" spc="-5">
                <a:latin typeface="宋体"/>
                <a:cs typeface="宋体"/>
              </a:rPr>
              <a:t>下次使用</a:t>
            </a:r>
            <a:r>
              <a:rPr dirty="0" sz="1600" spc="5">
                <a:latin typeface="宋体"/>
                <a:cs typeface="宋体"/>
              </a:rPr>
              <a:t>或</a:t>
            </a:r>
            <a:r>
              <a:rPr dirty="0" sz="1600" spc="-5">
                <a:latin typeface="宋体"/>
                <a:cs typeface="宋体"/>
              </a:rPr>
              <a:t>保存</a:t>
            </a:r>
            <a:r>
              <a:rPr dirty="0" sz="1600" spc="5">
                <a:latin typeface="宋体"/>
                <a:cs typeface="宋体"/>
              </a:rPr>
              <a:t>到</a:t>
            </a:r>
            <a:r>
              <a:rPr dirty="0" sz="1600" spc="-5">
                <a:latin typeface="宋体"/>
                <a:cs typeface="宋体"/>
              </a:rPr>
              <a:t>硬盘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3596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机硬件介绍：内存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810" y="928095"/>
            <a:ext cx="6034405" cy="84836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7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常见的输入设备：</a:t>
            </a:r>
            <a:r>
              <a:rPr dirty="0" sz="1800">
                <a:solidFill>
                  <a:srgbClr val="0000FF"/>
                </a:solidFill>
                <a:latin typeface="宋体"/>
                <a:cs typeface="宋体"/>
              </a:rPr>
              <a:t>键盘</a:t>
            </a:r>
            <a:r>
              <a:rPr dirty="0" sz="1800" spc="-1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1800" spc="-10">
                <a:solidFill>
                  <a:srgbClr val="0000FF"/>
                </a:solidFill>
                <a:latin typeface="Arial"/>
                <a:cs typeface="Arial"/>
              </a:rPr>
              <a:t>keyboard</a:t>
            </a:r>
            <a:r>
              <a:rPr dirty="0" sz="1800" spc="-1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1800">
                <a:solidFill>
                  <a:srgbClr val="0000FF"/>
                </a:solidFill>
                <a:latin typeface="宋体"/>
                <a:cs typeface="宋体"/>
              </a:rPr>
              <a:t>和鼠标</a:t>
            </a:r>
            <a:r>
              <a:rPr dirty="0" sz="180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mouse</a:t>
            </a:r>
            <a:r>
              <a:rPr dirty="0" sz="1800" spc="-5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108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800" spc="-5">
                <a:latin typeface="宋体"/>
                <a:cs typeface="宋体"/>
              </a:rPr>
              <a:t>常见的输出设备</a:t>
            </a:r>
            <a:r>
              <a:rPr dirty="0" sz="1800">
                <a:latin typeface="宋体"/>
                <a:cs typeface="宋体"/>
              </a:rPr>
              <a:t>：</a:t>
            </a:r>
            <a:r>
              <a:rPr dirty="0" sz="1800" spc="-5">
                <a:solidFill>
                  <a:srgbClr val="0000FF"/>
                </a:solidFill>
                <a:latin typeface="宋体"/>
                <a:cs typeface="宋体"/>
              </a:rPr>
              <a:t>显示器（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monitor</a:t>
            </a:r>
            <a:r>
              <a:rPr dirty="0" sz="1800" spc="-5">
                <a:solidFill>
                  <a:srgbClr val="0000FF"/>
                </a:solidFill>
                <a:latin typeface="宋体"/>
                <a:cs typeface="宋体"/>
              </a:rPr>
              <a:t>）和打印机（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printer</a:t>
            </a:r>
            <a:r>
              <a:rPr dirty="0" sz="1800" spc="-5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810" y="3122828"/>
            <a:ext cx="753427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8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显示器屏幕分辨率：是指显示设备水平和垂直方向上显示</a:t>
            </a:r>
            <a:r>
              <a:rPr dirty="0" sz="1800" spc="5">
                <a:latin typeface="宋体"/>
                <a:cs typeface="宋体"/>
              </a:rPr>
              <a:t>的</a:t>
            </a:r>
            <a:r>
              <a:rPr dirty="0" sz="1800">
                <a:latin typeface="宋体"/>
                <a:cs typeface="宋体"/>
              </a:rPr>
              <a:t>像素</a:t>
            </a:r>
            <a:r>
              <a:rPr dirty="0" sz="1800" spc="-5">
                <a:latin typeface="Arial"/>
                <a:cs typeface="Arial"/>
              </a:rPr>
              <a:t>(p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)</a:t>
            </a:r>
            <a:r>
              <a:rPr dirty="0" sz="1800">
                <a:latin typeface="宋体"/>
                <a:cs typeface="宋体"/>
              </a:rPr>
              <a:t>数。</a:t>
            </a:r>
            <a:endParaRPr sz="18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800">
                <a:latin typeface="宋体"/>
                <a:cs typeface="宋体"/>
              </a:rPr>
              <a:t>分辨率可以手工设置。</a:t>
            </a:r>
            <a:endParaRPr sz="18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分辨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率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越高，图像越锐化、越清晰。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1344" y="1822704"/>
            <a:ext cx="2715768" cy="120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51282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机硬件介绍：输入和输出设备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"/>
            <a:ext cx="9144000" cy="5143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3127" y="272795"/>
            <a:ext cx="2009394" cy="133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304" y="440893"/>
            <a:ext cx="12446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8540" y="393191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3"/>
                </a:moveTo>
                <a:lnTo>
                  <a:pt x="562356" y="542543"/>
                </a:lnTo>
                <a:lnTo>
                  <a:pt x="562356" y="0"/>
                </a:lnTo>
                <a:lnTo>
                  <a:pt x="0" y="0"/>
                </a:lnTo>
                <a:lnTo>
                  <a:pt x="0" y="542543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8540" y="393191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3"/>
                </a:moveTo>
                <a:lnTo>
                  <a:pt x="562356" y="542543"/>
                </a:lnTo>
                <a:lnTo>
                  <a:pt x="562356" y="0"/>
                </a:lnTo>
                <a:lnTo>
                  <a:pt x="0" y="0"/>
                </a:lnTo>
                <a:lnTo>
                  <a:pt x="0" y="542543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8540" y="979932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FC9F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8540" y="979932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12192">
            <a:solidFill>
              <a:srgbClr val="FC9F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58540" y="1580388"/>
            <a:ext cx="562610" cy="544195"/>
          </a:xfrm>
          <a:custGeom>
            <a:avLst/>
            <a:gdLst/>
            <a:ahLst/>
            <a:cxnLst/>
            <a:rect l="l" t="t" r="r" b="b"/>
            <a:pathLst>
              <a:path w="562610" h="544194">
                <a:moveTo>
                  <a:pt x="0" y="544068"/>
                </a:moveTo>
                <a:lnTo>
                  <a:pt x="562356" y="544068"/>
                </a:lnTo>
                <a:lnTo>
                  <a:pt x="56235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8540" y="1580388"/>
            <a:ext cx="562610" cy="544195"/>
          </a:xfrm>
          <a:custGeom>
            <a:avLst/>
            <a:gdLst/>
            <a:ahLst/>
            <a:cxnLst/>
            <a:rect l="l" t="t" r="r" b="b"/>
            <a:pathLst>
              <a:path w="562610" h="544194">
                <a:moveTo>
                  <a:pt x="0" y="544068"/>
                </a:moveTo>
                <a:lnTo>
                  <a:pt x="562356" y="544068"/>
                </a:lnTo>
                <a:lnTo>
                  <a:pt x="56235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8540" y="2179320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FC9F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58540" y="2179320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12192">
            <a:solidFill>
              <a:srgbClr val="FC9F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5028" y="419100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19">
                <a:moveTo>
                  <a:pt x="3590544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477012"/>
                </a:lnTo>
                <a:lnTo>
                  <a:pt x="3511042" y="477012"/>
                </a:lnTo>
                <a:lnTo>
                  <a:pt x="3542002" y="470769"/>
                </a:lnTo>
                <a:lnTo>
                  <a:pt x="3567271" y="453739"/>
                </a:lnTo>
                <a:lnTo>
                  <a:pt x="3584301" y="428470"/>
                </a:lnTo>
                <a:lnTo>
                  <a:pt x="3590544" y="397510"/>
                </a:lnTo>
                <a:lnTo>
                  <a:pt x="3590544" y="0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5028" y="419100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19">
                <a:moveTo>
                  <a:pt x="79501" y="0"/>
                </a:moveTo>
                <a:lnTo>
                  <a:pt x="3590544" y="0"/>
                </a:lnTo>
                <a:lnTo>
                  <a:pt x="3590544" y="397510"/>
                </a:lnTo>
                <a:lnTo>
                  <a:pt x="3584301" y="428470"/>
                </a:lnTo>
                <a:lnTo>
                  <a:pt x="3567271" y="453739"/>
                </a:lnTo>
                <a:lnTo>
                  <a:pt x="3542002" y="470769"/>
                </a:lnTo>
                <a:lnTo>
                  <a:pt x="3511042" y="477012"/>
                </a:lnTo>
                <a:lnTo>
                  <a:pt x="0" y="477012"/>
                </a:lnTo>
                <a:lnTo>
                  <a:pt x="0" y="79501"/>
                </a:lnTo>
                <a:lnTo>
                  <a:pt x="6242" y="48541"/>
                </a:lnTo>
                <a:lnTo>
                  <a:pt x="23272" y="23272"/>
                </a:lnTo>
                <a:lnTo>
                  <a:pt x="48541" y="6242"/>
                </a:lnTo>
                <a:lnTo>
                  <a:pt x="79501" y="0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15028" y="1005839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5">
                <a:moveTo>
                  <a:pt x="3590544" y="0"/>
                </a:moveTo>
                <a:lnTo>
                  <a:pt x="79248" y="0"/>
                </a:lnTo>
                <a:lnTo>
                  <a:pt x="48381" y="6221"/>
                </a:lnTo>
                <a:lnTo>
                  <a:pt x="23193" y="23193"/>
                </a:lnTo>
                <a:lnTo>
                  <a:pt x="6221" y="48381"/>
                </a:lnTo>
                <a:lnTo>
                  <a:pt x="0" y="79248"/>
                </a:lnTo>
                <a:lnTo>
                  <a:pt x="0" y="475488"/>
                </a:lnTo>
                <a:lnTo>
                  <a:pt x="3511296" y="475488"/>
                </a:lnTo>
                <a:lnTo>
                  <a:pt x="3542162" y="469266"/>
                </a:lnTo>
                <a:lnTo>
                  <a:pt x="3567350" y="452294"/>
                </a:lnTo>
                <a:lnTo>
                  <a:pt x="3584322" y="427106"/>
                </a:lnTo>
                <a:lnTo>
                  <a:pt x="3590544" y="396239"/>
                </a:lnTo>
                <a:lnTo>
                  <a:pt x="3590544" y="0"/>
                </a:lnTo>
                <a:close/>
              </a:path>
            </a:pathLst>
          </a:custGeom>
          <a:solidFill>
            <a:srgbClr val="FC9F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15028" y="1005839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5">
                <a:moveTo>
                  <a:pt x="79248" y="0"/>
                </a:moveTo>
                <a:lnTo>
                  <a:pt x="3590544" y="0"/>
                </a:lnTo>
                <a:lnTo>
                  <a:pt x="3590544" y="396239"/>
                </a:lnTo>
                <a:lnTo>
                  <a:pt x="3584322" y="427106"/>
                </a:lnTo>
                <a:lnTo>
                  <a:pt x="3567350" y="452294"/>
                </a:lnTo>
                <a:lnTo>
                  <a:pt x="3542162" y="469266"/>
                </a:lnTo>
                <a:lnTo>
                  <a:pt x="3511296" y="475488"/>
                </a:lnTo>
                <a:lnTo>
                  <a:pt x="0" y="475488"/>
                </a:lnTo>
                <a:lnTo>
                  <a:pt x="0" y="79248"/>
                </a:lnTo>
                <a:lnTo>
                  <a:pt x="6221" y="48381"/>
                </a:lnTo>
                <a:lnTo>
                  <a:pt x="23193" y="23193"/>
                </a:lnTo>
                <a:lnTo>
                  <a:pt x="48381" y="6221"/>
                </a:lnTo>
                <a:lnTo>
                  <a:pt x="79248" y="0"/>
                </a:lnTo>
                <a:close/>
              </a:path>
            </a:pathLst>
          </a:custGeom>
          <a:ln w="12192">
            <a:solidFill>
              <a:srgbClr val="FC9F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5028" y="1616963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4">
                <a:moveTo>
                  <a:pt x="3590544" y="0"/>
                </a:moveTo>
                <a:lnTo>
                  <a:pt x="79248" y="0"/>
                </a:lnTo>
                <a:lnTo>
                  <a:pt x="48381" y="6221"/>
                </a:lnTo>
                <a:lnTo>
                  <a:pt x="23193" y="23193"/>
                </a:lnTo>
                <a:lnTo>
                  <a:pt x="6221" y="48381"/>
                </a:lnTo>
                <a:lnTo>
                  <a:pt x="0" y="79248"/>
                </a:lnTo>
                <a:lnTo>
                  <a:pt x="0" y="475488"/>
                </a:lnTo>
                <a:lnTo>
                  <a:pt x="3511296" y="475488"/>
                </a:lnTo>
                <a:lnTo>
                  <a:pt x="3542162" y="469266"/>
                </a:lnTo>
                <a:lnTo>
                  <a:pt x="3567350" y="452294"/>
                </a:lnTo>
                <a:lnTo>
                  <a:pt x="3584322" y="427106"/>
                </a:lnTo>
                <a:lnTo>
                  <a:pt x="3590544" y="396240"/>
                </a:lnTo>
                <a:lnTo>
                  <a:pt x="3590544" y="0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5028" y="1616963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4">
                <a:moveTo>
                  <a:pt x="79248" y="0"/>
                </a:moveTo>
                <a:lnTo>
                  <a:pt x="3590544" y="0"/>
                </a:lnTo>
                <a:lnTo>
                  <a:pt x="3590544" y="396240"/>
                </a:lnTo>
                <a:lnTo>
                  <a:pt x="3584322" y="427106"/>
                </a:lnTo>
                <a:lnTo>
                  <a:pt x="3567350" y="452294"/>
                </a:lnTo>
                <a:lnTo>
                  <a:pt x="3542162" y="469266"/>
                </a:lnTo>
                <a:lnTo>
                  <a:pt x="3511296" y="475488"/>
                </a:lnTo>
                <a:lnTo>
                  <a:pt x="0" y="475488"/>
                </a:lnTo>
                <a:lnTo>
                  <a:pt x="0" y="79248"/>
                </a:lnTo>
                <a:lnTo>
                  <a:pt x="6221" y="48381"/>
                </a:lnTo>
                <a:lnTo>
                  <a:pt x="23193" y="23193"/>
                </a:lnTo>
                <a:lnTo>
                  <a:pt x="48381" y="6221"/>
                </a:lnTo>
                <a:lnTo>
                  <a:pt x="79248" y="0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15028" y="2220467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19">
                <a:moveTo>
                  <a:pt x="3590544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477012"/>
                </a:lnTo>
                <a:lnTo>
                  <a:pt x="3511042" y="477012"/>
                </a:lnTo>
                <a:lnTo>
                  <a:pt x="3542002" y="470769"/>
                </a:lnTo>
                <a:lnTo>
                  <a:pt x="3567271" y="453739"/>
                </a:lnTo>
                <a:lnTo>
                  <a:pt x="3584301" y="428470"/>
                </a:lnTo>
                <a:lnTo>
                  <a:pt x="3590544" y="397509"/>
                </a:lnTo>
                <a:lnTo>
                  <a:pt x="3590544" y="0"/>
                </a:lnTo>
                <a:close/>
              </a:path>
            </a:pathLst>
          </a:custGeom>
          <a:solidFill>
            <a:srgbClr val="FC9F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15028" y="2220467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19">
                <a:moveTo>
                  <a:pt x="79501" y="0"/>
                </a:moveTo>
                <a:lnTo>
                  <a:pt x="3590544" y="0"/>
                </a:lnTo>
                <a:lnTo>
                  <a:pt x="3590544" y="397509"/>
                </a:lnTo>
                <a:lnTo>
                  <a:pt x="3584301" y="428470"/>
                </a:lnTo>
                <a:lnTo>
                  <a:pt x="3567271" y="453739"/>
                </a:lnTo>
                <a:lnTo>
                  <a:pt x="3542002" y="470769"/>
                </a:lnTo>
                <a:lnTo>
                  <a:pt x="3511042" y="477012"/>
                </a:lnTo>
                <a:lnTo>
                  <a:pt x="0" y="477012"/>
                </a:lnTo>
                <a:lnTo>
                  <a:pt x="0" y="79501"/>
                </a:lnTo>
                <a:lnTo>
                  <a:pt x="6242" y="48541"/>
                </a:lnTo>
                <a:lnTo>
                  <a:pt x="23272" y="23272"/>
                </a:lnTo>
                <a:lnTo>
                  <a:pt x="48541" y="6242"/>
                </a:lnTo>
                <a:lnTo>
                  <a:pt x="79501" y="0"/>
                </a:lnTo>
                <a:close/>
              </a:path>
            </a:pathLst>
          </a:custGeom>
          <a:ln w="12192">
            <a:solidFill>
              <a:srgbClr val="FC9F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4991" y="178307"/>
            <a:ext cx="944117" cy="1119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52444" y="323849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75659" y="722376"/>
            <a:ext cx="944117" cy="1119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552444" y="866978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75659" y="1376172"/>
            <a:ext cx="944117" cy="11193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52444" y="1521968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4991" y="1979676"/>
            <a:ext cx="944117" cy="1119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52444" y="2125167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58540" y="2801111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58540" y="2801111"/>
            <a:ext cx="562610" cy="542925"/>
          </a:xfrm>
          <a:custGeom>
            <a:avLst/>
            <a:gdLst/>
            <a:ahLst/>
            <a:cxnLst/>
            <a:rect l="l" t="t" r="r" b="b"/>
            <a:pathLst>
              <a:path w="562610" h="542925">
                <a:moveTo>
                  <a:pt x="0" y="542544"/>
                </a:moveTo>
                <a:lnTo>
                  <a:pt x="562356" y="542544"/>
                </a:lnTo>
                <a:lnTo>
                  <a:pt x="562356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5028" y="2839211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20">
                <a:moveTo>
                  <a:pt x="3590544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477012"/>
                </a:lnTo>
                <a:lnTo>
                  <a:pt x="3511042" y="477012"/>
                </a:lnTo>
                <a:lnTo>
                  <a:pt x="3542002" y="470769"/>
                </a:lnTo>
                <a:lnTo>
                  <a:pt x="3567271" y="453739"/>
                </a:lnTo>
                <a:lnTo>
                  <a:pt x="3584301" y="428470"/>
                </a:lnTo>
                <a:lnTo>
                  <a:pt x="3590544" y="397510"/>
                </a:lnTo>
                <a:lnTo>
                  <a:pt x="3590544" y="0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15028" y="2839211"/>
            <a:ext cx="3590925" cy="477520"/>
          </a:xfrm>
          <a:custGeom>
            <a:avLst/>
            <a:gdLst/>
            <a:ahLst/>
            <a:cxnLst/>
            <a:rect l="l" t="t" r="r" b="b"/>
            <a:pathLst>
              <a:path w="3590925" h="477520">
                <a:moveTo>
                  <a:pt x="79501" y="0"/>
                </a:moveTo>
                <a:lnTo>
                  <a:pt x="3590544" y="0"/>
                </a:lnTo>
                <a:lnTo>
                  <a:pt x="3590544" y="397510"/>
                </a:lnTo>
                <a:lnTo>
                  <a:pt x="3584301" y="428470"/>
                </a:lnTo>
                <a:lnTo>
                  <a:pt x="3567271" y="453739"/>
                </a:lnTo>
                <a:lnTo>
                  <a:pt x="3542002" y="470769"/>
                </a:lnTo>
                <a:lnTo>
                  <a:pt x="3511042" y="477012"/>
                </a:lnTo>
                <a:lnTo>
                  <a:pt x="0" y="477012"/>
                </a:lnTo>
                <a:lnTo>
                  <a:pt x="0" y="79501"/>
                </a:lnTo>
                <a:lnTo>
                  <a:pt x="6242" y="48541"/>
                </a:lnTo>
                <a:lnTo>
                  <a:pt x="23272" y="23272"/>
                </a:lnTo>
                <a:lnTo>
                  <a:pt x="48541" y="6242"/>
                </a:lnTo>
                <a:lnTo>
                  <a:pt x="79501" y="0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75659" y="2596895"/>
            <a:ext cx="944117" cy="11193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52444" y="2742133"/>
            <a:ext cx="574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5028" y="3483864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4">
                <a:moveTo>
                  <a:pt x="3590544" y="0"/>
                </a:moveTo>
                <a:lnTo>
                  <a:pt x="79248" y="0"/>
                </a:lnTo>
                <a:lnTo>
                  <a:pt x="48381" y="6221"/>
                </a:lnTo>
                <a:lnTo>
                  <a:pt x="23193" y="23193"/>
                </a:lnTo>
                <a:lnTo>
                  <a:pt x="6221" y="48381"/>
                </a:lnTo>
                <a:lnTo>
                  <a:pt x="0" y="79248"/>
                </a:lnTo>
                <a:lnTo>
                  <a:pt x="0" y="475488"/>
                </a:lnTo>
                <a:lnTo>
                  <a:pt x="3511296" y="475488"/>
                </a:lnTo>
                <a:lnTo>
                  <a:pt x="3542162" y="469259"/>
                </a:lnTo>
                <a:lnTo>
                  <a:pt x="3567350" y="452275"/>
                </a:lnTo>
                <a:lnTo>
                  <a:pt x="3584322" y="427085"/>
                </a:lnTo>
                <a:lnTo>
                  <a:pt x="3590544" y="396240"/>
                </a:lnTo>
                <a:lnTo>
                  <a:pt x="3590544" y="0"/>
                </a:lnTo>
                <a:close/>
              </a:path>
            </a:pathLst>
          </a:custGeom>
          <a:solidFill>
            <a:srgbClr val="FC9F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15028" y="3483864"/>
            <a:ext cx="3590925" cy="475615"/>
          </a:xfrm>
          <a:custGeom>
            <a:avLst/>
            <a:gdLst/>
            <a:ahLst/>
            <a:cxnLst/>
            <a:rect l="l" t="t" r="r" b="b"/>
            <a:pathLst>
              <a:path w="3590925" h="475614">
                <a:moveTo>
                  <a:pt x="79248" y="0"/>
                </a:moveTo>
                <a:lnTo>
                  <a:pt x="3590544" y="0"/>
                </a:lnTo>
                <a:lnTo>
                  <a:pt x="3590544" y="396240"/>
                </a:lnTo>
                <a:lnTo>
                  <a:pt x="3584322" y="427085"/>
                </a:lnTo>
                <a:lnTo>
                  <a:pt x="3567350" y="452275"/>
                </a:lnTo>
                <a:lnTo>
                  <a:pt x="3542162" y="469259"/>
                </a:lnTo>
                <a:lnTo>
                  <a:pt x="3511296" y="475488"/>
                </a:lnTo>
                <a:lnTo>
                  <a:pt x="0" y="475488"/>
                </a:lnTo>
                <a:lnTo>
                  <a:pt x="0" y="79248"/>
                </a:lnTo>
                <a:lnTo>
                  <a:pt x="6221" y="48381"/>
                </a:lnTo>
                <a:lnTo>
                  <a:pt x="23193" y="23193"/>
                </a:lnTo>
                <a:lnTo>
                  <a:pt x="48381" y="6221"/>
                </a:lnTo>
                <a:lnTo>
                  <a:pt x="79248" y="0"/>
                </a:lnTo>
                <a:close/>
              </a:path>
            </a:pathLst>
          </a:custGeom>
          <a:ln w="12192">
            <a:solidFill>
              <a:srgbClr val="FC9F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86328" y="3284220"/>
            <a:ext cx="944118" cy="1119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560064" y="3430016"/>
            <a:ext cx="5734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66159" y="4096511"/>
            <a:ext cx="561340" cy="542925"/>
          </a:xfrm>
          <a:custGeom>
            <a:avLst/>
            <a:gdLst/>
            <a:ahLst/>
            <a:cxnLst/>
            <a:rect l="l" t="t" r="r" b="b"/>
            <a:pathLst>
              <a:path w="561339" h="542925">
                <a:moveTo>
                  <a:pt x="0" y="542544"/>
                </a:moveTo>
                <a:lnTo>
                  <a:pt x="560832" y="542544"/>
                </a:lnTo>
                <a:lnTo>
                  <a:pt x="560832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66159" y="4096511"/>
            <a:ext cx="561340" cy="542925"/>
          </a:xfrm>
          <a:custGeom>
            <a:avLst/>
            <a:gdLst/>
            <a:ahLst/>
            <a:cxnLst/>
            <a:rect l="l" t="t" r="r" b="b"/>
            <a:pathLst>
              <a:path w="561339" h="542925">
                <a:moveTo>
                  <a:pt x="0" y="542544"/>
                </a:moveTo>
                <a:lnTo>
                  <a:pt x="560832" y="542544"/>
                </a:lnTo>
                <a:lnTo>
                  <a:pt x="560832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22647" y="4134611"/>
            <a:ext cx="3589020" cy="477520"/>
          </a:xfrm>
          <a:custGeom>
            <a:avLst/>
            <a:gdLst/>
            <a:ahLst/>
            <a:cxnLst/>
            <a:rect l="l" t="t" r="r" b="b"/>
            <a:pathLst>
              <a:path w="3589020" h="477520">
                <a:moveTo>
                  <a:pt x="3589020" y="0"/>
                </a:moveTo>
                <a:lnTo>
                  <a:pt x="79501" y="0"/>
                </a:lnTo>
                <a:lnTo>
                  <a:pt x="48541" y="6248"/>
                </a:lnTo>
                <a:lnTo>
                  <a:pt x="23272" y="23287"/>
                </a:lnTo>
                <a:lnTo>
                  <a:pt x="6242" y="48557"/>
                </a:lnTo>
                <a:lnTo>
                  <a:pt x="0" y="79501"/>
                </a:lnTo>
                <a:lnTo>
                  <a:pt x="0" y="477011"/>
                </a:lnTo>
                <a:lnTo>
                  <a:pt x="3509518" y="477011"/>
                </a:lnTo>
                <a:lnTo>
                  <a:pt x="3540478" y="470763"/>
                </a:lnTo>
                <a:lnTo>
                  <a:pt x="3565747" y="453724"/>
                </a:lnTo>
                <a:lnTo>
                  <a:pt x="3582777" y="428454"/>
                </a:lnTo>
                <a:lnTo>
                  <a:pt x="3589020" y="397509"/>
                </a:lnTo>
                <a:lnTo>
                  <a:pt x="3589020" y="0"/>
                </a:lnTo>
                <a:close/>
              </a:path>
            </a:pathLst>
          </a:custGeom>
          <a:solidFill>
            <a:srgbClr val="00AE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2647" y="4134611"/>
            <a:ext cx="3589020" cy="477520"/>
          </a:xfrm>
          <a:custGeom>
            <a:avLst/>
            <a:gdLst/>
            <a:ahLst/>
            <a:cxnLst/>
            <a:rect l="l" t="t" r="r" b="b"/>
            <a:pathLst>
              <a:path w="3589020" h="477520">
                <a:moveTo>
                  <a:pt x="79501" y="0"/>
                </a:moveTo>
                <a:lnTo>
                  <a:pt x="3589020" y="0"/>
                </a:lnTo>
                <a:lnTo>
                  <a:pt x="3589020" y="397509"/>
                </a:lnTo>
                <a:lnTo>
                  <a:pt x="3582777" y="428454"/>
                </a:lnTo>
                <a:lnTo>
                  <a:pt x="3565747" y="453724"/>
                </a:lnTo>
                <a:lnTo>
                  <a:pt x="3540478" y="470763"/>
                </a:lnTo>
                <a:lnTo>
                  <a:pt x="3509518" y="477011"/>
                </a:lnTo>
                <a:lnTo>
                  <a:pt x="0" y="477011"/>
                </a:lnTo>
                <a:lnTo>
                  <a:pt x="0" y="79501"/>
                </a:lnTo>
                <a:lnTo>
                  <a:pt x="6242" y="48557"/>
                </a:lnTo>
                <a:lnTo>
                  <a:pt x="23272" y="23287"/>
                </a:lnTo>
                <a:lnTo>
                  <a:pt x="48541" y="6248"/>
                </a:lnTo>
                <a:lnTo>
                  <a:pt x="79501" y="0"/>
                </a:lnTo>
                <a:close/>
              </a:path>
            </a:pathLst>
          </a:custGeom>
          <a:ln w="12192">
            <a:solidFill>
              <a:srgbClr val="00AE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674234" y="442976"/>
            <a:ext cx="3073400" cy="410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209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概	述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805"/>
              </a:spcBef>
            </a:pPr>
            <a:r>
              <a:rPr dirty="0" sz="2400" spc="-5">
                <a:solidFill>
                  <a:srgbClr val="FFFFFF"/>
                </a:solidFill>
                <a:latin typeface="微软雅黑"/>
                <a:cs typeface="微软雅黑"/>
              </a:rPr>
              <a:t>计算机硬件介绍</a:t>
            </a:r>
            <a:endParaRPr sz="2400">
              <a:latin typeface="微软雅黑"/>
              <a:cs typeface="微软雅黑"/>
            </a:endParaRPr>
          </a:p>
          <a:p>
            <a:pPr algn="ctr" marL="12065" marR="5080">
              <a:lnSpc>
                <a:spcPct val="165300"/>
              </a:lnSpc>
              <a:spcBef>
                <a:spcPts val="5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计算机发展史上的鼻祖 操作系统</a:t>
            </a:r>
            <a:endParaRPr sz="2400">
              <a:latin typeface="微软雅黑"/>
              <a:cs typeface="微软雅黑"/>
            </a:endParaRPr>
          </a:p>
          <a:p>
            <a:pPr algn="ctr" marL="19050">
              <a:lnSpc>
                <a:spcPct val="100000"/>
              </a:lnSpc>
              <a:spcBef>
                <a:spcPts val="1925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万维网</a:t>
            </a:r>
            <a:endParaRPr sz="2400">
              <a:latin typeface="微软雅黑"/>
              <a:cs typeface="微软雅黑"/>
            </a:endParaRPr>
          </a:p>
          <a:p>
            <a:pPr algn="ctr" marL="469265" marR="462280">
              <a:lnSpc>
                <a:spcPct val="175700"/>
              </a:lnSpc>
              <a:spcBef>
                <a:spcPts val="80"/>
              </a:spcBef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职业发展与提升 学习经验探讨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75659" y="3887723"/>
            <a:ext cx="944117" cy="11193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560064" y="4032910"/>
            <a:ext cx="5734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51282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机硬件介绍：输入和输出设备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8649" y="787273"/>
          <a:ext cx="7353300" cy="320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/>
                <a:gridCol w="1345564"/>
                <a:gridCol w="2085975"/>
                <a:gridCol w="1412875"/>
              </a:tblGrid>
              <a:tr h="39623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品牌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92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尺寸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像素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92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像素密度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E92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华为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mate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7.2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2244x1080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345ppi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华为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mate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6.53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2244x1080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381ppi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华为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mate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6.39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3120x1440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538ppi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小米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5.88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2244x1080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423ppi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小米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6.21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2244x1080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401ppi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E7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苹果</a:t>
                      </a:r>
                      <a:r>
                        <a:rPr dirty="0" sz="2000" spc="-4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iphone8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1334x750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326ppi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苹</a:t>
                      </a:r>
                      <a:r>
                        <a:rPr dirty="0" sz="2000" spc="5">
                          <a:latin typeface="宋体"/>
                          <a:cs typeface="宋体"/>
                        </a:rPr>
                        <a:t>果</a:t>
                      </a:r>
                      <a:r>
                        <a:rPr dirty="0" sz="2000" spc="-4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iphone8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plus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5.5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1920x1080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像素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401ppi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2439" y="4463592"/>
            <a:ext cx="67481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计算公式：</a:t>
            </a:r>
            <a:r>
              <a:rPr dirty="0" sz="1800" spc="5" b="1">
                <a:latin typeface="Microsoft JhengHei"/>
                <a:cs typeface="Microsoft JhengHei"/>
              </a:rPr>
              <a:t>像素密度</a:t>
            </a:r>
            <a:r>
              <a:rPr dirty="0" sz="1800" spc="-5" b="1">
                <a:latin typeface="Arial"/>
                <a:cs typeface="Arial"/>
              </a:rPr>
              <a:t>=√[(</a:t>
            </a:r>
            <a:r>
              <a:rPr dirty="0" sz="1800" spc="5" b="1">
                <a:latin typeface="Microsoft JhengHei"/>
                <a:cs typeface="Microsoft JhengHei"/>
              </a:rPr>
              <a:t>长度像素</a:t>
            </a:r>
            <a:r>
              <a:rPr dirty="0" sz="1800" spc="10" b="1">
                <a:latin typeface="Microsoft JhengHei"/>
                <a:cs typeface="Microsoft JhengHei"/>
              </a:rPr>
              <a:t>数</a:t>
            </a:r>
            <a:r>
              <a:rPr dirty="0" sz="1800" b="1">
                <a:latin typeface="Arial"/>
                <a:cs typeface="Arial"/>
              </a:rPr>
              <a:t>)^2+(</a:t>
            </a:r>
            <a:r>
              <a:rPr dirty="0" sz="1800" spc="5" b="1">
                <a:latin typeface="Microsoft JhengHei"/>
                <a:cs typeface="Microsoft JhengHei"/>
              </a:rPr>
              <a:t>宽度像素</a:t>
            </a:r>
            <a:r>
              <a:rPr dirty="0" sz="1800" spc="10" b="1">
                <a:latin typeface="Microsoft JhengHei"/>
                <a:cs typeface="Microsoft JhengHei"/>
              </a:rPr>
              <a:t>数</a:t>
            </a:r>
            <a:r>
              <a:rPr dirty="0" sz="1800" b="1">
                <a:latin typeface="Arial"/>
                <a:cs typeface="Arial"/>
              </a:rPr>
              <a:t>)^2]/</a:t>
            </a:r>
            <a:r>
              <a:rPr dirty="0" sz="1800" spc="5" b="1">
                <a:latin typeface="Microsoft JhengHei"/>
                <a:cs typeface="Microsoft JhengHei"/>
              </a:rPr>
              <a:t>屏幕</a:t>
            </a:r>
            <a:r>
              <a:rPr dirty="0" sz="1800" spc="10" b="1">
                <a:latin typeface="Microsoft JhengHei"/>
                <a:cs typeface="Microsoft JhengHei"/>
              </a:rPr>
              <a:t>尺寸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19" y="973073"/>
            <a:ext cx="7967345" cy="3488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计算机可以通</a:t>
            </a:r>
            <a:r>
              <a:rPr dirty="0" sz="1650" spc="-10">
                <a:latin typeface="宋体"/>
                <a:cs typeface="宋体"/>
              </a:rPr>
              <a:t>过</a:t>
            </a:r>
            <a:r>
              <a:rPr dirty="0" sz="1650" spc="5">
                <a:latin typeface="宋体"/>
                <a:cs typeface="宋体"/>
              </a:rPr>
              <a:t>通信</a:t>
            </a:r>
            <a:r>
              <a:rPr dirty="0" sz="1650" spc="-10">
                <a:latin typeface="宋体"/>
                <a:cs typeface="宋体"/>
              </a:rPr>
              <a:t>设</a:t>
            </a:r>
            <a:r>
              <a:rPr dirty="0" sz="1650" spc="5">
                <a:latin typeface="宋体"/>
                <a:cs typeface="宋体"/>
              </a:rPr>
              <a:t>备</a:t>
            </a:r>
            <a:r>
              <a:rPr dirty="0" sz="1650" spc="-10">
                <a:latin typeface="宋体"/>
                <a:cs typeface="宋体"/>
              </a:rPr>
              <a:t>进</a:t>
            </a:r>
            <a:r>
              <a:rPr dirty="0" sz="1650" spc="5">
                <a:latin typeface="宋体"/>
                <a:cs typeface="宋体"/>
              </a:rPr>
              <a:t>行</a:t>
            </a:r>
            <a:r>
              <a:rPr dirty="0" sz="1650" spc="-10">
                <a:latin typeface="宋体"/>
                <a:cs typeface="宋体"/>
              </a:rPr>
              <a:t>联</a:t>
            </a:r>
            <a:r>
              <a:rPr dirty="0" sz="1650" spc="5">
                <a:latin typeface="宋体"/>
                <a:cs typeface="宋体"/>
              </a:rPr>
              <a:t>网。</a:t>
            </a:r>
            <a:endParaRPr sz="16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"/>
            </a:pPr>
            <a:endParaRPr sz="17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Wingdings"/>
              <a:buChar char=""/>
              <a:tabLst>
                <a:tab pos="270510" algn="l"/>
              </a:tabLst>
            </a:pPr>
            <a:r>
              <a:rPr dirty="0" sz="1650" spc="5">
                <a:latin typeface="宋体"/>
                <a:cs typeface="宋体"/>
              </a:rPr>
              <a:t>常见的设备有：</a:t>
            </a:r>
            <a:endParaRPr sz="165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拨号调制解调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dirty="0" sz="1650" spc="5">
                <a:latin typeface="宋体"/>
                <a:cs typeface="宋体"/>
              </a:rPr>
              <a:t>：使</a:t>
            </a:r>
            <a:r>
              <a:rPr dirty="0" sz="1650" spc="-10">
                <a:latin typeface="宋体"/>
                <a:cs typeface="宋体"/>
              </a:rPr>
              <a:t>用</a:t>
            </a:r>
            <a:r>
              <a:rPr dirty="0" sz="1650" spc="5">
                <a:latin typeface="宋体"/>
                <a:cs typeface="宋体"/>
              </a:rPr>
              <a:t>的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电</a:t>
            </a:r>
            <a:r>
              <a:rPr dirty="0" sz="1650" spc="-10">
                <a:latin typeface="宋体"/>
                <a:cs typeface="宋体"/>
              </a:rPr>
              <a:t>话</a:t>
            </a:r>
            <a:r>
              <a:rPr dirty="0" sz="1650" spc="5">
                <a:latin typeface="宋体"/>
                <a:cs typeface="宋体"/>
              </a:rPr>
              <a:t>线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传</a:t>
            </a:r>
            <a:r>
              <a:rPr dirty="0" sz="1650" spc="-10">
                <a:latin typeface="宋体"/>
                <a:cs typeface="宋体"/>
              </a:rPr>
              <a:t>输</a:t>
            </a:r>
            <a:r>
              <a:rPr dirty="0" sz="1650" spc="5">
                <a:latin typeface="宋体"/>
                <a:cs typeface="宋体"/>
              </a:rPr>
              <a:t>速</a:t>
            </a:r>
            <a:r>
              <a:rPr dirty="0" sz="1650" spc="-10">
                <a:latin typeface="宋体"/>
                <a:cs typeface="宋体"/>
              </a:rPr>
              <a:t>度</a:t>
            </a:r>
            <a:r>
              <a:rPr dirty="0" sz="1650" spc="5">
                <a:latin typeface="宋体"/>
                <a:cs typeface="宋体"/>
              </a:rPr>
              <a:t>可</a:t>
            </a:r>
            <a:r>
              <a:rPr dirty="0" sz="1650" spc="-5">
                <a:latin typeface="宋体"/>
                <a:cs typeface="宋体"/>
              </a:rPr>
              <a:t>达</a:t>
            </a:r>
            <a:r>
              <a:rPr dirty="0" sz="1650" spc="-5">
                <a:latin typeface="Arial"/>
                <a:cs typeface="Arial"/>
              </a:rPr>
              <a:t>56</a:t>
            </a:r>
            <a:r>
              <a:rPr dirty="0" sz="1650" spc="-15">
                <a:latin typeface="Arial"/>
                <a:cs typeface="Arial"/>
              </a:rPr>
              <a:t> </a:t>
            </a:r>
            <a:r>
              <a:rPr dirty="0" sz="1650" spc="-5">
                <a:latin typeface="Arial"/>
                <a:cs typeface="Arial"/>
              </a:rPr>
              <a:t>000bps(bps:</a:t>
            </a:r>
            <a:r>
              <a:rPr dirty="0" sz="1650" spc="5">
                <a:latin typeface="宋体"/>
                <a:cs typeface="宋体"/>
              </a:rPr>
              <a:t>每秒</a:t>
            </a:r>
            <a:r>
              <a:rPr dirty="0" sz="1650" spc="-10">
                <a:latin typeface="宋体"/>
                <a:cs typeface="宋体"/>
              </a:rPr>
              <a:t>比</a:t>
            </a:r>
            <a:r>
              <a:rPr dirty="0" sz="1650">
                <a:latin typeface="宋体"/>
                <a:cs typeface="宋体"/>
              </a:rPr>
              <a:t>特</a:t>
            </a:r>
            <a:r>
              <a:rPr dirty="0" sz="165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Arial"/>
                <a:cs typeface="Arial"/>
              </a:rPr>
              <a:t>DSL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（数字用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户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线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1650" spc="-10">
                <a:latin typeface="宋体"/>
                <a:cs typeface="宋体"/>
              </a:rPr>
              <a:t>：使</a:t>
            </a:r>
            <a:r>
              <a:rPr dirty="0" sz="1650" spc="5">
                <a:latin typeface="宋体"/>
                <a:cs typeface="宋体"/>
              </a:rPr>
              <a:t>用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也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电</a:t>
            </a:r>
            <a:r>
              <a:rPr dirty="0" sz="1650" spc="-10">
                <a:latin typeface="宋体"/>
                <a:cs typeface="宋体"/>
              </a:rPr>
              <a:t>话</a:t>
            </a:r>
            <a:r>
              <a:rPr dirty="0" sz="1650" spc="5">
                <a:latin typeface="宋体"/>
                <a:cs typeface="宋体"/>
              </a:rPr>
              <a:t>线</a:t>
            </a:r>
            <a:r>
              <a:rPr dirty="0" sz="1650" spc="-10">
                <a:latin typeface="宋体"/>
                <a:cs typeface="宋体"/>
              </a:rPr>
              <a:t>，</a:t>
            </a:r>
            <a:r>
              <a:rPr dirty="0" sz="1650" spc="5">
                <a:latin typeface="宋体"/>
                <a:cs typeface="宋体"/>
              </a:rPr>
              <a:t>但</a:t>
            </a:r>
            <a:r>
              <a:rPr dirty="0" sz="1650" spc="-10">
                <a:latin typeface="宋体"/>
                <a:cs typeface="宋体"/>
              </a:rPr>
              <a:t>传</a:t>
            </a:r>
            <a:r>
              <a:rPr dirty="0" sz="1650" spc="5">
                <a:latin typeface="宋体"/>
                <a:cs typeface="宋体"/>
              </a:rPr>
              <a:t>输</a:t>
            </a:r>
            <a:r>
              <a:rPr dirty="0" sz="1650" spc="-10">
                <a:latin typeface="宋体"/>
                <a:cs typeface="宋体"/>
              </a:rPr>
              <a:t>速</a:t>
            </a:r>
            <a:r>
              <a:rPr dirty="0" sz="1650" spc="5">
                <a:latin typeface="宋体"/>
                <a:cs typeface="宋体"/>
              </a:rPr>
              <a:t>度</a:t>
            </a:r>
            <a:r>
              <a:rPr dirty="0" sz="1650" spc="-10">
                <a:latin typeface="宋体"/>
                <a:cs typeface="宋体"/>
              </a:rPr>
              <a:t>叫</a:t>
            </a:r>
            <a:r>
              <a:rPr dirty="0" sz="1650" spc="5">
                <a:latin typeface="宋体"/>
                <a:cs typeface="宋体"/>
              </a:rPr>
              <a:t>上</a:t>
            </a:r>
            <a:r>
              <a:rPr dirty="0" sz="1650" spc="-10">
                <a:latin typeface="宋体"/>
                <a:cs typeface="宋体"/>
              </a:rPr>
              <a:t>面</a:t>
            </a:r>
            <a:r>
              <a:rPr dirty="0" sz="1650" spc="5">
                <a:latin typeface="宋体"/>
                <a:cs typeface="宋体"/>
              </a:rPr>
              <a:t>的</a:t>
            </a:r>
            <a:r>
              <a:rPr dirty="0" sz="1650" spc="-5">
                <a:latin typeface="宋体"/>
                <a:cs typeface="宋体"/>
              </a:rPr>
              <a:t>快</a:t>
            </a:r>
            <a:r>
              <a:rPr dirty="0" sz="1650" spc="-10">
                <a:latin typeface="Arial"/>
                <a:cs typeface="Arial"/>
              </a:rPr>
              <a:t>20</a:t>
            </a:r>
            <a:r>
              <a:rPr dirty="0" sz="1650" spc="5">
                <a:latin typeface="宋体"/>
                <a:cs typeface="宋体"/>
              </a:rPr>
              <a:t>倍</a:t>
            </a:r>
            <a:endParaRPr sz="165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电缆调制解调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dirty="0" sz="1650" spc="5">
                <a:latin typeface="宋体"/>
                <a:cs typeface="宋体"/>
              </a:rPr>
              <a:t>：利</a:t>
            </a:r>
            <a:r>
              <a:rPr dirty="0" sz="1650" spc="-10">
                <a:latin typeface="宋体"/>
                <a:cs typeface="宋体"/>
              </a:rPr>
              <a:t>用</a:t>
            </a:r>
            <a:r>
              <a:rPr dirty="0" sz="1650" spc="5">
                <a:latin typeface="宋体"/>
                <a:cs typeface="宋体"/>
              </a:rPr>
              <a:t>有</a:t>
            </a:r>
            <a:r>
              <a:rPr dirty="0" sz="1650" spc="-10">
                <a:latin typeface="宋体"/>
                <a:cs typeface="宋体"/>
              </a:rPr>
              <a:t>线</a:t>
            </a:r>
            <a:r>
              <a:rPr dirty="0" sz="1650" spc="5">
                <a:latin typeface="宋体"/>
                <a:cs typeface="宋体"/>
              </a:rPr>
              <a:t>电</a:t>
            </a:r>
            <a:r>
              <a:rPr dirty="0" sz="1650" spc="-10">
                <a:latin typeface="宋体"/>
                <a:cs typeface="宋体"/>
              </a:rPr>
              <a:t>视</a:t>
            </a:r>
            <a:r>
              <a:rPr dirty="0" sz="1650" spc="5">
                <a:latin typeface="宋体"/>
                <a:cs typeface="宋体"/>
              </a:rPr>
              <a:t>电</a:t>
            </a:r>
            <a:r>
              <a:rPr dirty="0" sz="1650" spc="-10">
                <a:latin typeface="宋体"/>
                <a:cs typeface="宋体"/>
              </a:rPr>
              <a:t>缆</a:t>
            </a:r>
            <a:r>
              <a:rPr dirty="0" sz="1650" spc="5">
                <a:latin typeface="宋体"/>
                <a:cs typeface="宋体"/>
              </a:rPr>
              <a:t>进</a:t>
            </a:r>
            <a:r>
              <a:rPr dirty="0" sz="1650" spc="-10">
                <a:latin typeface="宋体"/>
                <a:cs typeface="宋体"/>
              </a:rPr>
              <a:t>行</a:t>
            </a:r>
            <a:r>
              <a:rPr dirty="0" sz="1650" spc="5">
                <a:latin typeface="宋体"/>
                <a:cs typeface="宋体"/>
              </a:rPr>
              <a:t>数</a:t>
            </a:r>
            <a:r>
              <a:rPr dirty="0" sz="1650" spc="-10">
                <a:latin typeface="宋体"/>
                <a:cs typeface="宋体"/>
              </a:rPr>
              <a:t>据</a:t>
            </a:r>
            <a:r>
              <a:rPr dirty="0" sz="1650" spc="5">
                <a:latin typeface="宋体"/>
                <a:cs typeface="宋体"/>
              </a:rPr>
              <a:t>传</a:t>
            </a:r>
            <a:r>
              <a:rPr dirty="0" sz="1650" spc="-10">
                <a:latin typeface="宋体"/>
                <a:cs typeface="宋体"/>
              </a:rPr>
              <a:t>输</a:t>
            </a:r>
            <a:r>
              <a:rPr dirty="0" sz="1650" spc="5">
                <a:latin typeface="宋体"/>
                <a:cs typeface="宋体"/>
              </a:rPr>
              <a:t>，</a:t>
            </a:r>
            <a:r>
              <a:rPr dirty="0" sz="1650" spc="-10">
                <a:latin typeface="宋体"/>
                <a:cs typeface="宋体"/>
              </a:rPr>
              <a:t>通</a:t>
            </a:r>
            <a:r>
              <a:rPr dirty="0" sz="1650" spc="5">
                <a:latin typeface="宋体"/>
                <a:cs typeface="宋体"/>
              </a:rPr>
              <a:t>常</a:t>
            </a:r>
            <a:r>
              <a:rPr dirty="0" sz="1650" spc="-10">
                <a:latin typeface="宋体"/>
                <a:cs typeface="宋体"/>
              </a:rPr>
              <a:t>速</a:t>
            </a:r>
            <a:r>
              <a:rPr dirty="0" sz="1650" spc="5">
                <a:latin typeface="宋体"/>
                <a:cs typeface="宋体"/>
              </a:rPr>
              <a:t>度</a:t>
            </a:r>
            <a:r>
              <a:rPr dirty="0" sz="1650" spc="-10">
                <a:latin typeface="宋体"/>
                <a:cs typeface="宋体"/>
              </a:rPr>
              <a:t>比</a:t>
            </a:r>
            <a:r>
              <a:rPr dirty="0" sz="1650" spc="-5">
                <a:latin typeface="Arial"/>
                <a:cs typeface="Arial"/>
              </a:rPr>
              <a:t>DSL</a:t>
            </a:r>
            <a:r>
              <a:rPr dirty="0" sz="1650" spc="-10">
                <a:latin typeface="宋体"/>
                <a:cs typeface="宋体"/>
              </a:rPr>
              <a:t>快。</a:t>
            </a:r>
            <a:endParaRPr sz="1650">
              <a:latin typeface="宋体"/>
              <a:cs typeface="宋体"/>
            </a:endParaRPr>
          </a:p>
          <a:p>
            <a:pPr marL="269875" marR="5080" indent="-257175">
              <a:lnSpc>
                <a:spcPts val="2980"/>
              </a:lnSpc>
              <a:spcBef>
                <a:spcPts val="250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网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络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接</a:t>
            </a:r>
            <a:r>
              <a:rPr dirty="0" sz="1650" spc="-10">
                <a:solidFill>
                  <a:srgbClr val="0000FF"/>
                </a:solidFill>
                <a:latin typeface="宋体"/>
                <a:cs typeface="宋体"/>
              </a:rPr>
              <a:t>口</a:t>
            </a: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卡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1650" spc="-5">
                <a:solidFill>
                  <a:srgbClr val="0000FF"/>
                </a:solidFill>
                <a:latin typeface="Arial"/>
                <a:cs typeface="Arial"/>
              </a:rPr>
              <a:t>NIC</a:t>
            </a:r>
            <a:r>
              <a:rPr dirty="0" sz="1650" spc="-5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1650" spc="-5">
                <a:latin typeface="宋体"/>
                <a:cs typeface="宋体"/>
              </a:rPr>
              <a:t>：</a:t>
            </a:r>
            <a:r>
              <a:rPr dirty="0" sz="1650" spc="5">
                <a:latin typeface="宋体"/>
                <a:cs typeface="宋体"/>
              </a:rPr>
              <a:t>将</a:t>
            </a:r>
            <a:r>
              <a:rPr dirty="0" sz="1650" spc="-10">
                <a:latin typeface="宋体"/>
                <a:cs typeface="宋体"/>
              </a:rPr>
              <a:t>计</a:t>
            </a:r>
            <a:r>
              <a:rPr dirty="0" sz="1650" spc="5">
                <a:latin typeface="宋体"/>
                <a:cs typeface="宋体"/>
              </a:rPr>
              <a:t>算</a:t>
            </a:r>
            <a:r>
              <a:rPr dirty="0" sz="1650" spc="-10">
                <a:latin typeface="宋体"/>
                <a:cs typeface="宋体"/>
              </a:rPr>
              <a:t>机</a:t>
            </a:r>
            <a:r>
              <a:rPr dirty="0" sz="1650" spc="5">
                <a:latin typeface="宋体"/>
                <a:cs typeface="宋体"/>
              </a:rPr>
              <a:t>接</a:t>
            </a:r>
            <a:r>
              <a:rPr dirty="0" sz="1650" spc="-10">
                <a:latin typeface="宋体"/>
                <a:cs typeface="宋体"/>
              </a:rPr>
              <a:t>入</a:t>
            </a:r>
            <a:r>
              <a:rPr dirty="0" sz="1650" spc="5">
                <a:latin typeface="宋体"/>
                <a:cs typeface="宋体"/>
              </a:rPr>
              <a:t>局</a:t>
            </a:r>
            <a:r>
              <a:rPr dirty="0" sz="1650" spc="-10">
                <a:latin typeface="宋体"/>
                <a:cs typeface="宋体"/>
              </a:rPr>
              <a:t>域</a:t>
            </a:r>
            <a:r>
              <a:rPr dirty="0" sz="1650" spc="5">
                <a:latin typeface="宋体"/>
                <a:cs typeface="宋体"/>
              </a:rPr>
              <a:t>网</a:t>
            </a:r>
            <a:r>
              <a:rPr dirty="0" sz="1650" spc="-5">
                <a:latin typeface="宋体"/>
                <a:cs typeface="宋体"/>
              </a:rPr>
              <a:t>（</a:t>
            </a:r>
            <a:r>
              <a:rPr dirty="0" sz="1650" spc="-5">
                <a:latin typeface="Arial"/>
                <a:cs typeface="Arial"/>
              </a:rPr>
              <a:t>LAN</a:t>
            </a:r>
            <a:r>
              <a:rPr dirty="0" sz="1650" spc="-5">
                <a:latin typeface="宋体"/>
                <a:cs typeface="宋体"/>
              </a:rPr>
              <a:t>）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设</a:t>
            </a:r>
            <a:r>
              <a:rPr dirty="0" sz="1650" spc="-10">
                <a:latin typeface="宋体"/>
                <a:cs typeface="宋体"/>
              </a:rPr>
              <a:t>备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局</a:t>
            </a:r>
            <a:r>
              <a:rPr dirty="0" sz="1650" spc="5">
                <a:latin typeface="宋体"/>
                <a:cs typeface="宋体"/>
              </a:rPr>
              <a:t>域</a:t>
            </a:r>
            <a:r>
              <a:rPr dirty="0" sz="1650" spc="-10">
                <a:latin typeface="宋体"/>
                <a:cs typeface="宋体"/>
              </a:rPr>
              <a:t>网</a:t>
            </a:r>
            <a:r>
              <a:rPr dirty="0" sz="1650" spc="5">
                <a:latin typeface="宋体"/>
                <a:cs typeface="宋体"/>
              </a:rPr>
              <a:t>通</a:t>
            </a:r>
            <a:r>
              <a:rPr dirty="0" sz="1650" spc="-10">
                <a:latin typeface="宋体"/>
                <a:cs typeface="宋体"/>
              </a:rPr>
              <a:t>常</a:t>
            </a:r>
            <a:r>
              <a:rPr dirty="0" sz="1650" spc="5">
                <a:latin typeface="宋体"/>
                <a:cs typeface="宋体"/>
              </a:rPr>
              <a:t>用</a:t>
            </a:r>
            <a:r>
              <a:rPr dirty="0" sz="1650" spc="-10">
                <a:latin typeface="宋体"/>
                <a:cs typeface="宋体"/>
              </a:rPr>
              <a:t>于大</a:t>
            </a:r>
            <a:r>
              <a:rPr dirty="0" sz="1650" spc="5">
                <a:latin typeface="宋体"/>
                <a:cs typeface="宋体"/>
              </a:rPr>
              <a:t>学、 商业组织和政</a:t>
            </a:r>
            <a:r>
              <a:rPr dirty="0" sz="1650" spc="-10">
                <a:latin typeface="宋体"/>
                <a:cs typeface="宋体"/>
              </a:rPr>
              <a:t>府</a:t>
            </a:r>
            <a:r>
              <a:rPr dirty="0" sz="1650" spc="5">
                <a:latin typeface="宋体"/>
                <a:cs typeface="宋体"/>
              </a:rPr>
              <a:t>组织</a:t>
            </a:r>
            <a:r>
              <a:rPr dirty="0" sz="1650" spc="-10">
                <a:latin typeface="宋体"/>
                <a:cs typeface="宋体"/>
              </a:rPr>
              <a:t>。</a:t>
            </a:r>
            <a:r>
              <a:rPr dirty="0" sz="1650" spc="5">
                <a:latin typeface="宋体"/>
                <a:cs typeface="宋体"/>
              </a:rPr>
              <a:t>速</a:t>
            </a:r>
            <a:r>
              <a:rPr dirty="0" sz="1650" spc="-10">
                <a:latin typeface="宋体"/>
                <a:cs typeface="宋体"/>
              </a:rPr>
              <a:t>度</a:t>
            </a:r>
            <a:r>
              <a:rPr dirty="0" sz="1650" spc="5">
                <a:latin typeface="宋体"/>
                <a:cs typeface="宋体"/>
              </a:rPr>
              <a:t>甚</a:t>
            </a:r>
            <a:r>
              <a:rPr dirty="0" sz="1650" spc="-10">
                <a:latin typeface="宋体"/>
                <a:cs typeface="宋体"/>
              </a:rPr>
              <a:t>至</a:t>
            </a:r>
            <a:r>
              <a:rPr dirty="0" sz="1650" spc="5">
                <a:latin typeface="宋体"/>
                <a:cs typeface="宋体"/>
              </a:rPr>
              <a:t>可</a:t>
            </a:r>
            <a:r>
              <a:rPr dirty="0" sz="1650" spc="-5">
                <a:latin typeface="宋体"/>
                <a:cs typeface="宋体"/>
              </a:rPr>
              <a:t>达</a:t>
            </a:r>
            <a:r>
              <a:rPr dirty="0" sz="1650" spc="-5">
                <a:latin typeface="Arial"/>
                <a:cs typeface="Arial"/>
              </a:rPr>
              <a:t>1000Mbps</a:t>
            </a:r>
            <a:endParaRPr sz="1650">
              <a:latin typeface="Arial"/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650" spc="5">
                <a:solidFill>
                  <a:srgbClr val="0000FF"/>
                </a:solidFill>
                <a:latin typeface="宋体"/>
                <a:cs typeface="宋体"/>
              </a:rPr>
              <a:t>无线网络</a:t>
            </a:r>
            <a:r>
              <a:rPr dirty="0" sz="1650" spc="5">
                <a:latin typeface="宋体"/>
                <a:cs typeface="宋体"/>
              </a:rPr>
              <a:t>：在</a:t>
            </a:r>
            <a:r>
              <a:rPr dirty="0" sz="1650" spc="-10">
                <a:latin typeface="宋体"/>
                <a:cs typeface="宋体"/>
              </a:rPr>
              <a:t>家</a:t>
            </a:r>
            <a:r>
              <a:rPr dirty="0" sz="1650" spc="5">
                <a:latin typeface="宋体"/>
                <a:cs typeface="宋体"/>
              </a:rPr>
              <a:t>庭、</a:t>
            </a:r>
            <a:r>
              <a:rPr dirty="0" sz="1650" spc="-10">
                <a:latin typeface="宋体"/>
                <a:cs typeface="宋体"/>
              </a:rPr>
              <a:t>商</a:t>
            </a:r>
            <a:r>
              <a:rPr dirty="0" sz="1650" spc="5">
                <a:latin typeface="宋体"/>
                <a:cs typeface="宋体"/>
              </a:rPr>
              <a:t>业</a:t>
            </a:r>
            <a:r>
              <a:rPr dirty="0" sz="1650" spc="-10">
                <a:latin typeface="宋体"/>
                <a:cs typeface="宋体"/>
              </a:rPr>
              <a:t>和</a:t>
            </a:r>
            <a:r>
              <a:rPr dirty="0" sz="1650" spc="5">
                <a:latin typeface="宋体"/>
                <a:cs typeface="宋体"/>
              </a:rPr>
              <a:t>学</a:t>
            </a:r>
            <a:r>
              <a:rPr dirty="0" sz="1650" spc="-10">
                <a:latin typeface="宋体"/>
                <a:cs typeface="宋体"/>
              </a:rPr>
              <a:t>校</a:t>
            </a:r>
            <a:r>
              <a:rPr dirty="0" sz="1650" spc="5">
                <a:latin typeface="宋体"/>
                <a:cs typeface="宋体"/>
              </a:rPr>
              <a:t>中</a:t>
            </a:r>
            <a:r>
              <a:rPr dirty="0" sz="1650" spc="-10">
                <a:latin typeface="宋体"/>
                <a:cs typeface="宋体"/>
              </a:rPr>
              <a:t>极</a:t>
            </a:r>
            <a:r>
              <a:rPr dirty="0" sz="1650" spc="5">
                <a:latin typeface="宋体"/>
                <a:cs typeface="宋体"/>
              </a:rPr>
              <a:t>其</a:t>
            </a:r>
            <a:r>
              <a:rPr dirty="0" sz="1650" spc="-10">
                <a:latin typeface="宋体"/>
                <a:cs typeface="宋体"/>
              </a:rPr>
              <a:t>常</a:t>
            </a:r>
            <a:r>
              <a:rPr dirty="0" sz="1650" spc="5">
                <a:latin typeface="宋体"/>
                <a:cs typeface="宋体"/>
              </a:rPr>
              <a:t>见</a:t>
            </a:r>
            <a:r>
              <a:rPr dirty="0" sz="1650" spc="-10">
                <a:latin typeface="宋体"/>
                <a:cs typeface="宋体"/>
              </a:rPr>
              <a:t>。</a:t>
            </a:r>
            <a:r>
              <a:rPr dirty="0" sz="1650" spc="5">
                <a:latin typeface="宋体"/>
                <a:cs typeface="宋体"/>
              </a:rPr>
              <a:t>计</a:t>
            </a:r>
            <a:r>
              <a:rPr dirty="0" sz="1650" spc="-10">
                <a:latin typeface="宋体"/>
                <a:cs typeface="宋体"/>
              </a:rPr>
              <a:t>算</a:t>
            </a:r>
            <a:r>
              <a:rPr dirty="0" sz="1650" spc="5">
                <a:latin typeface="宋体"/>
                <a:cs typeface="宋体"/>
              </a:rPr>
              <a:t>机</a:t>
            </a:r>
            <a:r>
              <a:rPr dirty="0" sz="1650" spc="-10">
                <a:latin typeface="宋体"/>
                <a:cs typeface="宋体"/>
              </a:rPr>
              <a:t>可</a:t>
            </a:r>
            <a:r>
              <a:rPr dirty="0" sz="1650" spc="5">
                <a:latin typeface="宋体"/>
                <a:cs typeface="宋体"/>
              </a:rPr>
              <a:t>通</a:t>
            </a:r>
            <a:r>
              <a:rPr dirty="0" sz="1650" spc="-10">
                <a:latin typeface="宋体"/>
                <a:cs typeface="宋体"/>
              </a:rPr>
              <a:t>过</a:t>
            </a:r>
            <a:r>
              <a:rPr dirty="0" sz="1650" spc="5">
                <a:latin typeface="宋体"/>
                <a:cs typeface="宋体"/>
              </a:rPr>
              <a:t>无</a:t>
            </a:r>
            <a:r>
              <a:rPr dirty="0" sz="1650" spc="-10">
                <a:latin typeface="宋体"/>
                <a:cs typeface="宋体"/>
              </a:rPr>
              <a:t>线</a:t>
            </a:r>
            <a:r>
              <a:rPr dirty="0" sz="1650" spc="5">
                <a:latin typeface="宋体"/>
                <a:cs typeface="宋体"/>
              </a:rPr>
              <a:t>适</a:t>
            </a:r>
            <a:r>
              <a:rPr dirty="0" sz="1650" spc="-10">
                <a:latin typeface="宋体"/>
                <a:cs typeface="宋体"/>
              </a:rPr>
              <a:t>配</a:t>
            </a:r>
            <a:r>
              <a:rPr dirty="0" sz="1650" spc="5">
                <a:latin typeface="宋体"/>
                <a:cs typeface="宋体"/>
              </a:rPr>
              <a:t>器</a:t>
            </a:r>
            <a:r>
              <a:rPr dirty="0" sz="1650" spc="-10">
                <a:latin typeface="宋体"/>
                <a:cs typeface="宋体"/>
              </a:rPr>
              <a:t>连</a:t>
            </a:r>
            <a:r>
              <a:rPr dirty="0" sz="1650" spc="5">
                <a:latin typeface="宋体"/>
                <a:cs typeface="宋体"/>
              </a:rPr>
              <a:t>接</a:t>
            </a:r>
            <a:r>
              <a:rPr dirty="0" sz="1650" spc="-10">
                <a:latin typeface="宋体"/>
                <a:cs typeface="宋体"/>
              </a:rPr>
              <a:t>到</a:t>
            </a:r>
            <a:r>
              <a:rPr dirty="0" sz="1650" spc="5">
                <a:latin typeface="宋体"/>
                <a:cs typeface="宋体"/>
              </a:rPr>
              <a:t>局域</a:t>
            </a:r>
            <a:endParaRPr sz="1650">
              <a:latin typeface="宋体"/>
              <a:cs typeface="宋体"/>
            </a:endParaRPr>
          </a:p>
          <a:p>
            <a:pPr marL="269875">
              <a:lnSpc>
                <a:spcPct val="100000"/>
              </a:lnSpc>
              <a:spcBef>
                <a:spcPts val="1000"/>
              </a:spcBef>
            </a:pPr>
            <a:r>
              <a:rPr dirty="0" sz="1650" spc="5">
                <a:latin typeface="宋体"/>
                <a:cs typeface="宋体"/>
              </a:rPr>
              <a:t>网或</a:t>
            </a:r>
            <a:r>
              <a:rPr dirty="0" sz="1650" spc="-5">
                <a:latin typeface="Arial"/>
                <a:cs typeface="Arial"/>
              </a:rPr>
              <a:t>internet</a:t>
            </a:r>
            <a:r>
              <a:rPr dirty="0" sz="1650" spc="5">
                <a:latin typeface="宋体"/>
                <a:cs typeface="宋体"/>
              </a:rPr>
              <a:t>上。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42094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机硬件介绍：通信设备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408430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0-3</a:t>
            </a:r>
            <a:r>
              <a:rPr dirty="0" sz="3600" spc="-1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计算机发展史上的鼻祖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7707" y="665987"/>
            <a:ext cx="2165604" cy="2380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07479" y="3263645"/>
            <a:ext cx="1752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5">
                <a:latin typeface="宋体"/>
                <a:cs typeface="宋体"/>
              </a:rPr>
              <a:t>阿兰</a:t>
            </a:r>
            <a:r>
              <a:rPr dirty="0" sz="1350">
                <a:latin typeface="Arial"/>
                <a:cs typeface="Arial"/>
              </a:rPr>
              <a:t>·</a:t>
            </a:r>
            <a:r>
              <a:rPr dirty="0" sz="1350" spc="5">
                <a:latin typeface="宋体"/>
                <a:cs typeface="宋体"/>
              </a:rPr>
              <a:t>图灵</a:t>
            </a:r>
            <a:r>
              <a:rPr dirty="0" sz="1350" spc="-5">
                <a:latin typeface="Arial"/>
                <a:cs typeface="Arial"/>
              </a:rPr>
              <a:t>(Alan</a:t>
            </a:r>
            <a:r>
              <a:rPr dirty="0" sz="1350" spc="-114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Turing)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604" y="3263645"/>
            <a:ext cx="59309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宋体"/>
                <a:cs typeface="宋体"/>
              </a:rPr>
              <a:t>美国计算机学会</a:t>
            </a:r>
            <a:r>
              <a:rPr dirty="0" sz="1500" spc="-5">
                <a:latin typeface="宋体"/>
                <a:cs typeface="宋体"/>
              </a:rPr>
              <a:t>（</a:t>
            </a:r>
            <a:r>
              <a:rPr dirty="0" sz="1500" spc="-5">
                <a:latin typeface="Arial"/>
                <a:cs typeface="Arial"/>
              </a:rPr>
              <a:t>ACM</a:t>
            </a:r>
            <a:r>
              <a:rPr dirty="0" sz="1500" spc="-5">
                <a:latin typeface="宋体"/>
                <a:cs typeface="宋体"/>
              </a:rPr>
              <a:t>）</a:t>
            </a:r>
            <a:r>
              <a:rPr dirty="0" sz="1500">
                <a:latin typeface="宋体"/>
                <a:cs typeface="宋体"/>
              </a:rPr>
              <a:t>的年度“图灵奖”，自从</a:t>
            </a:r>
            <a:r>
              <a:rPr dirty="0" sz="1500">
                <a:latin typeface="Arial"/>
                <a:cs typeface="Arial"/>
              </a:rPr>
              <a:t>1966</a:t>
            </a:r>
            <a:r>
              <a:rPr dirty="0" sz="1500">
                <a:latin typeface="宋体"/>
                <a:cs typeface="宋体"/>
              </a:rPr>
              <a:t>年设立以来，  一直是世界计算机科学领域的最高荣誉，相当于计算机科学界的诺贝尔 奖。至今，中国人只有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姚期智</a:t>
            </a:r>
            <a:r>
              <a:rPr dirty="0" sz="1500">
                <a:latin typeface="宋体"/>
                <a:cs typeface="宋体"/>
              </a:rPr>
              <a:t>院士获该奖项。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04" y="883411"/>
            <a:ext cx="5937885" cy="190118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8700"/>
              </a:lnSpc>
              <a:spcBef>
                <a:spcPts val="120"/>
              </a:spcBef>
            </a:pPr>
            <a:r>
              <a:rPr dirty="0" sz="1500">
                <a:latin typeface="宋体"/>
                <a:cs typeface="宋体"/>
              </a:rPr>
              <a:t>最近半个世纪以来，世界计算机科学界的重大进步，离不开图灵等人的 理论奠基作用和多方面的开创性研究成果。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图灵是当之无愧的计算机科 学和人工智能之父</a:t>
            </a:r>
            <a:r>
              <a:rPr dirty="0" sz="1500" spc="-5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r>
              <a:rPr dirty="0" sz="1500">
                <a:latin typeface="宋体"/>
                <a:cs typeface="宋体"/>
              </a:rPr>
              <a:t>甚至认为，他在技术上的贡献及对未来世界的影响 </a:t>
            </a:r>
            <a:r>
              <a:rPr dirty="0" sz="1500" spc="-5">
                <a:latin typeface="宋体"/>
                <a:cs typeface="宋体"/>
              </a:rPr>
              <a:t>几乎可与牛顿、爱因斯坦等巨人比肩。</a:t>
            </a:r>
            <a:endParaRPr sz="15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ts val="1764"/>
              </a:lnSpc>
            </a:pPr>
            <a:r>
              <a:rPr dirty="0" sz="1500">
                <a:latin typeface="宋体"/>
                <a:cs typeface="宋体"/>
              </a:rPr>
              <a:t>图灵论文中的</a:t>
            </a:r>
            <a:r>
              <a:rPr dirty="0" sz="1500" spc="-5">
                <a:latin typeface="宋体"/>
                <a:cs typeface="宋体"/>
              </a:rPr>
              <a:t>“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用有限的指令和有限的存储空间可算尽一切可算之</a:t>
            </a:r>
            <a:r>
              <a:rPr dirty="0" sz="1500" spc="5">
                <a:solidFill>
                  <a:srgbClr val="0000FF"/>
                </a:solidFill>
                <a:latin typeface="宋体"/>
                <a:cs typeface="宋体"/>
              </a:rPr>
              <a:t>物</a:t>
            </a:r>
            <a:r>
              <a:rPr dirty="0" sz="1500">
                <a:latin typeface="宋体"/>
                <a:cs typeface="宋体"/>
              </a:rPr>
              <a:t>”</a:t>
            </a:r>
            <a:endParaRPr sz="1500">
              <a:latin typeface="宋体"/>
              <a:cs typeface="宋体"/>
            </a:endParaRPr>
          </a:p>
          <a:p>
            <a:pPr algn="just" marL="12700">
              <a:lnSpc>
                <a:spcPts val="1764"/>
              </a:lnSpc>
            </a:pPr>
            <a:r>
              <a:rPr dirty="0" sz="1500" spc="-5">
                <a:latin typeface="宋体"/>
                <a:cs typeface="宋体"/>
              </a:rPr>
              <a:t>理论让当时所有的科学家震惊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0611" y="3610355"/>
            <a:ext cx="2552699" cy="1533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3596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0.3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计算机发展史上的鼻祖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40" y="736091"/>
            <a:ext cx="2226564" cy="2740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2143709"/>
            <a:ext cx="5233670" cy="9315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25"/>
              </a:spcBef>
            </a:pPr>
            <a:r>
              <a:rPr dirty="0" sz="1500" spc="-5">
                <a:latin typeface="宋体"/>
                <a:cs typeface="宋体"/>
              </a:rPr>
              <a:t>计算机基本工作原理是存储程序和程序控制，它是由世界著名 </a:t>
            </a:r>
            <a:r>
              <a:rPr dirty="0" sz="1500">
                <a:latin typeface="宋体"/>
                <a:cs typeface="宋体"/>
              </a:rPr>
              <a:t>数学家冯</a:t>
            </a:r>
            <a:r>
              <a:rPr dirty="0" sz="1500">
                <a:latin typeface="Arial"/>
                <a:cs typeface="Arial"/>
              </a:rPr>
              <a:t>·</a:t>
            </a:r>
            <a:r>
              <a:rPr dirty="0" sz="1500">
                <a:latin typeface="宋体"/>
                <a:cs typeface="宋体"/>
              </a:rPr>
              <a:t>诺依曼提出的。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最简单的来说，冯诺依曼理论的要点 是：数字计算机的数制采用二进制；计算机应该按照程序顺序 执行。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1386" y="3824732"/>
            <a:ext cx="2632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宋体"/>
                <a:cs typeface="宋体"/>
              </a:rPr>
              <a:t>冯</a:t>
            </a:r>
            <a:r>
              <a:rPr dirty="0" sz="1500">
                <a:latin typeface="Arial"/>
                <a:cs typeface="Arial"/>
              </a:rPr>
              <a:t>·</a:t>
            </a:r>
            <a:r>
              <a:rPr dirty="0" sz="1500">
                <a:latin typeface="宋体"/>
                <a:cs typeface="宋体"/>
              </a:rPr>
              <a:t>诺依</a:t>
            </a:r>
            <a:r>
              <a:rPr dirty="0" sz="1500" spc="-5">
                <a:latin typeface="宋体"/>
                <a:cs typeface="宋体"/>
              </a:rPr>
              <a:t>曼</a:t>
            </a:r>
            <a:r>
              <a:rPr dirty="0" sz="1500">
                <a:latin typeface="Arial"/>
                <a:cs typeface="Arial"/>
              </a:rPr>
              <a:t>(John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von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Neumann)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65809"/>
            <a:ext cx="5359400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20</a:t>
            </a:r>
            <a:r>
              <a:rPr dirty="0" sz="1500">
                <a:latin typeface="宋体"/>
                <a:cs typeface="宋体"/>
              </a:rPr>
              <a:t>世纪最重要的数学家之一，在现代计算机、博弈论、核武器 和生化武器等诸多领域内有杰出建树的最伟大的科学全才之一， </a:t>
            </a:r>
            <a:r>
              <a:rPr dirty="0" sz="1500" spc="-5">
                <a:latin typeface="宋体"/>
                <a:cs typeface="宋体"/>
              </a:rPr>
              <a:t>被后人称为</a:t>
            </a:r>
            <a:r>
              <a:rPr dirty="0" sz="1500" spc="-5">
                <a:solidFill>
                  <a:srgbClr val="0000FF"/>
                </a:solidFill>
                <a:latin typeface="宋体"/>
                <a:cs typeface="宋体"/>
              </a:rPr>
              <a:t>“计算机之父”和“博弈论之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父</a:t>
            </a:r>
            <a:r>
              <a:rPr dirty="0" sz="150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dirty="0" sz="150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019" y="3477844"/>
            <a:ext cx="523367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宋体"/>
                <a:cs typeface="宋体"/>
              </a:rPr>
              <a:t>同样有着“计算机之父”称号的</a:t>
            </a:r>
            <a:r>
              <a:rPr dirty="0" sz="1500">
                <a:latin typeface="宋体"/>
                <a:cs typeface="宋体"/>
              </a:rPr>
              <a:t>冯</a:t>
            </a:r>
            <a:r>
              <a:rPr dirty="0" sz="1500">
                <a:latin typeface="Arial"/>
                <a:cs typeface="Arial"/>
              </a:rPr>
              <a:t>·</a:t>
            </a:r>
            <a:r>
              <a:rPr dirty="0" sz="1500" spc="-5">
                <a:latin typeface="宋体"/>
                <a:cs typeface="宋体"/>
              </a:rPr>
              <a:t>诺依曼的助手弗兰克尔在一 </a:t>
            </a:r>
            <a:r>
              <a:rPr dirty="0" sz="1500">
                <a:latin typeface="宋体"/>
                <a:cs typeface="宋体"/>
              </a:rPr>
              <a:t>封信中写到：“</a:t>
            </a:r>
            <a:r>
              <a:rPr dirty="0" sz="1500">
                <a:latin typeface="Arial"/>
                <a:cs typeface="Arial"/>
              </a:rPr>
              <a:t>……</a:t>
            </a:r>
            <a:r>
              <a:rPr dirty="0" sz="1500">
                <a:latin typeface="宋体"/>
                <a:cs typeface="宋体"/>
              </a:rPr>
              <a:t>计算机的基本概念属于图灵。按照我的看 法，冯</a:t>
            </a:r>
            <a:r>
              <a:rPr dirty="0" sz="1500">
                <a:latin typeface="Arial"/>
                <a:cs typeface="Arial"/>
              </a:rPr>
              <a:t>·</a:t>
            </a:r>
            <a:r>
              <a:rPr dirty="0" sz="1500">
                <a:latin typeface="宋体"/>
                <a:cs typeface="宋体"/>
              </a:rPr>
              <a:t>诺依曼的基本作用是使世界认识了由图灵引入的计算机 基本概念</a:t>
            </a:r>
            <a:r>
              <a:rPr dirty="0" sz="1500">
                <a:latin typeface="Arial"/>
                <a:cs typeface="Arial"/>
              </a:rPr>
              <a:t>……”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3596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0.3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计算机发展史上的鼻祖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1087958"/>
            <a:ext cx="7598409" cy="254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Microsoft JhengHei"/>
                <a:cs typeface="Microsoft JhengHei"/>
              </a:rPr>
              <a:t>根据冯诺依曼体系结构构成的计算机，必须具有如下功能：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把需要的程序和数据送至计算机中。</a:t>
            </a:r>
            <a:endParaRPr sz="180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800" spc="-5">
                <a:latin typeface="宋体"/>
                <a:cs typeface="宋体"/>
              </a:rPr>
              <a:t>必须具有长期记忆程序、数据、中间结果及最终运算结果的能力。</a:t>
            </a:r>
            <a:endParaRPr sz="180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能够完成各种算术、逻辑运算和数据传送等数据加工处理的能力。</a:t>
            </a:r>
            <a:endParaRPr sz="180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能够根据需要控制程序走向，并能根据指令控制机器的各部件协调操作。</a:t>
            </a:r>
            <a:endParaRPr sz="1800">
              <a:latin typeface="宋体"/>
              <a:cs typeface="宋体"/>
            </a:endParaRPr>
          </a:p>
          <a:p>
            <a:pPr marL="269875" indent="-257175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 sz="1800" spc="-5">
                <a:latin typeface="宋体"/>
                <a:cs typeface="宋体"/>
              </a:rPr>
              <a:t>能够按照要求将处理结果输出给用户。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3596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0.3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计算机发展史上的鼻祖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2543175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0-4</a:t>
            </a:r>
            <a:r>
              <a:rPr dirty="0" sz="36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操作系统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200" y="676783"/>
            <a:ext cx="6212205" cy="129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latin typeface="Arial"/>
                <a:cs typeface="Arial"/>
              </a:rPr>
              <a:t>4.</a:t>
            </a:r>
            <a:r>
              <a:rPr dirty="0" sz="2100" b="1">
                <a:latin typeface="Arial"/>
                <a:cs typeface="Arial"/>
              </a:rPr>
              <a:t> </a:t>
            </a:r>
            <a:r>
              <a:rPr dirty="0" sz="2100" spc="10" b="1">
                <a:latin typeface="Microsoft JhengHei"/>
                <a:cs typeface="Microsoft JhengHei"/>
              </a:rPr>
              <a:t>操作系统</a:t>
            </a:r>
            <a:endParaRPr sz="2100">
              <a:latin typeface="Microsoft JhengHei"/>
              <a:cs typeface="Microsoft JhengHei"/>
            </a:endParaRPr>
          </a:p>
          <a:p>
            <a:pPr marL="269875" marR="5080" indent="-257175">
              <a:lnSpc>
                <a:spcPct val="150000"/>
              </a:lnSpc>
              <a:spcBef>
                <a:spcPts val="1000"/>
              </a:spcBef>
              <a:buFont typeface="Wingdings"/>
              <a:buChar char=""/>
              <a:tabLst>
                <a:tab pos="270510" algn="l"/>
                <a:tab pos="2390775" algn="l"/>
              </a:tabLst>
            </a:pPr>
            <a:r>
              <a:rPr dirty="0" sz="1800">
                <a:latin typeface="宋体"/>
                <a:cs typeface="宋体"/>
              </a:rPr>
              <a:t>操作系统</a:t>
            </a:r>
            <a:r>
              <a:rPr dirty="0" sz="1800">
                <a:latin typeface="Arial"/>
                <a:cs typeface="Arial"/>
              </a:rPr>
              <a:t>(Op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rati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	S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stem)</a:t>
            </a:r>
            <a:r>
              <a:rPr dirty="0" sz="1800">
                <a:latin typeface="宋体"/>
                <a:cs typeface="宋体"/>
              </a:rPr>
              <a:t>是运行在计算机上的最重要的 程序，它可以管理和控制计算机的活动。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200" y="2182114"/>
            <a:ext cx="577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硬件、操作系统、应用程序和用户之间的关系如右图。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200" y="2653411"/>
            <a:ext cx="2915285" cy="127381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5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1800">
                <a:latin typeface="宋体"/>
                <a:cs typeface="宋体"/>
              </a:rPr>
              <a:t>操作系统的主要任务：</a:t>
            </a:r>
            <a:endParaRPr sz="18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455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800">
                <a:latin typeface="宋体"/>
                <a:cs typeface="宋体"/>
              </a:rPr>
              <a:t>控制和监视系统的活动</a:t>
            </a:r>
            <a:endParaRPr sz="18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150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800">
                <a:latin typeface="宋体"/>
                <a:cs typeface="宋体"/>
              </a:rPr>
              <a:t>分配和调配系统资源</a:t>
            </a:r>
            <a:endParaRPr sz="1800">
              <a:latin typeface="宋体"/>
              <a:cs typeface="宋体"/>
            </a:endParaRPr>
          </a:p>
          <a:p>
            <a:pPr lvl="1" marL="612775" indent="-25717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613410" algn="l"/>
              </a:tabLst>
            </a:pPr>
            <a:r>
              <a:rPr dirty="0" sz="1800">
                <a:latin typeface="宋体"/>
                <a:cs typeface="宋体"/>
              </a:rPr>
              <a:t>调度操作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7916" y="1959864"/>
            <a:ext cx="1242060" cy="32512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60"/>
              </a:spcBef>
            </a:pPr>
            <a:r>
              <a:rPr dirty="0" sz="1500">
                <a:latin typeface="宋体"/>
                <a:cs typeface="宋体"/>
              </a:rPr>
              <a:t>用户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8567" y="2285110"/>
            <a:ext cx="144145" cy="378460"/>
          </a:xfrm>
          <a:custGeom>
            <a:avLst/>
            <a:gdLst/>
            <a:ahLst/>
            <a:cxnLst/>
            <a:rect l="l" t="t" r="r" b="b"/>
            <a:pathLst>
              <a:path w="144145" h="378460">
                <a:moveTo>
                  <a:pt x="13896" y="234567"/>
                </a:moveTo>
                <a:lnTo>
                  <a:pt x="7893" y="236600"/>
                </a:lnTo>
                <a:lnTo>
                  <a:pt x="3087" y="240837"/>
                </a:lnTo>
                <a:lnTo>
                  <a:pt x="400" y="246395"/>
                </a:lnTo>
                <a:lnTo>
                  <a:pt x="0" y="252549"/>
                </a:lnTo>
                <a:lnTo>
                  <a:pt x="2051" y="258571"/>
                </a:lnTo>
                <a:lnTo>
                  <a:pt x="71901" y="378206"/>
                </a:lnTo>
                <a:lnTo>
                  <a:pt x="90439" y="346456"/>
                </a:lnTo>
                <a:lnTo>
                  <a:pt x="55899" y="346456"/>
                </a:lnTo>
                <a:lnTo>
                  <a:pt x="55899" y="287292"/>
                </a:lnTo>
                <a:lnTo>
                  <a:pt x="29737" y="242443"/>
                </a:lnTo>
                <a:lnTo>
                  <a:pt x="25521" y="237690"/>
                </a:lnTo>
                <a:lnTo>
                  <a:pt x="20006" y="234997"/>
                </a:lnTo>
                <a:lnTo>
                  <a:pt x="13896" y="234567"/>
                </a:lnTo>
                <a:close/>
              </a:path>
              <a:path w="144145" h="378460">
                <a:moveTo>
                  <a:pt x="55899" y="287292"/>
                </a:moveTo>
                <a:lnTo>
                  <a:pt x="55899" y="346456"/>
                </a:lnTo>
                <a:lnTo>
                  <a:pt x="87903" y="346456"/>
                </a:lnTo>
                <a:lnTo>
                  <a:pt x="87903" y="338455"/>
                </a:lnTo>
                <a:lnTo>
                  <a:pt x="58058" y="338455"/>
                </a:lnTo>
                <a:lnTo>
                  <a:pt x="71901" y="314724"/>
                </a:lnTo>
                <a:lnTo>
                  <a:pt x="55899" y="287292"/>
                </a:lnTo>
                <a:close/>
              </a:path>
              <a:path w="144145" h="378460">
                <a:moveTo>
                  <a:pt x="129907" y="234567"/>
                </a:moveTo>
                <a:lnTo>
                  <a:pt x="123797" y="234997"/>
                </a:lnTo>
                <a:lnTo>
                  <a:pt x="118282" y="237690"/>
                </a:lnTo>
                <a:lnTo>
                  <a:pt x="114065" y="242443"/>
                </a:lnTo>
                <a:lnTo>
                  <a:pt x="87903" y="287292"/>
                </a:lnTo>
                <a:lnTo>
                  <a:pt x="87903" y="346456"/>
                </a:lnTo>
                <a:lnTo>
                  <a:pt x="90439" y="346456"/>
                </a:lnTo>
                <a:lnTo>
                  <a:pt x="141751" y="258571"/>
                </a:lnTo>
                <a:lnTo>
                  <a:pt x="143803" y="252549"/>
                </a:lnTo>
                <a:lnTo>
                  <a:pt x="143402" y="246395"/>
                </a:lnTo>
                <a:lnTo>
                  <a:pt x="140716" y="240837"/>
                </a:lnTo>
                <a:lnTo>
                  <a:pt x="135909" y="236600"/>
                </a:lnTo>
                <a:lnTo>
                  <a:pt x="129907" y="234567"/>
                </a:lnTo>
                <a:close/>
              </a:path>
              <a:path w="144145" h="378460">
                <a:moveTo>
                  <a:pt x="71901" y="314724"/>
                </a:moveTo>
                <a:lnTo>
                  <a:pt x="58058" y="338455"/>
                </a:lnTo>
                <a:lnTo>
                  <a:pt x="85744" y="338455"/>
                </a:lnTo>
                <a:lnTo>
                  <a:pt x="71901" y="314724"/>
                </a:lnTo>
                <a:close/>
              </a:path>
              <a:path w="144145" h="378460">
                <a:moveTo>
                  <a:pt x="87903" y="287292"/>
                </a:moveTo>
                <a:lnTo>
                  <a:pt x="71901" y="314724"/>
                </a:lnTo>
                <a:lnTo>
                  <a:pt x="85744" y="338455"/>
                </a:lnTo>
                <a:lnTo>
                  <a:pt x="87903" y="338455"/>
                </a:lnTo>
                <a:lnTo>
                  <a:pt x="87903" y="287292"/>
                </a:lnTo>
                <a:close/>
              </a:path>
              <a:path w="144145" h="378460">
                <a:moveTo>
                  <a:pt x="71901" y="63608"/>
                </a:moveTo>
                <a:lnTo>
                  <a:pt x="55899" y="91040"/>
                </a:lnTo>
                <a:lnTo>
                  <a:pt x="55899" y="287292"/>
                </a:lnTo>
                <a:lnTo>
                  <a:pt x="71901" y="314724"/>
                </a:lnTo>
                <a:lnTo>
                  <a:pt x="87903" y="28729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378460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378460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378460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378460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378460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47916" y="2648711"/>
            <a:ext cx="1242060" cy="32321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50"/>
              </a:spcBef>
            </a:pPr>
            <a:r>
              <a:rPr dirty="0" sz="1500">
                <a:latin typeface="宋体"/>
                <a:cs typeface="宋体"/>
              </a:rPr>
              <a:t>应用程序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4680" y="3349752"/>
            <a:ext cx="1242060" cy="32512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500">
                <a:latin typeface="宋体"/>
                <a:cs typeface="宋体"/>
              </a:rPr>
              <a:t>操作系统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8567" y="2972435"/>
            <a:ext cx="144145" cy="378460"/>
          </a:xfrm>
          <a:custGeom>
            <a:avLst/>
            <a:gdLst/>
            <a:ahLst/>
            <a:cxnLst/>
            <a:rect l="l" t="t" r="r" b="b"/>
            <a:pathLst>
              <a:path w="144145" h="378460">
                <a:moveTo>
                  <a:pt x="13896" y="234567"/>
                </a:moveTo>
                <a:lnTo>
                  <a:pt x="7893" y="236600"/>
                </a:lnTo>
                <a:lnTo>
                  <a:pt x="3087" y="240837"/>
                </a:lnTo>
                <a:lnTo>
                  <a:pt x="400" y="246395"/>
                </a:lnTo>
                <a:lnTo>
                  <a:pt x="0" y="252549"/>
                </a:lnTo>
                <a:lnTo>
                  <a:pt x="2051" y="258571"/>
                </a:lnTo>
                <a:lnTo>
                  <a:pt x="71901" y="378206"/>
                </a:lnTo>
                <a:lnTo>
                  <a:pt x="90439" y="346456"/>
                </a:lnTo>
                <a:lnTo>
                  <a:pt x="55899" y="346456"/>
                </a:lnTo>
                <a:lnTo>
                  <a:pt x="55899" y="287292"/>
                </a:lnTo>
                <a:lnTo>
                  <a:pt x="29737" y="242442"/>
                </a:lnTo>
                <a:lnTo>
                  <a:pt x="25521" y="237690"/>
                </a:lnTo>
                <a:lnTo>
                  <a:pt x="20006" y="234997"/>
                </a:lnTo>
                <a:lnTo>
                  <a:pt x="13896" y="234567"/>
                </a:lnTo>
                <a:close/>
              </a:path>
              <a:path w="144145" h="378460">
                <a:moveTo>
                  <a:pt x="55899" y="287292"/>
                </a:moveTo>
                <a:lnTo>
                  <a:pt x="55899" y="346456"/>
                </a:lnTo>
                <a:lnTo>
                  <a:pt x="87903" y="346456"/>
                </a:lnTo>
                <a:lnTo>
                  <a:pt x="87903" y="338454"/>
                </a:lnTo>
                <a:lnTo>
                  <a:pt x="58058" y="338454"/>
                </a:lnTo>
                <a:lnTo>
                  <a:pt x="71901" y="314724"/>
                </a:lnTo>
                <a:lnTo>
                  <a:pt x="55899" y="287292"/>
                </a:lnTo>
                <a:close/>
              </a:path>
              <a:path w="144145" h="378460">
                <a:moveTo>
                  <a:pt x="129907" y="234567"/>
                </a:moveTo>
                <a:lnTo>
                  <a:pt x="123797" y="234997"/>
                </a:lnTo>
                <a:lnTo>
                  <a:pt x="118282" y="237690"/>
                </a:lnTo>
                <a:lnTo>
                  <a:pt x="114065" y="242442"/>
                </a:lnTo>
                <a:lnTo>
                  <a:pt x="87903" y="287292"/>
                </a:lnTo>
                <a:lnTo>
                  <a:pt x="87903" y="346456"/>
                </a:lnTo>
                <a:lnTo>
                  <a:pt x="90439" y="346456"/>
                </a:lnTo>
                <a:lnTo>
                  <a:pt x="141751" y="258571"/>
                </a:lnTo>
                <a:lnTo>
                  <a:pt x="143803" y="252549"/>
                </a:lnTo>
                <a:lnTo>
                  <a:pt x="143402" y="246395"/>
                </a:lnTo>
                <a:lnTo>
                  <a:pt x="140716" y="240837"/>
                </a:lnTo>
                <a:lnTo>
                  <a:pt x="135909" y="236600"/>
                </a:lnTo>
                <a:lnTo>
                  <a:pt x="129907" y="234567"/>
                </a:lnTo>
                <a:close/>
              </a:path>
              <a:path w="144145" h="378460">
                <a:moveTo>
                  <a:pt x="71901" y="314724"/>
                </a:moveTo>
                <a:lnTo>
                  <a:pt x="58058" y="338454"/>
                </a:lnTo>
                <a:lnTo>
                  <a:pt x="85744" y="338454"/>
                </a:lnTo>
                <a:lnTo>
                  <a:pt x="71901" y="314724"/>
                </a:lnTo>
                <a:close/>
              </a:path>
              <a:path w="144145" h="378460">
                <a:moveTo>
                  <a:pt x="87903" y="287292"/>
                </a:moveTo>
                <a:lnTo>
                  <a:pt x="71901" y="314724"/>
                </a:lnTo>
                <a:lnTo>
                  <a:pt x="85744" y="338454"/>
                </a:lnTo>
                <a:lnTo>
                  <a:pt x="87903" y="338454"/>
                </a:lnTo>
                <a:lnTo>
                  <a:pt x="87903" y="287292"/>
                </a:lnTo>
                <a:close/>
              </a:path>
              <a:path w="144145" h="378460">
                <a:moveTo>
                  <a:pt x="71901" y="63608"/>
                </a:moveTo>
                <a:lnTo>
                  <a:pt x="55899" y="91040"/>
                </a:lnTo>
                <a:lnTo>
                  <a:pt x="55899" y="287292"/>
                </a:lnTo>
                <a:lnTo>
                  <a:pt x="71901" y="314724"/>
                </a:lnTo>
                <a:lnTo>
                  <a:pt x="87903" y="28729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378460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378460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378460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378460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378460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64680" y="4067555"/>
            <a:ext cx="1242060" cy="32321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55"/>
              </a:spcBef>
            </a:pPr>
            <a:r>
              <a:rPr dirty="0" sz="1500">
                <a:latin typeface="宋体"/>
                <a:cs typeface="宋体"/>
              </a:rPr>
              <a:t>硬件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8567" y="3688715"/>
            <a:ext cx="144145" cy="378460"/>
          </a:xfrm>
          <a:custGeom>
            <a:avLst/>
            <a:gdLst/>
            <a:ahLst/>
            <a:cxnLst/>
            <a:rect l="l" t="t" r="r" b="b"/>
            <a:pathLst>
              <a:path w="144145" h="378460">
                <a:moveTo>
                  <a:pt x="13896" y="234596"/>
                </a:moveTo>
                <a:lnTo>
                  <a:pt x="7893" y="236651"/>
                </a:lnTo>
                <a:lnTo>
                  <a:pt x="3087" y="240872"/>
                </a:lnTo>
                <a:lnTo>
                  <a:pt x="400" y="246397"/>
                </a:lnTo>
                <a:lnTo>
                  <a:pt x="0" y="252519"/>
                </a:lnTo>
                <a:lnTo>
                  <a:pt x="2051" y="258533"/>
                </a:lnTo>
                <a:lnTo>
                  <a:pt x="71901" y="378244"/>
                </a:lnTo>
                <a:lnTo>
                  <a:pt x="90435" y="346481"/>
                </a:lnTo>
                <a:lnTo>
                  <a:pt x="55899" y="346481"/>
                </a:lnTo>
                <a:lnTo>
                  <a:pt x="55899" y="287254"/>
                </a:lnTo>
                <a:lnTo>
                  <a:pt x="29737" y="242404"/>
                </a:lnTo>
                <a:lnTo>
                  <a:pt x="25521" y="237659"/>
                </a:lnTo>
                <a:lnTo>
                  <a:pt x="20006" y="234994"/>
                </a:lnTo>
                <a:lnTo>
                  <a:pt x="13896" y="234596"/>
                </a:lnTo>
                <a:close/>
              </a:path>
              <a:path w="144145" h="378460">
                <a:moveTo>
                  <a:pt x="55899" y="287254"/>
                </a:moveTo>
                <a:lnTo>
                  <a:pt x="55899" y="346481"/>
                </a:lnTo>
                <a:lnTo>
                  <a:pt x="87903" y="346481"/>
                </a:lnTo>
                <a:lnTo>
                  <a:pt x="87903" y="338416"/>
                </a:lnTo>
                <a:lnTo>
                  <a:pt x="58058" y="338416"/>
                </a:lnTo>
                <a:lnTo>
                  <a:pt x="71901" y="314686"/>
                </a:lnTo>
                <a:lnTo>
                  <a:pt x="55899" y="287254"/>
                </a:lnTo>
                <a:close/>
              </a:path>
              <a:path w="144145" h="378460">
                <a:moveTo>
                  <a:pt x="129907" y="234596"/>
                </a:moveTo>
                <a:lnTo>
                  <a:pt x="123797" y="234994"/>
                </a:lnTo>
                <a:lnTo>
                  <a:pt x="118282" y="237659"/>
                </a:lnTo>
                <a:lnTo>
                  <a:pt x="114065" y="242404"/>
                </a:lnTo>
                <a:lnTo>
                  <a:pt x="87903" y="287254"/>
                </a:lnTo>
                <a:lnTo>
                  <a:pt x="87903" y="346481"/>
                </a:lnTo>
                <a:lnTo>
                  <a:pt x="90435" y="346481"/>
                </a:lnTo>
                <a:lnTo>
                  <a:pt x="141751" y="258533"/>
                </a:lnTo>
                <a:lnTo>
                  <a:pt x="143803" y="252519"/>
                </a:lnTo>
                <a:lnTo>
                  <a:pt x="143402" y="246397"/>
                </a:lnTo>
                <a:lnTo>
                  <a:pt x="140716" y="240872"/>
                </a:lnTo>
                <a:lnTo>
                  <a:pt x="135909" y="236651"/>
                </a:lnTo>
                <a:lnTo>
                  <a:pt x="129907" y="234596"/>
                </a:lnTo>
                <a:close/>
              </a:path>
              <a:path w="144145" h="378460">
                <a:moveTo>
                  <a:pt x="71901" y="314686"/>
                </a:moveTo>
                <a:lnTo>
                  <a:pt x="58058" y="338416"/>
                </a:lnTo>
                <a:lnTo>
                  <a:pt x="85744" y="338416"/>
                </a:lnTo>
                <a:lnTo>
                  <a:pt x="71901" y="314686"/>
                </a:lnTo>
                <a:close/>
              </a:path>
              <a:path w="144145" h="378460">
                <a:moveTo>
                  <a:pt x="87903" y="287254"/>
                </a:moveTo>
                <a:lnTo>
                  <a:pt x="71901" y="314686"/>
                </a:lnTo>
                <a:lnTo>
                  <a:pt x="85744" y="338416"/>
                </a:lnTo>
                <a:lnTo>
                  <a:pt x="87903" y="338416"/>
                </a:lnTo>
                <a:lnTo>
                  <a:pt x="87903" y="287254"/>
                </a:lnTo>
                <a:close/>
              </a:path>
              <a:path w="144145" h="378460">
                <a:moveTo>
                  <a:pt x="71901" y="63608"/>
                </a:moveTo>
                <a:lnTo>
                  <a:pt x="55899" y="91040"/>
                </a:lnTo>
                <a:lnTo>
                  <a:pt x="55899" y="287254"/>
                </a:lnTo>
                <a:lnTo>
                  <a:pt x="71901" y="314686"/>
                </a:lnTo>
                <a:lnTo>
                  <a:pt x="87903" y="287254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378460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378460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378460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5" h="378460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5" h="378460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90610" y="2051792"/>
            <a:ext cx="318770" cy="1533525"/>
          </a:xfrm>
          <a:custGeom>
            <a:avLst/>
            <a:gdLst/>
            <a:ahLst/>
            <a:cxnLst/>
            <a:rect l="l" t="t" r="r" b="b"/>
            <a:pathLst>
              <a:path w="318770" h="1533525">
                <a:moveTo>
                  <a:pt x="142654" y="1389632"/>
                </a:moveTo>
                <a:lnTo>
                  <a:pt x="136652" y="1391685"/>
                </a:lnTo>
                <a:lnTo>
                  <a:pt x="16891" y="1461535"/>
                </a:lnTo>
                <a:lnTo>
                  <a:pt x="136652" y="1531258"/>
                </a:lnTo>
                <a:lnTo>
                  <a:pt x="142654" y="1533312"/>
                </a:lnTo>
                <a:lnTo>
                  <a:pt x="148764" y="1532925"/>
                </a:lnTo>
                <a:lnTo>
                  <a:pt x="154279" y="1530276"/>
                </a:lnTo>
                <a:lnTo>
                  <a:pt x="158496" y="1525543"/>
                </a:lnTo>
                <a:lnTo>
                  <a:pt x="160549" y="1519541"/>
                </a:lnTo>
                <a:lnTo>
                  <a:pt x="160162" y="1513431"/>
                </a:lnTo>
                <a:lnTo>
                  <a:pt x="157513" y="1507916"/>
                </a:lnTo>
                <a:lnTo>
                  <a:pt x="152781" y="1503699"/>
                </a:lnTo>
                <a:lnTo>
                  <a:pt x="107931" y="1477537"/>
                </a:lnTo>
                <a:lnTo>
                  <a:pt x="48641" y="1477537"/>
                </a:lnTo>
                <a:lnTo>
                  <a:pt x="48641" y="1445533"/>
                </a:lnTo>
                <a:lnTo>
                  <a:pt x="107714" y="1445533"/>
                </a:lnTo>
                <a:lnTo>
                  <a:pt x="152781" y="1419244"/>
                </a:lnTo>
                <a:lnTo>
                  <a:pt x="157513" y="1415028"/>
                </a:lnTo>
                <a:lnTo>
                  <a:pt x="160162" y="1409513"/>
                </a:lnTo>
                <a:lnTo>
                  <a:pt x="160549" y="1403403"/>
                </a:lnTo>
                <a:lnTo>
                  <a:pt x="158496" y="1397400"/>
                </a:lnTo>
                <a:lnTo>
                  <a:pt x="154279" y="1392668"/>
                </a:lnTo>
                <a:lnTo>
                  <a:pt x="148764" y="1390018"/>
                </a:lnTo>
                <a:lnTo>
                  <a:pt x="142654" y="1389632"/>
                </a:lnTo>
                <a:close/>
              </a:path>
              <a:path w="318770" h="1533525">
                <a:moveTo>
                  <a:pt x="107714" y="1445533"/>
                </a:moveTo>
                <a:lnTo>
                  <a:pt x="48641" y="1445533"/>
                </a:lnTo>
                <a:lnTo>
                  <a:pt x="48641" y="1477537"/>
                </a:lnTo>
                <a:lnTo>
                  <a:pt x="107931" y="1477537"/>
                </a:lnTo>
                <a:lnTo>
                  <a:pt x="104013" y="1475251"/>
                </a:lnTo>
                <a:lnTo>
                  <a:pt x="56769" y="1475251"/>
                </a:lnTo>
                <a:lnTo>
                  <a:pt x="56769" y="1447692"/>
                </a:lnTo>
                <a:lnTo>
                  <a:pt x="104013" y="1447692"/>
                </a:lnTo>
                <a:lnTo>
                  <a:pt x="107714" y="1445533"/>
                </a:lnTo>
                <a:close/>
              </a:path>
              <a:path w="318770" h="1533525">
                <a:moveTo>
                  <a:pt x="286766" y="1445533"/>
                </a:moveTo>
                <a:lnTo>
                  <a:pt x="107714" y="1445533"/>
                </a:lnTo>
                <a:lnTo>
                  <a:pt x="80391" y="1461472"/>
                </a:lnTo>
                <a:lnTo>
                  <a:pt x="107931" y="1477537"/>
                </a:lnTo>
                <a:lnTo>
                  <a:pt x="318770" y="1477537"/>
                </a:lnTo>
                <a:lnTo>
                  <a:pt x="318770" y="1461535"/>
                </a:lnTo>
                <a:lnTo>
                  <a:pt x="286766" y="1461535"/>
                </a:lnTo>
                <a:lnTo>
                  <a:pt x="286766" y="1445533"/>
                </a:lnTo>
                <a:close/>
              </a:path>
              <a:path w="318770" h="1533525">
                <a:moveTo>
                  <a:pt x="56769" y="1447692"/>
                </a:moveTo>
                <a:lnTo>
                  <a:pt x="56769" y="1475251"/>
                </a:lnTo>
                <a:lnTo>
                  <a:pt x="80391" y="1461472"/>
                </a:lnTo>
                <a:lnTo>
                  <a:pt x="56769" y="1447692"/>
                </a:lnTo>
                <a:close/>
              </a:path>
              <a:path w="318770" h="1533525">
                <a:moveTo>
                  <a:pt x="80391" y="1461472"/>
                </a:moveTo>
                <a:lnTo>
                  <a:pt x="56769" y="1475251"/>
                </a:lnTo>
                <a:lnTo>
                  <a:pt x="104013" y="1475251"/>
                </a:lnTo>
                <a:lnTo>
                  <a:pt x="80391" y="1461472"/>
                </a:lnTo>
                <a:close/>
              </a:path>
              <a:path w="318770" h="1533525">
                <a:moveTo>
                  <a:pt x="286766" y="71901"/>
                </a:moveTo>
                <a:lnTo>
                  <a:pt x="286766" y="1461535"/>
                </a:lnTo>
                <a:lnTo>
                  <a:pt x="302768" y="1445533"/>
                </a:lnTo>
                <a:lnTo>
                  <a:pt x="318770" y="1445533"/>
                </a:lnTo>
                <a:lnTo>
                  <a:pt x="318770" y="87903"/>
                </a:lnTo>
                <a:lnTo>
                  <a:pt x="302768" y="87903"/>
                </a:lnTo>
                <a:lnTo>
                  <a:pt x="286766" y="71901"/>
                </a:lnTo>
                <a:close/>
              </a:path>
              <a:path w="318770" h="1533525">
                <a:moveTo>
                  <a:pt x="318770" y="1445533"/>
                </a:moveTo>
                <a:lnTo>
                  <a:pt x="302768" y="1445533"/>
                </a:lnTo>
                <a:lnTo>
                  <a:pt x="286766" y="1461535"/>
                </a:lnTo>
                <a:lnTo>
                  <a:pt x="318770" y="1461535"/>
                </a:lnTo>
                <a:lnTo>
                  <a:pt x="318770" y="1445533"/>
                </a:lnTo>
                <a:close/>
              </a:path>
              <a:path w="318770" h="1533525">
                <a:moveTo>
                  <a:pt x="104013" y="1447692"/>
                </a:moveTo>
                <a:lnTo>
                  <a:pt x="56769" y="1447692"/>
                </a:lnTo>
                <a:lnTo>
                  <a:pt x="80391" y="1461472"/>
                </a:lnTo>
                <a:lnTo>
                  <a:pt x="104013" y="1447692"/>
                </a:lnTo>
                <a:close/>
              </a:path>
              <a:path w="318770" h="153352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18770" h="153352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18770" h="1533525">
                <a:moveTo>
                  <a:pt x="318770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286766" y="87903"/>
                </a:lnTo>
                <a:lnTo>
                  <a:pt x="286766" y="71901"/>
                </a:lnTo>
                <a:lnTo>
                  <a:pt x="318770" y="71901"/>
                </a:lnTo>
                <a:lnTo>
                  <a:pt x="318770" y="55899"/>
                </a:lnTo>
                <a:close/>
              </a:path>
              <a:path w="318770" h="1533525">
                <a:moveTo>
                  <a:pt x="318770" y="71901"/>
                </a:moveTo>
                <a:lnTo>
                  <a:pt x="286766" y="71901"/>
                </a:lnTo>
                <a:lnTo>
                  <a:pt x="302768" y="87903"/>
                </a:lnTo>
                <a:lnTo>
                  <a:pt x="318770" y="87903"/>
                </a:lnTo>
                <a:lnTo>
                  <a:pt x="318770" y="71901"/>
                </a:lnTo>
                <a:close/>
              </a:path>
              <a:path w="318770" h="153352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18770" h="153352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18770" h="153352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1758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0.4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操作系统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52113"/>
            <a:ext cx="8449818" cy="269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39667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64919"/>
            <a:ext cx="8427720" cy="2278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99616"/>
            <a:ext cx="7967472" cy="1818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99616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algn="ctr" marR="177800">
              <a:lnSpc>
                <a:spcPct val="100000"/>
              </a:lnSpc>
              <a:spcBef>
                <a:spcPts val="5"/>
              </a:spcBef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0-5</a:t>
            </a:r>
            <a:r>
              <a:rPr dirty="0" sz="36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万维网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/>
              <a:t>万维网</a:t>
            </a:r>
            <a:r>
              <a:rPr dirty="0" spc="-10"/>
              <a:t>（</a:t>
            </a:r>
            <a:r>
              <a:rPr dirty="0" spc="-10">
                <a:latin typeface="Arial"/>
                <a:cs typeface="Arial"/>
              </a:rPr>
              <a:t>World</a:t>
            </a:r>
            <a:r>
              <a:rPr dirty="0" spc="-5">
                <a:latin typeface="Arial"/>
                <a:cs typeface="Arial"/>
              </a:rPr>
              <a:t> Wide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-30">
                <a:latin typeface="Arial"/>
                <a:cs typeface="Arial"/>
              </a:rPr>
              <a:t>Web,www,</a:t>
            </a:r>
            <a:r>
              <a:rPr dirty="0"/>
              <a:t>环球信息网）常简称为</a:t>
            </a:r>
            <a:r>
              <a:rPr dirty="0" spc="-15">
                <a:latin typeface="Arial"/>
                <a:cs typeface="Arial"/>
              </a:rPr>
              <a:t>Web,</a:t>
            </a:r>
            <a:r>
              <a:rPr dirty="0"/>
              <a:t>发明者蒂姆</a:t>
            </a:r>
            <a:r>
              <a:rPr dirty="0">
                <a:latin typeface="Arial"/>
                <a:cs typeface="Arial"/>
              </a:rPr>
              <a:t>·</a:t>
            </a:r>
            <a:r>
              <a:rPr dirty="0"/>
              <a:t>伯纳 斯</a:t>
            </a:r>
            <a:r>
              <a:rPr dirty="0" spc="-5">
                <a:latin typeface="Arial"/>
                <a:cs typeface="Arial"/>
              </a:rPr>
              <a:t>·</a:t>
            </a:r>
            <a:r>
              <a:rPr dirty="0" spc="-5"/>
              <a:t>李。分为</a:t>
            </a:r>
            <a:r>
              <a:rPr dirty="0" spc="-20">
                <a:latin typeface="Arial"/>
                <a:cs typeface="Arial"/>
              </a:rPr>
              <a:t>Web</a:t>
            </a:r>
            <a:r>
              <a:rPr dirty="0"/>
              <a:t>客户端</a:t>
            </a:r>
            <a:r>
              <a:rPr dirty="0" spc="-10"/>
              <a:t>和</a:t>
            </a:r>
            <a:r>
              <a:rPr dirty="0" spc="-20">
                <a:latin typeface="Arial"/>
                <a:cs typeface="Arial"/>
              </a:rPr>
              <a:t>Web</a:t>
            </a:r>
            <a:r>
              <a:rPr dirty="0" spc="-5"/>
              <a:t>服务器程序</a:t>
            </a:r>
            <a:r>
              <a:rPr dirty="0"/>
              <a:t>。</a:t>
            </a:r>
            <a:r>
              <a:rPr dirty="0" spc="-390"/>
              <a:t> </a:t>
            </a:r>
            <a:r>
              <a:rPr dirty="0">
                <a:latin typeface="Arial"/>
                <a:cs typeface="Arial"/>
              </a:rPr>
              <a:t>WWW</a:t>
            </a:r>
            <a:r>
              <a:rPr dirty="0" spc="-5"/>
              <a:t>可以</a:t>
            </a:r>
            <a:r>
              <a:rPr dirty="0"/>
              <a:t>让</a:t>
            </a:r>
            <a:r>
              <a:rPr dirty="0" spc="-2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dirty="0" spc="-5">
                <a:solidFill>
                  <a:srgbClr val="FF0000"/>
                </a:solidFill>
              </a:rPr>
              <a:t>客户端（常用 </a:t>
            </a:r>
            <a:r>
              <a:rPr dirty="0">
                <a:solidFill>
                  <a:srgbClr val="FF0000"/>
                </a:solidFill>
              </a:rPr>
              <a:t>浏览器）访问浏</a:t>
            </a:r>
            <a:r>
              <a:rPr dirty="0" spc="-15">
                <a:solidFill>
                  <a:srgbClr val="FF0000"/>
                </a:solidFill>
              </a:rPr>
              <a:t>览</a:t>
            </a:r>
            <a:r>
              <a:rPr dirty="0" spc="-15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dirty="0">
                <a:solidFill>
                  <a:srgbClr val="FF0000"/>
                </a:solidFill>
              </a:rPr>
              <a:t>服务器上的页面</a:t>
            </a:r>
            <a:r>
              <a:rPr dirty="0"/>
              <a:t>。</a:t>
            </a:r>
            <a:r>
              <a:rPr dirty="0" spc="-430"/>
              <a:t> </a:t>
            </a:r>
            <a:r>
              <a:rPr dirty="0"/>
              <a:t>是一个由许多互相链接的超文本组 成的系统，通过互联网访问。在这个系统中，每个有用的事物，称为一样“资 源”；并且由一</a:t>
            </a:r>
            <a:r>
              <a:rPr dirty="0" spc="-20"/>
              <a:t>个</a:t>
            </a:r>
            <a:r>
              <a:rPr dirty="0">
                <a:solidFill>
                  <a:srgbClr val="FF0000"/>
                </a:solidFill>
              </a:rPr>
              <a:t>全局“统一资源标识符</a:t>
            </a:r>
            <a:r>
              <a:rPr dirty="0" spc="-10">
                <a:solidFill>
                  <a:srgbClr val="FF0000"/>
                </a:solidFill>
              </a:rPr>
              <a:t>”（</a:t>
            </a:r>
            <a:r>
              <a:rPr dirty="0" spc="-10">
                <a:solidFill>
                  <a:srgbClr val="FF0000"/>
                </a:solidFill>
                <a:latin typeface="Arial"/>
                <a:cs typeface="Arial"/>
              </a:rPr>
              <a:t>URI</a:t>
            </a:r>
            <a:r>
              <a:rPr dirty="0" spc="-10">
                <a:solidFill>
                  <a:srgbClr val="FF0000"/>
                </a:solidFill>
              </a:rPr>
              <a:t>）</a:t>
            </a:r>
            <a:r>
              <a:rPr dirty="0" spc="-5">
                <a:solidFill>
                  <a:srgbClr val="FF0000"/>
                </a:solidFill>
              </a:rPr>
              <a:t>标</a:t>
            </a:r>
            <a:r>
              <a:rPr dirty="0">
                <a:solidFill>
                  <a:srgbClr val="FF0000"/>
                </a:solidFill>
              </a:rPr>
              <a:t>识</a:t>
            </a:r>
            <a:r>
              <a:rPr dirty="0" spc="-5"/>
              <a:t>；这些资源通过</a:t>
            </a:r>
            <a:r>
              <a:rPr dirty="0" spc="-5">
                <a:solidFill>
                  <a:srgbClr val="FF0000"/>
                </a:solidFill>
              </a:rPr>
              <a:t>超文 </a:t>
            </a:r>
            <a:r>
              <a:rPr dirty="0">
                <a:solidFill>
                  <a:srgbClr val="FF0000"/>
                </a:solidFill>
              </a:rPr>
              <a:t>本传输协议</a:t>
            </a:r>
            <a:r>
              <a:rPr dirty="0" spc="-10">
                <a:solidFill>
                  <a:srgbClr val="FF0000"/>
                </a:solidFill>
              </a:rPr>
              <a:t>（</a:t>
            </a:r>
            <a:r>
              <a:rPr dirty="0" spc="-10">
                <a:solidFill>
                  <a:srgbClr val="FF0000"/>
                </a:solidFill>
                <a:latin typeface="Arial"/>
                <a:cs typeface="Arial"/>
              </a:rPr>
              <a:t>Hypertext</a:t>
            </a:r>
            <a:r>
              <a:rPr dirty="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1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dirty="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r>
              <a:rPr dirty="0" spc="-5">
                <a:solidFill>
                  <a:srgbClr val="FF0000"/>
                </a:solidFill>
              </a:rPr>
              <a:t>）</a:t>
            </a:r>
            <a:r>
              <a:rPr dirty="0"/>
              <a:t>传送给用户，而后者通过点击链 接来获得资</a:t>
            </a:r>
            <a:r>
              <a:rPr dirty="0" spc="-10"/>
              <a:t>源</a:t>
            </a:r>
            <a:r>
              <a:rPr dirty="0"/>
              <a:t>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3911782"/>
            <a:ext cx="2338705" cy="84963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u="sng" sz="18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www.sina.com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宋体"/>
                <a:cs typeface="宋体"/>
              </a:rPr>
              <a:t>万维网</a:t>
            </a:r>
            <a:r>
              <a:rPr dirty="0" sz="1800" spc="4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因特网</a:t>
            </a:r>
            <a:r>
              <a:rPr dirty="0" sz="1800" spc="60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互联网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14522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0.5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万维网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4629" y="3898798"/>
            <a:ext cx="1028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730" algn="l"/>
              </a:tabLst>
            </a:pPr>
            <a:r>
              <a:rPr dirty="0" sz="1800">
                <a:latin typeface="Arial"/>
                <a:cs typeface="Arial"/>
              </a:rPr>
              <a:t>B/S</a:t>
            </a:r>
            <a:r>
              <a:rPr dirty="0" sz="1800">
                <a:latin typeface="Arial"/>
                <a:cs typeface="Arial"/>
              </a:rPr>
              <a:t>	C/S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629" y="4172813"/>
            <a:ext cx="1600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45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ser</a:t>
            </a:r>
            <a:r>
              <a:rPr dirty="0" sz="1800" spc="-1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629" y="4447743"/>
            <a:ext cx="1383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330" algn="l"/>
              </a:tabLst>
            </a:pPr>
            <a:r>
              <a:rPr dirty="0" sz="1800" spc="-5">
                <a:latin typeface="Arial"/>
                <a:cs typeface="Arial"/>
              </a:rPr>
              <a:t>cl</a:t>
            </a:r>
            <a:r>
              <a:rPr dirty="0" sz="1800" spc="-1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serv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728" y="622808"/>
            <a:ext cx="17018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latin typeface="微软雅黑"/>
                <a:cs typeface="微软雅黑"/>
              </a:rPr>
              <a:t>自我介绍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8" y="1352296"/>
            <a:ext cx="3247390" cy="31648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431165" algn="l"/>
              </a:tabLst>
            </a:pPr>
            <a:r>
              <a:rPr dirty="0" sz="1800">
                <a:latin typeface="宋体"/>
                <a:cs typeface="宋体"/>
              </a:rPr>
              <a:t>姓	名：</a:t>
            </a:r>
            <a:r>
              <a:rPr dirty="0" sz="1800" spc="10" b="1">
                <a:solidFill>
                  <a:srgbClr val="006FC0"/>
                </a:solidFill>
                <a:latin typeface="Microsoft JhengHei"/>
                <a:cs typeface="Microsoft JhengHei"/>
              </a:rPr>
              <a:t>宋红</a:t>
            </a:r>
            <a:r>
              <a:rPr dirty="0" sz="1800" b="1">
                <a:solidFill>
                  <a:srgbClr val="006FC0"/>
                </a:solidFill>
                <a:latin typeface="Microsoft JhengHei"/>
                <a:cs typeface="Microsoft JhengHei"/>
              </a:rPr>
              <a:t>康</a:t>
            </a:r>
            <a:endParaRPr sz="1800">
              <a:latin typeface="Microsoft JhengHei"/>
              <a:cs typeface="Microsoft JhengHei"/>
            </a:endParaRPr>
          </a:p>
          <a:p>
            <a:pPr marL="12700" marR="327660">
              <a:lnSpc>
                <a:spcPct val="127200"/>
              </a:lnSpc>
              <a:tabLst>
                <a:tab pos="431165" algn="l"/>
              </a:tabLst>
            </a:pPr>
            <a:r>
              <a:rPr dirty="0" sz="1800">
                <a:latin typeface="宋体"/>
                <a:cs typeface="宋体"/>
              </a:rPr>
              <a:t>邮	箱：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sh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k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st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rt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@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1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2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6.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  <a:hlinkClick r:id="rId2"/>
              </a:rPr>
              <a:t>om </a:t>
            </a:r>
            <a:r>
              <a:rPr dirty="0" sz="1800">
                <a:latin typeface="宋体"/>
                <a:cs typeface="宋体"/>
              </a:rPr>
              <a:t>新浪微博：</a:t>
            </a:r>
            <a:r>
              <a:rPr dirty="0" sz="1800" spc="10" b="1">
                <a:solidFill>
                  <a:srgbClr val="006FC0"/>
                </a:solidFill>
                <a:latin typeface="Microsoft JhengHei"/>
                <a:cs typeface="Microsoft JhengHei"/>
              </a:rPr>
              <a:t>尚硅谷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dirty="0" sz="1800" spc="10" b="1">
                <a:solidFill>
                  <a:srgbClr val="006FC0"/>
                </a:solidFill>
                <a:latin typeface="Microsoft JhengHei"/>
                <a:cs typeface="Microsoft JhengHei"/>
              </a:rPr>
              <a:t>宋红</a:t>
            </a:r>
            <a:r>
              <a:rPr dirty="0" sz="1800" b="1">
                <a:solidFill>
                  <a:srgbClr val="006FC0"/>
                </a:solidFill>
                <a:latin typeface="Microsoft JhengHei"/>
                <a:cs typeface="Microsoft JhengHei"/>
              </a:rPr>
              <a:t>康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宋体"/>
                <a:cs typeface="宋体"/>
              </a:rPr>
              <a:t>简短经历：</a:t>
            </a:r>
            <a:endParaRPr sz="1800">
              <a:latin typeface="宋体"/>
              <a:cs typeface="宋体"/>
            </a:endParaRPr>
          </a:p>
          <a:p>
            <a:pPr marL="12700" marR="695325">
              <a:lnSpc>
                <a:spcPct val="126699"/>
              </a:lnSpc>
              <a:spcBef>
                <a:spcPts val="10"/>
              </a:spcBef>
            </a:pPr>
            <a:r>
              <a:rPr dirty="0" sz="1800" spc="10" b="1">
                <a:solidFill>
                  <a:srgbClr val="006FC0"/>
                </a:solidFill>
                <a:latin typeface="Microsoft JhengHei"/>
                <a:cs typeface="Microsoft JhengHei"/>
              </a:rPr>
              <a:t>东北师大应用数学系本科 北京航空航天大学硕士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 spc="5" b="1">
                <a:solidFill>
                  <a:srgbClr val="006FC0"/>
                </a:solidFill>
                <a:latin typeface="Microsoft JhengHei"/>
                <a:cs typeface="Microsoft JhengHei"/>
              </a:rPr>
              <a:t>曾就职于北航国家重点实验室、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 spc="10" b="1">
                <a:solidFill>
                  <a:srgbClr val="006FC0"/>
                </a:solidFill>
                <a:latin typeface="Microsoft JhengHei"/>
                <a:cs typeface="Microsoft JhengHei"/>
              </a:rPr>
              <a:t>中国赛迪等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7532" y="641604"/>
            <a:ext cx="3366516" cy="396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14522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0.5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万维网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3690315"/>
            <a:ext cx="8037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29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万维网是无数个网络站点和网页的集合，它们在一起构成</a:t>
            </a:r>
            <a:r>
              <a:rPr dirty="0" sz="1800" spc="-55">
                <a:latin typeface="宋体"/>
                <a:cs typeface="宋体"/>
              </a:rPr>
              <a:t>了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因特网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Inter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z="1800">
                <a:latin typeface="宋体"/>
                <a:cs typeface="宋体"/>
              </a:rPr>
              <a:t>最 主要的部分（因特网也包括电子邮件</a:t>
            </a:r>
            <a:r>
              <a:rPr dirty="0" sz="1800" spc="5">
                <a:latin typeface="宋体"/>
                <a:cs typeface="宋体"/>
              </a:rPr>
              <a:t>、</a:t>
            </a:r>
            <a:r>
              <a:rPr dirty="0" sz="1800" spc="-5">
                <a:latin typeface="Arial"/>
                <a:cs typeface="Arial"/>
              </a:rPr>
              <a:t>Usenet</a:t>
            </a:r>
            <a:r>
              <a:rPr dirty="0" sz="1800">
                <a:latin typeface="宋体"/>
                <a:cs typeface="宋体"/>
              </a:rPr>
              <a:t>以及新闻组）。它实际上是多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dirty="0" sz="1800">
                <a:latin typeface="宋体"/>
                <a:cs typeface="宋体"/>
              </a:rPr>
              <a:t>媒体的集合，是由超级链接连接而成的。我们通常通过网络浏览器上网观看的，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latin typeface="宋体"/>
                <a:cs typeface="宋体"/>
              </a:rPr>
              <a:t>就是万维网的内容。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7004" y="595883"/>
            <a:ext cx="5117592" cy="27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990089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0-6</a:t>
            </a:r>
            <a:r>
              <a:rPr dirty="0" sz="36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职业发展与提升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586740"/>
            <a:ext cx="5591556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52820" y="4107586"/>
            <a:ext cx="2863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0000"/>
                </a:solidFill>
                <a:latin typeface="微软雅黑"/>
                <a:cs typeface="微软雅黑"/>
              </a:rPr>
              <a:t>见附件：《亚信公司级别认定</a:t>
            </a: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  <p:sp>
        <p:nvSpPr>
          <p:cNvPr id="3" name="object 3"/>
          <p:cNvSpPr/>
          <p:nvPr/>
        </p:nvSpPr>
        <p:spPr>
          <a:xfrm>
            <a:off x="1109472" y="480058"/>
            <a:ext cx="5073396" cy="4663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  <p:sp>
        <p:nvSpPr>
          <p:cNvPr id="3" name="object 3"/>
          <p:cNvSpPr/>
          <p:nvPr/>
        </p:nvSpPr>
        <p:spPr>
          <a:xfrm>
            <a:off x="943355" y="723900"/>
            <a:ext cx="7257288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  <p:sp>
        <p:nvSpPr>
          <p:cNvPr id="3" name="object 3"/>
          <p:cNvSpPr/>
          <p:nvPr/>
        </p:nvSpPr>
        <p:spPr>
          <a:xfrm>
            <a:off x="925067" y="566927"/>
            <a:ext cx="7190232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  <p:sp>
        <p:nvSpPr>
          <p:cNvPr id="3" name="object 3"/>
          <p:cNvSpPr/>
          <p:nvPr/>
        </p:nvSpPr>
        <p:spPr>
          <a:xfrm>
            <a:off x="929639" y="640080"/>
            <a:ext cx="7200900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677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职业发展与提升</a:t>
            </a:r>
          </a:p>
        </p:txBody>
      </p:sp>
      <p:sp>
        <p:nvSpPr>
          <p:cNvPr id="3" name="object 3"/>
          <p:cNvSpPr/>
          <p:nvPr/>
        </p:nvSpPr>
        <p:spPr>
          <a:xfrm>
            <a:off x="1370075" y="598931"/>
            <a:ext cx="5925312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5883" y="1223772"/>
            <a:ext cx="8010144" cy="3590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218690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0-7</a:t>
            </a:r>
            <a:r>
              <a:rPr dirty="0" sz="36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学习经验探讨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971" y="1504950"/>
            <a:ext cx="5883910" cy="2223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2100">
                <a:latin typeface="宋体"/>
                <a:cs typeface="宋体"/>
              </a:rPr>
              <a:t>锻炼“双核”处理，边听讲思考，边做“笔记”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"/>
            </a:pPr>
            <a:endParaRPr sz="21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Wingdings"/>
              <a:buChar char=""/>
              <a:tabLst>
                <a:tab pos="270510" algn="l"/>
              </a:tabLst>
            </a:pPr>
            <a:r>
              <a:rPr dirty="0" sz="2100">
                <a:latin typeface="宋体"/>
                <a:cs typeface="宋体"/>
              </a:rPr>
              <a:t>纸上得来终觉浅，绝知此事要躬行！</a:t>
            </a:r>
            <a:endParaRPr sz="2100">
              <a:latin typeface="宋体"/>
              <a:cs typeface="宋体"/>
            </a:endParaRPr>
          </a:p>
          <a:p>
            <a:pPr lvl="1" marL="828040" indent="-257810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>
                <a:latin typeface="宋体"/>
                <a:cs typeface="宋体"/>
              </a:rPr>
              <a:t>第一层次：看得懂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>
                <a:latin typeface="宋体"/>
                <a:cs typeface="宋体"/>
              </a:rPr>
              <a:t>依赖于视频、书、贴子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828040" indent="-25781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 spc="-5">
                <a:latin typeface="宋体"/>
                <a:cs typeface="宋体"/>
              </a:rPr>
              <a:t>第二层次：练的熟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>
                <a:latin typeface="宋体"/>
                <a:cs typeface="宋体"/>
              </a:rPr>
              <a:t>每天代码必须实</a:t>
            </a:r>
            <a:r>
              <a:rPr dirty="0" sz="1800">
                <a:latin typeface="宋体"/>
                <a:cs typeface="宋体"/>
              </a:rPr>
              <a:t>现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2-3</a:t>
            </a:r>
            <a:r>
              <a:rPr dirty="0" sz="1800" spc="-5">
                <a:solidFill>
                  <a:srgbClr val="FF0000"/>
                </a:solidFill>
                <a:latin typeface="宋体"/>
                <a:cs typeface="宋体"/>
              </a:rPr>
              <a:t>遍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828040" indent="-25781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>
                <a:latin typeface="宋体"/>
                <a:cs typeface="宋体"/>
              </a:rPr>
              <a:t>总结：</a:t>
            </a: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三分看，七分</a:t>
            </a:r>
            <a:r>
              <a:rPr dirty="0" sz="1800" b="1">
                <a:solidFill>
                  <a:srgbClr val="FF0000"/>
                </a:solidFill>
                <a:latin typeface="Microsoft JhengHei"/>
                <a:cs typeface="Microsoft JhengHei"/>
              </a:rPr>
              <a:t>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371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学习经验探讨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0-1</a:t>
            </a:r>
            <a:r>
              <a:rPr dirty="0" sz="36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概述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2371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学习经验探讨</a:t>
            </a:r>
          </a:p>
        </p:txBody>
      </p:sp>
      <p:sp>
        <p:nvSpPr>
          <p:cNvPr id="3" name="object 3"/>
          <p:cNvSpPr/>
          <p:nvPr/>
        </p:nvSpPr>
        <p:spPr>
          <a:xfrm>
            <a:off x="745236" y="2650235"/>
            <a:ext cx="4940808" cy="212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4897" y="543941"/>
            <a:ext cx="4023995" cy="176339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455"/>
              </a:spcBef>
              <a:buFont typeface="Wingdings"/>
              <a:buChar char=""/>
              <a:tabLst>
                <a:tab pos="270510" algn="l"/>
              </a:tabLst>
            </a:pPr>
            <a:r>
              <a:rPr dirty="0" sz="2100">
                <a:latin typeface="宋体"/>
                <a:cs typeface="宋体"/>
              </a:rPr>
              <a:t>建立行之有效的学习方法</a:t>
            </a:r>
            <a:endParaRPr sz="2100">
              <a:latin typeface="宋体"/>
              <a:cs typeface="宋体"/>
            </a:endParaRPr>
          </a:p>
          <a:p>
            <a:pPr lvl="1" marL="828040" indent="-257810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>
                <a:latin typeface="宋体"/>
                <a:cs typeface="宋体"/>
              </a:rPr>
              <a:t>学习编程的捷径</a:t>
            </a:r>
            <a:r>
              <a:rPr dirty="0" sz="1800" spc="-15">
                <a:latin typeface="宋体"/>
                <a:cs typeface="宋体"/>
              </a:rPr>
              <a:t>：</a:t>
            </a: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敲，狂敲</a:t>
            </a:r>
            <a:endParaRPr sz="1800">
              <a:latin typeface="Microsoft JhengHei"/>
              <a:cs typeface="Microsoft JhengHei"/>
            </a:endParaRPr>
          </a:p>
          <a:p>
            <a:pPr lvl="1" marL="828040" indent="-257810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模仿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z="1800">
                <a:latin typeface="宋体"/>
                <a:cs typeface="宋体"/>
              </a:rPr>
              <a:t>好的编码习惯</a:t>
            </a:r>
            <a:endParaRPr sz="1800">
              <a:latin typeface="宋体"/>
              <a:cs typeface="宋体"/>
            </a:endParaRPr>
          </a:p>
          <a:p>
            <a:pPr lvl="1" marL="828040" indent="-257810">
              <a:lnSpc>
                <a:spcPct val="100000"/>
              </a:lnSpc>
              <a:spcBef>
                <a:spcPts val="1075"/>
              </a:spcBef>
              <a:buFont typeface="Wingdings"/>
              <a:buChar char=""/>
              <a:tabLst>
                <a:tab pos="828675" algn="l"/>
              </a:tabLst>
            </a:pPr>
            <a:r>
              <a:rPr dirty="0" sz="1800">
                <a:latin typeface="宋体"/>
                <a:cs typeface="宋体"/>
              </a:rPr>
              <a:t>整理、回顾</a:t>
            </a:r>
            <a:r>
              <a:rPr dirty="0" sz="1800" spc="-10">
                <a:latin typeface="宋体"/>
                <a:cs typeface="宋体"/>
              </a:rPr>
              <a:t>：</a:t>
            </a: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每天</a:t>
            </a:r>
            <a:r>
              <a:rPr dirty="0" sz="1800" spc="15" b="1">
                <a:solidFill>
                  <a:srgbClr val="FF0000"/>
                </a:solidFill>
                <a:latin typeface="Microsoft JhengHei"/>
                <a:cs typeface="Microsoft JhengHei"/>
              </a:rPr>
              <a:t>花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30min</a:t>
            </a:r>
            <a:r>
              <a:rPr dirty="0" sz="1800" spc="5" b="1">
                <a:solidFill>
                  <a:srgbClr val="FF0000"/>
                </a:solidFill>
                <a:latin typeface="Microsoft JhengHei"/>
                <a:cs typeface="Microsoft JhengHei"/>
              </a:rPr>
              <a:t>整理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679" y="2968751"/>
            <a:ext cx="5227319" cy="214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" y="545591"/>
            <a:ext cx="5390388" cy="2659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4209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学习经验探讨：模仿的力量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0852" y="2106166"/>
            <a:ext cx="4479036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500" y="565404"/>
            <a:ext cx="4123944" cy="2767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4516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学习经验探讨：</a:t>
            </a:r>
            <a:r>
              <a:rPr dirty="0" spc="10">
                <a:solidFill>
                  <a:srgbClr val="FF0000"/>
                </a:solidFill>
              </a:rPr>
              <a:t>知识？技能？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53" y="1357960"/>
            <a:ext cx="4758055" cy="2015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49554" algn="l"/>
              </a:tabLst>
            </a:pPr>
            <a:r>
              <a:rPr dirty="0" sz="1800" spc="-5">
                <a:latin typeface="宋体"/>
                <a:cs typeface="宋体"/>
              </a:rPr>
              <a:t>不是“没听懂”，而是“记不住”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Font typeface="Wingdings"/>
              <a:buChar char=""/>
              <a:tabLst>
                <a:tab pos="249554" algn="l"/>
              </a:tabLst>
            </a:pPr>
            <a:r>
              <a:rPr dirty="0" sz="1800">
                <a:latin typeface="宋体"/>
                <a:cs typeface="宋体"/>
              </a:rPr>
              <a:t>要为成功找理由，不为失败找借口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Font typeface="Wingdings"/>
              <a:buChar char=""/>
              <a:tabLst>
                <a:tab pos="249554" algn="l"/>
              </a:tabLst>
            </a:pPr>
            <a:r>
              <a:rPr dirty="0" sz="1800" spc="-5">
                <a:latin typeface="宋体"/>
                <a:cs typeface="宋体"/>
              </a:rPr>
              <a:t>战略上藐视</a:t>
            </a:r>
            <a:r>
              <a:rPr dirty="0" sz="1800" spc="-5">
                <a:latin typeface="Arial"/>
                <a:cs typeface="Arial"/>
              </a:rPr>
              <a:t>”</a:t>
            </a:r>
            <a:r>
              <a:rPr dirty="0" sz="1800" spc="-5">
                <a:latin typeface="宋体"/>
                <a:cs typeface="宋体"/>
              </a:rPr>
              <a:t>对手</a:t>
            </a:r>
            <a:r>
              <a:rPr dirty="0" sz="1800" spc="-5">
                <a:latin typeface="Arial"/>
                <a:cs typeface="Arial"/>
              </a:rPr>
              <a:t>”</a:t>
            </a:r>
            <a:r>
              <a:rPr dirty="0" sz="1800" spc="-5">
                <a:latin typeface="宋体"/>
                <a:cs typeface="宋体"/>
              </a:rPr>
              <a:t>，战术上重</a:t>
            </a:r>
            <a:r>
              <a:rPr dirty="0" sz="1800">
                <a:latin typeface="宋体"/>
                <a:cs typeface="宋体"/>
              </a:rPr>
              <a:t>视</a:t>
            </a:r>
            <a:r>
              <a:rPr dirty="0" sz="1800" spc="-5">
                <a:latin typeface="Arial"/>
                <a:cs typeface="Arial"/>
              </a:rPr>
              <a:t>”</a:t>
            </a:r>
            <a:r>
              <a:rPr dirty="0" sz="1800" spc="-5">
                <a:latin typeface="宋体"/>
                <a:cs typeface="宋体"/>
              </a:rPr>
              <a:t>对手</a:t>
            </a:r>
            <a:r>
              <a:rPr dirty="0" sz="180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212090" indent="-199390">
              <a:lnSpc>
                <a:spcPct val="100000"/>
              </a:lnSpc>
              <a:buSzPct val="95238"/>
              <a:buFont typeface="Wingdings"/>
              <a:buChar char=""/>
              <a:tabLst>
                <a:tab pos="212725" algn="l"/>
              </a:tabLst>
            </a:pPr>
            <a:r>
              <a:rPr dirty="0" sz="2100" spc="55">
                <a:solidFill>
                  <a:srgbClr val="00AFEF"/>
                </a:solidFill>
                <a:latin typeface="Arial Unicode MS"/>
                <a:cs typeface="Arial Unicode MS"/>
              </a:rPr>
              <a:t>“</a:t>
            </a:r>
            <a:r>
              <a:rPr dirty="0" sz="2100" spc="175">
                <a:solidFill>
                  <a:srgbClr val="00AFEF"/>
                </a:solidFill>
                <a:latin typeface="Arial Unicode MS"/>
                <a:cs typeface="Arial Unicode MS"/>
              </a:rPr>
              <a:t>代码虐我千百遍，我视代码如初恋</a:t>
            </a:r>
            <a:r>
              <a:rPr dirty="0" sz="2100" spc="55">
                <a:solidFill>
                  <a:srgbClr val="00AFEF"/>
                </a:solidFill>
                <a:latin typeface="Arial Unicode MS"/>
                <a:cs typeface="Arial Unicode MS"/>
              </a:rPr>
              <a:t>”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3" y="36703"/>
            <a:ext cx="3903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0.6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10"/>
              <a:t>学习经验探讨：四种心态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7" y="0"/>
            <a:ext cx="492759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275">
                <a:solidFill>
                  <a:srgbClr val="369E6B"/>
                </a:solidFill>
                <a:latin typeface="宋体"/>
                <a:cs typeface="宋体"/>
              </a:rPr>
              <a:t>立</a:t>
            </a:r>
            <a:endParaRPr sz="39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2490" y="0"/>
            <a:ext cx="96583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20">
                <a:solidFill>
                  <a:srgbClr val="6B8E44"/>
                </a:solidFill>
                <a:latin typeface="Times New Roman"/>
                <a:cs typeface="Times New Roman"/>
              </a:rPr>
              <a:t>U</a:t>
            </a:r>
            <a:r>
              <a:rPr dirty="0" sz="1500" spc="425">
                <a:solidFill>
                  <a:srgbClr val="0E806D"/>
                </a:solidFill>
                <a:latin typeface="宋体"/>
                <a:cs typeface="宋体"/>
              </a:rPr>
              <a:t>尚</a:t>
            </a:r>
            <a:r>
              <a:rPr dirty="0" sz="1500" spc="45">
                <a:solidFill>
                  <a:srgbClr val="0E806D"/>
                </a:solidFill>
                <a:latin typeface="宋体"/>
                <a:cs typeface="宋体"/>
              </a:rPr>
              <a:t>硅</a:t>
            </a:r>
            <a:r>
              <a:rPr dirty="0" sz="1500" spc="-420">
                <a:solidFill>
                  <a:srgbClr val="0E806D"/>
                </a:solidFill>
                <a:latin typeface="宋体"/>
                <a:cs typeface="宋体"/>
              </a:rPr>
              <a:t> </a:t>
            </a:r>
            <a:r>
              <a:rPr dirty="0" sz="1500" spc="45">
                <a:solidFill>
                  <a:srgbClr val="0E806D"/>
                </a:solidFill>
                <a:latin typeface="宋体"/>
                <a:cs typeface="宋体"/>
              </a:rPr>
              <a:t>谷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540" y="8362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0" y="0"/>
                </a:moveTo>
                <a:lnTo>
                  <a:pt x="51265" y="0"/>
                </a:lnTo>
                <a:lnTo>
                  <a:pt x="51265" y="50905"/>
                </a:lnTo>
                <a:lnTo>
                  <a:pt x="0" y="50905"/>
                </a:lnTo>
                <a:lnTo>
                  <a:pt x="0" y="0"/>
                </a:lnTo>
                <a:close/>
              </a:path>
            </a:pathLst>
          </a:custGeom>
          <a:solidFill>
            <a:srgbClr val="BFD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3491" y="709423"/>
            <a:ext cx="232410" cy="28003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algn="ctr" marL="37465">
              <a:lnSpc>
                <a:spcPct val="100000"/>
              </a:lnSpc>
            </a:pPr>
            <a:r>
              <a:rPr dirty="0" sz="400" spc="-285">
                <a:solidFill>
                  <a:srgbClr val="6E838E"/>
                </a:solidFill>
                <a:latin typeface="宋体"/>
                <a:cs typeface="宋体"/>
              </a:rPr>
              <a:t>一</a:t>
            </a:r>
            <a:r>
              <a:rPr dirty="0" baseline="-13888" sz="600">
                <a:solidFill>
                  <a:srgbClr val="A8BCCF"/>
                </a:solidFill>
                <a:latin typeface="宋体"/>
                <a:cs typeface="宋体"/>
              </a:rPr>
              <a:t>．</a:t>
            </a:r>
            <a:endParaRPr baseline="-13888" sz="600">
              <a:latin typeface="宋体"/>
              <a:cs typeface="宋体"/>
            </a:endParaRPr>
          </a:p>
          <a:p>
            <a:pPr algn="ctr">
              <a:lnSpc>
                <a:spcPct val="50000"/>
              </a:lnSpc>
            </a:pPr>
            <a:r>
              <a:rPr dirty="0" sz="2000">
                <a:solidFill>
                  <a:srgbClr val="495B67"/>
                </a:solidFill>
                <a:latin typeface="宋体"/>
                <a:cs typeface="宋体"/>
              </a:rPr>
              <a:t>1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262" y="2822470"/>
            <a:ext cx="144145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15">
                <a:solidFill>
                  <a:srgbClr val="495B67"/>
                </a:solidFill>
                <a:latin typeface="宋体"/>
                <a:cs typeface="宋体"/>
              </a:rPr>
              <a:t>｀</a:t>
            </a:r>
            <a:r>
              <a:rPr dirty="0" sz="450" spc="10">
                <a:solidFill>
                  <a:srgbClr val="2F3D46"/>
                </a:solidFill>
                <a:latin typeface="宋体"/>
                <a:cs typeface="宋体"/>
              </a:rPr>
              <a:t>画</a:t>
            </a:r>
            <a:endParaRPr sz="4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620" y="3144192"/>
            <a:ext cx="29400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60">
                <a:solidFill>
                  <a:srgbClr val="6E838E"/>
                </a:solidFill>
                <a:latin typeface="宋体"/>
                <a:cs typeface="宋体"/>
              </a:rPr>
              <a:t>％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6830" y="3382683"/>
            <a:ext cx="171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>
                <a:solidFill>
                  <a:srgbClr val="59707C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5913" y="3386835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10">
                <a:moveTo>
                  <a:pt x="0" y="0"/>
                </a:moveTo>
                <a:lnTo>
                  <a:pt x="0" y="321196"/>
                </a:lnTo>
              </a:path>
            </a:pathLst>
          </a:custGeom>
          <a:ln w="36624">
            <a:solidFill>
              <a:srgbClr val="BFD6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08414" y="3357994"/>
            <a:ext cx="1732914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0">
                <a:solidFill>
                  <a:srgbClr val="6E838E"/>
                </a:solidFill>
                <a:latin typeface="宋体"/>
                <a:cs typeface="宋体"/>
              </a:rPr>
              <a:t>＝</a:t>
            </a:r>
            <a:r>
              <a:rPr dirty="0" sz="1650" spc="-280">
                <a:solidFill>
                  <a:srgbClr val="6E838E"/>
                </a:solidFill>
                <a:latin typeface="宋体"/>
                <a:cs typeface="宋体"/>
              </a:rPr>
              <a:t> </a:t>
            </a:r>
            <a:r>
              <a:rPr dirty="0" sz="1650" spc="325">
                <a:solidFill>
                  <a:srgbClr val="6E838E"/>
                </a:solidFill>
                <a:latin typeface="宋体"/>
                <a:cs typeface="宋体"/>
              </a:rPr>
              <a:t>之</a:t>
            </a:r>
            <a:r>
              <a:rPr dirty="0" sz="2050" spc="30">
                <a:solidFill>
                  <a:srgbClr val="6E838E"/>
                </a:solidFill>
                <a:latin typeface="Times New Roman"/>
                <a:cs typeface="Times New Roman"/>
              </a:rPr>
              <a:t>1</a:t>
            </a:r>
            <a:r>
              <a:rPr dirty="0" sz="2050" spc="455">
                <a:solidFill>
                  <a:srgbClr val="6E838E"/>
                </a:solidFill>
                <a:latin typeface="Times New Roman"/>
                <a:cs typeface="Times New Roman"/>
              </a:rPr>
              <a:t> </a:t>
            </a:r>
            <a:r>
              <a:rPr dirty="0" sz="300" spc="5">
                <a:solidFill>
                  <a:srgbClr val="6E838E"/>
                </a:solidFill>
                <a:latin typeface="宋体"/>
                <a:cs typeface="宋体"/>
              </a:rPr>
              <a:t>覂</a:t>
            </a:r>
            <a:r>
              <a:rPr dirty="0" sz="300" spc="60">
                <a:solidFill>
                  <a:srgbClr val="6E838E"/>
                </a:solidFill>
                <a:latin typeface="宋体"/>
                <a:cs typeface="宋体"/>
              </a:rPr>
              <a:t> </a:t>
            </a:r>
            <a:r>
              <a:rPr dirty="0" sz="1850" spc="30">
                <a:solidFill>
                  <a:srgbClr val="6E838E"/>
                </a:solidFill>
                <a:latin typeface="Arial"/>
                <a:cs typeface="Arial"/>
              </a:rPr>
              <a:t>1</a:t>
            </a:r>
            <a:r>
              <a:rPr dirty="0" sz="1850" spc="434">
                <a:solidFill>
                  <a:srgbClr val="6E838E"/>
                </a:solidFill>
                <a:latin typeface="Arial"/>
                <a:cs typeface="Arial"/>
              </a:rPr>
              <a:t> </a:t>
            </a:r>
            <a:r>
              <a:rPr dirty="0" sz="1850" spc="-140">
                <a:solidFill>
                  <a:srgbClr val="6E838E"/>
                </a:solidFill>
                <a:latin typeface="Arial"/>
                <a:cs typeface="Arial"/>
              </a:rPr>
              <a:t>(</a:t>
            </a:r>
            <a:r>
              <a:rPr dirty="0" sz="1700" spc="135">
                <a:solidFill>
                  <a:srgbClr val="6E838E"/>
                </a:solidFill>
                <a:latin typeface="宋体"/>
                <a:cs typeface="宋体"/>
              </a:rPr>
              <a:t>灭</a:t>
            </a:r>
            <a:r>
              <a:rPr dirty="0" sz="1700" spc="330">
                <a:solidFill>
                  <a:srgbClr val="6E838E"/>
                </a:solidFill>
                <a:latin typeface="宋体"/>
                <a:cs typeface="宋体"/>
              </a:rPr>
              <a:t> </a:t>
            </a:r>
            <a:r>
              <a:rPr dirty="0" sz="1700" spc="65">
                <a:solidFill>
                  <a:srgbClr val="8CA5B5"/>
                </a:solidFill>
                <a:latin typeface="宋体"/>
                <a:cs typeface="宋体"/>
              </a:rPr>
              <a:t>-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7813" y="2921735"/>
            <a:ext cx="22987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545">
                <a:solidFill>
                  <a:srgbClr val="8CA5B5"/>
                </a:solidFill>
                <a:latin typeface="宋体"/>
                <a:cs typeface="宋体"/>
              </a:rPr>
              <a:t>＿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1031" y="3608702"/>
            <a:ext cx="18967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8615" algn="l"/>
                <a:tab pos="1883410" algn="l"/>
              </a:tabLst>
            </a:pPr>
            <a:r>
              <a:rPr dirty="0" sz="2000" spc="55">
                <a:solidFill>
                  <a:srgbClr val="495B67"/>
                </a:solidFill>
                <a:latin typeface="Arial"/>
                <a:cs typeface="Arial"/>
              </a:rPr>
              <a:t>0	</a:t>
            </a:r>
            <a:r>
              <a:rPr dirty="0" sz="2000" spc="-320">
                <a:solidFill>
                  <a:srgbClr val="8CA5B5"/>
                </a:solidFill>
                <a:latin typeface="Arial"/>
                <a:cs typeface="Arial"/>
              </a:rPr>
              <a:t>-</a:t>
            </a:r>
            <a:r>
              <a:rPr dirty="0" sz="2000" spc="-320" strike="sngStrike">
                <a:solidFill>
                  <a:srgbClr val="2F3D46"/>
                </a:solidFill>
                <a:latin typeface="Arial"/>
                <a:cs typeface="Arial"/>
              </a:rPr>
              <a:t>-	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90089">
              <a:lnSpc>
                <a:spcPct val="100000"/>
              </a:lnSpc>
              <a:spcBef>
                <a:spcPts val="125"/>
              </a:spcBef>
            </a:pPr>
            <a:r>
              <a:rPr dirty="0" spc="495"/>
              <a:t>社天下汶肩艰子的的技术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4246" y="4196144"/>
            <a:ext cx="1054100" cy="112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250" spc="844">
                <a:solidFill>
                  <a:srgbClr val="13AC85"/>
                </a:solidFill>
                <a:latin typeface="宋体"/>
                <a:cs typeface="宋体"/>
              </a:rPr>
              <a:t>丛</a:t>
            </a:r>
            <a:endParaRPr sz="72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768" y="840104"/>
            <a:ext cx="7626984" cy="3681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95"/>
              </a:spcBef>
            </a:pPr>
            <a:r>
              <a:rPr dirty="0" sz="1800">
                <a:latin typeface="宋体"/>
                <a:cs typeface="宋体"/>
              </a:rPr>
              <a:t>计算机包</a:t>
            </a:r>
            <a:r>
              <a:rPr dirty="0" sz="1800" spc="-10">
                <a:latin typeface="宋体"/>
                <a:cs typeface="宋体"/>
              </a:rPr>
              <a:t>括</a:t>
            </a:r>
            <a:r>
              <a:rPr dirty="0" sz="1800">
                <a:solidFill>
                  <a:srgbClr val="0000FF"/>
                </a:solidFill>
                <a:latin typeface="宋体"/>
                <a:cs typeface="宋体"/>
              </a:rPr>
              <a:t>硬件</a:t>
            </a:r>
            <a:r>
              <a:rPr dirty="0" sz="1800" spc="-10">
                <a:solidFill>
                  <a:srgbClr val="0000FF"/>
                </a:solidFill>
                <a:latin typeface="Arial"/>
                <a:cs typeface="Arial"/>
              </a:rPr>
              <a:t>(hardware)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>
                <a:solidFill>
                  <a:srgbClr val="0000FF"/>
                </a:solidFill>
                <a:latin typeface="宋体"/>
                <a:cs typeface="宋体"/>
              </a:rPr>
              <a:t>软件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(software)</a:t>
            </a:r>
            <a:r>
              <a:rPr dirty="0" sz="1800">
                <a:latin typeface="宋体"/>
                <a:cs typeface="宋体"/>
              </a:rPr>
              <a:t>两部分。硬件包括计算机中可以 看得见的物理部分。而软件提供看不见的指令。这些指令控制硬件并且使得 硬件完成特定的任务。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49530">
              <a:lnSpc>
                <a:spcPct val="100000"/>
              </a:lnSpc>
              <a:spcBef>
                <a:spcPts val="5"/>
              </a:spcBef>
            </a:pPr>
            <a:r>
              <a:rPr dirty="0" sz="1800" spc="5" b="1">
                <a:latin typeface="Microsoft JhengHei"/>
                <a:cs typeface="Microsoft JhengHei"/>
              </a:rPr>
              <a:t>程序设计</a:t>
            </a:r>
            <a:endParaRPr sz="1800">
              <a:latin typeface="Microsoft JhengHei"/>
              <a:cs typeface="Microsoft JhengHei"/>
            </a:endParaRPr>
          </a:p>
          <a:p>
            <a:pPr algn="just" marL="12700">
              <a:lnSpc>
                <a:spcPct val="100000"/>
              </a:lnSpc>
              <a:spcBef>
                <a:spcPts val="944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定义</a:t>
            </a:r>
            <a:r>
              <a:rPr dirty="0" sz="1800" spc="5" b="1">
                <a:latin typeface="Microsoft JhengHei"/>
                <a:cs typeface="Microsoft JhengHei"/>
              </a:rPr>
              <a:t>：</a:t>
            </a:r>
            <a:r>
              <a:rPr dirty="0" sz="1800">
                <a:latin typeface="宋体"/>
                <a:cs typeface="宋体"/>
              </a:rPr>
              <a:t>创建（或开发）软件。软件包含了指令，告诉计算机做什么。</a:t>
            </a:r>
            <a:endParaRPr sz="1800">
              <a:latin typeface="宋体"/>
              <a:cs typeface="宋体"/>
            </a:endParaRPr>
          </a:p>
          <a:p>
            <a:pPr algn="just" marL="12700">
              <a:lnSpc>
                <a:spcPts val="2120"/>
              </a:lnSpc>
              <a:spcBef>
                <a:spcPts val="58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应用场景</a:t>
            </a:r>
            <a:r>
              <a:rPr dirty="0" sz="1800" b="1">
                <a:latin typeface="Microsoft JhengHei"/>
                <a:cs typeface="Microsoft JhengHei"/>
              </a:rPr>
              <a:t>：</a:t>
            </a:r>
            <a:r>
              <a:rPr dirty="0" sz="1800" spc="-5">
                <a:latin typeface="宋体"/>
                <a:cs typeface="宋体"/>
              </a:rPr>
              <a:t>软件遍布我们周围。除了个人计算机，飞机、汽车、手机甚至烤</a:t>
            </a:r>
            <a:endParaRPr sz="1800">
              <a:latin typeface="宋体"/>
              <a:cs typeface="宋体"/>
            </a:endParaRPr>
          </a:p>
          <a:p>
            <a:pPr algn="just" marL="12700">
              <a:lnSpc>
                <a:spcPts val="2120"/>
              </a:lnSpc>
            </a:pPr>
            <a:r>
              <a:rPr dirty="0" sz="1800">
                <a:latin typeface="宋体"/>
                <a:cs typeface="宋体"/>
              </a:rPr>
              <a:t>面包机中，同样运行着软件。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16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程序设计语言</a:t>
            </a:r>
            <a:endParaRPr sz="1800">
              <a:latin typeface="Microsoft JhengHei"/>
              <a:cs typeface="Microsoft JhengHei"/>
            </a:endParaRPr>
          </a:p>
          <a:p>
            <a:pPr algn="just" marL="12700">
              <a:lnSpc>
                <a:spcPct val="100000"/>
              </a:lnSpc>
              <a:spcBef>
                <a:spcPts val="745"/>
              </a:spcBef>
            </a:pPr>
            <a:r>
              <a:rPr dirty="0" sz="1800">
                <a:latin typeface="宋体"/>
                <a:cs typeface="宋体"/>
              </a:rPr>
              <a:t>软件开发人员在称为程序设计语言的强大工具的帮助下创建软件。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768" y="28143"/>
            <a:ext cx="1146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0.1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5"/>
              <a:t>概述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678" y="877570"/>
            <a:ext cx="7912734" cy="293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 b="1">
                <a:latin typeface="Microsoft JhengHei"/>
                <a:cs typeface="Microsoft JhengHei"/>
              </a:rPr>
              <a:t>如何选择该学习哪种程序设计语言？</a:t>
            </a:r>
            <a:endParaRPr sz="21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800" spc="-5">
                <a:latin typeface="宋体"/>
                <a:cs typeface="宋体"/>
              </a:rPr>
              <a:t>程序设计语言有很多种，每种语言都是为了实现某个特定的目的而发明的。</a:t>
            </a:r>
            <a:endParaRPr sz="1800">
              <a:latin typeface="宋体"/>
              <a:cs typeface="宋体"/>
            </a:endParaRPr>
          </a:p>
          <a:p>
            <a:pPr marL="355600" marR="232410" indent="-342900">
              <a:lnSpc>
                <a:spcPts val="2060"/>
              </a:lnSpc>
              <a:spcBef>
                <a:spcPts val="115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800">
                <a:latin typeface="宋体"/>
                <a:cs typeface="宋体"/>
              </a:rPr>
              <a:t>你会困惑哪种语言是最好的。事实上，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没有“最好”的语言。</a:t>
            </a:r>
            <a:r>
              <a:rPr dirty="0" sz="1800">
                <a:latin typeface="宋体"/>
                <a:cs typeface="宋体"/>
              </a:rPr>
              <a:t>每种语言都 有它的长处和短处。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ts val="2110"/>
              </a:lnSpc>
              <a:spcBef>
                <a:spcPts val="95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800">
                <a:latin typeface="宋体"/>
                <a:cs typeface="宋体"/>
              </a:rPr>
              <a:t>经验丰富的程序员知道各种语言擅长的应用场景，因此，会尽可能的掌握</a:t>
            </a:r>
            <a:endParaRPr sz="1800">
              <a:latin typeface="宋体"/>
              <a:cs typeface="宋体"/>
            </a:endParaRPr>
          </a:p>
          <a:p>
            <a:pPr marL="355600">
              <a:lnSpc>
                <a:spcPts val="2110"/>
              </a:lnSpc>
            </a:pPr>
            <a:r>
              <a:rPr dirty="0" sz="1800" spc="-5">
                <a:latin typeface="宋体"/>
                <a:cs typeface="宋体"/>
              </a:rPr>
              <a:t>各种不同的程序设计语言。</a:t>
            </a:r>
            <a:endParaRPr sz="1800">
              <a:latin typeface="宋体"/>
              <a:cs typeface="宋体"/>
            </a:endParaRPr>
          </a:p>
          <a:p>
            <a:pPr marL="355600" marR="233679" indent="-342900">
              <a:lnSpc>
                <a:spcPts val="2060"/>
              </a:lnSpc>
              <a:spcBef>
                <a:spcPts val="115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800">
                <a:latin typeface="宋体"/>
                <a:cs typeface="宋体"/>
              </a:rPr>
              <a:t>如果你掌握了一种编程语言，应该会更容易上手其它的编程语言。关键是 学习</a:t>
            </a:r>
            <a:r>
              <a:rPr dirty="0" sz="1800">
                <a:solidFill>
                  <a:srgbClr val="0000FF"/>
                </a:solidFill>
                <a:latin typeface="宋体"/>
                <a:cs typeface="宋体"/>
              </a:rPr>
              <a:t>如何使用程序设计方法来解决问题。这也是本套课程的主旨。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768" y="28143"/>
            <a:ext cx="11461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0.1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5"/>
              <a:t>概述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441448"/>
            <a:ext cx="8449818" cy="270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748" y="3429000"/>
            <a:ext cx="7888985" cy="73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524" y="1254252"/>
            <a:ext cx="8427720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19" y="1488947"/>
            <a:ext cx="7967472" cy="1818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219" y="1488947"/>
            <a:ext cx="7967980" cy="1818639"/>
          </a:xfrm>
          <a:prstGeom prst="rect"/>
          <a:ln w="9144">
            <a:solidFill>
              <a:srgbClr val="00AE92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2159000">
              <a:lnSpc>
                <a:spcPct val="100000"/>
              </a:lnSpc>
            </a:pPr>
            <a:r>
              <a:rPr dirty="0" sz="3600" spc="-5" b="0">
                <a:solidFill>
                  <a:srgbClr val="FFFFFF"/>
                </a:solidFill>
                <a:latin typeface="Arial"/>
                <a:cs typeface="Arial"/>
              </a:rPr>
              <a:t>0-2</a:t>
            </a:r>
            <a:r>
              <a:rPr dirty="0" sz="3600" spc="-1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0">
                <a:solidFill>
                  <a:srgbClr val="FFFFFF"/>
                </a:solidFill>
                <a:latin typeface="宋体"/>
                <a:cs typeface="宋体"/>
              </a:rPr>
              <a:t>计算机硬件介绍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0176" y="2814827"/>
            <a:ext cx="3163824" cy="232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26777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</a:t>
            </a:r>
          </a:p>
        </p:txBody>
      </p:sp>
      <p:sp>
        <p:nvSpPr>
          <p:cNvPr id="4" name="object 4"/>
          <p:cNvSpPr/>
          <p:nvPr/>
        </p:nvSpPr>
        <p:spPr>
          <a:xfrm>
            <a:off x="1000505" y="1020317"/>
            <a:ext cx="7127240" cy="10160"/>
          </a:xfrm>
          <a:custGeom>
            <a:avLst/>
            <a:gdLst/>
            <a:ahLst/>
            <a:cxnLst/>
            <a:rect l="l" t="t" r="r" b="b"/>
            <a:pathLst>
              <a:path w="7127240" h="10159">
                <a:moveTo>
                  <a:pt x="0" y="9906"/>
                </a:moveTo>
                <a:lnTo>
                  <a:pt x="7126859" y="0"/>
                </a:lnTo>
              </a:path>
            </a:pathLst>
          </a:custGeom>
          <a:ln w="19811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4740" y="1032510"/>
            <a:ext cx="111760" cy="540385"/>
          </a:xfrm>
          <a:custGeom>
            <a:avLst/>
            <a:gdLst/>
            <a:ahLst/>
            <a:cxnLst/>
            <a:rect l="l" t="t" r="r" b="b"/>
            <a:pathLst>
              <a:path w="111759" h="540385">
                <a:moveTo>
                  <a:pt x="11049" y="432942"/>
                </a:moveTo>
                <a:lnTo>
                  <a:pt x="6324" y="435737"/>
                </a:lnTo>
                <a:lnTo>
                  <a:pt x="1600" y="438403"/>
                </a:lnTo>
                <a:lnTo>
                  <a:pt x="0" y="444500"/>
                </a:lnTo>
                <a:lnTo>
                  <a:pt x="2755" y="449199"/>
                </a:lnTo>
                <a:lnTo>
                  <a:pt x="55765" y="540130"/>
                </a:lnTo>
                <a:lnTo>
                  <a:pt x="67241" y="520445"/>
                </a:lnTo>
                <a:lnTo>
                  <a:pt x="45859" y="520445"/>
                </a:lnTo>
                <a:lnTo>
                  <a:pt x="45859" y="483837"/>
                </a:lnTo>
                <a:lnTo>
                  <a:pt x="19875" y="439292"/>
                </a:lnTo>
                <a:lnTo>
                  <a:pt x="17119" y="434466"/>
                </a:lnTo>
                <a:lnTo>
                  <a:pt x="11049" y="432942"/>
                </a:lnTo>
                <a:close/>
              </a:path>
              <a:path w="111759" h="540385">
                <a:moveTo>
                  <a:pt x="45859" y="483837"/>
                </a:moveTo>
                <a:lnTo>
                  <a:pt x="45859" y="520445"/>
                </a:lnTo>
                <a:lnTo>
                  <a:pt x="65671" y="520445"/>
                </a:lnTo>
                <a:lnTo>
                  <a:pt x="65671" y="515492"/>
                </a:lnTo>
                <a:lnTo>
                  <a:pt x="47205" y="515492"/>
                </a:lnTo>
                <a:lnTo>
                  <a:pt x="55765" y="500819"/>
                </a:lnTo>
                <a:lnTo>
                  <a:pt x="45859" y="483837"/>
                </a:lnTo>
                <a:close/>
              </a:path>
              <a:path w="111759" h="540385">
                <a:moveTo>
                  <a:pt x="100482" y="432942"/>
                </a:moveTo>
                <a:lnTo>
                  <a:pt x="94411" y="434466"/>
                </a:lnTo>
                <a:lnTo>
                  <a:pt x="91655" y="439292"/>
                </a:lnTo>
                <a:lnTo>
                  <a:pt x="65671" y="483837"/>
                </a:lnTo>
                <a:lnTo>
                  <a:pt x="65671" y="520445"/>
                </a:lnTo>
                <a:lnTo>
                  <a:pt x="67241" y="520445"/>
                </a:lnTo>
                <a:lnTo>
                  <a:pt x="108775" y="449199"/>
                </a:lnTo>
                <a:lnTo>
                  <a:pt x="111531" y="444500"/>
                </a:lnTo>
                <a:lnTo>
                  <a:pt x="109931" y="438403"/>
                </a:lnTo>
                <a:lnTo>
                  <a:pt x="105206" y="435737"/>
                </a:lnTo>
                <a:lnTo>
                  <a:pt x="100482" y="432942"/>
                </a:lnTo>
                <a:close/>
              </a:path>
              <a:path w="111759" h="540385">
                <a:moveTo>
                  <a:pt x="55765" y="500819"/>
                </a:moveTo>
                <a:lnTo>
                  <a:pt x="47205" y="515492"/>
                </a:lnTo>
                <a:lnTo>
                  <a:pt x="64325" y="515492"/>
                </a:lnTo>
                <a:lnTo>
                  <a:pt x="55765" y="500819"/>
                </a:lnTo>
                <a:close/>
              </a:path>
              <a:path w="111759" h="540385">
                <a:moveTo>
                  <a:pt x="65671" y="483837"/>
                </a:moveTo>
                <a:lnTo>
                  <a:pt x="55765" y="500819"/>
                </a:lnTo>
                <a:lnTo>
                  <a:pt x="64325" y="515492"/>
                </a:lnTo>
                <a:lnTo>
                  <a:pt x="65671" y="515492"/>
                </a:lnTo>
                <a:lnTo>
                  <a:pt x="65671" y="483837"/>
                </a:lnTo>
                <a:close/>
              </a:path>
              <a:path w="111759" h="540385">
                <a:moveTo>
                  <a:pt x="55765" y="39307"/>
                </a:moveTo>
                <a:lnTo>
                  <a:pt x="45859" y="56283"/>
                </a:lnTo>
                <a:lnTo>
                  <a:pt x="45859" y="483837"/>
                </a:lnTo>
                <a:lnTo>
                  <a:pt x="55765" y="500819"/>
                </a:lnTo>
                <a:lnTo>
                  <a:pt x="65671" y="483837"/>
                </a:lnTo>
                <a:lnTo>
                  <a:pt x="65671" y="56283"/>
                </a:lnTo>
                <a:lnTo>
                  <a:pt x="55765" y="39307"/>
                </a:lnTo>
                <a:close/>
              </a:path>
              <a:path w="111759" h="540385">
                <a:moveTo>
                  <a:pt x="55765" y="0"/>
                </a:moveTo>
                <a:lnTo>
                  <a:pt x="0" y="95503"/>
                </a:lnTo>
                <a:lnTo>
                  <a:pt x="1600" y="101600"/>
                </a:lnTo>
                <a:lnTo>
                  <a:pt x="11049" y="107187"/>
                </a:lnTo>
                <a:lnTo>
                  <a:pt x="17119" y="105537"/>
                </a:lnTo>
                <a:lnTo>
                  <a:pt x="45859" y="56283"/>
                </a:lnTo>
                <a:lnTo>
                  <a:pt x="45859" y="19557"/>
                </a:lnTo>
                <a:lnTo>
                  <a:pt x="67185" y="19557"/>
                </a:lnTo>
                <a:lnTo>
                  <a:pt x="55765" y="0"/>
                </a:lnTo>
                <a:close/>
              </a:path>
              <a:path w="111759" h="540385">
                <a:moveTo>
                  <a:pt x="67185" y="19557"/>
                </a:moveTo>
                <a:lnTo>
                  <a:pt x="65671" y="19557"/>
                </a:lnTo>
                <a:lnTo>
                  <a:pt x="65671" y="56283"/>
                </a:lnTo>
                <a:lnTo>
                  <a:pt x="94411" y="105537"/>
                </a:lnTo>
                <a:lnTo>
                  <a:pt x="100482" y="107187"/>
                </a:lnTo>
                <a:lnTo>
                  <a:pt x="109931" y="101600"/>
                </a:lnTo>
                <a:lnTo>
                  <a:pt x="111531" y="95503"/>
                </a:lnTo>
                <a:lnTo>
                  <a:pt x="67185" y="19557"/>
                </a:lnTo>
                <a:close/>
              </a:path>
              <a:path w="111759" h="540385">
                <a:moveTo>
                  <a:pt x="65671" y="19557"/>
                </a:moveTo>
                <a:lnTo>
                  <a:pt x="45859" y="19557"/>
                </a:lnTo>
                <a:lnTo>
                  <a:pt x="45859" y="56283"/>
                </a:lnTo>
                <a:lnTo>
                  <a:pt x="55765" y="39307"/>
                </a:lnTo>
                <a:lnTo>
                  <a:pt x="47205" y="24637"/>
                </a:lnTo>
                <a:lnTo>
                  <a:pt x="65671" y="24637"/>
                </a:lnTo>
                <a:lnTo>
                  <a:pt x="65671" y="19557"/>
                </a:lnTo>
                <a:close/>
              </a:path>
              <a:path w="111759" h="540385">
                <a:moveTo>
                  <a:pt x="65671" y="24637"/>
                </a:moveTo>
                <a:lnTo>
                  <a:pt x="64325" y="24637"/>
                </a:lnTo>
                <a:lnTo>
                  <a:pt x="55765" y="39307"/>
                </a:lnTo>
                <a:lnTo>
                  <a:pt x="65671" y="56283"/>
                </a:lnTo>
                <a:lnTo>
                  <a:pt x="65671" y="24637"/>
                </a:lnTo>
                <a:close/>
              </a:path>
              <a:path w="111759" h="540385">
                <a:moveTo>
                  <a:pt x="64325" y="24637"/>
                </a:moveTo>
                <a:lnTo>
                  <a:pt x="47205" y="24637"/>
                </a:lnTo>
                <a:lnTo>
                  <a:pt x="55765" y="39307"/>
                </a:lnTo>
                <a:lnTo>
                  <a:pt x="64325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5695" y="1531594"/>
            <a:ext cx="816876" cy="923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504" y="1574279"/>
            <a:ext cx="839711" cy="88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5131" y="1571244"/>
            <a:ext cx="702563" cy="810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5131" y="1660652"/>
            <a:ext cx="702945" cy="6330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91440" marR="85090">
              <a:lnSpc>
                <a:spcPct val="97400"/>
              </a:lnSpc>
              <a:spcBef>
                <a:spcPts val="14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中</a:t>
            </a:r>
            <a:r>
              <a:rPr dirty="0" sz="1350" b="1">
                <a:latin typeface="Microsoft JhengHei"/>
                <a:cs typeface="Microsoft JhengHei"/>
              </a:rPr>
              <a:t>央处 </a:t>
            </a:r>
            <a:r>
              <a:rPr dirty="0" sz="1350" spc="15" b="1">
                <a:latin typeface="Microsoft JhengHei"/>
                <a:cs typeface="Microsoft JhengHei"/>
              </a:rPr>
              <a:t>理器 </a:t>
            </a:r>
            <a:r>
              <a:rPr dirty="0" sz="1350" b="1">
                <a:latin typeface="Arial"/>
                <a:cs typeface="Arial"/>
              </a:rPr>
              <a:t>(CPU)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6560" y="1009650"/>
            <a:ext cx="111760" cy="540385"/>
          </a:xfrm>
          <a:custGeom>
            <a:avLst/>
            <a:gdLst/>
            <a:ahLst/>
            <a:cxnLst/>
            <a:rect l="l" t="t" r="r" b="b"/>
            <a:pathLst>
              <a:path w="111760" h="540385">
                <a:moveTo>
                  <a:pt x="11049" y="432942"/>
                </a:moveTo>
                <a:lnTo>
                  <a:pt x="6350" y="435737"/>
                </a:lnTo>
                <a:lnTo>
                  <a:pt x="1524" y="438403"/>
                </a:lnTo>
                <a:lnTo>
                  <a:pt x="0" y="444500"/>
                </a:lnTo>
                <a:lnTo>
                  <a:pt x="2793" y="449199"/>
                </a:lnTo>
                <a:lnTo>
                  <a:pt x="55752" y="540130"/>
                </a:lnTo>
                <a:lnTo>
                  <a:pt x="67217" y="520446"/>
                </a:lnTo>
                <a:lnTo>
                  <a:pt x="45846" y="520446"/>
                </a:lnTo>
                <a:lnTo>
                  <a:pt x="45846" y="483924"/>
                </a:lnTo>
                <a:lnTo>
                  <a:pt x="19812" y="439292"/>
                </a:lnTo>
                <a:lnTo>
                  <a:pt x="17144" y="434466"/>
                </a:lnTo>
                <a:lnTo>
                  <a:pt x="11049" y="432942"/>
                </a:lnTo>
                <a:close/>
              </a:path>
              <a:path w="111760" h="540385">
                <a:moveTo>
                  <a:pt x="45847" y="483924"/>
                </a:moveTo>
                <a:lnTo>
                  <a:pt x="45846" y="520446"/>
                </a:lnTo>
                <a:lnTo>
                  <a:pt x="65658" y="520446"/>
                </a:lnTo>
                <a:lnTo>
                  <a:pt x="65658" y="515492"/>
                </a:lnTo>
                <a:lnTo>
                  <a:pt x="47243" y="515492"/>
                </a:lnTo>
                <a:lnTo>
                  <a:pt x="55752" y="500906"/>
                </a:lnTo>
                <a:lnTo>
                  <a:pt x="45847" y="483924"/>
                </a:lnTo>
                <a:close/>
              </a:path>
              <a:path w="111760" h="540385">
                <a:moveTo>
                  <a:pt x="100456" y="432942"/>
                </a:moveTo>
                <a:lnTo>
                  <a:pt x="94361" y="434466"/>
                </a:lnTo>
                <a:lnTo>
                  <a:pt x="91693" y="439292"/>
                </a:lnTo>
                <a:lnTo>
                  <a:pt x="65658" y="483924"/>
                </a:lnTo>
                <a:lnTo>
                  <a:pt x="65658" y="520446"/>
                </a:lnTo>
                <a:lnTo>
                  <a:pt x="67217" y="520446"/>
                </a:lnTo>
                <a:lnTo>
                  <a:pt x="108712" y="449199"/>
                </a:lnTo>
                <a:lnTo>
                  <a:pt x="111506" y="444500"/>
                </a:lnTo>
                <a:lnTo>
                  <a:pt x="109981" y="438403"/>
                </a:lnTo>
                <a:lnTo>
                  <a:pt x="105156" y="435737"/>
                </a:lnTo>
                <a:lnTo>
                  <a:pt x="100456" y="432942"/>
                </a:lnTo>
                <a:close/>
              </a:path>
              <a:path w="111760" h="540385">
                <a:moveTo>
                  <a:pt x="55752" y="500906"/>
                </a:moveTo>
                <a:lnTo>
                  <a:pt x="47243" y="515492"/>
                </a:lnTo>
                <a:lnTo>
                  <a:pt x="64262" y="515492"/>
                </a:lnTo>
                <a:lnTo>
                  <a:pt x="55752" y="500906"/>
                </a:lnTo>
                <a:close/>
              </a:path>
              <a:path w="111760" h="540385">
                <a:moveTo>
                  <a:pt x="65658" y="483924"/>
                </a:moveTo>
                <a:lnTo>
                  <a:pt x="55752" y="500906"/>
                </a:lnTo>
                <a:lnTo>
                  <a:pt x="64262" y="515492"/>
                </a:lnTo>
                <a:lnTo>
                  <a:pt x="65658" y="515492"/>
                </a:lnTo>
                <a:lnTo>
                  <a:pt x="65658" y="483924"/>
                </a:lnTo>
                <a:close/>
              </a:path>
              <a:path w="111760" h="540385">
                <a:moveTo>
                  <a:pt x="55752" y="39224"/>
                </a:moveTo>
                <a:lnTo>
                  <a:pt x="45846" y="56206"/>
                </a:lnTo>
                <a:lnTo>
                  <a:pt x="45847" y="483924"/>
                </a:lnTo>
                <a:lnTo>
                  <a:pt x="55752" y="500906"/>
                </a:lnTo>
                <a:lnTo>
                  <a:pt x="65658" y="483924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540385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540385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981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540385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540385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540385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8453" y="1020317"/>
            <a:ext cx="111760" cy="540385"/>
          </a:xfrm>
          <a:custGeom>
            <a:avLst/>
            <a:gdLst/>
            <a:ahLst/>
            <a:cxnLst/>
            <a:rect l="l" t="t" r="r" b="b"/>
            <a:pathLst>
              <a:path w="111760" h="540385">
                <a:moveTo>
                  <a:pt x="11049" y="432943"/>
                </a:moveTo>
                <a:lnTo>
                  <a:pt x="6350" y="435737"/>
                </a:lnTo>
                <a:lnTo>
                  <a:pt x="1524" y="438404"/>
                </a:lnTo>
                <a:lnTo>
                  <a:pt x="0" y="444500"/>
                </a:lnTo>
                <a:lnTo>
                  <a:pt x="2794" y="449199"/>
                </a:lnTo>
                <a:lnTo>
                  <a:pt x="55752" y="540131"/>
                </a:lnTo>
                <a:lnTo>
                  <a:pt x="67217" y="520446"/>
                </a:lnTo>
                <a:lnTo>
                  <a:pt x="45847" y="520446"/>
                </a:lnTo>
                <a:lnTo>
                  <a:pt x="45847" y="483924"/>
                </a:lnTo>
                <a:lnTo>
                  <a:pt x="19812" y="439293"/>
                </a:lnTo>
                <a:lnTo>
                  <a:pt x="17145" y="434467"/>
                </a:lnTo>
                <a:lnTo>
                  <a:pt x="11049" y="432943"/>
                </a:lnTo>
                <a:close/>
              </a:path>
              <a:path w="111760" h="540385">
                <a:moveTo>
                  <a:pt x="45847" y="483924"/>
                </a:moveTo>
                <a:lnTo>
                  <a:pt x="45847" y="520446"/>
                </a:lnTo>
                <a:lnTo>
                  <a:pt x="65659" y="520446"/>
                </a:lnTo>
                <a:lnTo>
                  <a:pt x="65659" y="515493"/>
                </a:lnTo>
                <a:lnTo>
                  <a:pt x="47244" y="515493"/>
                </a:lnTo>
                <a:lnTo>
                  <a:pt x="55752" y="500906"/>
                </a:lnTo>
                <a:lnTo>
                  <a:pt x="45847" y="483924"/>
                </a:lnTo>
                <a:close/>
              </a:path>
              <a:path w="111760" h="540385">
                <a:moveTo>
                  <a:pt x="100457" y="432943"/>
                </a:moveTo>
                <a:lnTo>
                  <a:pt x="94361" y="434467"/>
                </a:lnTo>
                <a:lnTo>
                  <a:pt x="91694" y="439293"/>
                </a:lnTo>
                <a:lnTo>
                  <a:pt x="65659" y="483924"/>
                </a:lnTo>
                <a:lnTo>
                  <a:pt x="65659" y="520446"/>
                </a:lnTo>
                <a:lnTo>
                  <a:pt x="67217" y="520446"/>
                </a:lnTo>
                <a:lnTo>
                  <a:pt x="108712" y="449199"/>
                </a:lnTo>
                <a:lnTo>
                  <a:pt x="111506" y="444500"/>
                </a:lnTo>
                <a:lnTo>
                  <a:pt x="109982" y="438404"/>
                </a:lnTo>
                <a:lnTo>
                  <a:pt x="105156" y="435737"/>
                </a:lnTo>
                <a:lnTo>
                  <a:pt x="100457" y="432943"/>
                </a:lnTo>
                <a:close/>
              </a:path>
              <a:path w="111760" h="540385">
                <a:moveTo>
                  <a:pt x="55752" y="500906"/>
                </a:moveTo>
                <a:lnTo>
                  <a:pt x="47244" y="515493"/>
                </a:lnTo>
                <a:lnTo>
                  <a:pt x="64262" y="515493"/>
                </a:lnTo>
                <a:lnTo>
                  <a:pt x="55752" y="500906"/>
                </a:lnTo>
                <a:close/>
              </a:path>
              <a:path w="111760" h="540385">
                <a:moveTo>
                  <a:pt x="65659" y="483924"/>
                </a:moveTo>
                <a:lnTo>
                  <a:pt x="55752" y="500906"/>
                </a:lnTo>
                <a:lnTo>
                  <a:pt x="64262" y="515493"/>
                </a:lnTo>
                <a:lnTo>
                  <a:pt x="65659" y="515493"/>
                </a:lnTo>
                <a:lnTo>
                  <a:pt x="65659" y="483924"/>
                </a:lnTo>
                <a:close/>
              </a:path>
              <a:path w="111760" h="540385">
                <a:moveTo>
                  <a:pt x="55752" y="39224"/>
                </a:moveTo>
                <a:lnTo>
                  <a:pt x="45847" y="56206"/>
                </a:lnTo>
                <a:lnTo>
                  <a:pt x="45847" y="483924"/>
                </a:lnTo>
                <a:lnTo>
                  <a:pt x="55752" y="500906"/>
                </a:lnTo>
                <a:lnTo>
                  <a:pt x="65659" y="483924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540385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540385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540385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540385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540385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36336" y="1055369"/>
            <a:ext cx="111760" cy="540385"/>
          </a:xfrm>
          <a:custGeom>
            <a:avLst/>
            <a:gdLst/>
            <a:ahLst/>
            <a:cxnLst/>
            <a:rect l="l" t="t" r="r" b="b"/>
            <a:pathLst>
              <a:path w="111760" h="540385">
                <a:moveTo>
                  <a:pt x="11049" y="432942"/>
                </a:moveTo>
                <a:lnTo>
                  <a:pt x="6350" y="435737"/>
                </a:lnTo>
                <a:lnTo>
                  <a:pt x="1524" y="438403"/>
                </a:lnTo>
                <a:lnTo>
                  <a:pt x="0" y="444500"/>
                </a:lnTo>
                <a:lnTo>
                  <a:pt x="2793" y="449199"/>
                </a:lnTo>
                <a:lnTo>
                  <a:pt x="55752" y="540130"/>
                </a:lnTo>
                <a:lnTo>
                  <a:pt x="67217" y="520445"/>
                </a:lnTo>
                <a:lnTo>
                  <a:pt x="45847" y="520445"/>
                </a:lnTo>
                <a:lnTo>
                  <a:pt x="45847" y="483924"/>
                </a:lnTo>
                <a:lnTo>
                  <a:pt x="19812" y="439292"/>
                </a:lnTo>
                <a:lnTo>
                  <a:pt x="17145" y="434466"/>
                </a:lnTo>
                <a:lnTo>
                  <a:pt x="11049" y="432942"/>
                </a:lnTo>
                <a:close/>
              </a:path>
              <a:path w="111760" h="540385">
                <a:moveTo>
                  <a:pt x="45847" y="483924"/>
                </a:moveTo>
                <a:lnTo>
                  <a:pt x="45847" y="520445"/>
                </a:lnTo>
                <a:lnTo>
                  <a:pt x="65659" y="520445"/>
                </a:lnTo>
                <a:lnTo>
                  <a:pt x="65659" y="515492"/>
                </a:lnTo>
                <a:lnTo>
                  <a:pt x="47243" y="515492"/>
                </a:lnTo>
                <a:lnTo>
                  <a:pt x="55752" y="500906"/>
                </a:lnTo>
                <a:lnTo>
                  <a:pt x="45847" y="483924"/>
                </a:lnTo>
                <a:close/>
              </a:path>
              <a:path w="111760" h="540385">
                <a:moveTo>
                  <a:pt x="100457" y="432942"/>
                </a:moveTo>
                <a:lnTo>
                  <a:pt x="94361" y="434466"/>
                </a:lnTo>
                <a:lnTo>
                  <a:pt x="91693" y="439292"/>
                </a:lnTo>
                <a:lnTo>
                  <a:pt x="65659" y="483924"/>
                </a:lnTo>
                <a:lnTo>
                  <a:pt x="65659" y="520445"/>
                </a:lnTo>
                <a:lnTo>
                  <a:pt x="67217" y="520445"/>
                </a:lnTo>
                <a:lnTo>
                  <a:pt x="108712" y="449199"/>
                </a:lnTo>
                <a:lnTo>
                  <a:pt x="111505" y="444500"/>
                </a:lnTo>
                <a:lnTo>
                  <a:pt x="109982" y="438403"/>
                </a:lnTo>
                <a:lnTo>
                  <a:pt x="105155" y="435737"/>
                </a:lnTo>
                <a:lnTo>
                  <a:pt x="100457" y="432942"/>
                </a:lnTo>
                <a:close/>
              </a:path>
              <a:path w="111760" h="540385">
                <a:moveTo>
                  <a:pt x="55752" y="500906"/>
                </a:moveTo>
                <a:lnTo>
                  <a:pt x="47243" y="515492"/>
                </a:lnTo>
                <a:lnTo>
                  <a:pt x="64262" y="515492"/>
                </a:lnTo>
                <a:lnTo>
                  <a:pt x="55752" y="500906"/>
                </a:lnTo>
                <a:close/>
              </a:path>
              <a:path w="111760" h="540385">
                <a:moveTo>
                  <a:pt x="65659" y="483924"/>
                </a:moveTo>
                <a:lnTo>
                  <a:pt x="55752" y="500906"/>
                </a:lnTo>
                <a:lnTo>
                  <a:pt x="64262" y="515492"/>
                </a:lnTo>
                <a:lnTo>
                  <a:pt x="65659" y="515492"/>
                </a:lnTo>
                <a:lnTo>
                  <a:pt x="65659" y="483924"/>
                </a:lnTo>
                <a:close/>
              </a:path>
              <a:path w="111760" h="540385">
                <a:moveTo>
                  <a:pt x="55752" y="39224"/>
                </a:moveTo>
                <a:lnTo>
                  <a:pt x="45847" y="56206"/>
                </a:lnTo>
                <a:lnTo>
                  <a:pt x="45847" y="483924"/>
                </a:lnTo>
                <a:lnTo>
                  <a:pt x="55752" y="500906"/>
                </a:lnTo>
                <a:lnTo>
                  <a:pt x="65658" y="483924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60" h="540385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60" h="540385">
                <a:moveTo>
                  <a:pt x="67159" y="19557"/>
                </a:moveTo>
                <a:lnTo>
                  <a:pt x="65659" y="19557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5" y="104393"/>
                </a:lnTo>
                <a:lnTo>
                  <a:pt x="109982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60" h="540385">
                <a:moveTo>
                  <a:pt x="65659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7"/>
                </a:lnTo>
                <a:close/>
              </a:path>
              <a:path w="111760" h="540385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540385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53656" y="1030986"/>
            <a:ext cx="111760" cy="540385"/>
          </a:xfrm>
          <a:custGeom>
            <a:avLst/>
            <a:gdLst/>
            <a:ahLst/>
            <a:cxnLst/>
            <a:rect l="l" t="t" r="r" b="b"/>
            <a:pathLst>
              <a:path w="111759" h="540385">
                <a:moveTo>
                  <a:pt x="11049" y="432942"/>
                </a:moveTo>
                <a:lnTo>
                  <a:pt x="6350" y="435737"/>
                </a:lnTo>
                <a:lnTo>
                  <a:pt x="1524" y="438403"/>
                </a:lnTo>
                <a:lnTo>
                  <a:pt x="0" y="444500"/>
                </a:lnTo>
                <a:lnTo>
                  <a:pt x="2794" y="449199"/>
                </a:lnTo>
                <a:lnTo>
                  <a:pt x="55752" y="540130"/>
                </a:lnTo>
                <a:lnTo>
                  <a:pt x="67217" y="520446"/>
                </a:lnTo>
                <a:lnTo>
                  <a:pt x="45847" y="520446"/>
                </a:lnTo>
                <a:lnTo>
                  <a:pt x="45847" y="483924"/>
                </a:lnTo>
                <a:lnTo>
                  <a:pt x="19812" y="439292"/>
                </a:lnTo>
                <a:lnTo>
                  <a:pt x="17145" y="434466"/>
                </a:lnTo>
                <a:lnTo>
                  <a:pt x="11049" y="432942"/>
                </a:lnTo>
                <a:close/>
              </a:path>
              <a:path w="111759" h="540385">
                <a:moveTo>
                  <a:pt x="45847" y="483924"/>
                </a:moveTo>
                <a:lnTo>
                  <a:pt x="45847" y="520446"/>
                </a:lnTo>
                <a:lnTo>
                  <a:pt x="65659" y="520446"/>
                </a:lnTo>
                <a:lnTo>
                  <a:pt x="65659" y="515492"/>
                </a:lnTo>
                <a:lnTo>
                  <a:pt x="47244" y="515492"/>
                </a:lnTo>
                <a:lnTo>
                  <a:pt x="55752" y="500906"/>
                </a:lnTo>
                <a:lnTo>
                  <a:pt x="45847" y="483924"/>
                </a:lnTo>
                <a:close/>
              </a:path>
              <a:path w="111759" h="540385">
                <a:moveTo>
                  <a:pt x="100457" y="432942"/>
                </a:moveTo>
                <a:lnTo>
                  <a:pt x="94361" y="434466"/>
                </a:lnTo>
                <a:lnTo>
                  <a:pt x="91694" y="439292"/>
                </a:lnTo>
                <a:lnTo>
                  <a:pt x="65659" y="483924"/>
                </a:lnTo>
                <a:lnTo>
                  <a:pt x="65659" y="520446"/>
                </a:lnTo>
                <a:lnTo>
                  <a:pt x="67217" y="520446"/>
                </a:lnTo>
                <a:lnTo>
                  <a:pt x="108712" y="449199"/>
                </a:lnTo>
                <a:lnTo>
                  <a:pt x="111506" y="444500"/>
                </a:lnTo>
                <a:lnTo>
                  <a:pt x="109982" y="438403"/>
                </a:lnTo>
                <a:lnTo>
                  <a:pt x="105156" y="435737"/>
                </a:lnTo>
                <a:lnTo>
                  <a:pt x="100457" y="432942"/>
                </a:lnTo>
                <a:close/>
              </a:path>
              <a:path w="111759" h="540385">
                <a:moveTo>
                  <a:pt x="55752" y="500906"/>
                </a:moveTo>
                <a:lnTo>
                  <a:pt x="47244" y="515492"/>
                </a:lnTo>
                <a:lnTo>
                  <a:pt x="64262" y="515492"/>
                </a:lnTo>
                <a:lnTo>
                  <a:pt x="55752" y="500906"/>
                </a:lnTo>
                <a:close/>
              </a:path>
              <a:path w="111759" h="540385">
                <a:moveTo>
                  <a:pt x="65659" y="483924"/>
                </a:moveTo>
                <a:lnTo>
                  <a:pt x="55752" y="500906"/>
                </a:lnTo>
                <a:lnTo>
                  <a:pt x="64262" y="515492"/>
                </a:lnTo>
                <a:lnTo>
                  <a:pt x="65659" y="515492"/>
                </a:lnTo>
                <a:lnTo>
                  <a:pt x="65659" y="483924"/>
                </a:lnTo>
                <a:close/>
              </a:path>
              <a:path w="111759" h="540385">
                <a:moveTo>
                  <a:pt x="55752" y="39224"/>
                </a:moveTo>
                <a:lnTo>
                  <a:pt x="45847" y="56206"/>
                </a:lnTo>
                <a:lnTo>
                  <a:pt x="45847" y="483924"/>
                </a:lnTo>
                <a:lnTo>
                  <a:pt x="55752" y="500906"/>
                </a:lnTo>
                <a:lnTo>
                  <a:pt x="65659" y="483924"/>
                </a:lnTo>
                <a:lnTo>
                  <a:pt x="65659" y="56206"/>
                </a:lnTo>
                <a:lnTo>
                  <a:pt x="55752" y="39224"/>
                </a:lnTo>
                <a:close/>
              </a:path>
              <a:path w="111759" h="540385">
                <a:moveTo>
                  <a:pt x="55752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59" h="540385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59" h="540385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59" h="540385">
                <a:moveTo>
                  <a:pt x="65659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59" h="540385">
                <a:moveTo>
                  <a:pt x="64262" y="24637"/>
                </a:moveTo>
                <a:lnTo>
                  <a:pt x="47244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70977" y="1034033"/>
            <a:ext cx="111760" cy="527050"/>
          </a:xfrm>
          <a:custGeom>
            <a:avLst/>
            <a:gdLst/>
            <a:ahLst/>
            <a:cxnLst/>
            <a:rect l="l" t="t" r="r" b="b"/>
            <a:pathLst>
              <a:path w="111759" h="527050">
                <a:moveTo>
                  <a:pt x="11049" y="419735"/>
                </a:moveTo>
                <a:lnTo>
                  <a:pt x="6350" y="422528"/>
                </a:lnTo>
                <a:lnTo>
                  <a:pt x="1524" y="425323"/>
                </a:lnTo>
                <a:lnTo>
                  <a:pt x="0" y="431291"/>
                </a:lnTo>
                <a:lnTo>
                  <a:pt x="2794" y="436117"/>
                </a:lnTo>
                <a:lnTo>
                  <a:pt x="55752" y="526923"/>
                </a:lnTo>
                <a:lnTo>
                  <a:pt x="67233" y="507238"/>
                </a:lnTo>
                <a:lnTo>
                  <a:pt x="45847" y="507238"/>
                </a:lnTo>
                <a:lnTo>
                  <a:pt x="45847" y="470716"/>
                </a:lnTo>
                <a:lnTo>
                  <a:pt x="19812" y="426085"/>
                </a:lnTo>
                <a:lnTo>
                  <a:pt x="17145" y="421386"/>
                </a:lnTo>
                <a:lnTo>
                  <a:pt x="11049" y="419735"/>
                </a:lnTo>
                <a:close/>
              </a:path>
              <a:path w="111759" h="527050">
                <a:moveTo>
                  <a:pt x="45847" y="470716"/>
                </a:moveTo>
                <a:lnTo>
                  <a:pt x="45847" y="507238"/>
                </a:lnTo>
                <a:lnTo>
                  <a:pt x="65658" y="507238"/>
                </a:lnTo>
                <a:lnTo>
                  <a:pt x="65658" y="502285"/>
                </a:lnTo>
                <a:lnTo>
                  <a:pt x="47244" y="502285"/>
                </a:lnTo>
                <a:lnTo>
                  <a:pt x="55753" y="487698"/>
                </a:lnTo>
                <a:lnTo>
                  <a:pt x="45847" y="470716"/>
                </a:lnTo>
                <a:close/>
              </a:path>
              <a:path w="111759" h="527050">
                <a:moveTo>
                  <a:pt x="100456" y="419735"/>
                </a:moveTo>
                <a:lnTo>
                  <a:pt x="94361" y="421386"/>
                </a:lnTo>
                <a:lnTo>
                  <a:pt x="91694" y="426085"/>
                </a:lnTo>
                <a:lnTo>
                  <a:pt x="65658" y="470716"/>
                </a:lnTo>
                <a:lnTo>
                  <a:pt x="65658" y="507238"/>
                </a:lnTo>
                <a:lnTo>
                  <a:pt x="67233" y="507238"/>
                </a:lnTo>
                <a:lnTo>
                  <a:pt x="108712" y="436117"/>
                </a:lnTo>
                <a:lnTo>
                  <a:pt x="111505" y="431291"/>
                </a:lnTo>
                <a:lnTo>
                  <a:pt x="109981" y="425323"/>
                </a:lnTo>
                <a:lnTo>
                  <a:pt x="105155" y="422528"/>
                </a:lnTo>
                <a:lnTo>
                  <a:pt x="100456" y="419735"/>
                </a:lnTo>
                <a:close/>
              </a:path>
              <a:path w="111759" h="527050">
                <a:moveTo>
                  <a:pt x="55753" y="487698"/>
                </a:moveTo>
                <a:lnTo>
                  <a:pt x="47244" y="502285"/>
                </a:lnTo>
                <a:lnTo>
                  <a:pt x="64262" y="502285"/>
                </a:lnTo>
                <a:lnTo>
                  <a:pt x="55753" y="487698"/>
                </a:lnTo>
                <a:close/>
              </a:path>
              <a:path w="111759" h="527050">
                <a:moveTo>
                  <a:pt x="65658" y="470716"/>
                </a:moveTo>
                <a:lnTo>
                  <a:pt x="55753" y="487698"/>
                </a:lnTo>
                <a:lnTo>
                  <a:pt x="64262" y="502285"/>
                </a:lnTo>
                <a:lnTo>
                  <a:pt x="65658" y="502285"/>
                </a:lnTo>
                <a:lnTo>
                  <a:pt x="65658" y="470716"/>
                </a:lnTo>
                <a:close/>
              </a:path>
              <a:path w="111759" h="527050">
                <a:moveTo>
                  <a:pt x="55753" y="39224"/>
                </a:moveTo>
                <a:lnTo>
                  <a:pt x="45847" y="56206"/>
                </a:lnTo>
                <a:lnTo>
                  <a:pt x="45847" y="470716"/>
                </a:lnTo>
                <a:lnTo>
                  <a:pt x="55753" y="487698"/>
                </a:lnTo>
                <a:lnTo>
                  <a:pt x="65658" y="470716"/>
                </a:lnTo>
                <a:lnTo>
                  <a:pt x="65658" y="56206"/>
                </a:lnTo>
                <a:lnTo>
                  <a:pt x="55753" y="39224"/>
                </a:lnTo>
                <a:close/>
              </a:path>
              <a:path w="111759" h="527050">
                <a:moveTo>
                  <a:pt x="55752" y="0"/>
                </a:moveTo>
                <a:lnTo>
                  <a:pt x="2794" y="90804"/>
                </a:lnTo>
                <a:lnTo>
                  <a:pt x="0" y="95503"/>
                </a:lnTo>
                <a:lnTo>
                  <a:pt x="1650" y="101600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7" y="56206"/>
                </a:lnTo>
                <a:lnTo>
                  <a:pt x="45847" y="19557"/>
                </a:lnTo>
                <a:lnTo>
                  <a:pt x="67159" y="19557"/>
                </a:lnTo>
                <a:lnTo>
                  <a:pt x="55752" y="0"/>
                </a:lnTo>
                <a:close/>
              </a:path>
              <a:path w="111759" h="527050">
                <a:moveTo>
                  <a:pt x="67159" y="19557"/>
                </a:moveTo>
                <a:lnTo>
                  <a:pt x="65658" y="19557"/>
                </a:lnTo>
                <a:lnTo>
                  <a:pt x="65659" y="56206"/>
                </a:lnTo>
                <a:lnTo>
                  <a:pt x="91694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7"/>
                </a:lnTo>
                <a:close/>
              </a:path>
              <a:path w="111759" h="527050">
                <a:moveTo>
                  <a:pt x="65658" y="19557"/>
                </a:moveTo>
                <a:lnTo>
                  <a:pt x="45847" y="19557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7"/>
                </a:lnTo>
                <a:lnTo>
                  <a:pt x="65658" y="24637"/>
                </a:lnTo>
                <a:lnTo>
                  <a:pt x="65658" y="19557"/>
                </a:lnTo>
                <a:close/>
              </a:path>
              <a:path w="111759" h="527050">
                <a:moveTo>
                  <a:pt x="65658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59" h="527050">
                <a:moveTo>
                  <a:pt x="64262" y="24637"/>
                </a:moveTo>
                <a:lnTo>
                  <a:pt x="47244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0072" y="1519415"/>
            <a:ext cx="816876" cy="93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6835" y="1670278"/>
            <a:ext cx="783323" cy="685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9507" y="1559052"/>
            <a:ext cx="702563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59507" y="1756917"/>
            <a:ext cx="70294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0">
              <a:lnSpc>
                <a:spcPts val="1590"/>
              </a:lnSpc>
              <a:spcBef>
                <a:spcPts val="10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内存</a:t>
            </a:r>
            <a:endParaRPr sz="1350">
              <a:latin typeface="Microsoft JhengHei"/>
              <a:cs typeface="Microsoft JhengHei"/>
            </a:endParaRPr>
          </a:p>
          <a:p>
            <a:pPr marL="121285">
              <a:lnSpc>
                <a:spcPts val="1590"/>
              </a:lnSpc>
            </a:pPr>
            <a:r>
              <a:rPr dirty="0" sz="1350" b="1">
                <a:latin typeface="Arial"/>
                <a:cs typeface="Arial"/>
              </a:rPr>
              <a:t>(</a:t>
            </a:r>
            <a:r>
              <a:rPr dirty="0" sz="1350" spc="15" b="1">
                <a:latin typeface="Microsoft JhengHei"/>
                <a:cs typeface="Microsoft JhengHei"/>
              </a:rPr>
              <a:t>主</a:t>
            </a:r>
            <a:r>
              <a:rPr dirty="0" sz="1350" spc="5" b="1">
                <a:latin typeface="Microsoft JhengHei"/>
                <a:cs typeface="Microsoft JhengHei"/>
              </a:rPr>
              <a:t>存</a:t>
            </a:r>
            <a:r>
              <a:rPr dirty="0" sz="1350" b="1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4155" y="1531632"/>
            <a:ext cx="816876" cy="9220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07308" y="1668792"/>
            <a:ext cx="669061" cy="682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3591" y="1571244"/>
            <a:ext cx="702563" cy="8092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93591" y="1754886"/>
            <a:ext cx="70294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存储</a:t>
            </a:r>
            <a:endParaRPr sz="1350">
              <a:latin typeface="Microsoft JhengHei"/>
              <a:cs typeface="Microsoft JhengHei"/>
            </a:endParaRPr>
          </a:p>
          <a:p>
            <a:pPr marL="177165">
              <a:lnSpc>
                <a:spcPct val="100000"/>
              </a:lnSpc>
            </a:pPr>
            <a:r>
              <a:rPr dirty="0" sz="1350" spc="10" b="1">
                <a:latin typeface="Microsoft JhengHei"/>
                <a:cs typeface="Microsoft JhengHei"/>
              </a:rPr>
              <a:t>设备</a:t>
            </a:r>
            <a:endParaRPr sz="135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81371" y="1533118"/>
            <a:ext cx="816876" cy="923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54523" y="1671840"/>
            <a:ext cx="669061" cy="682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40808" y="1572767"/>
            <a:ext cx="702563" cy="810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40808" y="1757552"/>
            <a:ext cx="70294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165" marR="169545">
              <a:lnSpc>
                <a:spcPct val="100000"/>
              </a:lnSpc>
              <a:spcBef>
                <a:spcPts val="10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输入 设备</a:t>
            </a:r>
            <a:endParaRPr sz="135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98691" y="1533156"/>
            <a:ext cx="815352" cy="922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71844" y="1670316"/>
            <a:ext cx="669061" cy="6827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58128" y="1572767"/>
            <a:ext cx="701040" cy="8092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358128" y="1756410"/>
            <a:ext cx="70104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165" marR="168910">
              <a:lnSpc>
                <a:spcPct val="100000"/>
              </a:lnSpc>
              <a:spcBef>
                <a:spcPts val="10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输出 设备</a:t>
            </a:r>
            <a:endParaRPr sz="135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16011" y="1531607"/>
            <a:ext cx="815352" cy="9250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89164" y="1670316"/>
            <a:ext cx="669061" cy="682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75447" y="1571244"/>
            <a:ext cx="701040" cy="8122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775447" y="1756410"/>
            <a:ext cx="70104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165" marR="168910">
              <a:lnSpc>
                <a:spcPct val="100000"/>
              </a:lnSpc>
              <a:spcBef>
                <a:spcPts val="105"/>
              </a:spcBef>
            </a:pPr>
            <a:r>
              <a:rPr dirty="0" sz="1350" spc="15" b="1">
                <a:latin typeface="Microsoft JhengHei"/>
                <a:cs typeface="Microsoft JhengHei"/>
              </a:rPr>
              <a:t>通信 设备</a:t>
            </a:r>
            <a:endParaRPr sz="135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7684" y="743203"/>
            <a:ext cx="491490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6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总线</a:t>
            </a:r>
            <a:endParaRPr sz="1500">
              <a:latin typeface="Microsoft JhengHei"/>
              <a:cs typeface="Microsoft JhengHei"/>
            </a:endParaRPr>
          </a:p>
          <a:p>
            <a:pPr marL="12700">
              <a:lnSpc>
                <a:spcPts val="1760"/>
              </a:lnSpc>
            </a:pPr>
            <a:r>
              <a:rPr dirty="0" sz="1500" b="1">
                <a:latin typeface="Arial"/>
                <a:cs typeface="Arial"/>
              </a:rPr>
              <a:t>(b</a:t>
            </a:r>
            <a:r>
              <a:rPr dirty="0" sz="1500" spc="-5" b="1">
                <a:latin typeface="Arial"/>
                <a:cs typeface="Arial"/>
              </a:rPr>
              <a:t>u</a:t>
            </a:r>
            <a:r>
              <a:rPr dirty="0" sz="1500" spc="-5" b="1">
                <a:latin typeface="Arial"/>
                <a:cs typeface="Arial"/>
              </a:rPr>
              <a:t>s</a:t>
            </a:r>
            <a:r>
              <a:rPr dirty="0" sz="1500" b="1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52621" y="2529967"/>
            <a:ext cx="886460" cy="4305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04"/>
              </a:spcBef>
            </a:pPr>
            <a:r>
              <a:rPr dirty="0" sz="1350" spc="5">
                <a:latin typeface="宋体"/>
                <a:cs typeface="宋体"/>
              </a:rPr>
              <a:t>如磁盘、光 </a:t>
            </a:r>
            <a:r>
              <a:rPr dirty="0" sz="1350" spc="5">
                <a:latin typeface="宋体"/>
                <a:cs typeface="宋体"/>
              </a:rPr>
              <a:t>盘、磁带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9817" y="2455545"/>
            <a:ext cx="886460" cy="4305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04"/>
              </a:spcBef>
            </a:pPr>
            <a:r>
              <a:rPr dirty="0" sz="1350" spc="5">
                <a:latin typeface="宋体"/>
                <a:cs typeface="宋体"/>
              </a:rPr>
              <a:t>如调制解调 </a:t>
            </a:r>
            <a:r>
              <a:rPr dirty="0" sz="1350" spc="5">
                <a:latin typeface="宋体"/>
                <a:cs typeface="宋体"/>
              </a:rPr>
              <a:t>器、网卡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02529" y="2529967"/>
            <a:ext cx="713105" cy="4305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04"/>
              </a:spcBef>
            </a:pPr>
            <a:r>
              <a:rPr dirty="0" sz="1350" spc="5">
                <a:latin typeface="宋体"/>
                <a:cs typeface="宋体"/>
              </a:rPr>
              <a:t>如</a:t>
            </a:r>
            <a:r>
              <a:rPr dirty="0" sz="1350" spc="-10">
                <a:latin typeface="宋体"/>
                <a:cs typeface="宋体"/>
              </a:rPr>
              <a:t>键</a:t>
            </a:r>
            <a:r>
              <a:rPr dirty="0" sz="1350" spc="5">
                <a:latin typeface="宋体"/>
                <a:cs typeface="宋体"/>
              </a:rPr>
              <a:t>盘、 </a:t>
            </a:r>
            <a:r>
              <a:rPr dirty="0" sz="1350" spc="5">
                <a:latin typeface="宋体"/>
                <a:cs typeface="宋体"/>
              </a:rPr>
              <a:t>鼠标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04534" y="2529967"/>
            <a:ext cx="883919" cy="4305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04"/>
              </a:spcBef>
            </a:pPr>
            <a:r>
              <a:rPr dirty="0" sz="1350" spc="5">
                <a:latin typeface="宋体"/>
                <a:cs typeface="宋体"/>
              </a:rPr>
              <a:t>如</a:t>
            </a:r>
            <a:r>
              <a:rPr dirty="0" sz="1350" spc="-10">
                <a:latin typeface="宋体"/>
                <a:cs typeface="宋体"/>
              </a:rPr>
              <a:t>显</a:t>
            </a:r>
            <a:r>
              <a:rPr dirty="0" sz="1350" spc="5">
                <a:latin typeface="宋体"/>
                <a:cs typeface="宋体"/>
              </a:rPr>
              <a:t>示</a:t>
            </a:r>
            <a:r>
              <a:rPr dirty="0" sz="1350" spc="-10">
                <a:latin typeface="宋体"/>
                <a:cs typeface="宋体"/>
              </a:rPr>
              <a:t>器</a:t>
            </a:r>
            <a:r>
              <a:rPr dirty="0" sz="1350">
                <a:latin typeface="宋体"/>
                <a:cs typeface="宋体"/>
              </a:rPr>
              <a:t>、 </a:t>
            </a:r>
            <a:r>
              <a:rPr dirty="0" sz="1350" spc="5">
                <a:latin typeface="宋体"/>
                <a:cs typeface="宋体"/>
              </a:rPr>
              <a:t>打印机</a:t>
            </a:r>
            <a:endParaRPr sz="1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968" y="4050588"/>
            <a:ext cx="7996555" cy="73533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just" marL="12700" marR="5080">
              <a:lnSpc>
                <a:spcPct val="91000"/>
              </a:lnSpc>
              <a:spcBef>
                <a:spcPts val="284"/>
              </a:spcBef>
            </a:pPr>
            <a:r>
              <a:rPr dirty="0" sz="1650" spc="5">
                <a:solidFill>
                  <a:srgbClr val="FF0000"/>
                </a:solidFill>
                <a:latin typeface="宋体"/>
                <a:cs typeface="宋体"/>
              </a:rPr>
              <a:t>冯·诺依曼体</a:t>
            </a:r>
            <a:r>
              <a:rPr dirty="0" sz="1650" spc="-10">
                <a:solidFill>
                  <a:srgbClr val="FF0000"/>
                </a:solidFill>
                <a:latin typeface="宋体"/>
                <a:cs typeface="宋体"/>
              </a:rPr>
              <a:t>系</a:t>
            </a:r>
            <a:r>
              <a:rPr dirty="0" sz="1650" spc="5">
                <a:solidFill>
                  <a:srgbClr val="FF0000"/>
                </a:solidFill>
                <a:latin typeface="宋体"/>
                <a:cs typeface="宋体"/>
              </a:rPr>
              <a:t>结构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现</a:t>
            </a:r>
            <a:r>
              <a:rPr dirty="0" sz="1650" spc="-10">
                <a:latin typeface="宋体"/>
                <a:cs typeface="宋体"/>
              </a:rPr>
              <a:t>代</a:t>
            </a:r>
            <a:r>
              <a:rPr dirty="0" sz="1650" spc="5">
                <a:latin typeface="宋体"/>
                <a:cs typeface="宋体"/>
              </a:rPr>
              <a:t>计</a:t>
            </a:r>
            <a:r>
              <a:rPr dirty="0" sz="1650" spc="-10">
                <a:latin typeface="宋体"/>
                <a:cs typeface="宋体"/>
              </a:rPr>
              <a:t>算</a:t>
            </a:r>
            <a:r>
              <a:rPr dirty="0" sz="1650" spc="5">
                <a:latin typeface="宋体"/>
                <a:cs typeface="宋体"/>
              </a:rPr>
              <a:t>机</a:t>
            </a:r>
            <a:r>
              <a:rPr dirty="0" sz="1650" spc="-10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基</a:t>
            </a:r>
            <a:r>
              <a:rPr dirty="0" sz="1650" spc="-10">
                <a:latin typeface="宋体"/>
                <a:cs typeface="宋体"/>
              </a:rPr>
              <a:t>础</a:t>
            </a:r>
            <a:r>
              <a:rPr dirty="0" sz="1650" spc="5">
                <a:latin typeface="宋体"/>
                <a:cs typeface="宋体"/>
              </a:rPr>
              <a:t>，</a:t>
            </a:r>
            <a:r>
              <a:rPr dirty="0" sz="1650" spc="-10">
                <a:latin typeface="宋体"/>
                <a:cs typeface="宋体"/>
              </a:rPr>
              <a:t>现</a:t>
            </a:r>
            <a:r>
              <a:rPr dirty="0" sz="1650" spc="5">
                <a:latin typeface="宋体"/>
                <a:cs typeface="宋体"/>
              </a:rPr>
              <a:t>在</a:t>
            </a:r>
            <a:r>
              <a:rPr dirty="0" sz="1650" spc="-10">
                <a:latin typeface="宋体"/>
                <a:cs typeface="宋体"/>
              </a:rPr>
              <a:t>大</a:t>
            </a:r>
            <a:r>
              <a:rPr dirty="0" sz="1650" spc="5">
                <a:latin typeface="宋体"/>
                <a:cs typeface="宋体"/>
              </a:rPr>
              <a:t>多</a:t>
            </a:r>
            <a:r>
              <a:rPr dirty="0" sz="1650" spc="-10">
                <a:latin typeface="宋体"/>
                <a:cs typeface="宋体"/>
              </a:rPr>
              <a:t>计</a:t>
            </a:r>
            <a:r>
              <a:rPr dirty="0" sz="1650" spc="5">
                <a:latin typeface="宋体"/>
                <a:cs typeface="宋体"/>
              </a:rPr>
              <a:t>算</a:t>
            </a:r>
            <a:r>
              <a:rPr dirty="0" sz="1650" spc="-10">
                <a:latin typeface="宋体"/>
                <a:cs typeface="宋体"/>
              </a:rPr>
              <a:t>机</a:t>
            </a:r>
            <a:r>
              <a:rPr dirty="0" sz="1650" spc="5">
                <a:latin typeface="宋体"/>
                <a:cs typeface="宋体"/>
              </a:rPr>
              <a:t>仍</a:t>
            </a:r>
            <a:r>
              <a:rPr dirty="0" sz="1650" spc="-10">
                <a:latin typeface="宋体"/>
                <a:cs typeface="宋体"/>
              </a:rPr>
              <a:t>是</a:t>
            </a:r>
            <a:r>
              <a:rPr dirty="0" sz="1650" spc="5">
                <a:latin typeface="宋体"/>
                <a:cs typeface="宋体"/>
              </a:rPr>
              <a:t>冯</a:t>
            </a:r>
            <a:r>
              <a:rPr dirty="0" sz="1650" spc="-10">
                <a:latin typeface="宋体"/>
                <a:cs typeface="宋体"/>
              </a:rPr>
              <a:t>·</a:t>
            </a:r>
            <a:r>
              <a:rPr dirty="0" sz="1650" spc="5">
                <a:latin typeface="宋体"/>
                <a:cs typeface="宋体"/>
              </a:rPr>
              <a:t>诺</a:t>
            </a:r>
            <a:r>
              <a:rPr dirty="0" sz="1650" spc="-10">
                <a:latin typeface="宋体"/>
                <a:cs typeface="宋体"/>
              </a:rPr>
              <a:t>依</a:t>
            </a:r>
            <a:r>
              <a:rPr dirty="0" sz="1650" spc="5">
                <a:latin typeface="宋体"/>
                <a:cs typeface="宋体"/>
              </a:rPr>
              <a:t>曼</a:t>
            </a:r>
            <a:r>
              <a:rPr dirty="0" sz="1650" spc="-10">
                <a:latin typeface="宋体"/>
                <a:cs typeface="宋体"/>
              </a:rPr>
              <a:t>计</a:t>
            </a:r>
            <a:r>
              <a:rPr dirty="0" sz="1650" spc="5">
                <a:latin typeface="宋体"/>
                <a:cs typeface="宋体"/>
              </a:rPr>
              <a:t>算</a:t>
            </a:r>
            <a:r>
              <a:rPr dirty="0" sz="1650" spc="-5">
                <a:latin typeface="宋体"/>
                <a:cs typeface="宋体"/>
              </a:rPr>
              <a:t>机</a:t>
            </a:r>
            <a:r>
              <a:rPr dirty="0" sz="1650" spc="5">
                <a:latin typeface="宋体"/>
                <a:cs typeface="宋体"/>
              </a:rPr>
              <a:t>的组 </a:t>
            </a:r>
            <a:r>
              <a:rPr dirty="0" sz="1650" spc="5">
                <a:latin typeface="宋体"/>
                <a:cs typeface="宋体"/>
              </a:rPr>
              <a:t>织结</a:t>
            </a:r>
            <a:r>
              <a:rPr dirty="0" sz="1650" spc="-5">
                <a:latin typeface="宋体"/>
                <a:cs typeface="宋体"/>
              </a:rPr>
              <a:t>构</a:t>
            </a:r>
            <a:r>
              <a:rPr dirty="0" sz="1650" spc="5">
                <a:latin typeface="宋体"/>
                <a:cs typeface="宋体"/>
              </a:rPr>
              <a:t>，只</a:t>
            </a:r>
            <a:r>
              <a:rPr dirty="0" sz="1650" spc="-5">
                <a:latin typeface="宋体"/>
                <a:cs typeface="宋体"/>
              </a:rPr>
              <a:t>是</a:t>
            </a:r>
            <a:r>
              <a:rPr dirty="0" sz="1650" spc="-10">
                <a:latin typeface="宋体"/>
                <a:cs typeface="宋体"/>
              </a:rPr>
              <a:t>作</a:t>
            </a:r>
            <a:r>
              <a:rPr dirty="0" sz="1650" spc="5">
                <a:latin typeface="宋体"/>
                <a:cs typeface="宋体"/>
              </a:rPr>
              <a:t>了一</a:t>
            </a:r>
            <a:r>
              <a:rPr dirty="0" sz="1650" spc="-15">
                <a:latin typeface="宋体"/>
                <a:cs typeface="宋体"/>
              </a:rPr>
              <a:t>些</a:t>
            </a:r>
            <a:r>
              <a:rPr dirty="0" sz="1650" spc="5">
                <a:latin typeface="宋体"/>
                <a:cs typeface="宋体"/>
              </a:rPr>
              <a:t>改</a:t>
            </a:r>
            <a:r>
              <a:rPr dirty="0" sz="1650" spc="-15">
                <a:latin typeface="宋体"/>
                <a:cs typeface="宋体"/>
              </a:rPr>
              <a:t>进</a:t>
            </a:r>
            <a:r>
              <a:rPr dirty="0" sz="1650" spc="5">
                <a:latin typeface="宋体"/>
                <a:cs typeface="宋体"/>
              </a:rPr>
              <a:t>而</a:t>
            </a:r>
            <a:r>
              <a:rPr dirty="0" sz="1650" spc="-15">
                <a:latin typeface="宋体"/>
                <a:cs typeface="宋体"/>
              </a:rPr>
              <a:t>已</a:t>
            </a:r>
            <a:r>
              <a:rPr dirty="0" sz="1650" spc="5">
                <a:latin typeface="宋体"/>
                <a:cs typeface="宋体"/>
              </a:rPr>
              <a:t>，</a:t>
            </a:r>
            <a:r>
              <a:rPr dirty="0" sz="1650" spc="-15">
                <a:latin typeface="宋体"/>
                <a:cs typeface="宋体"/>
              </a:rPr>
              <a:t>并</a:t>
            </a:r>
            <a:r>
              <a:rPr dirty="0" sz="1650" spc="5">
                <a:latin typeface="宋体"/>
                <a:cs typeface="宋体"/>
              </a:rPr>
              <a:t>没</a:t>
            </a:r>
            <a:r>
              <a:rPr dirty="0" sz="1650" spc="-15">
                <a:latin typeface="宋体"/>
                <a:cs typeface="宋体"/>
              </a:rPr>
              <a:t>有</a:t>
            </a:r>
            <a:r>
              <a:rPr dirty="0" sz="1650" spc="5">
                <a:latin typeface="宋体"/>
                <a:cs typeface="宋体"/>
              </a:rPr>
              <a:t>从</a:t>
            </a:r>
            <a:r>
              <a:rPr dirty="0" sz="1650" spc="-15">
                <a:latin typeface="宋体"/>
                <a:cs typeface="宋体"/>
              </a:rPr>
              <a:t>根</a:t>
            </a:r>
            <a:r>
              <a:rPr dirty="0" sz="1650" spc="5">
                <a:latin typeface="宋体"/>
                <a:cs typeface="宋体"/>
              </a:rPr>
              <a:t>本</a:t>
            </a:r>
            <a:r>
              <a:rPr dirty="0" sz="1650" spc="-15">
                <a:latin typeface="宋体"/>
                <a:cs typeface="宋体"/>
              </a:rPr>
              <a:t>上</a:t>
            </a:r>
            <a:r>
              <a:rPr dirty="0" sz="1650" spc="5">
                <a:latin typeface="宋体"/>
                <a:cs typeface="宋体"/>
              </a:rPr>
              <a:t>突</a:t>
            </a:r>
            <a:r>
              <a:rPr dirty="0" sz="1650" spc="-15">
                <a:latin typeface="宋体"/>
                <a:cs typeface="宋体"/>
              </a:rPr>
              <a:t>破</a:t>
            </a:r>
            <a:r>
              <a:rPr dirty="0" sz="1650" spc="5">
                <a:latin typeface="宋体"/>
                <a:cs typeface="宋体"/>
              </a:rPr>
              <a:t>冯</a:t>
            </a:r>
            <a:r>
              <a:rPr dirty="0" sz="1650" spc="-15">
                <a:latin typeface="宋体"/>
                <a:cs typeface="宋体"/>
              </a:rPr>
              <a:t>体</a:t>
            </a:r>
            <a:r>
              <a:rPr dirty="0" sz="1650" spc="5">
                <a:latin typeface="宋体"/>
                <a:cs typeface="宋体"/>
              </a:rPr>
              <a:t>系</a:t>
            </a:r>
            <a:r>
              <a:rPr dirty="0" sz="1650" spc="-15">
                <a:latin typeface="宋体"/>
                <a:cs typeface="宋体"/>
              </a:rPr>
              <a:t>结</a:t>
            </a:r>
            <a:r>
              <a:rPr dirty="0" sz="1650" spc="5">
                <a:latin typeface="宋体"/>
                <a:cs typeface="宋体"/>
              </a:rPr>
              <a:t>构</a:t>
            </a:r>
            <a:r>
              <a:rPr dirty="0" sz="1650" spc="-15">
                <a:latin typeface="宋体"/>
                <a:cs typeface="宋体"/>
              </a:rPr>
              <a:t>的</a:t>
            </a:r>
            <a:r>
              <a:rPr dirty="0" sz="1650" spc="5">
                <a:latin typeface="宋体"/>
                <a:cs typeface="宋体"/>
              </a:rPr>
              <a:t>束</a:t>
            </a:r>
            <a:r>
              <a:rPr dirty="0" sz="1650" spc="-15">
                <a:latin typeface="宋体"/>
                <a:cs typeface="宋体"/>
              </a:rPr>
              <a:t>缚</a:t>
            </a:r>
            <a:r>
              <a:rPr dirty="0" sz="1650" spc="5">
                <a:latin typeface="宋体"/>
                <a:cs typeface="宋体"/>
              </a:rPr>
              <a:t>。</a:t>
            </a:r>
            <a:r>
              <a:rPr dirty="0" sz="1650" spc="-10">
                <a:latin typeface="宋体"/>
                <a:cs typeface="宋体"/>
              </a:rPr>
              <a:t>冯</a:t>
            </a:r>
            <a:r>
              <a:rPr dirty="0" sz="1650" spc="5">
                <a:latin typeface="宋体"/>
                <a:cs typeface="宋体"/>
              </a:rPr>
              <a:t>·</a:t>
            </a:r>
            <a:r>
              <a:rPr dirty="0" sz="1650" spc="-10">
                <a:latin typeface="宋体"/>
                <a:cs typeface="宋体"/>
              </a:rPr>
              <a:t>诺</a:t>
            </a:r>
            <a:r>
              <a:rPr dirty="0" sz="1650" spc="5">
                <a:latin typeface="宋体"/>
                <a:cs typeface="宋体"/>
              </a:rPr>
              <a:t>依曼 也因此被人们</a:t>
            </a:r>
            <a:r>
              <a:rPr dirty="0" sz="1650" spc="-10">
                <a:latin typeface="宋体"/>
                <a:cs typeface="宋体"/>
              </a:rPr>
              <a:t>称</a:t>
            </a:r>
            <a:r>
              <a:rPr dirty="0" sz="1650" spc="5">
                <a:latin typeface="宋体"/>
                <a:cs typeface="宋体"/>
              </a:rPr>
              <a:t>为“</a:t>
            </a:r>
            <a:r>
              <a:rPr dirty="0" sz="1650" spc="-10">
                <a:latin typeface="宋体"/>
                <a:cs typeface="宋体"/>
              </a:rPr>
              <a:t>计</a:t>
            </a:r>
            <a:r>
              <a:rPr dirty="0" sz="1650" spc="5">
                <a:latin typeface="宋体"/>
                <a:cs typeface="宋体"/>
              </a:rPr>
              <a:t>算</a:t>
            </a:r>
            <a:r>
              <a:rPr dirty="0" sz="1650" spc="-10">
                <a:latin typeface="宋体"/>
                <a:cs typeface="宋体"/>
              </a:rPr>
              <a:t>机</a:t>
            </a:r>
            <a:r>
              <a:rPr dirty="0" sz="1650" spc="5">
                <a:latin typeface="宋体"/>
                <a:cs typeface="宋体"/>
              </a:rPr>
              <a:t>之</a:t>
            </a:r>
            <a:r>
              <a:rPr dirty="0" sz="1650" spc="-10">
                <a:latin typeface="宋体"/>
                <a:cs typeface="宋体"/>
              </a:rPr>
              <a:t>父</a:t>
            </a:r>
            <a:r>
              <a:rPr dirty="0" sz="1650" spc="5">
                <a:latin typeface="宋体"/>
                <a:cs typeface="宋体"/>
              </a:rPr>
              <a:t>”。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296" y="594359"/>
            <a:ext cx="6291072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1024" y="28143"/>
            <a:ext cx="26777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0.2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10"/>
              <a:t>计算</a:t>
            </a:r>
            <a:r>
              <a:rPr dirty="0" spc="5"/>
              <a:t>机硬件介绍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2019-07-09T09:32:25Z</dcterms:created>
  <dcterms:modified xsi:type="dcterms:W3CDTF">2019-07-09T09:32:25Z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2019-07-09T00:00:00Z</vt:filetime>
  </property>
</Properties>
</file>