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79" r:id="rId7"/>
    <p:sldId id="281" r:id="rId8"/>
    <p:sldId id="280" r:id="rId9"/>
    <p:sldId id="282" r:id="rId10"/>
    <p:sldId id="283" r:id="rId11"/>
    <p:sldId id="284" r:id="rId12"/>
    <p:sldId id="261" r:id="rId13"/>
    <p:sldId id="262" r:id="rId14"/>
    <p:sldId id="275" r:id="rId15"/>
    <p:sldId id="263" r:id="rId16"/>
    <p:sldId id="276" r:id="rId17"/>
    <p:sldId id="277" r:id="rId18"/>
    <p:sldId id="278" r:id="rId19"/>
    <p:sldId id="285" r:id="rId20"/>
    <p:sldId id="292" r:id="rId21"/>
    <p:sldId id="264" r:id="rId22"/>
    <p:sldId id="294" r:id="rId23"/>
    <p:sldId id="288" r:id="rId24"/>
    <p:sldId id="293" r:id="rId25"/>
    <p:sldId id="290" r:id="rId26"/>
    <p:sldId id="295" r:id="rId27"/>
    <p:sldId id="291" r:id="rId28"/>
    <p:sldId id="265" r:id="rId29"/>
    <p:sldId id="306" r:id="rId30"/>
    <p:sldId id="305" r:id="rId31"/>
    <p:sldId id="266" r:id="rId32"/>
    <p:sldId id="286" r:id="rId33"/>
    <p:sldId id="287" r:id="rId34"/>
    <p:sldId id="309" r:id="rId35"/>
    <p:sldId id="296" r:id="rId36"/>
    <p:sldId id="297" r:id="rId37"/>
    <p:sldId id="298" r:id="rId38"/>
    <p:sldId id="307" r:id="rId39"/>
    <p:sldId id="270" r:id="rId40"/>
    <p:sldId id="299" r:id="rId41"/>
    <p:sldId id="302" r:id="rId42"/>
    <p:sldId id="301" r:id="rId43"/>
    <p:sldId id="308" r:id="rId44"/>
    <p:sldId id="300" r:id="rId45"/>
    <p:sldId id="303" r:id="rId46"/>
    <p:sldId id="304" r:id="rId47"/>
    <p:sldId id="273" r:id="rId48"/>
    <p:sldId id="272" r:id="rId49"/>
    <p:sldId id="274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介紹" id="{54B079CB-F3AA-4968-BD10-D9D19DC523A4}">
          <p14:sldIdLst>
            <p14:sldId id="256"/>
            <p14:sldId id="257"/>
            <p14:sldId id="258"/>
            <p14:sldId id="259"/>
            <p14:sldId id="260"/>
          </p14:sldIdLst>
        </p14:section>
        <p14:section name="介紹 TCP 和 UDP" id="{532865B9-94D2-42E4-BE61-644A67303592}">
          <p14:sldIdLst>
            <p14:sldId id="279"/>
            <p14:sldId id="281"/>
            <p14:sldId id="280"/>
            <p14:sldId id="282"/>
            <p14:sldId id="283"/>
            <p14:sldId id="284"/>
          </p14:sldIdLst>
        </p14:section>
        <p14:section name="python" id="{F296D68F-34CD-4FC4-B394-9D2867C9F4DD}">
          <p14:sldIdLst>
            <p14:sldId id="261"/>
            <p14:sldId id="262"/>
            <p14:sldId id="275"/>
            <p14:sldId id="263"/>
            <p14:sldId id="276"/>
            <p14:sldId id="277"/>
            <p14:sldId id="278"/>
          </p14:sldIdLst>
        </p14:section>
        <p14:section name="Python 實作" id="{8E974BF8-E9B7-4542-A6CF-6EA58B921270}">
          <p14:sldIdLst>
            <p14:sldId id="285"/>
            <p14:sldId id="292"/>
            <p14:sldId id="264"/>
            <p14:sldId id="294"/>
            <p14:sldId id="288"/>
            <p14:sldId id="293"/>
            <p14:sldId id="290"/>
            <p14:sldId id="295"/>
            <p14:sldId id="291"/>
          </p14:sldIdLst>
        </p14:section>
        <p14:section name="c++" id="{35FB15D2-FA2E-4843-8F15-231C1C93CFB9}">
          <p14:sldIdLst>
            <p14:sldId id="265"/>
            <p14:sldId id="306"/>
            <p14:sldId id="305"/>
            <p14:sldId id="266"/>
            <p14:sldId id="286"/>
            <p14:sldId id="287"/>
            <p14:sldId id="309"/>
            <p14:sldId id="296"/>
            <p14:sldId id="297"/>
            <p14:sldId id="298"/>
            <p14:sldId id="307"/>
            <p14:sldId id="270"/>
            <p14:sldId id="299"/>
            <p14:sldId id="302"/>
            <p14:sldId id="301"/>
            <p14:sldId id="308"/>
            <p14:sldId id="300"/>
            <p14:sldId id="303"/>
            <p14:sldId id="304"/>
          </p14:sldIdLst>
        </p14:section>
        <p14:section name="作業" id="{515C86FF-CD98-4A8D-A982-059277F2276C}">
          <p14:sldIdLst>
            <p14:sldId id="273"/>
            <p14:sldId id="272"/>
          </p14:sldIdLst>
        </p14:section>
        <p14:section name="ref" id="{96A1C63B-8CC8-407F-AD7B-9285E89CEC22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先民 王" initials="先民" lastIdx="3" clrIdx="0">
    <p:extLst>
      <p:ext uri="{19B8F6BF-5375-455C-9EA6-DF929625EA0E}">
        <p15:presenceInfo xmlns:p15="http://schemas.microsoft.com/office/powerpoint/2012/main" userId="daa75e0a40ad06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4"/>
    <p:restoredTop sz="81696" autoAdjust="0"/>
  </p:normalViewPr>
  <p:slideViewPr>
    <p:cSldViewPr snapToGrid="0">
      <p:cViewPr varScale="1">
        <p:scale>
          <a:sx n="199" d="100"/>
          <a:sy n="199" d="100"/>
        </p:scale>
        <p:origin x="99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c347291cb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c347291cb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062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c347291cb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c347291cb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altLang="zh-TW" b="1" i="0" dirty="0">
              <a:effectLst/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12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c347291cb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c347291cb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c347291cb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c347291cb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c347291cb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c347291cb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c347291cb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c347291cb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595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c347291cb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c347291cb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2920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c347291cb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c347291cb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TW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308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c347291cb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c347291cb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059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c347291cb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c347291cb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68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c347291cb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c347291cb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c347291cb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c347291cb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c347291cb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c347291cb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298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c347291cb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c347291cb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106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c347291cb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c347291cb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889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c347291cb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c347291cb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662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c347291cb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c347291cb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916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c347291cb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c347291cb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022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c347291cb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c347291cb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c347291cb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c347291cb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c347291cb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c347291cb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06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c347294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c347294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c347291cb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c347291cb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364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630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TW"/>
              <a:t>Htons:</a:t>
            </a:r>
          </a:p>
          <a:p>
            <a:pPr marL="158750" indent="0">
              <a:buNone/>
            </a:pPr>
            <a:r>
              <a:rPr lang="zh-TW" altLang="en-US"/>
              <a:t>網路字節順序採用 </a:t>
            </a:r>
            <a:r>
              <a:rPr lang="en-US" altLang="zh-TW"/>
              <a:t>big-endian</a:t>
            </a:r>
            <a:r>
              <a:rPr lang="zh-TW" altLang="en-US"/>
              <a:t>，所以要把主機的字節順序轉換成網路字節順序</a:t>
            </a:r>
            <a:endParaRPr lang="en-US" altLang="zh-TW"/>
          </a:p>
          <a:p>
            <a:pPr marL="158750" indent="0">
              <a:buNone/>
            </a:pPr>
            <a:r>
              <a:rPr lang="zh-TW" altLang="en-US"/>
              <a:t>確保不同主機之間的通訊</a:t>
            </a:r>
          </a:p>
        </p:txBody>
      </p:sp>
    </p:spTree>
    <p:extLst>
      <p:ext uri="{BB962C8B-B14F-4D97-AF65-F5344CB8AC3E}">
        <p14:creationId xmlns:p14="http://schemas.microsoft.com/office/powerpoint/2010/main" val="3691131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c347291cb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c347291cb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bind: </a:t>
            </a:r>
            <a:r>
              <a:rPr lang="zh-TW" altLang="en-US"/>
              <a:t>用於把 </a:t>
            </a:r>
            <a:r>
              <a:rPr lang="en-US" altLang="zh-TW"/>
              <a:t>sListen </a:t>
            </a:r>
            <a:r>
              <a:rPr lang="zh-TW" altLang="en-US"/>
              <a:t>跟 </a:t>
            </a:r>
            <a:r>
              <a:rPr lang="en-US" altLang="zh-TW"/>
              <a:t>addr</a:t>
            </a:r>
            <a:r>
              <a:rPr lang="zh-TW" altLang="en-US"/>
              <a:t> 關聯起來，第三個參數表示 </a:t>
            </a:r>
            <a:r>
              <a:rPr lang="en-US" altLang="zh-TW"/>
              <a:t>addr</a:t>
            </a:r>
            <a:r>
              <a:rPr lang="zh-TW" altLang="en-US"/>
              <a:t> 的大小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c347291cb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c347291cb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5652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c347291cb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c347291cb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5518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c347291cb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c347291cb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szBuffer </a:t>
            </a:r>
            <a:r>
              <a:rPr lang="zh-TW" altLang="en-US"/>
              <a:t>存放 </a:t>
            </a:r>
            <a:r>
              <a:rPr lang="en-US" altLang="zh-TW"/>
              <a:t>client</a:t>
            </a:r>
            <a:r>
              <a:rPr lang="zh-TW" altLang="en-US"/>
              <a:t>端傳來的訊息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86529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c347291cb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c347291cb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50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c347291cb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c347291cb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0660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c347291cb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c347291cb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03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c347294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c347294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627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c347291cb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c347291cb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c347291cb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c347291cb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45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c347291cb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c347291cb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b="1" i="0" dirty="0">
              <a:effectLst/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98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c347291cb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c347291cb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altLang="zh-TW" b="1" i="0" dirty="0">
              <a:effectLst/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c347291cb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c347291cb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53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rPr dirty="0"/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iter01.com/590296.html" TargetMode="External"/><Relationship Id="rId2" Type="http://schemas.openxmlformats.org/officeDocument/2006/relationships/hyperlink" Target="https://blog.csdn.net/weixin_39258979/article/details/80835555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zake7749.github.io/2015/03/17/SocketProgrammin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Socket Programming</a:t>
            </a:r>
            <a:endParaRPr dirty="0">
              <a:latin typeface="+mj-lt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n-lt"/>
              </a:rPr>
              <a:t>TAs: 陳力嘉、劉冠廷、蘇彥丞、戴芷柔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+mj-lt"/>
              </a:rPr>
              <a:t>介紹</a:t>
            </a:r>
            <a:endParaRPr dirty="0">
              <a:latin typeface="+mj-lt"/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170862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TCP 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協定在建立連線時會經過 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three-way handshake 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流程，下圖是每個流程與 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socket </a:t>
            </a:r>
            <a:r>
              <a:rPr lang="en-US" altLang="zh-TW" b="0" i="0" dirty="0" err="1">
                <a:solidFill>
                  <a:schemeClr val="bg1"/>
                </a:solidFill>
                <a:effectLst/>
                <a:latin typeface="+mn-lt"/>
              </a:rPr>
              <a:t>api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的對應圖。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F06577-B052-4C8B-BE27-E91A08B7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815353"/>
            <a:ext cx="3064599" cy="24412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82CE9C-AA7D-4572-9D51-1923B6A7C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865" y="1814233"/>
            <a:ext cx="3064599" cy="244232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FD394B-D31F-4EE2-99D4-974421F7D0DA}"/>
              </a:ext>
            </a:extLst>
          </p:cNvPr>
          <p:cNvSpPr txBox="1"/>
          <p:nvPr/>
        </p:nvSpPr>
        <p:spPr>
          <a:xfrm>
            <a:off x="1297499" y="4306883"/>
            <a:ext cx="50360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當 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client 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呼叫 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connect 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時才會開始發起 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three-way handshake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，當 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connect 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結束時，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client 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與 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server 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基本已經完成了整個流程。</a:t>
            </a:r>
            <a:endParaRPr lang="zh-TW" alt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826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43409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US" altLang="zh-TW" i="0" dirty="0">
                <a:effectLst/>
                <a:latin typeface="+mj-lt"/>
              </a:rPr>
              <a:t>TCP</a:t>
            </a:r>
            <a:r>
              <a:rPr lang="zh-TW" altLang="en-US" i="0" dirty="0">
                <a:effectLst/>
                <a:latin typeface="+mj-lt"/>
              </a:rPr>
              <a:t>與</a:t>
            </a:r>
            <a:r>
              <a:rPr lang="en-US" altLang="zh-TW" i="0" dirty="0">
                <a:effectLst/>
                <a:latin typeface="+mj-lt"/>
              </a:rPr>
              <a:t>UDP </a:t>
            </a:r>
            <a:r>
              <a:rPr lang="zh-TW" altLang="en-US" i="0" dirty="0">
                <a:effectLst/>
                <a:latin typeface="+mj-lt"/>
              </a:rPr>
              <a:t>優缺點比較</a:t>
            </a:r>
            <a:endParaRPr lang="en-US" altLang="zh-TW" i="0" dirty="0">
              <a:effectLst/>
              <a:latin typeface="+mj-lt"/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>
                <a:latin typeface="+mn-lt"/>
              </a:rPr>
              <a:t>      比較表</a:t>
            </a:r>
            <a:r>
              <a:rPr lang="en-US" altLang="zh-TW" dirty="0">
                <a:latin typeface="+mn-lt"/>
              </a:rPr>
              <a:t>:</a:t>
            </a:r>
            <a:endParaRPr dirty="0">
              <a:latin typeface="+mn-lt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7E438E8-F3BD-48D8-8030-6364CF13D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95516"/>
              </p:ext>
            </p:extLst>
          </p:nvPr>
        </p:nvGraphicFramePr>
        <p:xfrm>
          <a:off x="1689988" y="2022390"/>
          <a:ext cx="6096000" cy="19604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785931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128626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9456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TCP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UDP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340245"/>
                  </a:ext>
                </a:extLst>
              </a:tr>
              <a:tr h="329799">
                <a:tc>
                  <a:txBody>
                    <a:bodyPr/>
                    <a:lstStyle/>
                    <a:p>
                      <a:r>
                        <a:rPr lang="zh-TW" altLang="en-US" dirty="0"/>
                        <a:t>可靠性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可靠的傳輸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不可靠的傳輸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應用場景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傳輸大量資料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傳輸少量資料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5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網頁瀏覽、文件下載、電子郵件收發等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影片、語音、視訊電話等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0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18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Socket Programming (Python)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Python Socket 型別</a:t>
            </a:r>
            <a:endParaRPr dirty="0">
              <a:latin typeface="+mj-lt"/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使用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Python 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第一步先導入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Socket module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zh-TW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zh-TW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altLang="en-US" dirty="0">
              <a:latin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FB9D8C8-9803-437B-974F-CA0F4C7C6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625" y="2592481"/>
            <a:ext cx="696277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9ACEA-9CCE-4602-81E9-CEEB1166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Python Socket </a:t>
            </a:r>
            <a:r>
              <a:rPr lang="zh-TW" altLang="en-US" dirty="0">
                <a:latin typeface="+mj-lt"/>
              </a:rPr>
              <a:t>型別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E7142B-9204-4E75-9010-959E7B4A5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724EA9-BF92-46A4-ABF0-EDBDB2105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00" y="1564188"/>
            <a:ext cx="6943725" cy="523875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36E2135-13F3-4AFD-96E8-57C412897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82985"/>
              </p:ext>
            </p:extLst>
          </p:nvPr>
        </p:nvGraphicFramePr>
        <p:xfrm>
          <a:off x="1402976" y="2153870"/>
          <a:ext cx="60960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64756115"/>
                    </a:ext>
                  </a:extLst>
                </a:gridCol>
                <a:gridCol w="2091765">
                  <a:extLst>
                    <a:ext uri="{9D8B030D-6E8A-4147-A177-3AD203B41FA5}">
                      <a16:colId xmlns:a16="http://schemas.microsoft.com/office/drawing/2014/main" val="2985983461"/>
                    </a:ext>
                  </a:extLst>
                </a:gridCol>
                <a:gridCol w="1972235">
                  <a:extLst>
                    <a:ext uri="{9D8B030D-6E8A-4147-A177-3AD203B41FA5}">
                      <a16:colId xmlns:a16="http://schemas.microsoft.com/office/drawing/2014/main" val="270911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欄位類別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名稱宣告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family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socket.AF_UNIX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本機之間</a:t>
                      </a:r>
                      <a:r>
                        <a:rPr lang="en-US" altLang="zh-TW" dirty="0"/>
                        <a:t>process</a:t>
                      </a:r>
                      <a:r>
                        <a:rPr lang="zh-TW" altLang="en-US" dirty="0"/>
                        <a:t>溝通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1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socket.AF_INET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IPV4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3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socket.AF_INET6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IPV6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socket.SOCK_STREAM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TCP</a:t>
                      </a:r>
                      <a:r>
                        <a:rPr lang="zh-TW" altLang="en-US" dirty="0"/>
                        <a:t>協定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socket.SOCK_DGRAM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UDP</a:t>
                      </a:r>
                      <a:r>
                        <a:rPr lang="zh-TW" altLang="en-US" dirty="0"/>
                        <a:t>協定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43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protocal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預設為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9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Python Socket </a:t>
            </a:r>
            <a:r>
              <a:rPr lang="zh-TW" altLang="en-US" dirty="0">
                <a:latin typeface="+mj-lt"/>
              </a:rPr>
              <a:t>介紹</a:t>
            </a:r>
            <a:endParaRPr dirty="0">
              <a:latin typeface="+mj-lt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93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>
                <a:latin typeface="+mn-lt"/>
              </a:rPr>
              <a:t>建立</a:t>
            </a:r>
            <a:r>
              <a:rPr lang="en-US" altLang="zh-TW" dirty="0">
                <a:latin typeface="+mn-lt"/>
              </a:rPr>
              <a:t>TCP socket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>
                <a:latin typeface="+mn-lt"/>
              </a:rPr>
              <a:t>建立</a:t>
            </a:r>
            <a:r>
              <a:rPr lang="en-US" altLang="zh-TW" dirty="0">
                <a:latin typeface="+mn-lt"/>
              </a:rPr>
              <a:t>UDP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socket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zh-TW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zh-TW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>
                <a:latin typeface="+mn-lt"/>
              </a:rPr>
              <a:t>這樣就完成</a:t>
            </a:r>
            <a:r>
              <a:rPr lang="en-US" altLang="zh-TW" dirty="0">
                <a:latin typeface="+mn-lt"/>
              </a:rPr>
              <a:t>socket</a:t>
            </a:r>
            <a:r>
              <a:rPr lang="zh-TW" altLang="en-US" dirty="0">
                <a:latin typeface="+mn-lt"/>
              </a:rPr>
              <a:t>的建立了，而在網路通信中需要有客戶</a:t>
            </a:r>
            <a:r>
              <a:rPr lang="en-US" altLang="zh-TW" dirty="0">
                <a:latin typeface="+mn-lt"/>
              </a:rPr>
              <a:t>(Client)</a:t>
            </a:r>
            <a:r>
              <a:rPr lang="zh-TW" altLang="en-US" dirty="0">
                <a:latin typeface="+mn-lt"/>
              </a:rPr>
              <a:t>端和伺服器</a:t>
            </a:r>
            <a:r>
              <a:rPr lang="en-US" altLang="zh-TW" dirty="0">
                <a:latin typeface="+mn-lt"/>
              </a:rPr>
              <a:t>(Server)</a:t>
            </a:r>
            <a:r>
              <a:rPr lang="zh-TW" altLang="en-US" dirty="0">
                <a:latin typeface="+mn-lt"/>
              </a:rPr>
              <a:t>端，待會會再分別介紹兩者所需要使用的函式</a:t>
            </a:r>
            <a:endParaRPr lang="en-US" altLang="zh-TW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FB67B7-09E9-4991-9B6D-A78E1FE8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35" y="1906544"/>
            <a:ext cx="7581900" cy="4762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8C782AF-5E7E-4F73-B321-FF10619AAF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9" r="5001"/>
          <a:stretch/>
        </p:blipFill>
        <p:spPr>
          <a:xfrm>
            <a:off x="1364735" y="2764183"/>
            <a:ext cx="7510323" cy="4501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Python Socket 函式</a:t>
            </a:r>
            <a:endParaRPr dirty="0">
              <a:latin typeface="+mj-lt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93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+mn-lt"/>
              </a:rPr>
              <a:t>Server</a:t>
            </a:r>
            <a:r>
              <a:rPr lang="zh-TW" altLang="en-US" dirty="0">
                <a:latin typeface="+mn-lt"/>
              </a:rPr>
              <a:t>端的函式</a:t>
            </a: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+mn-lt"/>
            </a:endParaRPr>
          </a:p>
          <a:p>
            <a:endParaRPr lang="en-US" altLang="zh-TW" b="1" dirty="0">
              <a:effectLst/>
              <a:latin typeface="+mn-lt"/>
            </a:endParaRPr>
          </a:p>
          <a:p>
            <a:endParaRPr lang="en-US" altLang="zh-TW" b="1" dirty="0">
              <a:latin typeface="+mn-lt"/>
            </a:endParaRPr>
          </a:p>
          <a:p>
            <a:r>
              <a:rPr lang="en-US" altLang="zh-TW" b="1" dirty="0" err="1">
                <a:effectLst/>
                <a:latin typeface="+mn-lt"/>
              </a:rPr>
              <a:t>s.bind</a:t>
            </a:r>
            <a:r>
              <a:rPr lang="en-US" altLang="zh-TW" b="1" dirty="0">
                <a:effectLst/>
                <a:latin typeface="+mn-lt"/>
              </a:rPr>
              <a:t>(address)</a:t>
            </a:r>
            <a:r>
              <a:rPr lang="zh-TW" altLang="en-US" dirty="0">
                <a:effectLst/>
                <a:latin typeface="+mn-lt"/>
              </a:rPr>
              <a:t>：綁定在指定地址上，</a:t>
            </a:r>
            <a:r>
              <a:rPr lang="en-US" altLang="zh-TW" dirty="0">
                <a:effectLst/>
                <a:latin typeface="+mn-lt"/>
              </a:rPr>
              <a:t>address</a:t>
            </a:r>
            <a:r>
              <a:rPr lang="zh-TW" altLang="en-US" dirty="0">
                <a:effectLst/>
                <a:latin typeface="+mn-lt"/>
              </a:rPr>
              <a:t>的格式是一個</a:t>
            </a:r>
            <a:r>
              <a:rPr lang="en-US" altLang="zh-TW" dirty="0">
                <a:effectLst/>
                <a:latin typeface="+mn-lt"/>
              </a:rPr>
              <a:t>tuple:(host, port)</a:t>
            </a:r>
            <a:r>
              <a:rPr lang="zh-TW" altLang="en-US" dirty="0">
                <a:effectLst/>
                <a:latin typeface="+mn-lt"/>
              </a:rPr>
              <a:t>，</a:t>
            </a:r>
            <a:r>
              <a:rPr lang="en-US" altLang="zh-TW" dirty="0">
                <a:effectLst/>
                <a:latin typeface="+mn-lt"/>
              </a:rPr>
              <a:t>host</a:t>
            </a:r>
            <a:r>
              <a:rPr lang="zh-TW" altLang="en-US" dirty="0">
                <a:effectLst/>
                <a:latin typeface="+mn-lt"/>
              </a:rPr>
              <a:t>是本機</a:t>
            </a:r>
            <a:r>
              <a:rPr lang="en-US" altLang="zh-TW" dirty="0">
                <a:effectLst/>
                <a:latin typeface="+mn-lt"/>
              </a:rPr>
              <a:t>IP</a:t>
            </a:r>
            <a:r>
              <a:rPr lang="zh-TW" altLang="en-US" dirty="0">
                <a:effectLst/>
                <a:latin typeface="+mn-lt"/>
              </a:rPr>
              <a:t>、</a:t>
            </a:r>
            <a:r>
              <a:rPr lang="en-US" altLang="zh-TW" dirty="0">
                <a:effectLst/>
                <a:latin typeface="+mn-lt"/>
              </a:rPr>
              <a:t>port</a:t>
            </a:r>
            <a:r>
              <a:rPr lang="zh-TW" altLang="en-US" dirty="0">
                <a:effectLst/>
                <a:latin typeface="+mn-lt"/>
              </a:rPr>
              <a:t>是要綁定的端口。</a:t>
            </a:r>
          </a:p>
          <a:p>
            <a:r>
              <a:rPr lang="en-US" altLang="zh-TW" b="1" dirty="0" err="1">
                <a:effectLst/>
                <a:latin typeface="+mn-lt"/>
              </a:rPr>
              <a:t>s.listen</a:t>
            </a:r>
            <a:r>
              <a:rPr lang="en-US" altLang="zh-TW" b="1" dirty="0">
                <a:effectLst/>
                <a:latin typeface="+mn-lt"/>
              </a:rPr>
              <a:t>(backlog)</a:t>
            </a:r>
            <a:r>
              <a:rPr lang="zh-TW" altLang="en-US" dirty="0">
                <a:effectLst/>
                <a:latin typeface="+mn-lt"/>
              </a:rPr>
              <a:t>：等待連線，</a:t>
            </a:r>
            <a:r>
              <a:rPr lang="en-US" altLang="zh-TW" dirty="0">
                <a:effectLst/>
                <a:latin typeface="+mn-lt"/>
              </a:rPr>
              <a:t>backlog</a:t>
            </a:r>
            <a:r>
              <a:rPr lang="zh-TW" altLang="en-US" dirty="0">
                <a:effectLst/>
                <a:latin typeface="+mn-lt"/>
              </a:rPr>
              <a:t>是允許最大的連線數，像</a:t>
            </a:r>
            <a:r>
              <a:rPr lang="en-US" altLang="zh-TW" dirty="0" err="1">
                <a:effectLst/>
                <a:latin typeface="+mn-lt"/>
              </a:rPr>
              <a:t>s.listen</a:t>
            </a:r>
            <a:r>
              <a:rPr lang="en-US" altLang="zh-TW" dirty="0">
                <a:effectLst/>
                <a:latin typeface="+mn-lt"/>
              </a:rPr>
              <a:t>(2)</a:t>
            </a:r>
            <a:r>
              <a:rPr lang="zh-TW" altLang="en-US" dirty="0">
                <a:effectLst/>
                <a:latin typeface="+mn-lt"/>
              </a:rPr>
              <a:t>就只允許</a:t>
            </a:r>
            <a:r>
              <a:rPr lang="en-US" altLang="zh-TW" dirty="0">
                <a:effectLst/>
                <a:latin typeface="+mn-lt"/>
              </a:rPr>
              <a:t>2</a:t>
            </a:r>
            <a:r>
              <a:rPr lang="zh-TW" altLang="en-US" dirty="0">
                <a:effectLst/>
                <a:latin typeface="+mn-lt"/>
              </a:rPr>
              <a:t>個人連進來，超過者拒絕連線。</a:t>
            </a:r>
          </a:p>
          <a:p>
            <a:r>
              <a:rPr lang="en-US" altLang="zh-TW" b="1" dirty="0" err="1">
                <a:effectLst/>
                <a:latin typeface="+mn-lt"/>
              </a:rPr>
              <a:t>s.accept</a:t>
            </a:r>
            <a:r>
              <a:rPr lang="en-US" altLang="zh-TW" b="1" dirty="0">
                <a:effectLst/>
                <a:latin typeface="+mn-lt"/>
              </a:rPr>
              <a:t>()</a:t>
            </a:r>
            <a:r>
              <a:rPr lang="zh-TW" altLang="en-US" dirty="0">
                <a:effectLst/>
                <a:latin typeface="+mn-lt"/>
              </a:rPr>
              <a:t>：連接成功後，會回傳一個</a:t>
            </a:r>
            <a:r>
              <a:rPr lang="en-US" altLang="zh-TW" dirty="0">
                <a:effectLst/>
                <a:latin typeface="+mn-lt"/>
              </a:rPr>
              <a:t>tuple:</a:t>
            </a:r>
            <a:r>
              <a:rPr lang="zh-TW" altLang="en-US" dirty="0">
                <a:effectLst/>
                <a:latin typeface="+mn-lt"/>
              </a:rPr>
              <a:t>（</a:t>
            </a:r>
            <a:r>
              <a:rPr lang="en-US" altLang="zh-TW" dirty="0">
                <a:effectLst/>
                <a:latin typeface="+mn-lt"/>
              </a:rPr>
              <a:t>conn, address</a:t>
            </a:r>
            <a:r>
              <a:rPr lang="zh-TW" altLang="en-US" dirty="0">
                <a:effectLst/>
                <a:latin typeface="+mn-lt"/>
              </a:rPr>
              <a:t>），</a:t>
            </a:r>
            <a:r>
              <a:rPr lang="en-US" altLang="zh-TW" dirty="0">
                <a:effectLst/>
                <a:latin typeface="+mn-lt"/>
              </a:rPr>
              <a:t>conn</a:t>
            </a:r>
            <a:r>
              <a:rPr lang="zh-TW" altLang="en-US" dirty="0">
                <a:effectLst/>
                <a:latin typeface="+mn-lt"/>
              </a:rPr>
              <a:t>是新的</a:t>
            </a:r>
            <a:r>
              <a:rPr lang="en-US" altLang="zh-TW" dirty="0">
                <a:effectLst/>
                <a:latin typeface="+mn-lt"/>
              </a:rPr>
              <a:t>socket</a:t>
            </a:r>
            <a:r>
              <a:rPr lang="zh-TW" altLang="en-US" dirty="0">
                <a:effectLst/>
                <a:latin typeface="+mn-lt"/>
              </a:rPr>
              <a:t>，可以用來收發資料；</a:t>
            </a:r>
            <a:r>
              <a:rPr lang="en-US" altLang="zh-TW" dirty="0">
                <a:effectLst/>
                <a:latin typeface="+mn-lt"/>
              </a:rPr>
              <a:t>address</a:t>
            </a:r>
            <a:r>
              <a:rPr lang="zh-TW" altLang="en-US" dirty="0">
                <a:effectLst/>
                <a:latin typeface="+mn-lt"/>
              </a:rPr>
              <a:t>是連接客戶端的</a:t>
            </a:r>
            <a:r>
              <a:rPr lang="en-US" altLang="zh-TW" dirty="0">
                <a:effectLst/>
                <a:latin typeface="+mn-lt"/>
              </a:rPr>
              <a:t>IP</a:t>
            </a:r>
            <a:r>
              <a:rPr lang="zh-TW" altLang="en-US" dirty="0">
                <a:effectLst/>
                <a:latin typeface="+mn-lt"/>
              </a:rPr>
              <a:t>位址。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524D6E8-7598-4A71-A56C-A26C9994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7" y="2030934"/>
            <a:ext cx="3710828" cy="108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6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Python Socket 函式</a:t>
            </a:r>
            <a:endParaRPr dirty="0">
              <a:latin typeface="+mj-lt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94444"/>
            <a:ext cx="7038900" cy="3293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dirty="0"/>
              <a:t>Client</a:t>
            </a:r>
            <a:r>
              <a:rPr lang="zh-TW" altLang="en-US" dirty="0"/>
              <a:t>端的函式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endParaRPr lang="en-US" altLang="zh-TW" b="1" dirty="0">
              <a:effectLst/>
            </a:endParaRPr>
          </a:p>
          <a:p>
            <a:r>
              <a:rPr lang="en-US" altLang="zh-TW" b="1" dirty="0" err="1">
                <a:effectLst/>
              </a:rPr>
              <a:t>s.connect</a:t>
            </a:r>
            <a:r>
              <a:rPr lang="en-US" altLang="zh-TW" b="1" dirty="0">
                <a:effectLst/>
              </a:rPr>
              <a:t>(address)</a:t>
            </a:r>
            <a:r>
              <a:rPr lang="zh-TW" altLang="en-US" dirty="0">
                <a:effectLst/>
              </a:rPr>
              <a:t>：連結伺服器，</a:t>
            </a:r>
            <a:r>
              <a:rPr lang="en-US" altLang="zh-TW" dirty="0">
                <a:effectLst/>
              </a:rPr>
              <a:t>address</a:t>
            </a:r>
            <a:r>
              <a:rPr lang="zh-TW" altLang="en-US" dirty="0">
                <a:effectLst/>
              </a:rPr>
              <a:t>的格式是一個</a:t>
            </a:r>
            <a:r>
              <a:rPr lang="en-US" altLang="zh-TW" dirty="0">
                <a:effectLst/>
              </a:rPr>
              <a:t>tuple:(host, port)</a:t>
            </a:r>
            <a:r>
              <a:rPr lang="zh-TW" altLang="en-US" dirty="0">
                <a:effectLst/>
              </a:rPr>
              <a:t>，</a:t>
            </a:r>
            <a:r>
              <a:rPr lang="en-US" altLang="zh-TW" dirty="0">
                <a:effectLst/>
              </a:rPr>
              <a:t>host</a:t>
            </a:r>
            <a:r>
              <a:rPr lang="zh-TW" altLang="en-US" dirty="0">
                <a:effectLst/>
              </a:rPr>
              <a:t>是伺服器端</a:t>
            </a:r>
            <a:r>
              <a:rPr lang="en-US" altLang="zh-TW" dirty="0">
                <a:effectLst/>
              </a:rPr>
              <a:t>IP</a:t>
            </a:r>
            <a:r>
              <a:rPr lang="zh-TW" altLang="en-US" dirty="0">
                <a:effectLst/>
              </a:rPr>
              <a:t>、</a:t>
            </a:r>
            <a:r>
              <a:rPr lang="en-US" altLang="zh-TW" dirty="0">
                <a:effectLst/>
              </a:rPr>
              <a:t>port</a:t>
            </a:r>
            <a:r>
              <a:rPr lang="zh-TW" altLang="en-US" dirty="0">
                <a:effectLst/>
              </a:rPr>
              <a:t>是伺服器端綁定的端口。如果連線失敗，會傳回</a:t>
            </a:r>
            <a:r>
              <a:rPr lang="en-US" altLang="zh-TW" dirty="0" err="1">
                <a:effectLst/>
              </a:rPr>
              <a:t>socket.error</a:t>
            </a:r>
            <a:r>
              <a:rPr lang="zh-TW" altLang="en-US" dirty="0">
                <a:effectLst/>
              </a:rPr>
              <a:t>。</a:t>
            </a:r>
          </a:p>
          <a:p>
            <a:r>
              <a:rPr lang="en-US" altLang="zh-TW" b="1" dirty="0" err="1">
                <a:effectLst/>
              </a:rPr>
              <a:t>s.connect_ex</a:t>
            </a:r>
            <a:r>
              <a:rPr lang="en-US" altLang="zh-TW" b="1" dirty="0">
                <a:effectLst/>
              </a:rPr>
              <a:t>(address)</a:t>
            </a:r>
            <a:r>
              <a:rPr lang="zh-TW" altLang="en-US" dirty="0">
                <a:effectLst/>
              </a:rPr>
              <a:t>：功能跟</a:t>
            </a:r>
            <a:r>
              <a:rPr lang="en-US" altLang="zh-TW" dirty="0">
                <a:effectLst/>
              </a:rPr>
              <a:t>connect(address)</a:t>
            </a:r>
            <a:r>
              <a:rPr lang="zh-TW" altLang="en-US" dirty="0">
                <a:effectLst/>
              </a:rPr>
              <a:t>一樣，只是如果成功連線會回傳</a:t>
            </a:r>
            <a:r>
              <a:rPr lang="en-US" altLang="zh-TW" dirty="0">
                <a:effectLst/>
              </a:rPr>
              <a:t>0</a:t>
            </a:r>
            <a:r>
              <a:rPr lang="zh-TW" altLang="en-US" dirty="0">
                <a:effectLst/>
              </a:rPr>
              <a:t>，失敗會回傳</a:t>
            </a:r>
            <a:r>
              <a:rPr lang="en-US" altLang="zh-TW" dirty="0">
                <a:effectLst/>
              </a:rPr>
              <a:t>error</a:t>
            </a:r>
            <a:r>
              <a:rPr lang="zh-TW" altLang="en-US" dirty="0">
                <a:effectLst/>
              </a:rPr>
              <a:t>的數值。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B2BBA19-B22E-49E2-A077-F9CBE816B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92" y="2084573"/>
            <a:ext cx="3494837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4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Python Socket 函式</a:t>
            </a:r>
            <a:endParaRPr dirty="0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93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/>
              <a:t>皆會使用到的函式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r>
              <a:rPr lang="en-US" altLang="zh-TW" b="1" dirty="0" err="1">
                <a:effectLst/>
              </a:rPr>
              <a:t>s.recv</a:t>
            </a:r>
            <a:r>
              <a:rPr lang="en-US" altLang="zh-TW" b="1" dirty="0">
                <a:effectLst/>
              </a:rPr>
              <a:t>(</a:t>
            </a:r>
            <a:r>
              <a:rPr lang="en-US" altLang="zh-TW" b="1" dirty="0" err="1">
                <a:effectLst/>
              </a:rPr>
              <a:t>bufsize</a:t>
            </a:r>
            <a:r>
              <a:rPr lang="en-US" altLang="zh-TW" b="1" dirty="0">
                <a:effectLst/>
              </a:rPr>
              <a:t>[, flag])</a:t>
            </a:r>
            <a:r>
              <a:rPr lang="zh-TW" altLang="en-US" dirty="0">
                <a:effectLst/>
              </a:rPr>
              <a:t>：接收</a:t>
            </a:r>
            <a:r>
              <a:rPr lang="en-US" altLang="zh-TW" dirty="0">
                <a:effectLst/>
              </a:rPr>
              <a:t>TCP</a:t>
            </a:r>
            <a:r>
              <a:rPr lang="zh-TW" altLang="en-US" dirty="0">
                <a:effectLst/>
              </a:rPr>
              <a:t>連接的資料，資料以字串形式回傳</a:t>
            </a:r>
            <a:r>
              <a:rPr lang="en-US" altLang="zh-TW" dirty="0" err="1">
                <a:effectLst/>
              </a:rPr>
              <a:t>bufsize</a:t>
            </a:r>
            <a:r>
              <a:rPr lang="zh-TW" altLang="en-US" dirty="0">
                <a:effectLst/>
              </a:rPr>
              <a:t>是要接收的最大資料量。</a:t>
            </a:r>
            <a:r>
              <a:rPr lang="en-US" altLang="zh-TW" dirty="0">
                <a:effectLst/>
              </a:rPr>
              <a:t>flag</a:t>
            </a:r>
            <a:r>
              <a:rPr lang="zh-TW" altLang="en-US" dirty="0">
                <a:effectLst/>
              </a:rPr>
              <a:t>提供其他訊息，但通常可以忽略。</a:t>
            </a:r>
          </a:p>
          <a:p>
            <a:r>
              <a:rPr lang="en-US" altLang="zh-TW" b="1" dirty="0" err="1">
                <a:effectLst/>
              </a:rPr>
              <a:t>s.send</a:t>
            </a:r>
            <a:r>
              <a:rPr lang="en-US" altLang="zh-TW" b="1" dirty="0">
                <a:effectLst/>
              </a:rPr>
              <a:t>(string[, flag])</a:t>
            </a:r>
            <a:r>
              <a:rPr lang="zh-TW" altLang="en-US" dirty="0">
                <a:effectLst/>
              </a:rPr>
              <a:t>：以</a:t>
            </a:r>
            <a:r>
              <a:rPr lang="en-US" altLang="zh-TW" dirty="0">
                <a:effectLst/>
              </a:rPr>
              <a:t>TCP</a:t>
            </a:r>
            <a:r>
              <a:rPr lang="zh-TW" altLang="en-US" dirty="0">
                <a:effectLst/>
              </a:rPr>
              <a:t>協定發送資料，會回傳要發送的資料量。</a:t>
            </a:r>
          </a:p>
          <a:p>
            <a:r>
              <a:rPr lang="en-US" altLang="zh-TW" b="1" dirty="0" err="1">
                <a:effectLst/>
              </a:rPr>
              <a:t>s.sendall</a:t>
            </a:r>
            <a:r>
              <a:rPr lang="en-US" altLang="zh-TW" b="1" dirty="0">
                <a:effectLst/>
              </a:rPr>
              <a:t>(string[, flag])</a:t>
            </a:r>
            <a:r>
              <a:rPr lang="zh-TW" altLang="en-US" dirty="0">
                <a:effectLst/>
              </a:rPr>
              <a:t>：嘗試一次完整發送整個</a:t>
            </a:r>
            <a:r>
              <a:rPr lang="en-US" altLang="zh-TW" dirty="0">
                <a:effectLst/>
              </a:rPr>
              <a:t>string</a:t>
            </a:r>
            <a:r>
              <a:rPr lang="zh-TW" altLang="en-US" dirty="0">
                <a:effectLst/>
              </a:rPr>
              <a:t>，失敗會拋出例外。</a:t>
            </a:r>
          </a:p>
          <a:p>
            <a:r>
              <a:rPr lang="en-US" altLang="zh-TW" b="1" dirty="0" err="1">
                <a:effectLst/>
              </a:rPr>
              <a:t>s.recvfrom</a:t>
            </a:r>
            <a:r>
              <a:rPr lang="en-US" altLang="zh-TW" b="1" dirty="0">
                <a:effectLst/>
              </a:rPr>
              <a:t>(</a:t>
            </a:r>
            <a:r>
              <a:rPr lang="en-US" altLang="zh-TW" b="1" dirty="0" err="1">
                <a:effectLst/>
              </a:rPr>
              <a:t>bufsize</a:t>
            </a:r>
            <a:r>
              <a:rPr lang="en-US" altLang="zh-TW" b="1" dirty="0">
                <a:effectLst/>
              </a:rPr>
              <a:t>[, flag])</a:t>
            </a:r>
            <a:r>
              <a:rPr lang="zh-TW" altLang="en-US" dirty="0">
                <a:effectLst/>
              </a:rPr>
              <a:t>：接收</a:t>
            </a:r>
            <a:r>
              <a:rPr lang="en-US" altLang="zh-TW" dirty="0">
                <a:effectLst/>
              </a:rPr>
              <a:t>UDP</a:t>
            </a:r>
            <a:r>
              <a:rPr lang="zh-TW" altLang="en-US" dirty="0">
                <a:effectLst/>
              </a:rPr>
              <a:t>資料，會回傳一個</a:t>
            </a:r>
            <a:r>
              <a:rPr lang="en-US" altLang="zh-TW" dirty="0">
                <a:effectLst/>
              </a:rPr>
              <a:t>tuple:</a:t>
            </a:r>
            <a:r>
              <a:rPr lang="zh-TW" altLang="en-US" dirty="0">
                <a:effectLst/>
              </a:rPr>
              <a:t>（</a:t>
            </a:r>
            <a:r>
              <a:rPr lang="en-US" altLang="zh-TW" dirty="0">
                <a:effectLst/>
              </a:rPr>
              <a:t>data, address</a:t>
            </a:r>
            <a:r>
              <a:rPr lang="zh-TW" altLang="en-US" dirty="0">
                <a:effectLst/>
              </a:rPr>
              <a:t>），</a:t>
            </a:r>
            <a:r>
              <a:rPr lang="en-US" altLang="zh-TW" dirty="0">
                <a:effectLst/>
              </a:rPr>
              <a:t>data</a:t>
            </a:r>
            <a:r>
              <a:rPr lang="zh-TW" altLang="en-US" dirty="0">
                <a:effectLst/>
              </a:rPr>
              <a:t>是資料，而</a:t>
            </a:r>
            <a:r>
              <a:rPr lang="en-US" altLang="zh-TW" dirty="0">
                <a:effectLst/>
              </a:rPr>
              <a:t>address</a:t>
            </a:r>
            <a:r>
              <a:rPr lang="zh-TW" altLang="en-US" dirty="0">
                <a:effectLst/>
              </a:rPr>
              <a:t>是發送端的</a:t>
            </a:r>
            <a:r>
              <a:rPr lang="en-US" altLang="zh-TW" dirty="0">
                <a:effectLst/>
              </a:rPr>
              <a:t>IP</a:t>
            </a:r>
            <a:r>
              <a:rPr lang="zh-TW" altLang="en-US" dirty="0">
                <a:effectLst/>
              </a:rPr>
              <a:t>。</a:t>
            </a:r>
          </a:p>
          <a:p>
            <a:r>
              <a:rPr lang="en-US" altLang="zh-TW" b="1" dirty="0" err="1">
                <a:effectLst/>
              </a:rPr>
              <a:t>s.sendto</a:t>
            </a:r>
            <a:r>
              <a:rPr lang="en-US" altLang="zh-TW" b="1" dirty="0">
                <a:effectLst/>
              </a:rPr>
              <a:t>(string[, flag], address)</a:t>
            </a:r>
            <a:r>
              <a:rPr lang="zh-TW" altLang="en-US" dirty="0">
                <a:effectLst/>
              </a:rPr>
              <a:t>：發送</a:t>
            </a:r>
            <a:r>
              <a:rPr lang="en-US" altLang="zh-TW" dirty="0">
                <a:effectLst/>
              </a:rPr>
              <a:t>UDP</a:t>
            </a:r>
            <a:r>
              <a:rPr lang="zh-TW" altLang="en-US" dirty="0">
                <a:effectLst/>
              </a:rPr>
              <a:t>資料，</a:t>
            </a:r>
            <a:r>
              <a:rPr lang="en-US" altLang="zh-TW" dirty="0">
                <a:effectLst/>
              </a:rPr>
              <a:t>address</a:t>
            </a:r>
            <a:r>
              <a:rPr lang="zh-TW" altLang="en-US" dirty="0">
                <a:effectLst/>
              </a:rPr>
              <a:t>的格式是一個</a:t>
            </a:r>
            <a:r>
              <a:rPr lang="en-US" altLang="zh-TW" dirty="0">
                <a:effectLst/>
              </a:rPr>
              <a:t>tuple:(</a:t>
            </a:r>
            <a:r>
              <a:rPr lang="en-US" altLang="zh-TW" dirty="0" err="1">
                <a:effectLst/>
              </a:rPr>
              <a:t>ipaddr</a:t>
            </a:r>
            <a:r>
              <a:rPr lang="en-US" altLang="zh-TW" dirty="0">
                <a:effectLst/>
              </a:rPr>
              <a:t>, port)</a:t>
            </a:r>
            <a:r>
              <a:rPr lang="zh-TW" altLang="en-US" dirty="0">
                <a:effectLst/>
              </a:rPr>
              <a:t>，指定伺服器發送，和</a:t>
            </a:r>
            <a:r>
              <a:rPr lang="en-US" altLang="zh-TW" dirty="0">
                <a:effectLst/>
              </a:rPr>
              <a:t>send</a:t>
            </a:r>
            <a:r>
              <a:rPr lang="zh-TW" altLang="en-US" dirty="0">
                <a:effectLst/>
              </a:rPr>
              <a:t>一樣，會回傳要發送的量。</a:t>
            </a:r>
          </a:p>
          <a:p>
            <a:r>
              <a:rPr lang="en-US" altLang="zh-TW" b="1" dirty="0" err="1">
                <a:effectLst/>
              </a:rPr>
              <a:t>s.close</a:t>
            </a:r>
            <a:r>
              <a:rPr lang="en-US" altLang="zh-TW" b="1" dirty="0">
                <a:effectLst/>
              </a:rPr>
              <a:t>()</a:t>
            </a:r>
            <a:r>
              <a:rPr lang="zh-TW" altLang="en-US" dirty="0">
                <a:effectLst/>
              </a:rPr>
              <a:t>：關閉</a:t>
            </a:r>
            <a:r>
              <a:rPr lang="en-US" altLang="zh-TW" dirty="0">
                <a:effectLst/>
              </a:rPr>
              <a:t>socket</a:t>
            </a:r>
            <a:r>
              <a:rPr lang="zh-TW" altLang="en-US" dirty="0">
                <a:effectLst/>
              </a:rPr>
              <a:t>。</a:t>
            </a:r>
          </a:p>
          <a:p>
            <a:endParaRPr lang="zh-TW" altLang="en-US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33BF62-0104-4FCC-A2BD-6A2DBC48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11" y="1294685"/>
            <a:ext cx="3396783" cy="12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35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823849" y="2053000"/>
            <a:ext cx="5630739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+mj-lt"/>
              </a:rPr>
              <a:t>Socket Programming </a:t>
            </a:r>
            <a:r>
              <a:rPr lang="zh-TW" altLang="en-US" dirty="0">
                <a:latin typeface="+mj-lt"/>
              </a:rPr>
              <a:t>程式</a:t>
            </a:r>
            <a:r>
              <a:rPr lang="zh-TW" altLang="en-US">
                <a:latin typeface="+mj-lt"/>
              </a:rPr>
              <a:t>實作</a:t>
            </a:r>
            <a:br>
              <a:rPr lang="en-US" altLang="zh-TW">
                <a:latin typeface="+mj-lt"/>
              </a:rPr>
            </a:br>
            <a:r>
              <a:rPr lang="en-US" altLang="zh-TW">
                <a:latin typeface="+mj-lt"/>
              </a:rPr>
              <a:t>(Python)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100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甚麼是SOCKET? 為什麼需要SOCKET?</a:t>
            </a:r>
            <a:endParaRPr dirty="0">
              <a:latin typeface="+mj-lt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dirty="0">
                <a:latin typeface="+mn-lt"/>
                <a:cs typeface="Lato" panose="020F0502020204030203" pitchFamily="34" charset="0"/>
              </a:rPr>
              <a:t>Socket 就像一個電話插座，負責連通兩端的電話，進行點對點通信，讓電話可以進行通信，埠就像插座上的孔，埠不能同時被其他進程占用。而我們建立連接就像把插頭插在這個插座上，創建一個 Socket 實例開始監聽後，這個電話插座就時刻監聽著消息的傳入，誰撥通我這個「IP 地址和埠」，我就接通誰。</a:t>
            </a:r>
            <a:endParaRPr dirty="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823849" y="2053000"/>
            <a:ext cx="5630739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+mj-lt"/>
              </a:rPr>
              <a:t>TCP socket</a:t>
            </a:r>
            <a:br>
              <a:rPr lang="en-US" altLang="zh-TW" dirty="0">
                <a:latin typeface="+mj-lt"/>
              </a:rPr>
            </a:br>
            <a:r>
              <a:rPr lang="en-US" altLang="zh-TW" dirty="0">
                <a:latin typeface="+mj-lt"/>
              </a:rPr>
              <a:t>Server</a:t>
            </a:r>
            <a:r>
              <a:rPr lang="zh-TW" altLang="en-US" dirty="0">
                <a:latin typeface="+mj-lt"/>
              </a:rPr>
              <a:t>端程式實作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6913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Python Socket Programming 實作</a:t>
            </a:r>
            <a:r>
              <a:rPr lang="en-US" altLang="zh-TW" dirty="0">
                <a:latin typeface="+mj-lt"/>
              </a:rPr>
              <a:t>(TCP)</a:t>
            </a:r>
            <a:endParaRPr dirty="0">
              <a:latin typeface="+mj-lt"/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+mn-lt"/>
              </a:rPr>
              <a:t>Server</a:t>
            </a:r>
            <a:r>
              <a:rPr lang="zh-TW" altLang="en-US" dirty="0">
                <a:latin typeface="+mn-lt"/>
              </a:rPr>
              <a:t>端</a:t>
            </a:r>
            <a:r>
              <a:rPr lang="en-US" altLang="zh-TW" dirty="0">
                <a:latin typeface="+mn-lt"/>
              </a:rPr>
              <a:t>:</a:t>
            </a:r>
            <a:endParaRPr dirty="0">
              <a:latin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B5E0EC-C976-43FF-9A77-9D03C54CA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984581"/>
            <a:ext cx="7038900" cy="28458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823849" y="2053000"/>
            <a:ext cx="5630739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+mj-lt"/>
              </a:rPr>
              <a:t>TCP socket</a:t>
            </a:r>
            <a:br>
              <a:rPr lang="en-US" altLang="zh-TW" dirty="0">
                <a:latin typeface="+mj-lt"/>
              </a:rPr>
            </a:br>
            <a:r>
              <a:rPr lang="en-US" altLang="zh-TW" dirty="0">
                <a:latin typeface="+mj-lt"/>
              </a:rPr>
              <a:t>Client</a:t>
            </a:r>
            <a:r>
              <a:rPr lang="zh-TW" altLang="en-US" dirty="0">
                <a:latin typeface="+mj-lt"/>
              </a:rPr>
              <a:t>端程式實作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142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Python Socket Programming 實作</a:t>
            </a:r>
            <a:r>
              <a:rPr lang="en-US" altLang="zh-TW" dirty="0">
                <a:latin typeface="+mj-lt"/>
              </a:rPr>
              <a:t>(TCP)</a:t>
            </a:r>
            <a:endParaRPr dirty="0">
              <a:latin typeface="+mj-lt"/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052550" y="1580997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+mn-lt"/>
              </a:rPr>
              <a:t>     Client</a:t>
            </a:r>
            <a:r>
              <a:rPr lang="zh-TW" altLang="en-US" dirty="0">
                <a:latin typeface="+mn-lt"/>
              </a:rPr>
              <a:t>端</a:t>
            </a:r>
            <a:r>
              <a:rPr lang="en-US" altLang="zh-TW" dirty="0">
                <a:latin typeface="+mn-lt"/>
              </a:rPr>
              <a:t>:</a:t>
            </a:r>
            <a:endParaRPr dirty="0">
              <a:latin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7262DAE-D1BF-413A-B8E2-BE4AC18A4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984581"/>
            <a:ext cx="7038900" cy="281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47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823849" y="2053000"/>
            <a:ext cx="5630739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+mj-lt"/>
              </a:rPr>
              <a:t>UDP socket</a:t>
            </a:r>
            <a:br>
              <a:rPr lang="en-US" altLang="zh-TW" dirty="0">
                <a:latin typeface="+mj-lt"/>
              </a:rPr>
            </a:br>
            <a:r>
              <a:rPr lang="en-US" altLang="zh-TW" dirty="0">
                <a:latin typeface="+mj-lt"/>
              </a:rPr>
              <a:t>Server</a:t>
            </a:r>
            <a:r>
              <a:rPr lang="zh-TW" altLang="en-US" dirty="0">
                <a:latin typeface="+mj-lt"/>
              </a:rPr>
              <a:t>端程式實作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0711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Python Socket Programming 實作</a:t>
            </a:r>
            <a:r>
              <a:rPr lang="en-US" altLang="zh-TW" dirty="0">
                <a:latin typeface="+mj-lt"/>
              </a:rPr>
              <a:t>(UDP)</a:t>
            </a:r>
            <a:endParaRPr dirty="0">
              <a:latin typeface="+mj-lt"/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+mn-lt"/>
              </a:rPr>
              <a:t>Server</a:t>
            </a:r>
            <a:r>
              <a:rPr lang="zh-TW" altLang="en-US" dirty="0">
                <a:latin typeface="+mn-lt"/>
              </a:rPr>
              <a:t>端</a:t>
            </a:r>
            <a:r>
              <a:rPr lang="en-US" altLang="zh-TW" dirty="0">
                <a:latin typeface="+mn-lt"/>
              </a:rPr>
              <a:t>:</a:t>
            </a:r>
            <a:endParaRPr dirty="0">
              <a:latin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7407AC-EB6B-42A9-AF20-4D7AB563A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984581"/>
            <a:ext cx="7038900" cy="284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35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823849" y="2053000"/>
            <a:ext cx="5630739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+mj-lt"/>
              </a:rPr>
              <a:t>UDP socket</a:t>
            </a:r>
            <a:br>
              <a:rPr lang="en-US" altLang="zh-TW" dirty="0">
                <a:latin typeface="+mj-lt"/>
              </a:rPr>
            </a:br>
            <a:r>
              <a:rPr lang="en-US" altLang="zh-TW" dirty="0">
                <a:latin typeface="+mj-lt"/>
              </a:rPr>
              <a:t>Client</a:t>
            </a:r>
            <a:r>
              <a:rPr lang="zh-TW" altLang="en-US" dirty="0">
                <a:latin typeface="+mj-lt"/>
              </a:rPr>
              <a:t>端程式實作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6316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Python Socket Programming 實作</a:t>
            </a:r>
            <a:r>
              <a:rPr lang="en-US" altLang="zh-TW" dirty="0">
                <a:latin typeface="+mj-lt"/>
              </a:rPr>
              <a:t>(UDP)</a:t>
            </a:r>
            <a:endParaRPr dirty="0">
              <a:latin typeface="+mj-lt"/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+mn-lt"/>
              </a:rPr>
              <a:t>Client</a:t>
            </a:r>
            <a:r>
              <a:rPr lang="zh-TW" altLang="en-US" dirty="0">
                <a:latin typeface="+mn-lt"/>
              </a:rPr>
              <a:t>端</a:t>
            </a:r>
            <a:r>
              <a:rPr lang="en-US" altLang="zh-TW" dirty="0">
                <a:latin typeface="+mn-lt"/>
              </a:rPr>
              <a:t>:</a:t>
            </a:r>
            <a:endParaRPr dirty="0">
              <a:latin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68A967A-AD79-40FE-9D56-827AA7337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981199"/>
            <a:ext cx="7038900" cy="281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42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Socket Programming (C</a:t>
            </a:r>
            <a:r>
              <a:rPr lang="zh-TW">
                <a:latin typeface="+mj-lt"/>
              </a:rPr>
              <a:t>++)</a:t>
            </a:r>
            <a:br>
              <a:rPr lang="en-US" altLang="zh-TW">
                <a:latin typeface="+mj-lt"/>
              </a:rPr>
            </a:br>
            <a:r>
              <a:rPr lang="en-US" altLang="zh-TW">
                <a:latin typeface="+mj-lt"/>
              </a:rPr>
              <a:t>Windows</a:t>
            </a:r>
            <a:r>
              <a:rPr lang="zh-TW" altLang="en-US">
                <a:latin typeface="+mj-lt"/>
              </a:rPr>
              <a:t>版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FF880-9B1D-421C-8815-D52CAD02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建立專案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C7E99C-7C36-4268-B976-C5131362F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Server </a:t>
            </a:r>
            <a:r>
              <a:rPr lang="zh-TW" altLang="en-US"/>
              <a:t>一個專案</a:t>
            </a:r>
            <a:endParaRPr lang="en-US" altLang="zh-TW"/>
          </a:p>
          <a:p>
            <a:r>
              <a:rPr lang="en-US" altLang="zh-TW"/>
              <a:t>Client </a:t>
            </a:r>
            <a:r>
              <a:rPr lang="zh-TW" altLang="en-US"/>
              <a:t>一個專案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1308BF-B014-4539-B9EF-811C8D30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90" y="1567550"/>
            <a:ext cx="3280842" cy="34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1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甚麼是SOCKET? 為什麼需要SOCKET?</a:t>
            </a:r>
            <a:endParaRPr dirty="0">
              <a:latin typeface="+mj-lt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dirty="0">
                <a:latin typeface="+mn-lt"/>
              </a:rPr>
              <a:t>Socket 本質上是一種 IPC (Inter-Process Communication) 的技術，用於兩個或多個process進行資料交換或者通訊。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TW" dirty="0">
                <a:latin typeface="+mn-lt"/>
              </a:rPr>
              <a:t>在網路領域，Socket著重的不是同一台主機間process的通訊，而是不同主機執行的process互相交換資料的通訊。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007F4-307B-47B7-8C19-C9A505C6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</a:t>
            </a:r>
            <a:r>
              <a:rPr lang="en-US" altLang="zh-TW"/>
              <a:t>cpp</a:t>
            </a:r>
            <a:r>
              <a:rPr lang="zh-TW" altLang="en-US"/>
              <a:t>檔案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4FEF99-F66D-46AC-9EB4-445C779EA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64D621-06CA-4DA4-8AB1-626BDCBE1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66" y="1644167"/>
            <a:ext cx="7544853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6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Visual Stduio 設定</a:t>
            </a:r>
            <a:r>
              <a:rPr lang="en-US" altLang="zh-TW" dirty="0">
                <a:latin typeface="+mj-lt"/>
              </a:rPr>
              <a:t>(1)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ED2C5F-5910-48F5-A322-5E785E41E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567550"/>
            <a:ext cx="5231047" cy="294860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Visual Stduio 設定</a:t>
            </a:r>
            <a:r>
              <a:rPr lang="en-US" altLang="zh-TW" dirty="0">
                <a:latin typeface="+mj-lt"/>
              </a:rPr>
              <a:t>(2)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85FD7C-81CE-41B9-B24F-E22BD8EA4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567550"/>
            <a:ext cx="5180858" cy="29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53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Visual Stduio 設定</a:t>
            </a:r>
            <a:r>
              <a:rPr lang="en-US" altLang="zh-TW" dirty="0">
                <a:latin typeface="+mj-lt"/>
              </a:rPr>
              <a:t>(3)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58F883-DC6E-4A4D-B4AC-10538F6E8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567550"/>
            <a:ext cx="5190706" cy="29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86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DEA05B-D965-4BCF-AC85-CC8CBE0F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Socket </a:t>
            </a:r>
            <a:r>
              <a:rPr lang="zh-TW" altLang="en-US"/>
              <a:t>函式庫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4F8454-9946-48DD-BF7F-33F383EA0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32272F-C1F9-41D6-99DC-3F4A955AE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82" y="2068161"/>
            <a:ext cx="5826836" cy="171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18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36595-B5A1-433F-B23C-AC7B04D9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Socket </a:t>
            </a:r>
            <a:r>
              <a:rPr lang="zh-TW" altLang="en-US"/>
              <a:t>型別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A64D75-B245-41CE-81C1-CC3ED2D57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SOCKET</a:t>
            </a:r>
          </a:p>
          <a:p>
            <a:pPr lvl="1"/>
            <a:r>
              <a:rPr lang="en-US" altLang="zh-TW"/>
              <a:t>Windows Socket API </a:t>
            </a:r>
            <a:r>
              <a:rPr lang="zh-TW" altLang="en-US"/>
              <a:t>中定義的資料類型，用來表示一個套接字（</a:t>
            </a:r>
            <a:r>
              <a:rPr lang="en-US" altLang="zh-TW"/>
              <a:t>socket</a:t>
            </a:r>
            <a:r>
              <a:rPr lang="zh-TW" altLang="en-US"/>
              <a:t>）</a:t>
            </a:r>
          </a:p>
          <a:p>
            <a:pPr lvl="1"/>
            <a:r>
              <a:rPr lang="zh-TW" altLang="en-US"/>
              <a:t>通常需要先呼叫 </a:t>
            </a:r>
            <a:r>
              <a:rPr lang="en-US" altLang="zh-TW"/>
              <a:t>socket() </a:t>
            </a:r>
            <a:r>
              <a:rPr lang="zh-TW" altLang="en-US"/>
              <a:t>函數來建立一個套接字</a:t>
            </a:r>
            <a:endParaRPr lang="en-US" altLang="zh-TW"/>
          </a:p>
          <a:p>
            <a:pPr lvl="1"/>
            <a:r>
              <a:rPr lang="zh-TW" altLang="en-US"/>
              <a:t>使用 </a:t>
            </a:r>
            <a:r>
              <a:rPr lang="en-US" altLang="zh-TW"/>
              <a:t>bind(), connect(), send(), recv() </a:t>
            </a:r>
            <a:r>
              <a:rPr lang="zh-TW" altLang="en-US"/>
              <a:t>等函數進行網路通訊操作</a:t>
            </a:r>
            <a:endParaRPr lang="en-US" altLang="zh-TW"/>
          </a:p>
          <a:p>
            <a:r>
              <a:rPr lang="en-US" altLang="zh-TW"/>
              <a:t>sockaddr_in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FB528A-0BB8-4106-99B9-2CBB51AB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70" y="2850624"/>
            <a:ext cx="4572000" cy="17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09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8D722-4526-4322-9324-67768B6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Socket </a:t>
            </a:r>
            <a:r>
              <a:rPr lang="zh-TW" altLang="en-US"/>
              <a:t>函式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CFF545-023A-487A-BF8A-BBB7A51B2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SOCKET </a:t>
            </a:r>
            <a:r>
              <a:rPr lang="en-US" altLang="zh-TW">
                <a:solidFill>
                  <a:srgbClr val="FF0000"/>
                </a:solidFill>
              </a:rPr>
              <a:t>socket</a:t>
            </a:r>
            <a:r>
              <a:rPr lang="en-US" altLang="zh-TW"/>
              <a:t> (int af,int type, int protocol)</a:t>
            </a:r>
          </a:p>
          <a:p>
            <a:pPr lvl="1"/>
            <a:r>
              <a:rPr lang="zh-TW" altLang="en-US"/>
              <a:t>初始化 </a:t>
            </a:r>
            <a:r>
              <a:rPr lang="en-US" altLang="zh-TW"/>
              <a:t>socket</a:t>
            </a:r>
          </a:p>
          <a:p>
            <a:pPr lvl="1"/>
            <a:r>
              <a:rPr lang="en-US" altLang="zh-TW"/>
              <a:t>af: </a:t>
            </a:r>
          </a:p>
          <a:p>
            <a:pPr lvl="2"/>
            <a:r>
              <a:rPr lang="da-DK" altLang="zh-TW"/>
              <a:t>AF_INET:</a:t>
            </a:r>
            <a:r>
              <a:rPr lang="zh-TW" altLang="da-DK"/>
              <a:t>使用</a:t>
            </a:r>
            <a:r>
              <a:rPr lang="da-DK" altLang="zh-TW"/>
              <a:t>IPv4</a:t>
            </a:r>
          </a:p>
          <a:p>
            <a:pPr lvl="2"/>
            <a:r>
              <a:rPr lang="da-DK" altLang="zh-TW"/>
              <a:t>AF_INET6:</a:t>
            </a:r>
            <a:r>
              <a:rPr lang="zh-TW" altLang="da-DK"/>
              <a:t>使用</a:t>
            </a:r>
            <a:r>
              <a:rPr lang="da-DK" altLang="zh-TW"/>
              <a:t>IPv6</a:t>
            </a:r>
          </a:p>
          <a:p>
            <a:pPr lvl="1"/>
            <a:r>
              <a:rPr lang="da-DK" altLang="zh-TW"/>
              <a:t>type:</a:t>
            </a:r>
          </a:p>
          <a:p>
            <a:pPr lvl="2"/>
            <a:r>
              <a:rPr lang="en-US" altLang="zh-TW"/>
              <a:t>SOCKET_STREAM : </a:t>
            </a:r>
            <a:r>
              <a:rPr lang="zh-TW" altLang="en-US"/>
              <a:t>使用 </a:t>
            </a:r>
            <a:r>
              <a:rPr lang="en-US" altLang="zh-TW"/>
              <a:t>TCP </a:t>
            </a:r>
            <a:r>
              <a:rPr lang="zh-TW" altLang="en-US"/>
              <a:t>協議</a:t>
            </a:r>
          </a:p>
          <a:p>
            <a:pPr lvl="2"/>
            <a:r>
              <a:rPr lang="en-US" altLang="zh-TW"/>
              <a:t>SOCKET_DGRAM : </a:t>
            </a:r>
            <a:r>
              <a:rPr lang="zh-TW" altLang="en-US"/>
              <a:t>使用</a:t>
            </a:r>
            <a:r>
              <a:rPr lang="en-US" altLang="zh-TW"/>
              <a:t>UDP</a:t>
            </a:r>
            <a:r>
              <a:rPr lang="zh-TW" altLang="en-US"/>
              <a:t>協議</a:t>
            </a:r>
            <a:endParaRPr lang="en-US" altLang="zh-TW"/>
          </a:p>
          <a:p>
            <a:pPr lvl="1"/>
            <a:r>
              <a:rPr lang="en-US" altLang="zh-TW"/>
              <a:t>protocol:</a:t>
            </a:r>
          </a:p>
          <a:p>
            <a:pPr lvl="2"/>
            <a:r>
              <a:rPr lang="en-US" altLang="zh-TW"/>
              <a:t>IPPROTO_TCP : </a:t>
            </a:r>
            <a:r>
              <a:rPr lang="zh-TW" altLang="en-US"/>
              <a:t>使用</a:t>
            </a:r>
            <a:r>
              <a:rPr lang="en-US" altLang="zh-TW"/>
              <a:t>TCP</a:t>
            </a:r>
          </a:p>
          <a:p>
            <a:pPr lvl="2"/>
            <a:r>
              <a:rPr lang="en-US" altLang="zh-TW"/>
              <a:t>IPPROTO_UDP : </a:t>
            </a:r>
            <a:r>
              <a:rPr lang="zh-TW" altLang="en-US"/>
              <a:t>使用</a:t>
            </a:r>
            <a:r>
              <a:rPr lang="en-US" altLang="zh-TW"/>
              <a:t>UDP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783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CD232-6860-4D7D-B20A-72EEF41F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Socket </a:t>
            </a:r>
            <a:r>
              <a:rPr lang="zh-TW" altLang="en-US"/>
              <a:t>函式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EFDC0C-F33C-4177-A735-B8DD741D3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in_addr_t </a:t>
            </a:r>
            <a:r>
              <a:rPr lang="en-US" altLang="zh-TW">
                <a:solidFill>
                  <a:srgbClr val="FF0000"/>
                </a:solidFill>
              </a:rPr>
              <a:t>inet_addr</a:t>
            </a:r>
            <a:r>
              <a:rPr lang="en-US" altLang="zh-TW"/>
              <a:t>(const char *cp): </a:t>
            </a:r>
            <a:r>
              <a:rPr lang="zh-TW" altLang="en-US"/>
              <a:t>將點分十進位</a:t>
            </a:r>
            <a:r>
              <a:rPr lang="en-US" altLang="zh-TW"/>
              <a:t>IP</a:t>
            </a:r>
            <a:r>
              <a:rPr lang="zh-TW" altLang="en-US"/>
              <a:t>位址轉換成網路位元組序</a:t>
            </a:r>
            <a:r>
              <a:rPr lang="en-US" altLang="zh-TW"/>
              <a:t>IP</a:t>
            </a:r>
            <a:r>
              <a:rPr lang="zh-TW" altLang="en-US"/>
              <a:t>位址</a:t>
            </a:r>
            <a:endParaRPr lang="en-US" altLang="zh-TW"/>
          </a:p>
          <a:p>
            <a:pPr lvl="1"/>
            <a:r>
              <a:rPr lang="en-US" altLang="zh-TW"/>
              <a:t>cp: IP</a:t>
            </a:r>
            <a:r>
              <a:rPr lang="zh-TW" altLang="en-US"/>
              <a:t>位址，例如：</a:t>
            </a:r>
            <a:r>
              <a:rPr lang="en-US" altLang="zh-TW"/>
              <a:t>”127.0.0.1”</a:t>
            </a:r>
          </a:p>
          <a:p>
            <a:pPr lvl="1"/>
            <a:r>
              <a:rPr lang="zh-TW" altLang="en-US"/>
              <a:t>正確執行將傳回一個無符號長整數 </a:t>
            </a:r>
            <a:r>
              <a:rPr lang="en-US" altLang="zh-TW"/>
              <a:t>(unsigned long)</a:t>
            </a:r>
          </a:p>
          <a:p>
            <a:pPr lvl="1"/>
            <a:r>
              <a:rPr lang="zh-TW" altLang="en-US"/>
              <a:t>不是一個合法的</a:t>
            </a:r>
            <a:r>
              <a:rPr lang="en-US" altLang="zh-TW"/>
              <a:t>IP</a:t>
            </a:r>
            <a:r>
              <a:rPr lang="zh-TW" altLang="en-US"/>
              <a:t>位址，將回傳</a:t>
            </a:r>
            <a:r>
              <a:rPr lang="en-US" altLang="zh-TW"/>
              <a:t>INADDR_NONE</a:t>
            </a:r>
          </a:p>
          <a:p>
            <a:pPr lvl="1"/>
            <a:endParaRPr lang="en-US" altLang="zh-TW"/>
          </a:p>
          <a:p>
            <a:r>
              <a:rPr lang="en-US" altLang="zh-TW"/>
              <a:t>u_short </a:t>
            </a:r>
            <a:r>
              <a:rPr lang="en-US" altLang="zh-TW">
                <a:solidFill>
                  <a:srgbClr val="FF0000"/>
                </a:solidFill>
              </a:rPr>
              <a:t>htons</a:t>
            </a:r>
            <a:r>
              <a:rPr lang="en-US" altLang="zh-TW"/>
              <a:t>(u_short hostshort);</a:t>
            </a:r>
          </a:p>
          <a:p>
            <a:pPr lvl="1"/>
            <a:r>
              <a:rPr lang="en-US" altLang="zh-TW"/>
              <a:t>htons</a:t>
            </a:r>
            <a:r>
              <a:rPr lang="zh-TW" altLang="en-US"/>
              <a:t> </a:t>
            </a:r>
            <a:r>
              <a:rPr lang="en-US" altLang="zh-TW"/>
              <a:t>--</a:t>
            </a:r>
            <a:r>
              <a:rPr lang="zh-TW" altLang="en-US"/>
              <a:t> </a:t>
            </a:r>
            <a:r>
              <a:rPr lang="en-US" altLang="zh-TW"/>
              <a:t>"Host to Network Short“</a:t>
            </a:r>
          </a:p>
          <a:p>
            <a:pPr lvl="1"/>
            <a:r>
              <a:rPr lang="en-US" altLang="zh-TW"/>
              <a:t>Host Byte Order</a:t>
            </a:r>
            <a:r>
              <a:rPr lang="zh-TW" altLang="en-US"/>
              <a:t> </a:t>
            </a:r>
            <a:r>
              <a:rPr lang="en-US" altLang="zh-TW"/>
              <a:t>-&gt;Network Byte Order</a:t>
            </a:r>
          </a:p>
          <a:p>
            <a:pPr lvl="1"/>
            <a:endParaRPr lang="en-US" altLang="zh-TW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61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404A82B-FA1B-410D-8B94-36C8A588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TCP Server </a:t>
            </a:r>
            <a:r>
              <a:rPr lang="zh-TW" altLang="en-US"/>
              <a:t>端</a:t>
            </a:r>
          </a:p>
        </p:txBody>
      </p:sp>
    </p:spTree>
    <p:extLst>
      <p:ext uri="{BB962C8B-B14F-4D97-AF65-F5344CB8AC3E}">
        <p14:creationId xmlns:p14="http://schemas.microsoft.com/office/powerpoint/2010/main" val="26911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C++ Socket Programming 實作</a:t>
            </a:r>
            <a:r>
              <a:rPr lang="en-US" altLang="zh-TW" dirty="0">
                <a:latin typeface="+mj-lt"/>
              </a:rPr>
              <a:t>(TCP server</a:t>
            </a:r>
            <a:r>
              <a:rPr lang="zh-TW" altLang="en-US" dirty="0">
                <a:latin typeface="+mj-lt"/>
              </a:rPr>
              <a:t>端</a:t>
            </a:r>
            <a:r>
              <a:rPr lang="en-US" altLang="zh-TW" dirty="0">
                <a:latin typeface="+mj-lt"/>
              </a:rPr>
              <a:t>)</a:t>
            </a:r>
            <a:endParaRPr dirty="0">
              <a:latin typeface="+mj-lt"/>
            </a:endParaRPr>
          </a:p>
        </p:txBody>
      </p:sp>
      <p:sp>
        <p:nvSpPr>
          <p:cNvPr id="4" name="Google Shape;212;p26">
            <a:extLst>
              <a:ext uri="{FF2B5EF4-FFF2-40B4-BE49-F238E27FC236}">
                <a16:creationId xmlns:a16="http://schemas.microsoft.com/office/drawing/2014/main" id="{EF0633C9-A48D-518B-4AFA-B4037E766838}"/>
              </a:ext>
            </a:extLst>
          </p:cNvPr>
          <p:cNvSpPr txBox="1">
            <a:spLocks/>
          </p:cNvSpPr>
          <p:nvPr/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zh-TW" altLang="en-US" b="1" dirty="0">
                <a:latin typeface="Söhne"/>
              </a:rPr>
              <a:t>建立聆聽套接字和綁定地址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CF6DEF-0917-19AE-E086-384678CD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99" y="2014227"/>
            <a:ext cx="7038899" cy="2453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甚麼是SOCKET? 為什麼需要SOCKET?</a:t>
            </a:r>
            <a:endParaRPr dirty="0">
              <a:latin typeface="+mj-lt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220475"/>
            <a:ext cx="7038900" cy="32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dirty="0">
                <a:latin typeface="+mn-lt"/>
              </a:rPr>
              <a:t>如下圖所示Socket是介於應用層與傳輸層之間的介面，所以也被稱為應用程式與網路之間的API </a:t>
            </a:r>
            <a:r>
              <a:rPr lang="zh-TW" dirty="0">
                <a:solidFill>
                  <a:srgbClr val="FF0000"/>
                </a:solidFill>
                <a:latin typeface="+mn-lt"/>
              </a:rPr>
              <a:t>(Application Programming Interface)</a:t>
            </a:r>
            <a:endParaRPr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150" y="2018825"/>
            <a:ext cx="3861699" cy="260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C++ Socket Programming 實作</a:t>
            </a:r>
            <a:r>
              <a:rPr lang="en-US" altLang="zh-TW" dirty="0">
                <a:latin typeface="+mj-lt"/>
              </a:rPr>
              <a:t>(TCP server</a:t>
            </a:r>
            <a:r>
              <a:rPr lang="zh-TW" altLang="en-US" dirty="0">
                <a:latin typeface="+mj-lt"/>
              </a:rPr>
              <a:t>端</a:t>
            </a:r>
            <a:r>
              <a:rPr lang="en-US" altLang="zh-TW" dirty="0">
                <a:latin typeface="+mj-lt"/>
              </a:rPr>
              <a:t>)</a:t>
            </a:r>
            <a:endParaRPr dirty="0">
              <a:latin typeface="+mj-lt"/>
            </a:endParaRPr>
          </a:p>
        </p:txBody>
      </p:sp>
      <p:sp>
        <p:nvSpPr>
          <p:cNvPr id="8" name="Google Shape;212;p26">
            <a:extLst>
              <a:ext uri="{FF2B5EF4-FFF2-40B4-BE49-F238E27FC236}">
                <a16:creationId xmlns:a16="http://schemas.microsoft.com/office/drawing/2014/main" id="{DB8E239A-9256-8A39-EB74-ACFCDAA48C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b="1" i="0" dirty="0">
                <a:effectLst/>
                <a:latin typeface="Söhne"/>
              </a:rPr>
              <a:t>初始化 </a:t>
            </a:r>
            <a:r>
              <a:rPr lang="en-US" altLang="zh-TW" b="1" i="0" dirty="0">
                <a:effectLst/>
                <a:latin typeface="Söhne"/>
              </a:rPr>
              <a:t>Winsock </a:t>
            </a:r>
            <a:r>
              <a:rPr lang="zh-TW" altLang="en-US" b="1" i="0" dirty="0">
                <a:effectLst/>
                <a:latin typeface="Söhne"/>
              </a:rPr>
              <a:t>庫</a:t>
            </a:r>
            <a:endParaRPr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044EE9A-8CC3-DB6E-2269-A189CF314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088309"/>
            <a:ext cx="6023676" cy="17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75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C++ Socket Programming 實作</a:t>
            </a:r>
            <a:r>
              <a:rPr lang="en-US" altLang="zh-TW" dirty="0">
                <a:latin typeface="+mj-lt"/>
              </a:rPr>
              <a:t>(TCP server</a:t>
            </a:r>
            <a:r>
              <a:rPr lang="zh-TW" altLang="en-US" dirty="0">
                <a:latin typeface="+mj-lt"/>
              </a:rPr>
              <a:t>端</a:t>
            </a:r>
            <a:r>
              <a:rPr lang="en-US" altLang="zh-TW" dirty="0">
                <a:latin typeface="+mj-lt"/>
              </a:rPr>
              <a:t>)</a:t>
            </a:r>
            <a:endParaRPr dirty="0">
              <a:latin typeface="+mj-lt"/>
            </a:endParaRPr>
          </a:p>
        </p:txBody>
      </p:sp>
      <p:sp>
        <p:nvSpPr>
          <p:cNvPr id="8" name="Google Shape;212;p26">
            <a:extLst>
              <a:ext uri="{FF2B5EF4-FFF2-40B4-BE49-F238E27FC236}">
                <a16:creationId xmlns:a16="http://schemas.microsoft.com/office/drawing/2014/main" id="{DB8E239A-9256-8A39-EB74-ACFCDAA48C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b="1" i="0" dirty="0">
                <a:effectLst/>
                <a:latin typeface="Söhne"/>
              </a:rPr>
              <a:t>開始監聽和接受客戶端連接</a:t>
            </a:r>
            <a:endParaRPr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F0B912E-1C8B-179C-BA7D-1E4B10C5B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45"/>
          <a:stretch/>
        </p:blipFill>
        <p:spPr>
          <a:xfrm>
            <a:off x="1297500" y="2045903"/>
            <a:ext cx="7156825" cy="15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3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C++ Socket Programming 實作</a:t>
            </a:r>
            <a:r>
              <a:rPr lang="en-US" altLang="zh-TW" dirty="0">
                <a:latin typeface="+mj-lt"/>
              </a:rPr>
              <a:t>(TCP server</a:t>
            </a:r>
            <a:r>
              <a:rPr lang="zh-TW" altLang="en-US" dirty="0">
                <a:latin typeface="+mj-lt"/>
              </a:rPr>
              <a:t>端</a:t>
            </a:r>
            <a:r>
              <a:rPr lang="en-US" altLang="zh-TW" dirty="0">
                <a:latin typeface="+mj-lt"/>
              </a:rPr>
              <a:t>)</a:t>
            </a:r>
            <a:endParaRPr dirty="0">
              <a:latin typeface="+mj-lt"/>
            </a:endParaRPr>
          </a:p>
        </p:txBody>
      </p:sp>
      <p:sp>
        <p:nvSpPr>
          <p:cNvPr id="8" name="Google Shape;212;p26">
            <a:extLst>
              <a:ext uri="{FF2B5EF4-FFF2-40B4-BE49-F238E27FC236}">
                <a16:creationId xmlns:a16="http://schemas.microsoft.com/office/drawing/2014/main" id="{DB8E239A-9256-8A39-EB74-ACFCDAA48C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561F54-926B-5DD7-E0A0-7D1693229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793" y="1203904"/>
            <a:ext cx="6841759" cy="36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8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F663BF-70BE-4A2E-B40B-572ECA37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TCP Client </a:t>
            </a:r>
            <a:r>
              <a:rPr lang="zh-TW" altLang="en-US"/>
              <a:t>端</a:t>
            </a:r>
          </a:p>
        </p:txBody>
      </p:sp>
    </p:spTree>
    <p:extLst>
      <p:ext uri="{BB962C8B-B14F-4D97-AF65-F5344CB8AC3E}">
        <p14:creationId xmlns:p14="http://schemas.microsoft.com/office/powerpoint/2010/main" val="1297730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C++ Socket Programming 實作</a:t>
            </a:r>
            <a:r>
              <a:rPr lang="en-US" altLang="zh-TW" dirty="0">
                <a:latin typeface="+mj-lt"/>
              </a:rPr>
              <a:t>(TCP client</a:t>
            </a:r>
            <a:r>
              <a:rPr lang="zh-TW" altLang="en-US" dirty="0">
                <a:latin typeface="+mj-lt"/>
              </a:rPr>
              <a:t>端</a:t>
            </a:r>
            <a:r>
              <a:rPr lang="en-US" altLang="zh-TW" dirty="0">
                <a:latin typeface="+mj-lt"/>
              </a:rPr>
              <a:t>)</a:t>
            </a:r>
            <a:endParaRPr dirty="0">
              <a:latin typeface="+mj-lt"/>
            </a:endParaRPr>
          </a:p>
        </p:txBody>
      </p:sp>
      <p:sp>
        <p:nvSpPr>
          <p:cNvPr id="8" name="Google Shape;212;p26">
            <a:extLst>
              <a:ext uri="{FF2B5EF4-FFF2-40B4-BE49-F238E27FC236}">
                <a16:creationId xmlns:a16="http://schemas.microsoft.com/office/drawing/2014/main" id="{DB8E239A-9256-8A39-EB74-ACFCDAA48C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b="1" i="0" dirty="0">
                <a:effectLst/>
                <a:latin typeface="Lato" panose="020F0502020204030203" pitchFamily="34" charset="0"/>
                <a:cs typeface="Lato" panose="020F0502020204030203" pitchFamily="34" charset="0"/>
              </a:rPr>
              <a:t>初始化 </a:t>
            </a:r>
            <a:r>
              <a:rPr lang="en-US" altLang="zh-TW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Winsock </a:t>
            </a:r>
            <a:r>
              <a:rPr lang="zh-TW" altLang="en-US" b="1" i="0" dirty="0">
                <a:effectLst/>
                <a:latin typeface="Lato" panose="020F0502020204030203" pitchFamily="34" charset="0"/>
                <a:cs typeface="Lato" panose="020F0502020204030203" pitchFamily="34" charset="0"/>
              </a:rPr>
              <a:t>庫</a:t>
            </a:r>
            <a:endParaRPr lang="zh-TW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18378BB-A571-7879-C57F-5D3826789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2010053"/>
            <a:ext cx="5835184" cy="168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83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C++ Socket Programming 實作</a:t>
            </a:r>
            <a:r>
              <a:rPr lang="en-US" altLang="zh-TW" dirty="0">
                <a:latin typeface="+mj-lt"/>
              </a:rPr>
              <a:t>(TCP client</a:t>
            </a:r>
            <a:r>
              <a:rPr lang="zh-TW" altLang="en-US" dirty="0">
                <a:latin typeface="+mj-lt"/>
              </a:rPr>
              <a:t>端</a:t>
            </a:r>
            <a:r>
              <a:rPr lang="en-US" altLang="zh-TW" dirty="0">
                <a:latin typeface="+mj-lt"/>
              </a:rPr>
              <a:t>)</a:t>
            </a:r>
            <a:endParaRPr dirty="0">
              <a:latin typeface="+mj-lt"/>
            </a:endParaRPr>
          </a:p>
        </p:txBody>
      </p:sp>
      <p:sp>
        <p:nvSpPr>
          <p:cNvPr id="8" name="Google Shape;212;p26">
            <a:extLst>
              <a:ext uri="{FF2B5EF4-FFF2-40B4-BE49-F238E27FC236}">
                <a16:creationId xmlns:a16="http://schemas.microsoft.com/office/drawing/2014/main" id="{DB8E239A-9256-8A39-EB74-ACFCDAA48C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b="1" dirty="0"/>
              <a:t>設置</a:t>
            </a:r>
            <a:r>
              <a:rPr lang="en-US" altLang="zh-TW" b="1" dirty="0"/>
              <a:t>Ip</a:t>
            </a:r>
            <a:r>
              <a:rPr lang="zh-TW" altLang="en-US" b="1" dirty="0"/>
              <a:t>嘗試連接到</a:t>
            </a:r>
            <a:r>
              <a:rPr lang="en-US" altLang="zh-TW" b="1" dirty="0"/>
              <a:t>server</a:t>
            </a:r>
            <a:r>
              <a:rPr lang="zh-TW" altLang="en-US" b="1" dirty="0"/>
              <a:t>端</a:t>
            </a:r>
            <a:endParaRPr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B15A4E-9737-1104-2302-C867F3229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971426"/>
            <a:ext cx="6268916" cy="285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C++ Socket Programming 實作</a:t>
            </a:r>
            <a:r>
              <a:rPr lang="en-US" altLang="zh-TW" dirty="0">
                <a:latin typeface="+mj-lt"/>
              </a:rPr>
              <a:t>(TCP client</a:t>
            </a:r>
            <a:r>
              <a:rPr lang="zh-TW" altLang="en-US" dirty="0">
                <a:latin typeface="+mj-lt"/>
              </a:rPr>
              <a:t>端</a:t>
            </a:r>
            <a:r>
              <a:rPr lang="en-US" altLang="zh-TW" dirty="0">
                <a:latin typeface="+mj-lt"/>
              </a:rPr>
              <a:t>)</a:t>
            </a:r>
            <a:endParaRPr dirty="0">
              <a:latin typeface="+mj-lt"/>
            </a:endParaRPr>
          </a:p>
        </p:txBody>
      </p:sp>
      <p:sp>
        <p:nvSpPr>
          <p:cNvPr id="8" name="Google Shape;212;p26">
            <a:extLst>
              <a:ext uri="{FF2B5EF4-FFF2-40B4-BE49-F238E27FC236}">
                <a16:creationId xmlns:a16="http://schemas.microsoft.com/office/drawing/2014/main" id="{DB8E239A-9256-8A39-EB74-ACFCDAA48C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F0B67B-F35B-9826-A6BB-F73074362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42" y="1310796"/>
            <a:ext cx="6890116" cy="34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51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203FD-39B0-4B02-A760-96028E04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Socket Programming </a:t>
            </a:r>
            <a:r>
              <a:rPr lang="zh-TW" altLang="en-US" dirty="0">
                <a:latin typeface="+mj-lt"/>
              </a:rPr>
              <a:t>作業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068C79-1324-4E6D-AA48-3A802B19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49"/>
            <a:ext cx="7038900" cy="3246497"/>
          </a:xfrm>
        </p:spPr>
        <p:txBody>
          <a:bodyPr>
            <a:normAutofit fontScale="92500"/>
          </a:bodyPr>
          <a:lstStyle/>
          <a:p>
            <a:r>
              <a:rPr lang="zh-TW" altLang="en-US" dirty="0">
                <a:latin typeface="+mn-lt"/>
              </a:rPr>
              <a:t>作業要求</a:t>
            </a:r>
            <a:r>
              <a:rPr lang="en-US" altLang="zh-TW" dirty="0">
                <a:latin typeface="+mn-lt"/>
              </a:rPr>
              <a:t>:</a:t>
            </a:r>
          </a:p>
          <a:p>
            <a:pPr lvl="1"/>
            <a:r>
              <a:rPr lang="zh-TW" altLang="en-US" dirty="0">
                <a:latin typeface="+mn-lt"/>
              </a:rPr>
              <a:t>每位同學需製作出</a:t>
            </a:r>
            <a:r>
              <a:rPr lang="en-US" altLang="zh-TW" dirty="0">
                <a:latin typeface="+mn-lt"/>
              </a:rPr>
              <a:t>TCP or UDP Socket </a:t>
            </a:r>
            <a:r>
              <a:rPr lang="zh-TW" altLang="en-US" dirty="0">
                <a:latin typeface="+mn-lt"/>
              </a:rPr>
              <a:t>的程式 </a:t>
            </a:r>
            <a:r>
              <a:rPr lang="en-US" altLang="zh-TW" dirty="0">
                <a:latin typeface="+mn-lt"/>
              </a:rPr>
              <a:t>(50%/80%)</a:t>
            </a:r>
            <a:r>
              <a:rPr lang="zh-TW" altLang="en-US" dirty="0">
                <a:latin typeface="+mn-lt"/>
              </a:rPr>
              <a:t> 剩下的</a:t>
            </a:r>
            <a:r>
              <a:rPr lang="en-US" altLang="zh-TW" dirty="0">
                <a:latin typeface="+mn-lt"/>
              </a:rPr>
              <a:t>30%</a:t>
            </a:r>
            <a:r>
              <a:rPr lang="zh-TW" altLang="en-US" dirty="0">
                <a:latin typeface="+mn-lt"/>
              </a:rPr>
              <a:t>會是加分項目</a:t>
            </a:r>
            <a:endParaRPr lang="en-US" altLang="zh-TW" dirty="0">
              <a:latin typeface="+mn-lt"/>
            </a:endParaRPr>
          </a:p>
          <a:p>
            <a:pPr lvl="1"/>
            <a:r>
              <a:rPr lang="zh-TW" altLang="en-US" dirty="0">
                <a:latin typeface="+mn-lt"/>
              </a:rPr>
              <a:t>一分</a:t>
            </a:r>
            <a:r>
              <a:rPr lang="en-US" altLang="zh-TW" dirty="0">
                <a:latin typeface="+mn-lt"/>
              </a:rPr>
              <a:t>PDF</a:t>
            </a:r>
            <a:r>
              <a:rPr lang="zh-TW" altLang="en-US" dirty="0">
                <a:latin typeface="+mn-lt"/>
              </a:rPr>
              <a:t>實驗報告，需詳細解釋出程式的功能</a:t>
            </a:r>
            <a:r>
              <a:rPr lang="en-US" altLang="zh-TW" dirty="0">
                <a:latin typeface="+mn-lt"/>
              </a:rPr>
              <a:t>(20%)</a:t>
            </a:r>
          </a:p>
          <a:p>
            <a:pPr lvl="1"/>
            <a:r>
              <a:rPr lang="zh-TW" altLang="en-US" dirty="0">
                <a:latin typeface="+mn-lt"/>
              </a:rPr>
              <a:t>不限制任何的程式語言</a:t>
            </a:r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r>
              <a:rPr lang="zh-TW" altLang="en-US" dirty="0">
                <a:latin typeface="+mn-lt"/>
              </a:rPr>
              <a:t>加分項目</a:t>
            </a:r>
            <a:r>
              <a:rPr lang="en-US" altLang="zh-TW" dirty="0">
                <a:latin typeface="+mn-lt"/>
              </a:rPr>
              <a:t>:</a:t>
            </a:r>
          </a:p>
          <a:p>
            <a:pPr lvl="1"/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GUI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介面、多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Client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連接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(Multithreading)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、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Non blocking socket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、功能完整、有創意均可加分</a:t>
            </a:r>
            <a:endParaRPr lang="en-US" altLang="zh-TW" b="0" i="0" dirty="0">
              <a:solidFill>
                <a:schemeClr val="bg1"/>
              </a:solidFill>
              <a:effectLst/>
              <a:latin typeface="+mn-lt"/>
            </a:endParaRPr>
          </a:p>
          <a:p>
            <a:pPr lvl="1"/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DEMO</a:t>
            </a:r>
            <a:r>
              <a:rPr lang="zh-TW" altLang="en-US" dirty="0">
                <a:latin typeface="+mn-lt"/>
              </a:rPr>
              <a:t>方式</a:t>
            </a:r>
            <a:r>
              <a:rPr lang="en-US" altLang="zh-TW" dirty="0">
                <a:latin typeface="+mn-lt"/>
              </a:rPr>
              <a:t>:</a:t>
            </a:r>
          </a:p>
          <a:p>
            <a:pPr lvl="1"/>
            <a:r>
              <a:rPr lang="zh-TW" altLang="en-US" dirty="0">
                <a:latin typeface="+mn-lt"/>
              </a:rPr>
              <a:t>需自備筆電，若沒有筆電需要跟同學借，助教的電腦不開放</a:t>
            </a:r>
            <a:r>
              <a:rPr lang="en-US" altLang="zh-TW" dirty="0">
                <a:latin typeface="+mn-lt"/>
              </a:rPr>
              <a:t>Demo</a:t>
            </a:r>
          </a:p>
          <a:p>
            <a:pPr lvl="1"/>
            <a:r>
              <a:rPr lang="zh-TW" altLang="en-US" dirty="0">
                <a:latin typeface="+mn-lt"/>
              </a:rPr>
              <a:t>來實驗室</a:t>
            </a:r>
            <a:r>
              <a:rPr lang="en-US" altLang="zh-TW" dirty="0">
                <a:latin typeface="+mn-lt"/>
              </a:rPr>
              <a:t>Demo</a:t>
            </a:r>
            <a:r>
              <a:rPr lang="zh-TW" altLang="en-US" dirty="0">
                <a:latin typeface="+mn-lt"/>
              </a:rPr>
              <a:t>的時間以及截止時間尚未決定，之後會公布在</a:t>
            </a:r>
            <a:r>
              <a:rPr lang="en-US" altLang="zh-TW" dirty="0" err="1">
                <a:latin typeface="+mn-lt"/>
              </a:rPr>
              <a:t>eeclass</a:t>
            </a:r>
            <a:endParaRPr lang="en-US" altLang="zh-TW" dirty="0">
              <a:latin typeface="+mn-lt"/>
            </a:endParaRPr>
          </a:p>
          <a:p>
            <a:pPr lvl="1"/>
            <a:r>
              <a:rPr lang="zh-TW" altLang="en-US" dirty="0">
                <a:latin typeface="+mn-lt"/>
              </a:rPr>
              <a:t>助教在</a:t>
            </a:r>
            <a:r>
              <a:rPr lang="en-US" altLang="zh-TW" dirty="0">
                <a:latin typeface="+mn-lt"/>
              </a:rPr>
              <a:t>Demo</a:t>
            </a:r>
            <a:r>
              <a:rPr lang="zh-TW" altLang="en-US" dirty="0">
                <a:latin typeface="+mn-lt"/>
              </a:rPr>
              <a:t>時會問問題，這個也會算在評分內</a:t>
            </a:r>
            <a:endParaRPr lang="en-US" altLang="zh-TW" dirty="0">
              <a:latin typeface="+mn-lt"/>
            </a:endParaRPr>
          </a:p>
          <a:p>
            <a:pPr lvl="1"/>
            <a:r>
              <a:rPr lang="en-US" altLang="zh-TW" dirty="0">
                <a:latin typeface="+mn-lt"/>
              </a:rPr>
              <a:t>Demo</a:t>
            </a:r>
            <a:r>
              <a:rPr lang="zh-TW" altLang="en-US" dirty="0">
                <a:latin typeface="+mn-lt"/>
              </a:rPr>
              <a:t>若有出現問題的話，會被扣分</a:t>
            </a:r>
            <a:endParaRPr lang="en-US" altLang="zh-TW" dirty="0">
              <a:latin typeface="+mn-lt"/>
            </a:endParaRPr>
          </a:p>
          <a:p>
            <a:pPr lvl="1"/>
            <a:endParaRPr lang="en-US" altLang="zh-TW" dirty="0">
              <a:latin typeface="+mn-lt"/>
            </a:endParaRPr>
          </a:p>
          <a:p>
            <a:pPr marL="609600" lvl="1" indent="0">
              <a:buNone/>
            </a:pPr>
            <a:r>
              <a:rPr lang="zh-TW" altLang="en-US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017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16110-067E-419A-A157-0E5B4D19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</a:rPr>
              <a:t>注意事項</a:t>
            </a:r>
            <a:r>
              <a:rPr lang="en-US" altLang="zh-TW" dirty="0">
                <a:latin typeface="+mj-lt"/>
              </a:rPr>
              <a:t>:</a:t>
            </a:r>
            <a:endParaRPr lang="zh-TW" altLang="en-US" dirty="0">
              <a:latin typeface="+mj-lt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54D94E-0EDF-488E-BE89-A8039EE39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</a:rPr>
              <a:t>程式包含完整的</a:t>
            </a:r>
            <a:r>
              <a:rPr lang="en-US" altLang="zh-TW" dirty="0">
                <a:latin typeface="+mn-lt"/>
              </a:rPr>
              <a:t>code</a:t>
            </a:r>
            <a:r>
              <a:rPr lang="zh-TW" altLang="en-US" dirty="0">
                <a:latin typeface="+mn-lt"/>
              </a:rPr>
              <a:t>與</a:t>
            </a:r>
            <a:r>
              <a:rPr lang="en-US" altLang="zh-TW" dirty="0">
                <a:latin typeface="+mn-lt"/>
              </a:rPr>
              <a:t>PDF</a:t>
            </a:r>
            <a:r>
              <a:rPr lang="zh-TW" altLang="en-US" dirty="0">
                <a:latin typeface="+mn-lt"/>
              </a:rPr>
              <a:t>皆要上傳至</a:t>
            </a:r>
            <a:r>
              <a:rPr lang="en-US" altLang="zh-TW" dirty="0" err="1">
                <a:latin typeface="+mn-lt"/>
              </a:rPr>
              <a:t>eeclass</a:t>
            </a:r>
            <a:endParaRPr lang="en-US" altLang="zh-TW" dirty="0">
              <a:latin typeface="+mn-lt"/>
            </a:endParaRPr>
          </a:p>
          <a:p>
            <a:r>
              <a:rPr lang="zh-TW" altLang="en-US" dirty="0">
                <a:latin typeface="+mn-lt"/>
              </a:rPr>
              <a:t>之後詳細的時間與表單以</a:t>
            </a:r>
            <a:r>
              <a:rPr lang="en-US" altLang="zh-TW" dirty="0" err="1">
                <a:latin typeface="+mn-lt"/>
              </a:rPr>
              <a:t>eeclass</a:t>
            </a:r>
            <a:r>
              <a:rPr lang="zh-TW" altLang="en-US" dirty="0">
                <a:latin typeface="+mn-lt"/>
              </a:rPr>
              <a:t>公告為準</a:t>
            </a:r>
            <a:endParaRPr lang="en-US" altLang="zh-TW" dirty="0">
              <a:latin typeface="+mn-lt"/>
            </a:endParaRPr>
          </a:p>
          <a:p>
            <a:pPr lvl="1"/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3104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E1CB5-89F0-434C-A510-99FDB834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</a:rPr>
              <a:t>參考資料</a:t>
            </a:r>
            <a:r>
              <a:rPr lang="en-US" altLang="zh-TW" dirty="0">
                <a:latin typeface="+mj-lt"/>
              </a:rPr>
              <a:t>:</a:t>
            </a:r>
            <a:endParaRPr lang="zh-TW" altLang="en-US" dirty="0">
              <a:latin typeface="+mj-lt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C79F35-C38E-4F8C-B31A-652910DCC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CSDN</a:t>
            </a:r>
            <a:r>
              <a:rPr lang="zh-TW" altLang="en-US" dirty="0">
                <a:hlinkClick r:id="rId2"/>
              </a:rPr>
              <a:t>博客 </a:t>
            </a:r>
            <a:r>
              <a:rPr lang="en-US" altLang="zh-TW" dirty="0">
                <a:hlinkClick r:id="rId2"/>
              </a:rPr>
              <a:t>: Socket</a:t>
            </a:r>
            <a:r>
              <a:rPr lang="zh-TW" altLang="en-US" dirty="0">
                <a:hlinkClick r:id="rId2"/>
              </a:rPr>
              <a:t>的学习（一）什么是</a:t>
            </a:r>
            <a:r>
              <a:rPr lang="en-US" altLang="zh-TW" dirty="0">
                <a:hlinkClick r:id="rId2"/>
              </a:rPr>
              <a:t>Socket?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IT</a:t>
            </a:r>
            <a:r>
              <a:rPr lang="zh-TW" altLang="en-US" dirty="0">
                <a:hlinkClick r:id="rId3"/>
              </a:rPr>
              <a:t>人 </a:t>
            </a:r>
            <a:r>
              <a:rPr lang="en-US" altLang="zh-TW" dirty="0">
                <a:hlinkClick r:id="rId3"/>
              </a:rPr>
              <a:t>: </a:t>
            </a:r>
            <a:r>
              <a:rPr lang="zh-TW" altLang="en-US" dirty="0">
                <a:hlinkClick r:id="rId3"/>
              </a:rPr>
              <a:t>三次握手</a:t>
            </a:r>
            <a:r>
              <a:rPr lang="en-US" altLang="zh-TW" dirty="0">
                <a:hlinkClick r:id="rId3"/>
              </a:rPr>
              <a:t>&amp;</a:t>
            </a:r>
            <a:r>
              <a:rPr lang="zh-TW" altLang="en-US" dirty="0">
                <a:hlinkClick r:id="rId3"/>
              </a:rPr>
              <a:t>四次揮手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0" i="0" u="none" strike="noStrike" dirty="0">
                <a:solidFill>
                  <a:srgbClr val="337AB7"/>
                </a:solidFill>
                <a:effectLst/>
                <a:latin typeface="-apple-system"/>
                <a:hlinkClick r:id="rId4"/>
              </a:rPr>
              <a:t>TCP Socket Programming </a:t>
            </a:r>
            <a:r>
              <a:rPr lang="zh-TW" altLang="en-US" b="0" i="0" u="none" strike="noStrike" dirty="0">
                <a:solidFill>
                  <a:srgbClr val="337AB7"/>
                </a:solidFill>
                <a:effectLst/>
                <a:latin typeface="-apple-system"/>
                <a:hlinkClick r:id="rId4"/>
              </a:rPr>
              <a:t>學習筆記</a:t>
            </a:r>
            <a:endParaRPr lang="zh-TW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1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lt"/>
              </a:rPr>
              <a:t>使用的程式語言與環境</a:t>
            </a:r>
            <a:endParaRPr dirty="0">
              <a:latin typeface="+mj-lt"/>
            </a:endParaRPr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dirty="0">
                <a:latin typeface="+mn-lt"/>
              </a:rPr>
              <a:t>Python</a:t>
            </a:r>
            <a:endParaRPr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dirty="0">
                <a:latin typeface="+mn-lt"/>
              </a:rPr>
              <a:t>Visual Studio Code</a:t>
            </a:r>
            <a:endParaRPr dirty="0">
              <a:latin typeface="+mn-lt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TW" dirty="0">
                <a:latin typeface="+mn-lt"/>
              </a:rPr>
              <a:t>C++</a:t>
            </a:r>
            <a:endParaRPr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dirty="0">
                <a:latin typeface="+mn-lt"/>
              </a:rPr>
              <a:t>Visual Studio 2022</a:t>
            </a:r>
            <a:endParaRPr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dirty="0">
                <a:latin typeface="+mn-lt"/>
              </a:rPr>
              <a:t>Windows 11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+mj-lt"/>
              </a:rPr>
              <a:t>介紹 </a:t>
            </a:r>
            <a:r>
              <a:rPr lang="en-US" altLang="zh-TW" dirty="0">
                <a:latin typeface="+mj-lt"/>
              </a:rPr>
              <a:t>TCP</a:t>
            </a:r>
            <a:r>
              <a:rPr lang="zh-TW" altLang="en-US" dirty="0">
                <a:latin typeface="+mj-lt"/>
              </a:rPr>
              <a:t> 和 </a:t>
            </a:r>
            <a:r>
              <a:rPr lang="en-US" altLang="zh-TW" dirty="0">
                <a:latin typeface="+mj-lt"/>
              </a:rPr>
              <a:t>UDP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229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i="0" dirty="0">
                <a:effectLst/>
                <a:latin typeface="+mj-lt"/>
              </a:rPr>
              <a:t>UDP(USER DATAGRAM PROTOCAL)</a:t>
            </a:r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UDP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是一種輕量化的協定，只會提供最低限度的服務，跟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TCP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相比，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UDP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是</a:t>
            </a:r>
            <a:r>
              <a:rPr lang="zh-TW" altLang="en-US" b="1" i="0" dirty="0">
                <a:solidFill>
                  <a:schemeClr val="bg1"/>
                </a:solidFill>
                <a:effectLst/>
                <a:latin typeface="+mn-lt"/>
              </a:rPr>
              <a:t>非連線導向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+mn-lt"/>
              </a:rPr>
              <a:t>(connectionless)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 的協定，兩個 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process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之間的溝通並不會事先握手，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UDP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的 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client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端只會接到指令之後送出，並不會在意對方是否有接收到資料，所以又被稱為 不可靠的資料傳輸。</a:t>
            </a:r>
            <a:endParaRPr lang="en-US" altLang="zh-TW" b="1" i="0" dirty="0">
              <a:solidFill>
                <a:schemeClr val="bg1"/>
              </a:solidFill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35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zh-TW" dirty="0">
                <a:latin typeface="+mj-lt"/>
              </a:rPr>
              <a:t>TCP</a:t>
            </a:r>
            <a:r>
              <a:rPr lang="en-US" altLang="zh-TW" i="0" dirty="0">
                <a:effectLst/>
                <a:latin typeface="+mj-lt"/>
              </a:rPr>
              <a:t>(TRANSMISSION CONTROL PROTOCAL</a:t>
            </a:r>
            <a:r>
              <a:rPr lang="en-US" altLang="zh-TW" b="1" i="0" dirty="0">
                <a:effectLst/>
                <a:latin typeface="+mj-lt"/>
              </a:rPr>
              <a:t>)</a:t>
            </a:r>
            <a:br>
              <a:rPr lang="en-US" altLang="zh-TW" b="1" i="0" dirty="0">
                <a:effectLst/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接著我們要談談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TCP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協定來交換資料，首先要知道的是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TCP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屬於 </a:t>
            </a:r>
            <a:r>
              <a:rPr lang="zh-TW" altLang="en-US" b="1" i="0" dirty="0">
                <a:solidFill>
                  <a:schemeClr val="bg1"/>
                </a:solidFill>
                <a:effectLst/>
                <a:latin typeface="+mn-lt"/>
              </a:rPr>
              <a:t>連線導向</a:t>
            </a:r>
            <a:r>
              <a:rPr lang="en-US" altLang="zh-TW" b="1" i="0" dirty="0">
                <a:solidFill>
                  <a:schemeClr val="bg1"/>
                </a:solidFill>
                <a:effectLst/>
                <a:latin typeface="+mn-lt"/>
              </a:rPr>
              <a:t>(Connection-oriented)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 的協定，跟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UDP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不同，在雙方交換資料之前必須經過先建立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TCP connection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，</a:t>
            </a:r>
            <a:r>
              <a:rPr lang="zh-TW" altLang="en-US" dirty="0">
                <a:solidFill>
                  <a:schemeClr val="bg1"/>
                </a:solidFill>
                <a:latin typeface="+mn-lt"/>
              </a:rPr>
              <a:t>下面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是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socket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利用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TCP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協定溝通的流程圖，可以跟之前提到</a:t>
            </a:r>
            <a:r>
              <a:rPr lang="en-US" altLang="zh-TW" b="0" i="0" dirty="0">
                <a:solidFill>
                  <a:schemeClr val="bg1"/>
                </a:solidFill>
                <a:effectLst/>
                <a:latin typeface="+mn-lt"/>
              </a:rPr>
              <a:t>UDP</a:t>
            </a:r>
            <a:r>
              <a:rPr lang="zh-TW" altLang="en-US" b="0" i="0" dirty="0">
                <a:solidFill>
                  <a:schemeClr val="bg1"/>
                </a:solidFill>
                <a:effectLst/>
                <a:latin typeface="+mn-lt"/>
              </a:rPr>
              <a:t>的流程圖做一個簡單的對比。</a:t>
            </a:r>
            <a:endParaRPr lang="en-US" altLang="zh-TW" b="1" i="0" dirty="0">
              <a:solidFill>
                <a:schemeClr val="bg1"/>
              </a:solidFill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000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+mj-lt"/>
              </a:rPr>
              <a:t>介紹</a:t>
            </a:r>
            <a:endParaRPr dirty="0">
              <a:latin typeface="+mj-lt"/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170862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TW" altLang="en-US" dirty="0">
                <a:effectLst/>
                <a:latin typeface="+mn-lt"/>
              </a:rPr>
              <a:t>先從 </a:t>
            </a:r>
            <a:r>
              <a:rPr lang="en-US" altLang="zh-TW" dirty="0">
                <a:effectLst/>
                <a:latin typeface="+mn-lt"/>
              </a:rPr>
              <a:t>server </a:t>
            </a:r>
            <a:r>
              <a:rPr lang="zh-TW" altLang="en-US" dirty="0">
                <a:effectLst/>
                <a:latin typeface="+mn-lt"/>
              </a:rPr>
              <a:t>端來解說，跟 </a:t>
            </a:r>
            <a:r>
              <a:rPr lang="en-US" altLang="zh-TW" dirty="0">
                <a:effectLst/>
                <a:latin typeface="+mn-lt"/>
              </a:rPr>
              <a:t>UDP </a:t>
            </a:r>
            <a:r>
              <a:rPr lang="zh-TW" altLang="en-US" dirty="0">
                <a:effectLst/>
                <a:latin typeface="+mn-lt"/>
              </a:rPr>
              <a:t>相比，可以看到 </a:t>
            </a:r>
            <a:r>
              <a:rPr lang="en-US" altLang="zh-TW" dirty="0">
                <a:effectLst/>
                <a:latin typeface="+mn-lt"/>
              </a:rPr>
              <a:t>bind </a:t>
            </a:r>
            <a:r>
              <a:rPr lang="zh-TW" altLang="en-US" dirty="0">
                <a:effectLst/>
                <a:latin typeface="+mn-lt"/>
              </a:rPr>
              <a:t>完之後多了 </a:t>
            </a:r>
            <a:r>
              <a:rPr lang="en-US" altLang="zh-TW" dirty="0">
                <a:effectLst/>
                <a:latin typeface="+mn-lt"/>
              </a:rPr>
              <a:t>listen </a:t>
            </a:r>
            <a:r>
              <a:rPr lang="zh-TW" altLang="en-US" dirty="0">
                <a:effectLst/>
                <a:latin typeface="+mn-lt"/>
              </a:rPr>
              <a:t>跟 </a:t>
            </a:r>
            <a:r>
              <a:rPr lang="en-US" altLang="zh-TW" dirty="0">
                <a:effectLst/>
                <a:latin typeface="+mn-lt"/>
              </a:rPr>
              <a:t>accept </a:t>
            </a:r>
            <a:r>
              <a:rPr lang="zh-TW" altLang="en-US" dirty="0">
                <a:effectLst/>
                <a:latin typeface="+mn-lt"/>
              </a:rPr>
              <a:t>兩個動作。當 </a:t>
            </a:r>
            <a:r>
              <a:rPr lang="en-US" altLang="zh-TW" dirty="0">
                <a:effectLst/>
                <a:latin typeface="+mn-lt"/>
              </a:rPr>
              <a:t>server </a:t>
            </a:r>
            <a:r>
              <a:rPr lang="zh-TW" altLang="en-US" dirty="0">
                <a:effectLst/>
                <a:latin typeface="+mn-lt"/>
              </a:rPr>
              <a:t>端創立的 </a:t>
            </a:r>
            <a:r>
              <a:rPr lang="en-US" altLang="zh-TW" dirty="0">
                <a:effectLst/>
                <a:latin typeface="+mn-lt"/>
              </a:rPr>
              <a:t>socket </a:t>
            </a:r>
            <a:r>
              <a:rPr lang="zh-TW" altLang="en-US" dirty="0">
                <a:effectLst/>
                <a:latin typeface="+mn-lt"/>
              </a:rPr>
              <a:t>成功 </a:t>
            </a:r>
            <a:r>
              <a:rPr lang="en-US" altLang="zh-TW" dirty="0">
                <a:effectLst/>
                <a:latin typeface="+mn-lt"/>
              </a:rPr>
              <a:t>bind </a:t>
            </a:r>
            <a:r>
              <a:rPr lang="zh-TW" altLang="en-US" dirty="0">
                <a:effectLst/>
                <a:latin typeface="+mn-lt"/>
              </a:rPr>
              <a:t>某個 </a:t>
            </a:r>
            <a:r>
              <a:rPr lang="en-US" altLang="zh-TW" dirty="0">
                <a:effectLst/>
                <a:latin typeface="+mn-lt"/>
              </a:rPr>
              <a:t>port </a:t>
            </a:r>
            <a:r>
              <a:rPr lang="zh-TW" altLang="en-US" dirty="0">
                <a:effectLst/>
                <a:latin typeface="+mn-lt"/>
              </a:rPr>
              <a:t>之後，他會開始 </a:t>
            </a:r>
            <a:r>
              <a:rPr lang="en-US" altLang="zh-TW" dirty="0">
                <a:effectLst/>
                <a:latin typeface="+mn-lt"/>
              </a:rPr>
              <a:t>listen </a:t>
            </a:r>
            <a:r>
              <a:rPr lang="zh-TW" altLang="en-US" dirty="0">
                <a:effectLst/>
                <a:latin typeface="+mn-lt"/>
              </a:rPr>
              <a:t>有沒有人申請連線，在 </a:t>
            </a:r>
            <a:r>
              <a:rPr lang="en-US" altLang="zh-TW" dirty="0">
                <a:effectLst/>
                <a:latin typeface="+mn-lt"/>
              </a:rPr>
              <a:t>listen </a:t>
            </a:r>
            <a:r>
              <a:rPr lang="zh-TW" altLang="en-US" dirty="0">
                <a:effectLst/>
                <a:latin typeface="+mn-lt"/>
              </a:rPr>
              <a:t>這個 </a:t>
            </a:r>
            <a:r>
              <a:rPr lang="en-US" altLang="zh-TW" dirty="0">
                <a:effectLst/>
                <a:latin typeface="+mn-lt"/>
              </a:rPr>
              <a:t>function </a:t>
            </a:r>
            <a:r>
              <a:rPr lang="zh-TW" altLang="en-US" dirty="0">
                <a:effectLst/>
                <a:latin typeface="+mn-lt"/>
              </a:rPr>
              <a:t>還可以設定 </a:t>
            </a:r>
            <a:r>
              <a:rPr lang="en-US" altLang="zh-TW" dirty="0">
                <a:effectLst/>
                <a:latin typeface="+mn-lt"/>
              </a:rPr>
              <a:t>backlog</a:t>
            </a:r>
            <a:r>
              <a:rPr lang="zh-TW" altLang="en-US" dirty="0">
                <a:effectLst/>
                <a:latin typeface="+mn-lt"/>
              </a:rPr>
              <a:t>，這個參數可以決定今天我們的 </a:t>
            </a:r>
            <a:r>
              <a:rPr lang="en-US" altLang="zh-TW" dirty="0">
                <a:effectLst/>
                <a:latin typeface="+mn-lt"/>
              </a:rPr>
              <a:t>socket </a:t>
            </a:r>
            <a:r>
              <a:rPr lang="zh-TW" altLang="en-US" dirty="0">
                <a:effectLst/>
                <a:latin typeface="+mn-lt"/>
              </a:rPr>
              <a:t>最多能同時處理的連線要求，避免同時太多人提出連線需求。</a:t>
            </a:r>
            <a:endParaRPr lang="zh-TW" alt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3DECD6-4CB0-4C6E-960D-4456BDA34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16" y="2386853"/>
            <a:ext cx="2287610" cy="26319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B2C5E17-B887-4A9B-B58E-EF841F180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758" y="2386853"/>
            <a:ext cx="2287610" cy="26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6633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1804</Words>
  <Application>Microsoft Macintosh PowerPoint</Application>
  <PresentationFormat>如螢幕大小 (16:9)</PresentationFormat>
  <Paragraphs>194</Paragraphs>
  <Slides>49</Slides>
  <Notes>40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6" baseType="lpstr">
      <vt:lpstr>-apple-system</vt:lpstr>
      <vt:lpstr>Söhne</vt:lpstr>
      <vt:lpstr>Arial</vt:lpstr>
      <vt:lpstr>Arial Nova</vt:lpstr>
      <vt:lpstr>Lato</vt:lpstr>
      <vt:lpstr>Montserrat</vt:lpstr>
      <vt:lpstr>Focus</vt:lpstr>
      <vt:lpstr>Socket Programming</vt:lpstr>
      <vt:lpstr>甚麼是SOCKET? 為什麼需要SOCKET?</vt:lpstr>
      <vt:lpstr>甚麼是SOCKET? 為什麼需要SOCKET?</vt:lpstr>
      <vt:lpstr>甚麼是SOCKET? 為什麼需要SOCKET?</vt:lpstr>
      <vt:lpstr>使用的程式語言與環境</vt:lpstr>
      <vt:lpstr>介紹 TCP 和 UDP</vt:lpstr>
      <vt:lpstr>UDP(USER DATAGRAM PROTOCAL)</vt:lpstr>
      <vt:lpstr>TCP(TRANSMISSION CONTROL PROTOCAL) </vt:lpstr>
      <vt:lpstr>介紹</vt:lpstr>
      <vt:lpstr>介紹</vt:lpstr>
      <vt:lpstr>TCP與UDP 優缺點比較</vt:lpstr>
      <vt:lpstr>Socket Programming (Python)</vt:lpstr>
      <vt:lpstr>Python Socket 型別</vt:lpstr>
      <vt:lpstr>Python Socket 型別</vt:lpstr>
      <vt:lpstr>Python Socket 介紹</vt:lpstr>
      <vt:lpstr>Python Socket 函式</vt:lpstr>
      <vt:lpstr>Python Socket 函式</vt:lpstr>
      <vt:lpstr>Python Socket 函式</vt:lpstr>
      <vt:lpstr>Socket Programming 程式實作 (Python)</vt:lpstr>
      <vt:lpstr>TCP socket Server端程式實作</vt:lpstr>
      <vt:lpstr>Python Socket Programming 實作(TCP)</vt:lpstr>
      <vt:lpstr>TCP socket Client端程式實作</vt:lpstr>
      <vt:lpstr>Python Socket Programming 實作(TCP)</vt:lpstr>
      <vt:lpstr>UDP socket Server端程式實作</vt:lpstr>
      <vt:lpstr>Python Socket Programming 實作(UDP)</vt:lpstr>
      <vt:lpstr>UDP socket Client端程式實作</vt:lpstr>
      <vt:lpstr>Python Socket Programming 實作(UDP)</vt:lpstr>
      <vt:lpstr>Socket Programming (C++) Windows版</vt:lpstr>
      <vt:lpstr>建立專案</vt:lpstr>
      <vt:lpstr>新增cpp檔案</vt:lpstr>
      <vt:lpstr>Visual Stduio 設定(1) </vt:lpstr>
      <vt:lpstr>Visual Stduio 設定(2) </vt:lpstr>
      <vt:lpstr>Visual Stduio 設定(3) </vt:lpstr>
      <vt:lpstr>Socket 函式庫</vt:lpstr>
      <vt:lpstr>Socket 型別</vt:lpstr>
      <vt:lpstr>Socket 函式</vt:lpstr>
      <vt:lpstr>Socket 函式</vt:lpstr>
      <vt:lpstr>TCP Server 端</vt:lpstr>
      <vt:lpstr>C++ Socket Programming 實作(TCP server端)</vt:lpstr>
      <vt:lpstr>C++ Socket Programming 實作(TCP server端)</vt:lpstr>
      <vt:lpstr>C++ Socket Programming 實作(TCP server端)</vt:lpstr>
      <vt:lpstr>C++ Socket Programming 實作(TCP server端)</vt:lpstr>
      <vt:lpstr>TCP Client 端</vt:lpstr>
      <vt:lpstr>C++ Socket Programming 實作(TCP client端)</vt:lpstr>
      <vt:lpstr>C++ Socket Programming 實作(TCP client端)</vt:lpstr>
      <vt:lpstr>C++ Socket Programming 實作(TCP client端)</vt:lpstr>
      <vt:lpstr>Socket Programming 作業</vt:lpstr>
      <vt:lpstr>注意事項:</vt:lpstr>
      <vt:lpstr>參考資料: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cp:lastModifiedBy>先民 王</cp:lastModifiedBy>
  <cp:revision>47</cp:revision>
  <dcterms:modified xsi:type="dcterms:W3CDTF">2023-10-16T08:49:25Z</dcterms:modified>
</cp:coreProperties>
</file>