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6"/>
  </p:notes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to Sans" charset="1" panose="020B0502040504020204"/>
      <p:regular r:id="rId10"/>
    </p:embeddedFont>
    <p:embeddedFont>
      <p:font typeface="Noto Sans Bold" charset="1" panose="020B0802040504020204"/>
      <p:regular r:id="rId11"/>
    </p:embeddedFont>
    <p:embeddedFont>
      <p:font typeface="Noto Sans Italics" charset="1" panose="020B0502040504090204"/>
      <p:regular r:id="rId12"/>
    </p:embeddedFont>
    <p:embeddedFont>
      <p:font typeface="Noto Sans Bold Italics" charset="1" panose="020B0802040504090204"/>
      <p:regular r:id="rId13"/>
    </p:embeddedFont>
    <p:embeddedFont>
      <p:font typeface="Play" charset="1" panose="00000500000000000000"/>
      <p:regular r:id="rId14"/>
    </p:embeddedFont>
    <p:embeddedFont>
      <p:font typeface="Play Bold" charset="1" panose="00000800000000000000"/>
      <p:regular r:id="rId15"/>
    </p:embeddedFont>
    <p:embeddedFont>
      <p:font typeface="Arial" charset="1" panose="020B0502020202020204"/>
      <p:regular r:id="rId16"/>
    </p:embeddedFont>
    <p:embeddedFont>
      <p:font typeface="Arial Bold" charset="1" panose="020B0802020202020204"/>
      <p:regular r:id="rId17"/>
    </p:embeddedFont>
    <p:embeddedFont>
      <p:font typeface="Arial Italics" charset="1" panose="020B0502020202090204"/>
      <p:regular r:id="rId18"/>
    </p:embeddedFont>
    <p:embeddedFont>
      <p:font typeface="Arial Bold Italics" charset="1" panose="020B0802020202090204"/>
      <p:regular r:id="rId19"/>
    </p:embeddedFont>
    <p:embeddedFont>
      <p:font typeface="Josefin Sans" charset="1" panose="00000500000000000000"/>
      <p:regular r:id="rId20"/>
    </p:embeddedFont>
    <p:embeddedFont>
      <p:font typeface="Josefin Sans Bold" charset="1" panose="00000800000000000000"/>
      <p:regular r:id="rId21"/>
    </p:embeddedFont>
    <p:embeddedFont>
      <p:font typeface="Josefin Sans Italics" charset="1" panose="00000500000000000000"/>
      <p:regular r:id="rId22"/>
    </p:embeddedFont>
    <p:embeddedFont>
      <p:font typeface="Josefin Sans Bold Italics" charset="1" panose="00000800000000000000"/>
      <p:regular r:id="rId23"/>
    </p:embeddedFont>
    <p:embeddedFont>
      <p:font typeface="Josefin Sans Thin" charset="1" panose="00000300000000000000"/>
      <p:regular r:id="rId24"/>
    </p:embeddedFont>
    <p:embeddedFont>
      <p:font typeface="Josefin Sans Thin Italics" charset="1" panose="00000300000000000000"/>
      <p:regular r:id="rId25"/>
    </p:embeddedFont>
    <p:embeddedFont>
      <p:font typeface="Josefin Sans Light" charset="1" panose="00000400000000000000"/>
      <p:regular r:id="rId26"/>
    </p:embeddedFont>
    <p:embeddedFont>
      <p:font typeface="Josefin Sans Light Italics" charset="1" panose="00000400000000000000"/>
      <p:regular r:id="rId27"/>
    </p:embeddedFont>
    <p:embeddedFont>
      <p:font typeface="Josefin Sans Semi-Bold" charset="1" panose="00000700000000000000"/>
      <p:regular r:id="rId28"/>
    </p:embeddedFont>
    <p:embeddedFont>
      <p:font typeface="Josefin Sans Semi-Bold Italics" charset="1" panose="000007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45" Target="slides/slide16.xml" Type="http://schemas.openxmlformats.org/officeDocument/2006/relationships/slide"/><Relationship Id="rId46" Target="notesMasters/notesMaster1.xml" Type="http://schemas.openxmlformats.org/officeDocument/2006/relationships/notesMaster"/><Relationship Id="rId47" Target="theme/theme2.xml" Type="http://schemas.openxmlformats.org/officeDocument/2006/relationships/theme"/><Relationship Id="rId48" Target="notesSlides/notesSlide1.xml" Type="http://schemas.openxmlformats.org/officeDocument/2006/relationships/notes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QA 5分鐘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1chooo/multi-message-board" TargetMode="External" Type="http://schemas.openxmlformats.org/officeDocument/2006/relationships/hyperlink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thepolyglotdeveloper.com/2016/12/create-real-time-chat-app-golang-angular-2-websockets/" TargetMode="External" Type="http://schemas.openxmlformats.org/officeDocument/2006/relationships/hyperlink"/><Relationship Id="rId3" Target="https://tutorialedge.net/projects/chat-system-in-go-and-react/part-1-initial-setup/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9" y="2509"/>
            <a:ext cx="18294064" cy="10287002"/>
          </a:xfrm>
          <a:custGeom>
            <a:avLst/>
            <a:gdLst/>
            <a:ahLst/>
            <a:cxnLst/>
            <a:rect r="r" b="b" t="t" l="l"/>
            <a:pathLst>
              <a:path h="10287002" w="18294064">
                <a:moveTo>
                  <a:pt x="0" y="0"/>
                </a:moveTo>
                <a:lnTo>
                  <a:pt x="18294065" y="0"/>
                </a:lnTo>
                <a:lnTo>
                  <a:pt x="18294065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438" b="-5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12122" y="9292589"/>
            <a:ext cx="14344278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C000"/>
                </a:solidFill>
                <a:latin typeface="Arial Bold"/>
              </a:rPr>
              <a:t>GitHub Repo: </a:t>
            </a:r>
            <a:r>
              <a:rPr lang="en-US" sz="3000" u="sng">
                <a:solidFill>
                  <a:srgbClr val="FFC000"/>
                </a:solidFill>
                <a:latin typeface="Arial Bold"/>
                <a:hlinkClick r:id="rId3" tooltip="https://github.com/1chooo/multi-message-board"/>
              </a:rPr>
              <a:t>https://github.com/1chooo/multi-message-board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397" y="3351826"/>
            <a:ext cx="15634350" cy="247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5"/>
              </a:lnSpc>
            </a:pPr>
            <a:r>
              <a:rPr lang="en-US" sz="7200">
                <a:solidFill>
                  <a:srgbClr val="FFFFFF"/>
                </a:solidFill>
                <a:latin typeface="Noto Sans Bold"/>
              </a:rPr>
              <a:t>Online Anonymous Multi-User Message Board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3526" y="6343014"/>
            <a:ext cx="2880196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FC000"/>
                </a:solidFill>
                <a:ea typeface="Play Bold"/>
              </a:rPr>
              <a:t>大氣四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FC000"/>
                </a:solidFill>
                <a:latin typeface="Play Bold"/>
              </a:rPr>
              <a:t>109601003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FC000"/>
                </a:solidFill>
                <a:ea typeface="Play Bold"/>
              </a:rPr>
              <a:t>林群賀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974" y="2409512"/>
            <a:ext cx="2915549" cy="2397755"/>
            <a:chOff x="0" y="0"/>
            <a:chExt cx="3887399" cy="3197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41229" y="3923465"/>
            <a:ext cx="4501220" cy="3519030"/>
            <a:chOff x="0" y="0"/>
            <a:chExt cx="6001627" cy="4692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538064" y="0"/>
              <a:ext cx="2889451" cy="2889451"/>
            </a:xfrm>
            <a:custGeom>
              <a:avLst/>
              <a:gdLst/>
              <a:ahLst/>
              <a:cxnLst/>
              <a:rect r="r" b="b" t="t" l="l"/>
              <a:pathLst>
                <a:path h="2889451" w="2889451">
                  <a:moveTo>
                    <a:pt x="0" y="0"/>
                  </a:moveTo>
                  <a:lnTo>
                    <a:pt x="2889451" y="0"/>
                  </a:lnTo>
                  <a:lnTo>
                    <a:pt x="2889451" y="2889451"/>
                  </a:lnTo>
                  <a:lnTo>
                    <a:pt x="0" y="2889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3454064"/>
              <a:ext cx="6001627" cy="1237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25"/>
                </a:lnSpc>
              </a:pPr>
              <a:r>
                <a:rPr lang="en-US" sz="5687">
                  <a:solidFill>
                    <a:srgbClr val="FFFFFF"/>
                  </a:solidFill>
                  <a:latin typeface="Arial"/>
                </a:rPr>
                <a:t>Servers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324" y="285274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132" y="285274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38978" y="3656012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592786" y="3655208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554198" y="512128"/>
            <a:ext cx="125298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228955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Hello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9285" y="2139536"/>
            <a:ext cx="1829431" cy="3055155"/>
            <a:chOff x="0" y="0"/>
            <a:chExt cx="2439241" cy="4073540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122974" y="6254581"/>
            <a:ext cx="2915549" cy="2397755"/>
            <a:chOff x="0" y="0"/>
            <a:chExt cx="3887399" cy="31970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732324" y="6697809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86132" y="6697809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22" id="22"/>
          <p:cNvSpPr/>
          <p:nvPr/>
        </p:nvSpPr>
        <p:spPr>
          <a:xfrm>
            <a:off x="5038978" y="7501081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0592786" y="7500277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8229285" y="5984605"/>
            <a:ext cx="1829431" cy="3055155"/>
            <a:chOff x="0" y="0"/>
            <a:chExt cx="2439241" cy="4073540"/>
          </a:xfrm>
        </p:grpSpPr>
        <p:sp>
          <p:nvSpPr>
            <p:cNvPr name="Freeform 25" id="2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974" y="2409512"/>
            <a:ext cx="2915549" cy="2397755"/>
            <a:chOff x="0" y="0"/>
            <a:chExt cx="3887399" cy="3197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41229" y="3923465"/>
            <a:ext cx="4501220" cy="3519030"/>
            <a:chOff x="0" y="0"/>
            <a:chExt cx="6001627" cy="4692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538064" y="0"/>
              <a:ext cx="2889451" cy="2889451"/>
            </a:xfrm>
            <a:custGeom>
              <a:avLst/>
              <a:gdLst/>
              <a:ahLst/>
              <a:cxnLst/>
              <a:rect r="r" b="b" t="t" l="l"/>
              <a:pathLst>
                <a:path h="2889451" w="2889451">
                  <a:moveTo>
                    <a:pt x="0" y="0"/>
                  </a:moveTo>
                  <a:lnTo>
                    <a:pt x="2889451" y="0"/>
                  </a:lnTo>
                  <a:lnTo>
                    <a:pt x="2889451" y="2889451"/>
                  </a:lnTo>
                  <a:lnTo>
                    <a:pt x="0" y="2889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3454064"/>
              <a:ext cx="6001627" cy="1237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25"/>
                </a:lnSpc>
              </a:pPr>
              <a:r>
                <a:rPr lang="en-US" sz="5687">
                  <a:solidFill>
                    <a:srgbClr val="FFFFFF"/>
                  </a:solidFill>
                  <a:latin typeface="Arial"/>
                </a:rPr>
                <a:t>Servers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324" y="285274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132" y="285274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38978" y="3656012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592786" y="3655208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554198" y="512128"/>
            <a:ext cx="125298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91952" y="1383886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FC000"/>
                </a:solidFill>
                <a:latin typeface="Arial Bold"/>
              </a:rPr>
              <a:t>Hello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9285" y="2139536"/>
            <a:ext cx="1829431" cy="3055155"/>
            <a:chOff x="0" y="0"/>
            <a:chExt cx="2439241" cy="4073540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122974" y="6254581"/>
            <a:ext cx="2915549" cy="2397755"/>
            <a:chOff x="0" y="0"/>
            <a:chExt cx="3887399" cy="31970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732324" y="6697809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86132" y="6697809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22" id="22"/>
          <p:cNvSpPr/>
          <p:nvPr/>
        </p:nvSpPr>
        <p:spPr>
          <a:xfrm>
            <a:off x="5038978" y="7501081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0592786" y="7500277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8229285" y="5984605"/>
            <a:ext cx="1829431" cy="3055155"/>
            <a:chOff x="0" y="0"/>
            <a:chExt cx="2439241" cy="4073540"/>
          </a:xfrm>
        </p:grpSpPr>
        <p:sp>
          <p:nvSpPr>
            <p:cNvPr name="Freeform 25" id="2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974" y="2409512"/>
            <a:ext cx="2915549" cy="2397755"/>
            <a:chOff x="0" y="0"/>
            <a:chExt cx="3887399" cy="3197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41229" y="3923465"/>
            <a:ext cx="4501220" cy="3519030"/>
            <a:chOff x="0" y="0"/>
            <a:chExt cx="6001627" cy="4692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538064" y="0"/>
              <a:ext cx="2889451" cy="2889451"/>
            </a:xfrm>
            <a:custGeom>
              <a:avLst/>
              <a:gdLst/>
              <a:ahLst/>
              <a:cxnLst/>
              <a:rect r="r" b="b" t="t" l="l"/>
              <a:pathLst>
                <a:path h="2889451" w="2889451">
                  <a:moveTo>
                    <a:pt x="0" y="0"/>
                  </a:moveTo>
                  <a:lnTo>
                    <a:pt x="2889451" y="0"/>
                  </a:lnTo>
                  <a:lnTo>
                    <a:pt x="2889451" y="2889451"/>
                  </a:lnTo>
                  <a:lnTo>
                    <a:pt x="0" y="2889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3454064"/>
              <a:ext cx="6001627" cy="1237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25"/>
                </a:lnSpc>
              </a:pPr>
              <a:r>
                <a:rPr lang="en-US" sz="5687">
                  <a:solidFill>
                    <a:srgbClr val="FFFFFF"/>
                  </a:solidFill>
                  <a:latin typeface="Arial"/>
                </a:rPr>
                <a:t>Servers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324" y="285274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132" y="285274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38978" y="3656012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592786" y="3655208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554198" y="512128"/>
            <a:ext cx="125298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33191" y="3819915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Hello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9285" y="2139536"/>
            <a:ext cx="1829431" cy="3055155"/>
            <a:chOff x="0" y="0"/>
            <a:chExt cx="2439241" cy="4073540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122974" y="6254581"/>
            <a:ext cx="2915549" cy="2397755"/>
            <a:chOff x="0" y="0"/>
            <a:chExt cx="3887399" cy="31970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732324" y="6697809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86132" y="6697809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22" id="22"/>
          <p:cNvSpPr/>
          <p:nvPr/>
        </p:nvSpPr>
        <p:spPr>
          <a:xfrm>
            <a:off x="5038978" y="7501081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0592786" y="7500277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8229285" y="5984605"/>
            <a:ext cx="1829431" cy="3055155"/>
            <a:chOff x="0" y="0"/>
            <a:chExt cx="2439241" cy="4073540"/>
          </a:xfrm>
        </p:grpSpPr>
        <p:sp>
          <p:nvSpPr>
            <p:cNvPr name="Freeform 25" id="2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27" id="27"/>
          <p:cNvSpPr txBox="true"/>
          <p:nvPr/>
        </p:nvSpPr>
        <p:spPr>
          <a:xfrm rot="0">
            <a:off x="11233191" y="7733637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Hello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974" y="2409512"/>
            <a:ext cx="2915549" cy="2397755"/>
            <a:chOff x="0" y="0"/>
            <a:chExt cx="3887399" cy="3197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541229" y="3923465"/>
            <a:ext cx="4501220" cy="3519030"/>
            <a:chOff x="0" y="0"/>
            <a:chExt cx="6001627" cy="4692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538064" y="0"/>
              <a:ext cx="2889451" cy="2889451"/>
            </a:xfrm>
            <a:custGeom>
              <a:avLst/>
              <a:gdLst/>
              <a:ahLst/>
              <a:cxnLst/>
              <a:rect r="r" b="b" t="t" l="l"/>
              <a:pathLst>
                <a:path h="2889451" w="2889451">
                  <a:moveTo>
                    <a:pt x="0" y="0"/>
                  </a:moveTo>
                  <a:lnTo>
                    <a:pt x="2889451" y="0"/>
                  </a:lnTo>
                  <a:lnTo>
                    <a:pt x="2889451" y="2889451"/>
                  </a:lnTo>
                  <a:lnTo>
                    <a:pt x="0" y="2889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3454064"/>
              <a:ext cx="6001627" cy="1237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25"/>
                </a:lnSpc>
              </a:pPr>
              <a:r>
                <a:rPr lang="en-US" sz="5687">
                  <a:solidFill>
                    <a:srgbClr val="FFFFFF"/>
                  </a:solidFill>
                  <a:latin typeface="Arial"/>
                </a:rPr>
                <a:t>Servers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324" y="285274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132" y="285274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38978" y="3656012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592786" y="3655208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554198" y="512128"/>
            <a:ext cx="125298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760899" y="315356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Hello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9285" y="2139536"/>
            <a:ext cx="1829431" cy="3055155"/>
            <a:chOff x="0" y="0"/>
            <a:chExt cx="2439241" cy="4073540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122974" y="6254581"/>
            <a:ext cx="2915549" cy="2397755"/>
            <a:chOff x="0" y="0"/>
            <a:chExt cx="3887399" cy="31970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732324" y="6697809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86132" y="6697809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22" id="22"/>
          <p:cNvSpPr/>
          <p:nvPr/>
        </p:nvSpPr>
        <p:spPr>
          <a:xfrm>
            <a:off x="5038978" y="7501081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0592786" y="7500277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8229285" y="5984605"/>
            <a:ext cx="1829431" cy="3055155"/>
            <a:chOff x="0" y="0"/>
            <a:chExt cx="2439241" cy="4073540"/>
          </a:xfrm>
        </p:grpSpPr>
        <p:sp>
          <p:nvSpPr>
            <p:cNvPr name="Freeform 25" id="2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27" id="27"/>
          <p:cNvSpPr txBox="true"/>
          <p:nvPr/>
        </p:nvSpPr>
        <p:spPr>
          <a:xfrm rot="0">
            <a:off x="-760899" y="698847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Hello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694472" cy="10287000"/>
            <a:chOff x="0" y="0"/>
            <a:chExt cx="228990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990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89902">
                  <a:moveTo>
                    <a:pt x="0" y="0"/>
                  </a:moveTo>
                  <a:lnTo>
                    <a:pt x="2289902" y="0"/>
                  </a:lnTo>
                  <a:lnTo>
                    <a:pt x="22899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289902" cy="2804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94472" y="3001961"/>
            <a:ext cx="9593528" cy="3711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al"/>
              </a:rPr>
              <a:t>Record User Information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al"/>
              </a:rPr>
              <a:t>Represent the number of online users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al"/>
              </a:rPr>
              <a:t>Deploy into </a:t>
            </a:r>
            <a:r>
              <a:rPr lang="en-US" sz="3999">
                <a:solidFill>
                  <a:srgbClr val="FFC000"/>
                </a:solidFill>
                <a:latin typeface="Arial"/>
              </a:rPr>
              <a:t>AWS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7875" y="4626928"/>
            <a:ext cx="4898722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Future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F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79" y="2510"/>
            <a:ext cx="18294064" cy="10287002"/>
          </a:xfrm>
          <a:custGeom>
            <a:avLst/>
            <a:gdLst/>
            <a:ahLst/>
            <a:cxnLst/>
            <a:rect r="r" b="b" t="t" l="l"/>
            <a:pathLst>
              <a:path h="10287002" w="18294064">
                <a:moveTo>
                  <a:pt x="0" y="0"/>
                </a:moveTo>
                <a:lnTo>
                  <a:pt x="18294065" y="0"/>
                </a:lnTo>
                <a:lnTo>
                  <a:pt x="1829406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8438" b="-51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8988" y="3498185"/>
            <a:ext cx="15544785" cy="328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0"/>
              </a:lnSpc>
            </a:pPr>
            <a:r>
              <a:rPr lang="en-US" sz="10800">
                <a:solidFill>
                  <a:srgbClr val="FFFFFF"/>
                </a:solidFill>
                <a:latin typeface="Play Bold"/>
              </a:rPr>
              <a:t>Thanks for your enjoying!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7051" y="7727950"/>
            <a:ext cx="15566722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FDF0DA"/>
                </a:solidFill>
                <a:latin typeface="Josefin Sans Bold"/>
                <a:ea typeface="Josefin Sans Bold"/>
              </a:rPr>
              <a:t>Represent by 林群賀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694472" cy="10287000"/>
            <a:chOff x="0" y="0"/>
            <a:chExt cx="228990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990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89902">
                  <a:moveTo>
                    <a:pt x="0" y="0"/>
                  </a:moveTo>
                  <a:lnTo>
                    <a:pt x="2289902" y="0"/>
                  </a:lnTo>
                  <a:lnTo>
                    <a:pt x="22899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289902" cy="2804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94472" y="3001961"/>
            <a:ext cx="9593528" cy="497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 u="sng">
                <a:solidFill>
                  <a:srgbClr val="FFFFFF"/>
                </a:solidFill>
                <a:latin typeface="Arial"/>
                <a:hlinkClick r:id="rId2" tooltip="https://www.thepolyglotdeveloper.com/2016/12/create-real-time-chat-app-golang-angular-2-websockets/"/>
              </a:rPr>
              <a:t>Create A Real Time Chat App With Golang, Angular, And Websockets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 u="sng">
                <a:solidFill>
                  <a:srgbClr val="FFFFFF"/>
                </a:solidFill>
                <a:latin typeface="Arial"/>
                <a:hlinkClick r:id="rId3" tooltip="https://tutorialedge.net/projects/chat-system-in-go-and-react/part-1-initial-setup/"/>
              </a:rPr>
              <a:t>Building a Chat Application in Go with ReactJS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7875" y="4626928"/>
            <a:ext cx="6092522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Reference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" y="0"/>
            <a:ext cx="16459200" cy="10287000"/>
          </a:xfrm>
          <a:custGeom>
            <a:avLst/>
            <a:gdLst/>
            <a:ahLst/>
            <a:cxnLst/>
            <a:rect r="r" b="b" t="t" l="l"/>
            <a:pathLst>
              <a:path h="10287000" w="16459200">
                <a:moveTo>
                  <a:pt x="0" y="0"/>
                </a:moveTo>
                <a:lnTo>
                  <a:pt x="16459200" y="0"/>
                </a:lnTo>
                <a:lnTo>
                  <a:pt x="16459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694472" cy="10287000"/>
            <a:chOff x="0" y="0"/>
            <a:chExt cx="228990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9902" cy="2709333"/>
            </a:xfrm>
            <a:custGeom>
              <a:avLst/>
              <a:gdLst/>
              <a:ahLst/>
              <a:cxnLst/>
              <a:rect r="r" b="b" t="t" l="l"/>
              <a:pathLst>
                <a:path h="2709333" w="2289902">
                  <a:moveTo>
                    <a:pt x="0" y="0"/>
                  </a:moveTo>
                  <a:lnTo>
                    <a:pt x="2289902" y="0"/>
                  </a:lnTo>
                  <a:lnTo>
                    <a:pt x="22899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289902" cy="2804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94472" y="468311"/>
            <a:ext cx="9593528" cy="877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98D6FC"/>
                </a:solidFill>
                <a:latin typeface="Arial"/>
              </a:rPr>
              <a:t>Go</a:t>
            </a:r>
            <a:r>
              <a:rPr lang="en-US" sz="3999">
                <a:solidFill>
                  <a:srgbClr val="FFFFFF"/>
                </a:solidFill>
                <a:latin typeface="Arial"/>
              </a:rPr>
              <a:t> Backend / </a:t>
            </a:r>
            <a:r>
              <a:rPr lang="en-US" sz="3999">
                <a:solidFill>
                  <a:srgbClr val="FFC000"/>
                </a:solidFill>
                <a:latin typeface="Arial"/>
              </a:rPr>
              <a:t>ReactJS</a:t>
            </a:r>
            <a:r>
              <a:rPr lang="en-US" sz="3999">
                <a:solidFill>
                  <a:srgbClr val="FFFFFF"/>
                </a:solidFill>
                <a:latin typeface="Arial"/>
              </a:rPr>
              <a:t> Frontend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al"/>
              </a:rPr>
              <a:t>TCP Socket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C000"/>
                </a:solidFill>
                <a:latin typeface="Arial"/>
              </a:rPr>
              <a:t>Real-Time, Multithreading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al"/>
              </a:rPr>
              <a:t> </a:t>
            </a:r>
            <a:r>
              <a:rPr lang="en-US" sz="3999">
                <a:solidFill>
                  <a:srgbClr val="FFC000"/>
                </a:solidFill>
                <a:latin typeface="Arial"/>
              </a:rPr>
              <a:t>Friendly</a:t>
            </a:r>
            <a:r>
              <a:rPr lang="en-US" sz="3999">
                <a:solidFill>
                  <a:srgbClr val="FFFFFF"/>
                </a:solidFill>
                <a:latin typeface="Arial"/>
              </a:rPr>
              <a:t> to CS Students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al"/>
              </a:rPr>
              <a:t>RWD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al"/>
              </a:rPr>
              <a:t>Non Blocking</a:t>
            </a:r>
          </a:p>
          <a:p>
            <a:pPr marL="863596" indent="-431798" lvl="1">
              <a:lnSpc>
                <a:spcPts val="9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Arial"/>
              </a:rPr>
              <a:t>Git Version Control, Dockerfile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7875" y="4626928"/>
            <a:ext cx="4898722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Features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2583" y="3050159"/>
            <a:ext cx="4742261" cy="4186682"/>
          </a:xfrm>
          <a:custGeom>
            <a:avLst/>
            <a:gdLst/>
            <a:ahLst/>
            <a:cxnLst/>
            <a:rect r="r" b="b" t="t" l="l"/>
            <a:pathLst>
              <a:path h="4186682" w="4742261">
                <a:moveTo>
                  <a:pt x="0" y="0"/>
                </a:moveTo>
                <a:lnTo>
                  <a:pt x="4742261" y="0"/>
                </a:lnTo>
                <a:lnTo>
                  <a:pt x="4742261" y="4186682"/>
                </a:lnTo>
                <a:lnTo>
                  <a:pt x="0" y="4186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26758" y="3050159"/>
            <a:ext cx="4186682" cy="4186682"/>
          </a:xfrm>
          <a:custGeom>
            <a:avLst/>
            <a:gdLst/>
            <a:ahLst/>
            <a:cxnLst/>
            <a:rect r="r" b="b" t="t" l="l"/>
            <a:pathLst>
              <a:path h="4186682" w="4186682">
                <a:moveTo>
                  <a:pt x="0" y="0"/>
                </a:moveTo>
                <a:lnTo>
                  <a:pt x="4186682" y="0"/>
                </a:lnTo>
                <a:lnTo>
                  <a:pt x="4186682" y="4186682"/>
                </a:lnTo>
                <a:lnTo>
                  <a:pt x="0" y="4186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727" t="0" r="-2272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4198" y="512128"/>
            <a:ext cx="99390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Why Go, ReactJS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24752" y="7881666"/>
            <a:ext cx="136384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Multithreading, Frontend and Backend Separately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23364" y="4039606"/>
            <a:ext cx="2564962" cy="2564962"/>
          </a:xfrm>
          <a:custGeom>
            <a:avLst/>
            <a:gdLst/>
            <a:ahLst/>
            <a:cxnLst/>
            <a:rect r="r" b="b" t="t" l="l"/>
            <a:pathLst>
              <a:path h="2564962" w="2564962">
                <a:moveTo>
                  <a:pt x="0" y="0"/>
                </a:moveTo>
                <a:lnTo>
                  <a:pt x="2564962" y="0"/>
                </a:lnTo>
                <a:lnTo>
                  <a:pt x="2564962" y="2564962"/>
                </a:lnTo>
                <a:lnTo>
                  <a:pt x="0" y="256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04196" y="4039606"/>
            <a:ext cx="2564962" cy="2564962"/>
          </a:xfrm>
          <a:custGeom>
            <a:avLst/>
            <a:gdLst/>
            <a:ahLst/>
            <a:cxnLst/>
            <a:rect r="r" b="b" t="t" l="l"/>
            <a:pathLst>
              <a:path h="2564962" w="2564962">
                <a:moveTo>
                  <a:pt x="0" y="0"/>
                </a:moveTo>
                <a:lnTo>
                  <a:pt x="2564962" y="0"/>
                </a:lnTo>
                <a:lnTo>
                  <a:pt x="2564962" y="2564962"/>
                </a:lnTo>
                <a:lnTo>
                  <a:pt x="0" y="256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34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4198" y="512128"/>
            <a:ext cx="109804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3797" y="6992666"/>
            <a:ext cx="5104096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Frontend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localhost:3000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34629" y="6992666"/>
            <a:ext cx="5104096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Backend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localhost:8080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44413" y="4337050"/>
            <a:ext cx="6209983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api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ws://</a:t>
            </a:r>
            <a:r>
              <a:rPr lang="en-US" sz="3999" spc="199">
                <a:solidFill>
                  <a:srgbClr val="FDF0DA"/>
                </a:solidFill>
                <a:latin typeface="Arial Bold"/>
              </a:rPr>
              <a:t>localhost:8080/ws</a:t>
            </a:r>
          </a:p>
        </p:txBody>
      </p:sp>
      <p:sp>
        <p:nvSpPr>
          <p:cNvPr name="AutoShape 8" id="8"/>
          <p:cNvSpPr/>
          <p:nvPr/>
        </p:nvSpPr>
        <p:spPr>
          <a:xfrm>
            <a:off x="7898606" y="5953123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974" y="3944623"/>
            <a:ext cx="2915549" cy="2397755"/>
            <a:chOff x="0" y="0"/>
            <a:chExt cx="3887399" cy="3197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84029" y="4062071"/>
            <a:ext cx="2916759" cy="2280307"/>
            <a:chOff x="0" y="0"/>
            <a:chExt cx="3889012" cy="30404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96655" y="0"/>
              <a:ext cx="1872344" cy="1872344"/>
            </a:xfrm>
            <a:custGeom>
              <a:avLst/>
              <a:gdLst/>
              <a:ahLst/>
              <a:cxnLst/>
              <a:rect r="r" b="b" t="t" l="l"/>
              <a:pathLst>
                <a:path h="1872344" w="1872344">
                  <a:moveTo>
                    <a:pt x="0" y="0"/>
                  </a:moveTo>
                  <a:lnTo>
                    <a:pt x="1872343" y="0"/>
                  </a:lnTo>
                  <a:lnTo>
                    <a:pt x="1872343" y="1872344"/>
                  </a:lnTo>
                  <a:lnTo>
                    <a:pt x="0" y="1872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236075"/>
              <a:ext cx="3889012" cy="804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2"/>
                </a:lnSpc>
              </a:pPr>
              <a:r>
                <a:rPr lang="en-US" sz="3685">
                  <a:solidFill>
                    <a:srgbClr val="FFFFFF"/>
                  </a:solidFill>
                  <a:latin typeface="Arial"/>
                </a:rPr>
                <a:t>Servers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324" y="438785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132" y="438785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38978" y="5191123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592786" y="5190318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554198" y="512128"/>
            <a:ext cx="125298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764066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Hello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9285" y="3674647"/>
            <a:ext cx="1829431" cy="3055155"/>
            <a:chOff x="0" y="0"/>
            <a:chExt cx="2439241" cy="4073540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974" y="3944623"/>
            <a:ext cx="2915549" cy="2397755"/>
            <a:chOff x="0" y="0"/>
            <a:chExt cx="3887399" cy="3197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84029" y="4062071"/>
            <a:ext cx="2916759" cy="2280307"/>
            <a:chOff x="0" y="0"/>
            <a:chExt cx="3889012" cy="30404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96655" y="0"/>
              <a:ext cx="1872344" cy="1872344"/>
            </a:xfrm>
            <a:custGeom>
              <a:avLst/>
              <a:gdLst/>
              <a:ahLst/>
              <a:cxnLst/>
              <a:rect r="r" b="b" t="t" l="l"/>
              <a:pathLst>
                <a:path h="1872344" w="1872344">
                  <a:moveTo>
                    <a:pt x="0" y="0"/>
                  </a:moveTo>
                  <a:lnTo>
                    <a:pt x="1872343" y="0"/>
                  </a:lnTo>
                  <a:lnTo>
                    <a:pt x="1872343" y="1872344"/>
                  </a:lnTo>
                  <a:lnTo>
                    <a:pt x="0" y="1872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236075"/>
              <a:ext cx="3889012" cy="804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2"/>
                </a:lnSpc>
              </a:pPr>
              <a:r>
                <a:rPr lang="en-US" sz="3685">
                  <a:solidFill>
                    <a:srgbClr val="FFFFFF"/>
                  </a:solidFill>
                  <a:latin typeface="Arial"/>
                </a:rPr>
                <a:t>Servers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324" y="438785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132" y="438785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38978" y="5191123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592786" y="5190318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554198" y="512128"/>
            <a:ext cx="125298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34084" y="6891066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FC000"/>
                </a:solidFill>
                <a:latin typeface="Arial Bold"/>
              </a:rPr>
              <a:t>Hello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9285" y="3674647"/>
            <a:ext cx="1829431" cy="3055155"/>
            <a:chOff x="0" y="0"/>
            <a:chExt cx="2439241" cy="4073540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974" y="3944623"/>
            <a:ext cx="2915549" cy="2397755"/>
            <a:chOff x="0" y="0"/>
            <a:chExt cx="3887399" cy="3197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84029" y="4062071"/>
            <a:ext cx="2916759" cy="2280307"/>
            <a:chOff x="0" y="0"/>
            <a:chExt cx="3889012" cy="30404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96655" y="0"/>
              <a:ext cx="1872344" cy="1872344"/>
            </a:xfrm>
            <a:custGeom>
              <a:avLst/>
              <a:gdLst/>
              <a:ahLst/>
              <a:cxnLst/>
              <a:rect r="r" b="b" t="t" l="l"/>
              <a:pathLst>
                <a:path h="1872344" w="1872344">
                  <a:moveTo>
                    <a:pt x="0" y="0"/>
                  </a:moveTo>
                  <a:lnTo>
                    <a:pt x="1872343" y="0"/>
                  </a:lnTo>
                  <a:lnTo>
                    <a:pt x="1872343" y="1872344"/>
                  </a:lnTo>
                  <a:lnTo>
                    <a:pt x="0" y="1872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236075"/>
              <a:ext cx="3889012" cy="804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2"/>
                </a:lnSpc>
              </a:pPr>
              <a:r>
                <a:rPr lang="en-US" sz="3685">
                  <a:solidFill>
                    <a:srgbClr val="FFFFFF"/>
                  </a:solidFill>
                  <a:latin typeface="Arial"/>
                </a:rPr>
                <a:t>Servers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324" y="438785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132" y="438785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38978" y="5191123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592786" y="5190318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554198" y="512128"/>
            <a:ext cx="125298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90360" y="6577402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Hello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9285" y="3674647"/>
            <a:ext cx="1829431" cy="3055155"/>
            <a:chOff x="0" y="0"/>
            <a:chExt cx="2439241" cy="4073540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F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2974" y="3944623"/>
            <a:ext cx="2915549" cy="2397755"/>
            <a:chOff x="0" y="0"/>
            <a:chExt cx="3887399" cy="3197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01750" y="0"/>
              <a:ext cx="1868443" cy="1868443"/>
            </a:xfrm>
            <a:custGeom>
              <a:avLst/>
              <a:gdLst/>
              <a:ahLst/>
              <a:cxnLst/>
              <a:rect r="r" b="b" t="t" l="l"/>
              <a:pathLst>
                <a:path h="1868443" w="1868443">
                  <a:moveTo>
                    <a:pt x="0" y="0"/>
                  </a:moveTo>
                  <a:lnTo>
                    <a:pt x="1868443" y="0"/>
                  </a:lnTo>
                  <a:lnTo>
                    <a:pt x="1868443" y="1868443"/>
                  </a:lnTo>
                  <a:lnTo>
                    <a:pt x="0" y="18684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237918"/>
              <a:ext cx="3887399" cy="9590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3"/>
                </a:lnSpc>
              </a:pPr>
              <a:r>
                <a:rPr lang="en-US" sz="3678">
                  <a:solidFill>
                    <a:srgbClr val="FFFFFF"/>
                  </a:solidFill>
                  <a:latin typeface="Arial"/>
                </a:rPr>
                <a:t>User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84029" y="4062071"/>
            <a:ext cx="2916759" cy="2280307"/>
            <a:chOff x="0" y="0"/>
            <a:chExt cx="3889012" cy="30404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96655" y="0"/>
              <a:ext cx="1872344" cy="1872344"/>
            </a:xfrm>
            <a:custGeom>
              <a:avLst/>
              <a:gdLst/>
              <a:ahLst/>
              <a:cxnLst/>
              <a:rect r="r" b="b" t="t" l="l"/>
              <a:pathLst>
                <a:path h="1872344" w="1872344">
                  <a:moveTo>
                    <a:pt x="0" y="0"/>
                  </a:moveTo>
                  <a:lnTo>
                    <a:pt x="1872343" y="0"/>
                  </a:lnTo>
                  <a:lnTo>
                    <a:pt x="1872343" y="1872344"/>
                  </a:lnTo>
                  <a:lnTo>
                    <a:pt x="0" y="1872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236075"/>
              <a:ext cx="3889012" cy="804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22"/>
                </a:lnSpc>
              </a:pPr>
              <a:r>
                <a:rPr lang="en-US" sz="3685">
                  <a:solidFill>
                    <a:srgbClr val="FFFFFF"/>
                  </a:solidFill>
                  <a:latin typeface="Arial"/>
                </a:rPr>
                <a:t>Servers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32324" y="438785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Websocket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132" y="4387850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TCP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38978" y="5191123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0592786" y="5190318"/>
            <a:ext cx="2490788" cy="23812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554198" y="512128"/>
            <a:ext cx="12529831" cy="11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99"/>
              </a:lnSpc>
            </a:pPr>
            <a:r>
              <a:rPr lang="en-US" sz="8799">
                <a:solidFill>
                  <a:srgbClr val="FDF0DA"/>
                </a:solidFill>
                <a:latin typeface="Josefin Sans Bold"/>
              </a:rPr>
              <a:t>How it works?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1371773" y="4689475"/>
            <a:ext cx="510409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99">
                <a:solidFill>
                  <a:srgbClr val="FDF0DA"/>
                </a:solidFill>
                <a:latin typeface="Arial Bold"/>
              </a:rPr>
              <a:t>Hello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229285" y="3674647"/>
            <a:ext cx="1829431" cy="3055155"/>
            <a:chOff x="0" y="0"/>
            <a:chExt cx="2439241" cy="4073540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-1259919" y="1260993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7"/>
                  </a:lnTo>
                  <a:lnTo>
                    <a:pt x="0" y="1552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5400000">
              <a:off x="-373306" y="1259919"/>
              <a:ext cx="4072467" cy="1552628"/>
            </a:xfrm>
            <a:custGeom>
              <a:avLst/>
              <a:gdLst/>
              <a:ahLst/>
              <a:cxnLst/>
              <a:rect r="r" b="b" t="t" l="l"/>
              <a:pathLst>
                <a:path h="1552628" w="4072467">
                  <a:moveTo>
                    <a:pt x="0" y="0"/>
                  </a:moveTo>
                  <a:lnTo>
                    <a:pt x="4072466" y="0"/>
                  </a:lnTo>
                  <a:lnTo>
                    <a:pt x="4072466" y="1552628"/>
                  </a:lnTo>
                  <a:lnTo>
                    <a:pt x="0" y="15526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DAF00AReLJ8</dc:identifier>
  <dcterms:modified xsi:type="dcterms:W3CDTF">2011-08-01T06:04:30Z</dcterms:modified>
  <cp:revision>1</cp:revision>
  <dc:title>AP3007 Demo</dc:title>
</cp:coreProperties>
</file>