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Arial Bold" panose="020B0704020202020204" pitchFamily="34" charset="0"/>
      <p:regular r:id="rId10"/>
      <p:bold r:id="rId11"/>
    </p:embeddedFont>
    <p:embeddedFont>
      <p:font typeface="Josefin Sans Bold" pitchFamily="2" charset="0"/>
      <p:regular r:id="rId12"/>
      <p:boldItalic r:id="rId13"/>
    </p:embeddedFont>
    <p:embeddedFont>
      <p:font typeface="Noto Sans Bold" panose="02020500000000000000" charset="0"/>
      <p:regular r:id="rId14"/>
    </p:embeddedFont>
    <p:embeddedFont>
      <p:font typeface="Play Bold" panose="02020500000000000000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620" y="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QA 5分鐘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pe.com/us/en/what-is/ai-cloud.html#:~:text=AI%20Cloud%20services%20enable%20data,making%20educated%20judgments%20and%20insights." TargetMode="External"/><Relationship Id="rId2" Type="http://schemas.openxmlformats.org/officeDocument/2006/relationships/hyperlink" Target="https://www.thepolyglotdeveloper.com/2016/12/create-real-time-chat-app-golang-angular-2-websockets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79" y="2509"/>
            <a:ext cx="18294064" cy="10287002"/>
          </a:xfrm>
          <a:custGeom>
            <a:avLst/>
            <a:gdLst/>
            <a:ahLst/>
            <a:cxnLst/>
            <a:rect l="l" t="t" r="r" b="b"/>
            <a:pathLst>
              <a:path w="18294064" h="10287002">
                <a:moveTo>
                  <a:pt x="0" y="0"/>
                </a:moveTo>
                <a:lnTo>
                  <a:pt x="18294065" y="0"/>
                </a:lnTo>
                <a:lnTo>
                  <a:pt x="18294065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8438" b="-518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3095452"/>
            <a:ext cx="15249789" cy="1216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35"/>
              </a:lnSpc>
            </a:pPr>
            <a:r>
              <a:rPr lang="en-US" sz="7200">
                <a:solidFill>
                  <a:srgbClr val="FFFFFF"/>
                </a:solidFill>
                <a:latin typeface="Noto Sans Bold"/>
              </a:rPr>
              <a:t>Short Talk about Cloud and AI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829976" y="7159625"/>
            <a:ext cx="4429324" cy="209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199">
                <a:solidFill>
                  <a:srgbClr val="FFC000"/>
                </a:solidFill>
                <a:latin typeface="Play Bold"/>
              </a:rPr>
              <a:t>ECV - MSP Intern</a:t>
            </a:r>
          </a:p>
          <a:p>
            <a:pPr algn="ctr">
              <a:lnSpc>
                <a:spcPts val="5599"/>
              </a:lnSpc>
            </a:pPr>
            <a:r>
              <a:rPr lang="en-US" sz="3999" spc="199">
                <a:solidFill>
                  <a:srgbClr val="FFC000"/>
                </a:solidFill>
                <a:latin typeface="Play Bold"/>
              </a:rPr>
              <a:t>Hugo Lin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199">
                <a:solidFill>
                  <a:srgbClr val="FFC000"/>
                </a:solidFill>
                <a:latin typeface="Play Bold"/>
              </a:rPr>
              <a:t>2024/03/13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71608" y="2676525"/>
            <a:ext cx="15544785" cy="492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60"/>
              </a:lnSpc>
            </a:pPr>
            <a:r>
              <a:rPr lang="en-US" sz="10800">
                <a:solidFill>
                  <a:srgbClr val="FFFFFF"/>
                </a:solidFill>
                <a:latin typeface="Play Bold"/>
              </a:rPr>
              <a:t>“Because of the </a:t>
            </a:r>
            <a:r>
              <a:rPr lang="en-US" sz="10800">
                <a:solidFill>
                  <a:srgbClr val="FFC000"/>
                </a:solidFill>
                <a:latin typeface="Play Bold"/>
              </a:rPr>
              <a:t>Cloud</a:t>
            </a:r>
            <a:r>
              <a:rPr lang="en-US" sz="10800">
                <a:solidFill>
                  <a:srgbClr val="FFFFFF"/>
                </a:solidFill>
                <a:latin typeface="Play Bold"/>
              </a:rPr>
              <a:t>, We now have the </a:t>
            </a:r>
            <a:r>
              <a:rPr lang="en-US" sz="10800">
                <a:solidFill>
                  <a:srgbClr val="FFC000"/>
                </a:solidFill>
                <a:latin typeface="Play Bold"/>
              </a:rPr>
              <a:t>Current AI</a:t>
            </a:r>
            <a:r>
              <a:rPr lang="en-US" sz="10800">
                <a:solidFill>
                  <a:srgbClr val="FFFFFF"/>
                </a:solidFill>
                <a:latin typeface="Play Bold"/>
              </a:rPr>
              <a:t>.”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44609" y="2549252"/>
            <a:ext cx="12998781" cy="6709048"/>
          </a:xfrm>
          <a:custGeom>
            <a:avLst/>
            <a:gdLst/>
            <a:ahLst/>
            <a:cxnLst/>
            <a:rect l="l" t="t" r="r" b="b"/>
            <a:pathLst>
              <a:path w="12998781" h="6709048">
                <a:moveTo>
                  <a:pt x="0" y="0"/>
                </a:moveTo>
                <a:lnTo>
                  <a:pt x="12998782" y="0"/>
                </a:lnTo>
                <a:lnTo>
                  <a:pt x="12998782" y="6709048"/>
                </a:lnTo>
                <a:lnTo>
                  <a:pt x="0" y="67090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rot="-1341295">
            <a:off x="6672129" y="3934566"/>
            <a:ext cx="6223445" cy="1882592"/>
          </a:xfrm>
          <a:custGeom>
            <a:avLst/>
            <a:gdLst/>
            <a:ahLst/>
            <a:cxnLst/>
            <a:rect l="l" t="t" r="r" b="b"/>
            <a:pathLst>
              <a:path w="6223445" h="1882592">
                <a:moveTo>
                  <a:pt x="0" y="0"/>
                </a:moveTo>
                <a:lnTo>
                  <a:pt x="6223445" y="0"/>
                </a:lnTo>
                <a:lnTo>
                  <a:pt x="6223445" y="1882592"/>
                </a:lnTo>
                <a:lnTo>
                  <a:pt x="0" y="18825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54198" y="1064514"/>
            <a:ext cx="9939031" cy="1185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99"/>
              </a:lnSpc>
            </a:pPr>
            <a:r>
              <a:rPr lang="en-US" sz="8799">
                <a:solidFill>
                  <a:srgbClr val="FDF0DA"/>
                </a:solidFill>
                <a:latin typeface="Josefin Sans Bold"/>
              </a:rPr>
              <a:t>Why?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018614" y="3496595"/>
            <a:ext cx="7058720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sz="5600" spc="280">
                <a:solidFill>
                  <a:srgbClr val="FFC000"/>
                </a:solidFill>
                <a:latin typeface="Play Bold"/>
              </a:rPr>
              <a:t>Rapidly Increasing!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67595" y="4843865"/>
            <a:ext cx="2061404" cy="2600394"/>
          </a:xfrm>
          <a:custGeom>
            <a:avLst/>
            <a:gdLst/>
            <a:ahLst/>
            <a:cxnLst/>
            <a:rect l="l" t="t" r="r" b="b"/>
            <a:pathLst>
              <a:path w="2061404" h="2600394">
                <a:moveTo>
                  <a:pt x="0" y="0"/>
                </a:moveTo>
                <a:lnTo>
                  <a:pt x="2061403" y="0"/>
                </a:lnTo>
                <a:lnTo>
                  <a:pt x="2061403" y="2600395"/>
                </a:lnTo>
                <a:lnTo>
                  <a:pt x="0" y="26003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>
            <a:off x="11802148" y="4843865"/>
            <a:ext cx="3387004" cy="2256592"/>
          </a:xfrm>
          <a:custGeom>
            <a:avLst/>
            <a:gdLst/>
            <a:ahLst/>
            <a:cxnLst/>
            <a:rect l="l" t="t" r="r" b="b"/>
            <a:pathLst>
              <a:path w="3387004" h="2256592">
                <a:moveTo>
                  <a:pt x="0" y="0"/>
                </a:moveTo>
                <a:lnTo>
                  <a:pt x="3387004" y="0"/>
                </a:lnTo>
                <a:lnTo>
                  <a:pt x="3387004" y="2256592"/>
                </a:lnTo>
                <a:lnTo>
                  <a:pt x="0" y="2256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>
            <a:off x="7307704" y="1281452"/>
            <a:ext cx="3672591" cy="3562413"/>
          </a:xfrm>
          <a:custGeom>
            <a:avLst/>
            <a:gdLst/>
            <a:ahLst/>
            <a:cxnLst/>
            <a:rect l="l" t="t" r="r" b="b"/>
            <a:pathLst>
              <a:path w="3672591" h="3562413">
                <a:moveTo>
                  <a:pt x="0" y="0"/>
                </a:moveTo>
                <a:lnTo>
                  <a:pt x="3672592" y="0"/>
                </a:lnTo>
                <a:lnTo>
                  <a:pt x="3672592" y="3562413"/>
                </a:lnTo>
                <a:lnTo>
                  <a:pt x="0" y="35624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2191575">
            <a:off x="11781726" y="3315086"/>
            <a:ext cx="2156431" cy="643008"/>
          </a:xfrm>
          <a:custGeom>
            <a:avLst/>
            <a:gdLst/>
            <a:ahLst/>
            <a:cxnLst/>
            <a:rect l="l" t="t" r="r" b="b"/>
            <a:pathLst>
              <a:path w="2156431" h="643008">
                <a:moveTo>
                  <a:pt x="0" y="0"/>
                </a:moveTo>
                <a:lnTo>
                  <a:pt x="2156431" y="0"/>
                </a:lnTo>
                <a:lnTo>
                  <a:pt x="2156431" y="643009"/>
                </a:lnTo>
                <a:lnTo>
                  <a:pt x="0" y="6430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54198" y="1064514"/>
            <a:ext cx="9939031" cy="1185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99"/>
              </a:lnSpc>
            </a:pPr>
            <a:r>
              <a:rPr lang="en-US" sz="8799">
                <a:solidFill>
                  <a:srgbClr val="FDF0DA"/>
                </a:solidFill>
                <a:latin typeface="Josefin Sans Bold"/>
              </a:rPr>
              <a:t>Why?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79862" y="7888487"/>
            <a:ext cx="7036870" cy="755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199">
                <a:solidFill>
                  <a:srgbClr val="FDF0DA"/>
                </a:solidFill>
                <a:latin typeface="Arial Bold"/>
              </a:rPr>
              <a:t>A vast amount of DATA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44000" y="7888487"/>
            <a:ext cx="8703300" cy="755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199">
                <a:solidFill>
                  <a:srgbClr val="FDF0DA"/>
                </a:solidFill>
                <a:latin typeface="Arial Bold"/>
              </a:rPr>
              <a:t>Endless Computational Capacity</a:t>
            </a:r>
          </a:p>
        </p:txBody>
      </p:sp>
      <p:sp>
        <p:nvSpPr>
          <p:cNvPr id="9" name="Freeform 9"/>
          <p:cNvSpPr/>
          <p:nvPr/>
        </p:nvSpPr>
        <p:spPr>
          <a:xfrm rot="8345569">
            <a:off x="4445498" y="3364024"/>
            <a:ext cx="2156431" cy="643008"/>
          </a:xfrm>
          <a:custGeom>
            <a:avLst/>
            <a:gdLst/>
            <a:ahLst/>
            <a:cxnLst/>
            <a:rect l="l" t="t" r="r" b="b"/>
            <a:pathLst>
              <a:path w="2156431" h="643008">
                <a:moveTo>
                  <a:pt x="0" y="0"/>
                </a:moveTo>
                <a:lnTo>
                  <a:pt x="2156431" y="0"/>
                </a:lnTo>
                <a:lnTo>
                  <a:pt x="2156431" y="643008"/>
                </a:lnTo>
                <a:lnTo>
                  <a:pt x="0" y="6430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71608" y="1857375"/>
            <a:ext cx="15544785" cy="6562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60"/>
              </a:lnSpc>
            </a:pPr>
            <a:r>
              <a:rPr lang="en-US" sz="10800" dirty="0">
                <a:solidFill>
                  <a:srgbClr val="FFFFFF"/>
                </a:solidFill>
                <a:latin typeface="Play Bold"/>
              </a:rPr>
              <a:t>Cloud lower the threshold but doesn’t necessarily </a:t>
            </a:r>
            <a:r>
              <a:rPr lang="en-US" sz="10800" dirty="0">
                <a:solidFill>
                  <a:srgbClr val="FFC000"/>
                </a:solidFill>
                <a:latin typeface="Play Bold"/>
              </a:rPr>
              <a:t>SIMPLIFY the PROCESS!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79" y="2510"/>
            <a:ext cx="18294064" cy="10287002"/>
          </a:xfrm>
          <a:custGeom>
            <a:avLst/>
            <a:gdLst/>
            <a:ahLst/>
            <a:cxnLst/>
            <a:rect l="l" t="t" r="r" b="b"/>
            <a:pathLst>
              <a:path w="18294064" h="10287002">
                <a:moveTo>
                  <a:pt x="0" y="0"/>
                </a:moveTo>
                <a:lnTo>
                  <a:pt x="18294065" y="0"/>
                </a:lnTo>
                <a:lnTo>
                  <a:pt x="18294065" y="10287001"/>
                </a:lnTo>
                <a:lnTo>
                  <a:pt x="0" y="102870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8438" b="-518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TextBox 3"/>
          <p:cNvSpPr txBox="1"/>
          <p:nvPr/>
        </p:nvSpPr>
        <p:spPr>
          <a:xfrm>
            <a:off x="1388988" y="3498185"/>
            <a:ext cx="15544785" cy="3286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60"/>
              </a:lnSpc>
            </a:pPr>
            <a:r>
              <a:rPr lang="en-US" sz="10800">
                <a:solidFill>
                  <a:srgbClr val="FFFFFF"/>
                </a:solidFill>
                <a:latin typeface="Play Bold"/>
              </a:rPr>
              <a:t>Thanks for your enjoying!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67051" y="7727950"/>
            <a:ext cx="15566722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FDF0DA"/>
                </a:solidFill>
                <a:latin typeface="Josefin Sans Bold"/>
              </a:rPr>
              <a:t>Represent by Hugo Lin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8694472" cy="10287000"/>
            <a:chOff x="0" y="0"/>
            <a:chExt cx="228990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89902" cy="2709333"/>
            </a:xfrm>
            <a:custGeom>
              <a:avLst/>
              <a:gdLst/>
              <a:ahLst/>
              <a:cxnLst/>
              <a:rect l="l" t="t" r="r" b="b"/>
              <a:pathLst>
                <a:path w="2289902" h="2709333">
                  <a:moveTo>
                    <a:pt x="0" y="0"/>
                  </a:moveTo>
                  <a:lnTo>
                    <a:pt x="2289902" y="0"/>
                  </a:lnTo>
                  <a:lnTo>
                    <a:pt x="228990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>
                <a:alpha val="13725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2289902" cy="28045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694472" y="3001961"/>
            <a:ext cx="9593528" cy="3711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6" lvl="1" indent="-431798">
              <a:lnSpc>
                <a:spcPts val="9999"/>
              </a:lnSpc>
              <a:buFont typeface="Arial"/>
              <a:buChar char="•"/>
            </a:pPr>
            <a:r>
              <a:rPr lang="en-US" sz="3999" u="sng" dirty="0">
                <a:solidFill>
                  <a:schemeClr val="bg2"/>
                </a:solidFill>
                <a:latin typeface="Arial"/>
                <a:hlinkClick r:id="rId2" tooltip="https://www.thepolyglotdeveloper.com/2016/12/create-real-time-chat-app-golang-angular-2-websocket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https://www.fortunebusinessinsights.com/cloud-computing-market-102697</a:t>
            </a:r>
          </a:p>
          <a:p>
            <a:pPr marL="863596" lvl="1" indent="-431798">
              <a:lnSpc>
                <a:spcPts val="9999"/>
              </a:lnSpc>
              <a:buFont typeface="Arial"/>
              <a:buChar char="•"/>
            </a:pPr>
            <a:r>
              <a:rPr lang="en-US" sz="3999" u="sng" dirty="0">
                <a:solidFill>
                  <a:schemeClr val="bg2"/>
                </a:solidFill>
                <a:latin typeface="Arial"/>
                <a:hlinkClick r:id="rId3" tooltip="https://www.hpe.com/us/en/what-is/ai-cloud.html#:~:text=AI%20Cloud%20services%20enable%20data,making%20educated%20judgments%20and%20insights.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Cloud and AI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97875" y="4626928"/>
            <a:ext cx="6092522" cy="1185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99"/>
              </a:lnSpc>
            </a:pPr>
            <a:r>
              <a:rPr lang="en-US" sz="8799">
                <a:solidFill>
                  <a:srgbClr val="FDF0DA"/>
                </a:solidFill>
                <a:latin typeface="Josefin Sans Bold"/>
              </a:rPr>
              <a:t>Reference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自訂</PresentationFormat>
  <Paragraphs>19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Calibri</vt:lpstr>
      <vt:lpstr>Noto Sans Bold</vt:lpstr>
      <vt:lpstr>Josefin Sans Bold</vt:lpstr>
      <vt:lpstr>Arial Bold</vt:lpstr>
      <vt:lpstr>Play Bold</vt:lpstr>
      <vt:lpstr>Arial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and AI</dc:title>
  <cp:lastModifiedBy>Hugo Lin (林群賀)</cp:lastModifiedBy>
  <cp:revision>2</cp:revision>
  <dcterms:created xsi:type="dcterms:W3CDTF">2006-08-16T00:00:00Z</dcterms:created>
  <dcterms:modified xsi:type="dcterms:W3CDTF">2024-03-12T09:08:21Z</dcterms:modified>
  <dc:identifier>DAF_SCe7QgY</dc:identifier>
</cp:coreProperties>
</file>