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86" r:id="rId2"/>
    <p:sldId id="688" r:id="rId3"/>
    <p:sldId id="607" r:id="rId4"/>
    <p:sldId id="687" r:id="rId5"/>
    <p:sldId id="689" r:id="rId6"/>
  </p:sldIdLst>
  <p:sldSz cx="12190413" cy="6858000"/>
  <p:notesSz cx="6858000" cy="9144000"/>
  <p:embeddedFontLst>
    <p:embeddedFont>
      <p:font typeface="Bebas Neue" panose="020B0606020202050201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">
          <p15:clr>
            <a:srgbClr val="A4A3A4"/>
          </p15:clr>
        </p15:guide>
        <p15:guide id="2" orient="horz" pos="956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340">
          <p15:clr>
            <a:srgbClr val="A4A3A4"/>
          </p15:clr>
        </p15:guide>
        <p15:guide id="5" pos="3840">
          <p15:clr>
            <a:srgbClr val="A4A3A4"/>
          </p15:clr>
        </p15:guide>
        <p15:guide id="6" pos="7338">
          <p15:clr>
            <a:srgbClr val="A4A3A4"/>
          </p15:clr>
        </p15:guide>
        <p15:guide id="7" orient="horz">
          <p15:clr>
            <a:srgbClr val="A4A3A4"/>
          </p15:clr>
        </p15:guide>
        <p15:guide id="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191919"/>
    <a:srgbClr val="151515"/>
    <a:srgbClr val="171717"/>
    <a:srgbClr val="232323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327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394" y="72"/>
      </p:cViewPr>
      <p:guideLst>
        <p:guide orient="horz" pos="273"/>
        <p:guide orient="horz" pos="956"/>
        <p:guide orient="horz" pos="3664"/>
        <p:guide pos="340"/>
        <p:guide pos="3840"/>
        <p:guide pos="7338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7508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F3EE7-123C-CFA0-FCB1-8E480350F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78BA94F1-A498-0F57-5E98-67246B13AC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2</a:t>
            </a:fld>
            <a:endParaRPr lang="en-US" sz="1200" noProof="1"/>
          </a:p>
        </p:txBody>
      </p:sp>
      <p:sp>
        <p:nvSpPr>
          <p:cNvPr id="231427" name="Rectangle 7">
            <a:extLst>
              <a:ext uri="{FF2B5EF4-FFF2-40B4-BE49-F238E27FC236}">
                <a16:creationId xmlns:a16="http://schemas.microsoft.com/office/drawing/2014/main" id="{512A2EC8-4D42-9B05-D7B6-02BC744101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325F0E8-AEB7-4879-A06E-A5A28001E07F}" type="slidenum">
              <a:rPr lang="en-US" sz="1300" smtClean="0"/>
              <a:pPr algn="r" defTabSz="947738"/>
              <a:t>2</a:t>
            </a:fld>
            <a:endParaRPr lang="en-US" sz="1300" dirty="0"/>
          </a:p>
        </p:txBody>
      </p:sp>
      <p:sp>
        <p:nvSpPr>
          <p:cNvPr id="231428" name="Rectangle 2">
            <a:extLst>
              <a:ext uri="{FF2B5EF4-FFF2-40B4-BE49-F238E27FC236}">
                <a16:creationId xmlns:a16="http://schemas.microsoft.com/office/drawing/2014/main" id="{96641EAB-C60E-9C02-866C-6381B4BE5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ln/>
        </p:spPr>
      </p:sp>
      <p:sp>
        <p:nvSpPr>
          <p:cNvPr id="231429" name="Rectangle 3">
            <a:extLst>
              <a:ext uri="{FF2B5EF4-FFF2-40B4-BE49-F238E27FC236}">
                <a16:creationId xmlns:a16="http://schemas.microsoft.com/office/drawing/2014/main" id="{D537AE9A-EA67-2B85-F856-4D1AF9527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2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3</a:t>
            </a:fld>
            <a:endParaRPr lang="en-US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325F0E8-AEB7-4879-A06E-A5A28001E07F}" type="slidenum">
              <a:rPr lang="en-US" sz="1300" smtClean="0"/>
              <a:pPr algn="r" defTabSz="947738"/>
              <a:t>3</a:t>
            </a:fld>
            <a:endParaRPr lang="en-US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D5BEB-3B07-A8BC-2F82-B05B386E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12B779B4-7861-7C8C-CF7B-F6D6F99584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4</a:t>
            </a:fld>
            <a:endParaRPr lang="en-US" sz="1200" noProof="1"/>
          </a:p>
        </p:txBody>
      </p:sp>
      <p:sp>
        <p:nvSpPr>
          <p:cNvPr id="231427" name="Rectangle 7">
            <a:extLst>
              <a:ext uri="{FF2B5EF4-FFF2-40B4-BE49-F238E27FC236}">
                <a16:creationId xmlns:a16="http://schemas.microsoft.com/office/drawing/2014/main" id="{FBF4C7D9-9C8B-E497-BAE2-3F7006ECA8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325F0E8-AEB7-4879-A06E-A5A28001E07F}" type="slidenum">
              <a:rPr lang="en-US" sz="1300" smtClean="0"/>
              <a:pPr algn="r" defTabSz="947738"/>
              <a:t>4</a:t>
            </a:fld>
            <a:endParaRPr lang="en-US" sz="1300" dirty="0"/>
          </a:p>
        </p:txBody>
      </p:sp>
      <p:sp>
        <p:nvSpPr>
          <p:cNvPr id="231428" name="Rectangle 2">
            <a:extLst>
              <a:ext uri="{FF2B5EF4-FFF2-40B4-BE49-F238E27FC236}">
                <a16:creationId xmlns:a16="http://schemas.microsoft.com/office/drawing/2014/main" id="{43B16343-9CFB-AC81-31C7-223FD25B9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ln/>
        </p:spPr>
      </p:sp>
      <p:sp>
        <p:nvSpPr>
          <p:cNvPr id="231429" name="Rectangle 3">
            <a:extLst>
              <a:ext uri="{FF2B5EF4-FFF2-40B4-BE49-F238E27FC236}">
                <a16:creationId xmlns:a16="http://schemas.microsoft.com/office/drawing/2014/main" id="{7896CBF9-8F1A-0C03-6423-0CD4F45F2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5539-2CD2-E9F6-A55A-2FC62669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9CE76B47-2F3F-2BBC-20D5-5300021FBB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5</a:t>
            </a:fld>
            <a:endParaRPr lang="en-US" sz="1200" noProof="1"/>
          </a:p>
        </p:txBody>
      </p:sp>
      <p:sp>
        <p:nvSpPr>
          <p:cNvPr id="231427" name="Rectangle 7">
            <a:extLst>
              <a:ext uri="{FF2B5EF4-FFF2-40B4-BE49-F238E27FC236}">
                <a16:creationId xmlns:a16="http://schemas.microsoft.com/office/drawing/2014/main" id="{A9961408-3B89-B5E6-5E59-035C0FB8AB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325F0E8-AEB7-4879-A06E-A5A28001E07F}" type="slidenum">
              <a:rPr lang="en-US" sz="1300" smtClean="0"/>
              <a:pPr algn="r" defTabSz="947738"/>
              <a:t>5</a:t>
            </a:fld>
            <a:endParaRPr lang="en-US" sz="1300" dirty="0"/>
          </a:p>
        </p:txBody>
      </p:sp>
      <p:sp>
        <p:nvSpPr>
          <p:cNvPr id="231428" name="Rectangle 2">
            <a:extLst>
              <a:ext uri="{FF2B5EF4-FFF2-40B4-BE49-F238E27FC236}">
                <a16:creationId xmlns:a16="http://schemas.microsoft.com/office/drawing/2014/main" id="{7E6A9AF7-81B5-7BF5-2A3D-C31EE88BA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ln/>
        </p:spPr>
      </p:sp>
      <p:sp>
        <p:nvSpPr>
          <p:cNvPr id="231429" name="Rectangle 3">
            <a:extLst>
              <a:ext uri="{FF2B5EF4-FFF2-40B4-BE49-F238E27FC236}">
                <a16:creationId xmlns:a16="http://schemas.microsoft.com/office/drawing/2014/main" id="{D179BF52-DB22-0B9B-D586-60231DCC8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8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"/>
          <p:cNvSpPr/>
          <p:nvPr userDrawn="1"/>
        </p:nvSpPr>
        <p:spPr bwMode="ltGray">
          <a:xfrm>
            <a:off x="0" y="5816600"/>
            <a:ext cx="12190413" cy="104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1055206" y="0"/>
            <a:ext cx="10080000" cy="3744000"/>
          </a:xfr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88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 bwMode="gray">
          <a:xfrm>
            <a:off x="1055206" y="3744000"/>
            <a:ext cx="10080000" cy="2070000"/>
          </a:xfrm>
        </p:spPr>
        <p:txBody>
          <a:bodyPr/>
          <a:lstStyle>
            <a:lvl1pPr marL="0" indent="0" algn="l">
              <a:buNone/>
              <a:defRPr sz="4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B9C7B6-61CE-4ED9-B353-518BE53E2E5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773738" y="2733676"/>
            <a:ext cx="5875862" cy="1498600"/>
          </a:xfrm>
        </p:spPr>
        <p:txBody>
          <a:bodyPr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38" y="3565524"/>
            <a:ext cx="5888562" cy="66675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42226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>
          <a:xfrm>
            <a:off x="540000" y="6084000"/>
            <a:ext cx="900000" cy="360000"/>
          </a:xfrm>
        </p:spPr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733676"/>
            <a:ext cx="5875862" cy="1498600"/>
          </a:xfrm>
        </p:spPr>
        <p:txBody>
          <a:bodyPr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3565524"/>
            <a:ext cx="5888562" cy="66675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32162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 WITH 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>
          <a:xfrm>
            <a:off x="540000" y="6084000"/>
            <a:ext cx="900000" cy="360000"/>
          </a:xfrm>
        </p:spPr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157275" y="2733676"/>
            <a:ext cx="5875862" cy="1498600"/>
          </a:xfrm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  <a:latin typeface="Bebas Neue" panose="020B0506020202020201" pitchFamily="34" charset="0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 style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50925" y="3565524"/>
            <a:ext cx="5888562" cy="666752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000"/>
              </a:spcAft>
              <a:buFontTx/>
              <a:buNone/>
              <a:tabLst>
                <a:tab pos="1436688" algn="l"/>
              </a:tabLst>
              <a:defRPr sz="18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en-US" dirty="0">
                <a:solidFill>
                  <a:schemeClr val="bg2"/>
                </a:solidFill>
              </a:rPr>
              <a:t>This is a placeholder text. This text can be replaced with your own text. This is a placeholder text. </a:t>
            </a:r>
          </a:p>
        </p:txBody>
      </p:sp>
    </p:spTree>
    <p:extLst>
      <p:ext uri="{BB962C8B-B14F-4D97-AF65-F5344CB8AC3E}">
        <p14:creationId xmlns:p14="http://schemas.microsoft.com/office/powerpoint/2010/main" val="37020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8A4A7F-0628-46B2-A002-2236A071C643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B9C7B6-61CE-4ED9-B353-518BE53E2E5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A846698-25B0-4129-AD40-C2D259FEE8B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1109600" cy="10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 bwMode="gray">
          <a:xfrm>
            <a:off x="10209600" y="608400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7C47FA-3FA2-417F-8B4A-F37D51F3C3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08400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08400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2CEFE82-39F2-4F47-8A0C-D5AB3496FA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0" r:id="rId2"/>
    <p:sldLayoutId id="2147483821" r:id="rId3"/>
    <p:sldLayoutId id="2147483822" r:id="rId4"/>
    <p:sldLayoutId id="2147483655" r:id="rId5"/>
    <p:sldLayoutId id="2147483823" r:id="rId6"/>
    <p:sldLayoutId id="214748381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 panose="020F0302020204030204" pitchFamily="34" charset="0"/>
        <a:buChar char="–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0413" cy="6858000"/>
          </a:xfrm>
          <a:prstGeom prst="rect">
            <a:avLst/>
          </a:prstGeom>
          <a:pattFill prst="openDmnd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sp>
        <p:nvSpPr>
          <p:cNvPr id="8" name="Rechteck 7"/>
          <p:cNvSpPr/>
          <p:nvPr/>
        </p:nvSpPr>
        <p:spPr>
          <a:xfrm>
            <a:off x="2981711" y="2568576"/>
            <a:ext cx="6226991" cy="1720848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5715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0000" tIns="0" rIns="180000" bIns="0" rtlCol="0" anchor="ctr">
            <a:no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  <a:tabLst>
                <a:tab pos="1436688" algn="l"/>
              </a:tabLst>
            </a:pPr>
            <a:endParaRPr lang="en-US" sz="5400" cap="all" dirty="0" err="1">
              <a:ln w="12700">
                <a:noFill/>
              </a:ln>
              <a:solidFill>
                <a:schemeClr val="bg2">
                  <a:lumMod val="65000"/>
                </a:schemeClr>
              </a:solidFill>
              <a:latin typeface="Bebas Neue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50925" y="2982328"/>
            <a:ext cx="5875862" cy="1498600"/>
          </a:xfrm>
        </p:spPr>
        <p:txBody>
          <a:bodyPr/>
          <a:lstStyle/>
          <a:p>
            <a:r>
              <a:rPr lang="de-DE" sz="3200" dirty="0"/>
              <a:t>Single Responsibility Principle (SRP)</a:t>
            </a:r>
            <a:endParaRPr lang="en-US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Murat Arslan</a:t>
            </a:r>
          </a:p>
        </p:txBody>
      </p:sp>
    </p:spTree>
    <p:extLst>
      <p:ext uri="{BB962C8B-B14F-4D97-AF65-F5344CB8AC3E}">
        <p14:creationId xmlns:p14="http://schemas.microsoft.com/office/powerpoint/2010/main" val="39178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39D2A-4866-BEBB-428C-7029C80A1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E98000-F074-7550-748A-9403B79B23E6}"/>
              </a:ext>
            </a:extLst>
          </p:cNvPr>
          <p:cNvGrpSpPr/>
          <p:nvPr/>
        </p:nvGrpSpPr>
        <p:grpSpPr bwMode="gray">
          <a:xfrm>
            <a:off x="4052888" y="-22225"/>
            <a:ext cx="8150225" cy="6894513"/>
            <a:chOff x="4052888" y="-22225"/>
            <a:chExt cx="8150225" cy="689451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3BF2C86-AF88-836E-BB93-412D25F30203}"/>
                </a:ext>
              </a:extLst>
            </p:cNvPr>
            <p:cNvSpPr>
              <a:spLocks/>
            </p:cNvSpPr>
            <p:nvPr/>
          </p:nvSpPr>
          <p:spPr bwMode="gray">
            <a:xfrm>
              <a:off x="6157913" y="806450"/>
              <a:ext cx="5854700" cy="6065838"/>
            </a:xfrm>
            <a:custGeom>
              <a:avLst/>
              <a:gdLst>
                <a:gd name="T0" fmla="*/ 3688 w 3688"/>
                <a:gd name="T1" fmla="*/ 3235 h 3821"/>
                <a:gd name="T2" fmla="*/ 1838 w 3688"/>
                <a:gd name="T3" fmla="*/ 3821 h 3821"/>
                <a:gd name="T4" fmla="*/ 942 w 3688"/>
                <a:gd name="T5" fmla="*/ 3821 h 3821"/>
                <a:gd name="T6" fmla="*/ 0 w 3688"/>
                <a:gd name="T7" fmla="*/ 843 h 3821"/>
                <a:gd name="T8" fmla="*/ 2666 w 3688"/>
                <a:gd name="T9" fmla="*/ 0 h 3821"/>
                <a:gd name="T10" fmla="*/ 3688 w 3688"/>
                <a:gd name="T11" fmla="*/ 3235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8" h="3821">
                  <a:moveTo>
                    <a:pt x="3688" y="3235"/>
                  </a:moveTo>
                  <a:lnTo>
                    <a:pt x="1838" y="3821"/>
                  </a:lnTo>
                  <a:lnTo>
                    <a:pt x="942" y="3821"/>
                  </a:lnTo>
                  <a:lnTo>
                    <a:pt x="0" y="843"/>
                  </a:lnTo>
                  <a:lnTo>
                    <a:pt x="2666" y="0"/>
                  </a:lnTo>
                  <a:lnTo>
                    <a:pt x="3688" y="323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CD92BCE-1E89-F53D-710E-CA22FCA19E14}"/>
                </a:ext>
              </a:extLst>
            </p:cNvPr>
            <p:cNvSpPr>
              <a:spLocks/>
            </p:cNvSpPr>
            <p:nvPr/>
          </p:nvSpPr>
          <p:spPr bwMode="gray">
            <a:xfrm>
              <a:off x="5815013" y="1677988"/>
              <a:ext cx="6388100" cy="5194300"/>
            </a:xfrm>
            <a:custGeom>
              <a:avLst/>
              <a:gdLst>
                <a:gd name="T0" fmla="*/ 4024 w 4024"/>
                <a:gd name="T1" fmla="*/ 3272 h 3272"/>
                <a:gd name="T2" fmla="*/ 632 w 4024"/>
                <a:gd name="T3" fmla="*/ 3272 h 3272"/>
                <a:gd name="T4" fmla="*/ 0 w 4024"/>
                <a:gd name="T5" fmla="*/ 1273 h 3272"/>
                <a:gd name="T6" fmla="*/ 4024 w 4024"/>
                <a:gd name="T7" fmla="*/ 0 h 3272"/>
                <a:gd name="T8" fmla="*/ 4024 w 4024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4" h="3272">
                  <a:moveTo>
                    <a:pt x="4024" y="3272"/>
                  </a:moveTo>
                  <a:lnTo>
                    <a:pt x="632" y="3272"/>
                  </a:lnTo>
                  <a:lnTo>
                    <a:pt x="0" y="1273"/>
                  </a:lnTo>
                  <a:lnTo>
                    <a:pt x="4024" y="0"/>
                  </a:lnTo>
                  <a:lnTo>
                    <a:pt x="4024" y="327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F334E34-BC24-E1AE-D3CC-670B72AED522}"/>
                </a:ext>
              </a:extLst>
            </p:cNvPr>
            <p:cNvSpPr>
              <a:spLocks/>
            </p:cNvSpPr>
            <p:nvPr/>
          </p:nvSpPr>
          <p:spPr bwMode="gray">
            <a:xfrm>
              <a:off x="4052888" y="3754438"/>
              <a:ext cx="5129213" cy="3117850"/>
            </a:xfrm>
            <a:custGeom>
              <a:avLst/>
              <a:gdLst>
                <a:gd name="T0" fmla="*/ 3231 w 3231"/>
                <a:gd name="T1" fmla="*/ 1964 h 1964"/>
                <a:gd name="T2" fmla="*/ 359 w 3231"/>
                <a:gd name="T3" fmla="*/ 1964 h 1964"/>
                <a:gd name="T4" fmla="*/ 0 w 3231"/>
                <a:gd name="T5" fmla="*/ 826 h 1964"/>
                <a:gd name="T6" fmla="*/ 2611 w 3231"/>
                <a:gd name="T7" fmla="*/ 0 h 1964"/>
                <a:gd name="T8" fmla="*/ 3231 w 3231"/>
                <a:gd name="T9" fmla="*/ 1964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1" h="1964">
                  <a:moveTo>
                    <a:pt x="3231" y="1964"/>
                  </a:moveTo>
                  <a:lnTo>
                    <a:pt x="359" y="1964"/>
                  </a:lnTo>
                  <a:lnTo>
                    <a:pt x="0" y="826"/>
                  </a:lnTo>
                  <a:lnTo>
                    <a:pt x="2611" y="0"/>
                  </a:lnTo>
                  <a:lnTo>
                    <a:pt x="3231" y="1964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40E57B3-208B-D977-5379-3F9E24522D10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9538" y="-6350"/>
              <a:ext cx="4127500" cy="4481513"/>
            </a:xfrm>
            <a:custGeom>
              <a:avLst/>
              <a:gdLst>
                <a:gd name="T0" fmla="*/ 2600 w 2600"/>
                <a:gd name="T1" fmla="*/ 2266 h 2823"/>
                <a:gd name="T2" fmla="*/ 838 w 2600"/>
                <a:gd name="T3" fmla="*/ 2823 h 2823"/>
                <a:gd name="T4" fmla="*/ 0 w 2600"/>
                <a:gd name="T5" fmla="*/ 174 h 2823"/>
                <a:gd name="T6" fmla="*/ 548 w 2600"/>
                <a:gd name="T7" fmla="*/ 0 h 2823"/>
                <a:gd name="T8" fmla="*/ 1882 w 2600"/>
                <a:gd name="T9" fmla="*/ 4 h 2823"/>
                <a:gd name="T10" fmla="*/ 2600 w 2600"/>
                <a:gd name="T11" fmla="*/ 2266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2823">
                  <a:moveTo>
                    <a:pt x="2600" y="2266"/>
                  </a:moveTo>
                  <a:lnTo>
                    <a:pt x="838" y="2823"/>
                  </a:lnTo>
                  <a:lnTo>
                    <a:pt x="0" y="174"/>
                  </a:lnTo>
                  <a:lnTo>
                    <a:pt x="548" y="0"/>
                  </a:lnTo>
                  <a:lnTo>
                    <a:pt x="1882" y="4"/>
                  </a:lnTo>
                  <a:lnTo>
                    <a:pt x="2600" y="226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4EB952-26EE-5145-2A79-2DF379D2E9FA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2076" y="-6350"/>
              <a:ext cx="4456113" cy="4695825"/>
            </a:xfrm>
            <a:custGeom>
              <a:avLst/>
              <a:gdLst>
                <a:gd name="T0" fmla="*/ 2807 w 2807"/>
                <a:gd name="T1" fmla="*/ 2336 h 2958"/>
                <a:gd name="T2" fmla="*/ 840 w 2807"/>
                <a:gd name="T3" fmla="*/ 2958 h 2958"/>
                <a:gd name="T4" fmla="*/ 0 w 2807"/>
                <a:gd name="T5" fmla="*/ 304 h 2958"/>
                <a:gd name="T6" fmla="*/ 946 w 2807"/>
                <a:gd name="T7" fmla="*/ 4 h 2958"/>
                <a:gd name="T8" fmla="*/ 2070 w 2807"/>
                <a:gd name="T9" fmla="*/ 0 h 2958"/>
                <a:gd name="T10" fmla="*/ 2807 w 2807"/>
                <a:gd name="T11" fmla="*/ 2336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7" h="2958">
                  <a:moveTo>
                    <a:pt x="2807" y="2336"/>
                  </a:moveTo>
                  <a:lnTo>
                    <a:pt x="840" y="2958"/>
                  </a:lnTo>
                  <a:lnTo>
                    <a:pt x="0" y="304"/>
                  </a:lnTo>
                  <a:lnTo>
                    <a:pt x="946" y="4"/>
                  </a:lnTo>
                  <a:lnTo>
                    <a:pt x="2070" y="0"/>
                  </a:lnTo>
                  <a:lnTo>
                    <a:pt x="2807" y="233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866768-7ED7-A840-FFFE-739B0DA73A8A}"/>
                </a:ext>
              </a:extLst>
            </p:cNvPr>
            <p:cNvSpPr>
              <a:spLocks/>
            </p:cNvSpPr>
            <p:nvPr/>
          </p:nvSpPr>
          <p:spPr bwMode="gray">
            <a:xfrm>
              <a:off x="8901113" y="-22225"/>
              <a:ext cx="3279775" cy="3248025"/>
            </a:xfrm>
            <a:custGeom>
              <a:avLst/>
              <a:gdLst>
                <a:gd name="T0" fmla="*/ 2066 w 2066"/>
                <a:gd name="T1" fmla="*/ 1548 h 2046"/>
                <a:gd name="T2" fmla="*/ 491 w 2066"/>
                <a:gd name="T3" fmla="*/ 2046 h 2046"/>
                <a:gd name="T4" fmla="*/ 0 w 2066"/>
                <a:gd name="T5" fmla="*/ 498 h 2046"/>
                <a:gd name="T6" fmla="*/ 1576 w 2066"/>
                <a:gd name="T7" fmla="*/ 0 h 2046"/>
                <a:gd name="T8" fmla="*/ 2066 w 2066"/>
                <a:gd name="T9" fmla="*/ 1548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6" h="2046">
                  <a:moveTo>
                    <a:pt x="2066" y="1548"/>
                  </a:moveTo>
                  <a:lnTo>
                    <a:pt x="491" y="2046"/>
                  </a:lnTo>
                  <a:lnTo>
                    <a:pt x="0" y="498"/>
                  </a:lnTo>
                  <a:lnTo>
                    <a:pt x="1576" y="0"/>
                  </a:lnTo>
                  <a:lnTo>
                    <a:pt x="2066" y="154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6BD0498-4C55-3957-6D50-038B7E130E5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056813" y="1541463"/>
              <a:ext cx="2146300" cy="3132138"/>
            </a:xfrm>
            <a:custGeom>
              <a:avLst/>
              <a:gdLst>
                <a:gd name="T0" fmla="*/ 1352 w 1352"/>
                <a:gd name="T1" fmla="*/ 1700 h 1973"/>
                <a:gd name="T2" fmla="*/ 491 w 1352"/>
                <a:gd name="T3" fmla="*/ 1973 h 1973"/>
                <a:gd name="T4" fmla="*/ 0 w 1352"/>
                <a:gd name="T5" fmla="*/ 427 h 1973"/>
                <a:gd name="T6" fmla="*/ 1352 w 1352"/>
                <a:gd name="T7" fmla="*/ 0 h 1973"/>
                <a:gd name="T8" fmla="*/ 1352 w 1352"/>
                <a:gd name="T9" fmla="*/ 1700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1973">
                  <a:moveTo>
                    <a:pt x="1352" y="1700"/>
                  </a:moveTo>
                  <a:lnTo>
                    <a:pt x="491" y="1973"/>
                  </a:lnTo>
                  <a:lnTo>
                    <a:pt x="0" y="427"/>
                  </a:lnTo>
                  <a:lnTo>
                    <a:pt x="1352" y="0"/>
                  </a:lnTo>
                  <a:lnTo>
                    <a:pt x="1352" y="17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2E382F53-EE6D-52DA-CECE-E6586D7E04D7}"/>
              </a:ext>
            </a:extLst>
          </p:cNvPr>
          <p:cNvSpPr/>
          <p:nvPr/>
        </p:nvSpPr>
        <p:spPr bwMode="gray">
          <a:xfrm>
            <a:off x="2745582" y="1104904"/>
            <a:ext cx="5873750" cy="1720848"/>
          </a:xfrm>
          <a:prstGeom prst="rect">
            <a:avLst/>
          </a:prstGeom>
          <a:noFill/>
          <a:ln w="5715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</a:pPr>
            <a:r>
              <a:rPr lang="de-DE" sz="3600" dirty="0">
                <a:solidFill>
                  <a:schemeClr val="bg2">
                    <a:lumMod val="65000"/>
                  </a:schemeClr>
                </a:solidFill>
                <a:latin typeface="Bebas Neue" panose="020B0606020202050201" pitchFamily="34" charset="0"/>
              </a:rPr>
              <a:t>Was ist SRP?</a:t>
            </a:r>
            <a:endParaRPr lang="en-US" sz="3600" cap="all" dirty="0">
              <a:solidFill>
                <a:schemeClr val="bg2">
                  <a:lumMod val="6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11E65-0B98-87B0-CAA5-6E4B3577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36" y="2646819"/>
            <a:ext cx="74120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: Eine Klasse sollte nur eine einzige Verantwortung haben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Ziel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: Minimierung von Komplexität und Maximierung der Wartbarkeit. </a:t>
            </a:r>
          </a:p>
        </p:txBody>
      </p:sp>
    </p:spTree>
    <p:extLst>
      <p:ext uri="{BB962C8B-B14F-4D97-AF65-F5344CB8AC3E}">
        <p14:creationId xmlns:p14="http://schemas.microsoft.com/office/powerpoint/2010/main" val="98060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gray">
          <a:xfrm>
            <a:off x="4052888" y="-22225"/>
            <a:ext cx="8150225" cy="6894513"/>
            <a:chOff x="4052888" y="-22225"/>
            <a:chExt cx="8150225" cy="6894513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6157913" y="806450"/>
              <a:ext cx="5854700" cy="6065838"/>
            </a:xfrm>
            <a:custGeom>
              <a:avLst/>
              <a:gdLst>
                <a:gd name="T0" fmla="*/ 3688 w 3688"/>
                <a:gd name="T1" fmla="*/ 3235 h 3821"/>
                <a:gd name="T2" fmla="*/ 1838 w 3688"/>
                <a:gd name="T3" fmla="*/ 3821 h 3821"/>
                <a:gd name="T4" fmla="*/ 942 w 3688"/>
                <a:gd name="T5" fmla="*/ 3821 h 3821"/>
                <a:gd name="T6" fmla="*/ 0 w 3688"/>
                <a:gd name="T7" fmla="*/ 843 h 3821"/>
                <a:gd name="T8" fmla="*/ 2666 w 3688"/>
                <a:gd name="T9" fmla="*/ 0 h 3821"/>
                <a:gd name="T10" fmla="*/ 3688 w 3688"/>
                <a:gd name="T11" fmla="*/ 3235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8" h="3821">
                  <a:moveTo>
                    <a:pt x="3688" y="3235"/>
                  </a:moveTo>
                  <a:lnTo>
                    <a:pt x="1838" y="3821"/>
                  </a:lnTo>
                  <a:lnTo>
                    <a:pt x="942" y="3821"/>
                  </a:lnTo>
                  <a:lnTo>
                    <a:pt x="0" y="843"/>
                  </a:lnTo>
                  <a:lnTo>
                    <a:pt x="2666" y="0"/>
                  </a:lnTo>
                  <a:lnTo>
                    <a:pt x="3688" y="323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5815013" y="1677988"/>
              <a:ext cx="6388100" cy="5194300"/>
            </a:xfrm>
            <a:custGeom>
              <a:avLst/>
              <a:gdLst>
                <a:gd name="T0" fmla="*/ 4024 w 4024"/>
                <a:gd name="T1" fmla="*/ 3272 h 3272"/>
                <a:gd name="T2" fmla="*/ 632 w 4024"/>
                <a:gd name="T3" fmla="*/ 3272 h 3272"/>
                <a:gd name="T4" fmla="*/ 0 w 4024"/>
                <a:gd name="T5" fmla="*/ 1273 h 3272"/>
                <a:gd name="T6" fmla="*/ 4024 w 4024"/>
                <a:gd name="T7" fmla="*/ 0 h 3272"/>
                <a:gd name="T8" fmla="*/ 4024 w 4024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4" h="3272">
                  <a:moveTo>
                    <a:pt x="4024" y="3272"/>
                  </a:moveTo>
                  <a:lnTo>
                    <a:pt x="632" y="3272"/>
                  </a:lnTo>
                  <a:lnTo>
                    <a:pt x="0" y="1273"/>
                  </a:lnTo>
                  <a:lnTo>
                    <a:pt x="4024" y="0"/>
                  </a:lnTo>
                  <a:lnTo>
                    <a:pt x="4024" y="327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052888" y="3754438"/>
              <a:ext cx="5129213" cy="3117850"/>
            </a:xfrm>
            <a:custGeom>
              <a:avLst/>
              <a:gdLst>
                <a:gd name="T0" fmla="*/ 3231 w 3231"/>
                <a:gd name="T1" fmla="*/ 1964 h 1964"/>
                <a:gd name="T2" fmla="*/ 359 w 3231"/>
                <a:gd name="T3" fmla="*/ 1964 h 1964"/>
                <a:gd name="T4" fmla="*/ 0 w 3231"/>
                <a:gd name="T5" fmla="*/ 826 h 1964"/>
                <a:gd name="T6" fmla="*/ 2611 w 3231"/>
                <a:gd name="T7" fmla="*/ 0 h 1964"/>
                <a:gd name="T8" fmla="*/ 3231 w 3231"/>
                <a:gd name="T9" fmla="*/ 1964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1" h="1964">
                  <a:moveTo>
                    <a:pt x="3231" y="1964"/>
                  </a:moveTo>
                  <a:lnTo>
                    <a:pt x="359" y="1964"/>
                  </a:lnTo>
                  <a:lnTo>
                    <a:pt x="0" y="826"/>
                  </a:lnTo>
                  <a:lnTo>
                    <a:pt x="2611" y="0"/>
                  </a:lnTo>
                  <a:lnTo>
                    <a:pt x="3231" y="1964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6459538" y="-6350"/>
              <a:ext cx="4127500" cy="4481513"/>
            </a:xfrm>
            <a:custGeom>
              <a:avLst/>
              <a:gdLst>
                <a:gd name="T0" fmla="*/ 2600 w 2600"/>
                <a:gd name="T1" fmla="*/ 2266 h 2823"/>
                <a:gd name="T2" fmla="*/ 838 w 2600"/>
                <a:gd name="T3" fmla="*/ 2823 h 2823"/>
                <a:gd name="T4" fmla="*/ 0 w 2600"/>
                <a:gd name="T5" fmla="*/ 174 h 2823"/>
                <a:gd name="T6" fmla="*/ 548 w 2600"/>
                <a:gd name="T7" fmla="*/ 0 h 2823"/>
                <a:gd name="T8" fmla="*/ 1882 w 2600"/>
                <a:gd name="T9" fmla="*/ 4 h 2823"/>
                <a:gd name="T10" fmla="*/ 2600 w 2600"/>
                <a:gd name="T11" fmla="*/ 2266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2823">
                  <a:moveTo>
                    <a:pt x="2600" y="2266"/>
                  </a:moveTo>
                  <a:lnTo>
                    <a:pt x="838" y="2823"/>
                  </a:lnTo>
                  <a:lnTo>
                    <a:pt x="0" y="174"/>
                  </a:lnTo>
                  <a:lnTo>
                    <a:pt x="548" y="0"/>
                  </a:lnTo>
                  <a:lnTo>
                    <a:pt x="1882" y="4"/>
                  </a:lnTo>
                  <a:lnTo>
                    <a:pt x="2600" y="226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7712076" y="-6350"/>
              <a:ext cx="4456113" cy="4695825"/>
            </a:xfrm>
            <a:custGeom>
              <a:avLst/>
              <a:gdLst>
                <a:gd name="T0" fmla="*/ 2807 w 2807"/>
                <a:gd name="T1" fmla="*/ 2336 h 2958"/>
                <a:gd name="T2" fmla="*/ 840 w 2807"/>
                <a:gd name="T3" fmla="*/ 2958 h 2958"/>
                <a:gd name="T4" fmla="*/ 0 w 2807"/>
                <a:gd name="T5" fmla="*/ 304 h 2958"/>
                <a:gd name="T6" fmla="*/ 946 w 2807"/>
                <a:gd name="T7" fmla="*/ 4 h 2958"/>
                <a:gd name="T8" fmla="*/ 2070 w 2807"/>
                <a:gd name="T9" fmla="*/ 0 h 2958"/>
                <a:gd name="T10" fmla="*/ 2807 w 2807"/>
                <a:gd name="T11" fmla="*/ 2336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7" h="2958">
                  <a:moveTo>
                    <a:pt x="2807" y="2336"/>
                  </a:moveTo>
                  <a:lnTo>
                    <a:pt x="840" y="2958"/>
                  </a:lnTo>
                  <a:lnTo>
                    <a:pt x="0" y="304"/>
                  </a:lnTo>
                  <a:lnTo>
                    <a:pt x="946" y="4"/>
                  </a:lnTo>
                  <a:lnTo>
                    <a:pt x="2070" y="0"/>
                  </a:lnTo>
                  <a:lnTo>
                    <a:pt x="2807" y="233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901113" y="-22225"/>
              <a:ext cx="3279775" cy="3248025"/>
            </a:xfrm>
            <a:custGeom>
              <a:avLst/>
              <a:gdLst>
                <a:gd name="T0" fmla="*/ 2066 w 2066"/>
                <a:gd name="T1" fmla="*/ 1548 h 2046"/>
                <a:gd name="T2" fmla="*/ 491 w 2066"/>
                <a:gd name="T3" fmla="*/ 2046 h 2046"/>
                <a:gd name="T4" fmla="*/ 0 w 2066"/>
                <a:gd name="T5" fmla="*/ 498 h 2046"/>
                <a:gd name="T6" fmla="*/ 1576 w 2066"/>
                <a:gd name="T7" fmla="*/ 0 h 2046"/>
                <a:gd name="T8" fmla="*/ 2066 w 2066"/>
                <a:gd name="T9" fmla="*/ 1548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6" h="2046">
                  <a:moveTo>
                    <a:pt x="2066" y="1548"/>
                  </a:moveTo>
                  <a:lnTo>
                    <a:pt x="491" y="2046"/>
                  </a:lnTo>
                  <a:lnTo>
                    <a:pt x="0" y="498"/>
                  </a:lnTo>
                  <a:lnTo>
                    <a:pt x="1576" y="0"/>
                  </a:lnTo>
                  <a:lnTo>
                    <a:pt x="2066" y="154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0056813" y="1541463"/>
              <a:ext cx="2146300" cy="3132138"/>
            </a:xfrm>
            <a:custGeom>
              <a:avLst/>
              <a:gdLst>
                <a:gd name="T0" fmla="*/ 1352 w 1352"/>
                <a:gd name="T1" fmla="*/ 1700 h 1973"/>
                <a:gd name="T2" fmla="*/ 491 w 1352"/>
                <a:gd name="T3" fmla="*/ 1973 h 1973"/>
                <a:gd name="T4" fmla="*/ 0 w 1352"/>
                <a:gd name="T5" fmla="*/ 427 h 1973"/>
                <a:gd name="T6" fmla="*/ 1352 w 1352"/>
                <a:gd name="T7" fmla="*/ 0 h 1973"/>
                <a:gd name="T8" fmla="*/ 1352 w 1352"/>
                <a:gd name="T9" fmla="*/ 1700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1973">
                  <a:moveTo>
                    <a:pt x="1352" y="1700"/>
                  </a:moveTo>
                  <a:lnTo>
                    <a:pt x="491" y="1973"/>
                  </a:lnTo>
                  <a:lnTo>
                    <a:pt x="0" y="427"/>
                  </a:lnTo>
                  <a:lnTo>
                    <a:pt x="1352" y="0"/>
                  </a:lnTo>
                  <a:lnTo>
                    <a:pt x="1352" y="17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hteck 9"/>
          <p:cNvSpPr/>
          <p:nvPr/>
        </p:nvSpPr>
        <p:spPr bwMode="gray">
          <a:xfrm>
            <a:off x="2745582" y="1104904"/>
            <a:ext cx="5873750" cy="1720848"/>
          </a:xfrm>
          <a:prstGeom prst="rect">
            <a:avLst/>
          </a:prstGeom>
          <a:noFill/>
          <a:ln w="5715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</a:pPr>
            <a:r>
              <a:rPr lang="de-DE" sz="3600" dirty="0">
                <a:solidFill>
                  <a:schemeClr val="bg2">
                    <a:lumMod val="65000"/>
                  </a:schemeClr>
                </a:solidFill>
                <a:latin typeface="Bebas Neue" panose="020B0606020202050201" pitchFamily="34" charset="0"/>
              </a:rPr>
              <a:t>Warum SRP wichtig ist</a:t>
            </a:r>
            <a:endParaRPr lang="en-US" sz="3600" cap="all" dirty="0">
              <a:solidFill>
                <a:schemeClr val="bg2">
                  <a:lumMod val="6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70C13-EF50-505C-07EE-012FD25B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705" y="3124206"/>
            <a:ext cx="77003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Einfachere Wartung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: Änderungen betreffen nur eine Verantwortung.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Bessere Testbarkeit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: Weniger Abhängigkeiten und klarere Logik.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Skalierbarkeit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Inter"/>
              </a:rPr>
              <a:t>: Leichteres Erweitern ohne das bestehende System zu brechen. </a:t>
            </a:r>
          </a:p>
        </p:txBody>
      </p:sp>
    </p:spTree>
    <p:extLst>
      <p:ext uri="{BB962C8B-B14F-4D97-AF65-F5344CB8AC3E}">
        <p14:creationId xmlns:p14="http://schemas.microsoft.com/office/powerpoint/2010/main" val="7355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894F-2448-8107-2160-7A57695B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69EDA3-4B6F-9E8A-BF6D-9E78ECA02972}"/>
              </a:ext>
            </a:extLst>
          </p:cNvPr>
          <p:cNvGrpSpPr/>
          <p:nvPr/>
        </p:nvGrpSpPr>
        <p:grpSpPr bwMode="gray">
          <a:xfrm>
            <a:off x="4052888" y="-22225"/>
            <a:ext cx="8150225" cy="6894513"/>
            <a:chOff x="4052888" y="-22225"/>
            <a:chExt cx="8150225" cy="689451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5F66F9A-BB06-7724-3A7C-117349483F66}"/>
                </a:ext>
              </a:extLst>
            </p:cNvPr>
            <p:cNvSpPr>
              <a:spLocks/>
            </p:cNvSpPr>
            <p:nvPr/>
          </p:nvSpPr>
          <p:spPr bwMode="gray">
            <a:xfrm>
              <a:off x="6157913" y="806450"/>
              <a:ext cx="5854700" cy="6065838"/>
            </a:xfrm>
            <a:custGeom>
              <a:avLst/>
              <a:gdLst>
                <a:gd name="T0" fmla="*/ 3688 w 3688"/>
                <a:gd name="T1" fmla="*/ 3235 h 3821"/>
                <a:gd name="T2" fmla="*/ 1838 w 3688"/>
                <a:gd name="T3" fmla="*/ 3821 h 3821"/>
                <a:gd name="T4" fmla="*/ 942 w 3688"/>
                <a:gd name="T5" fmla="*/ 3821 h 3821"/>
                <a:gd name="T6" fmla="*/ 0 w 3688"/>
                <a:gd name="T7" fmla="*/ 843 h 3821"/>
                <a:gd name="T8" fmla="*/ 2666 w 3688"/>
                <a:gd name="T9" fmla="*/ 0 h 3821"/>
                <a:gd name="T10" fmla="*/ 3688 w 3688"/>
                <a:gd name="T11" fmla="*/ 3235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8" h="3821">
                  <a:moveTo>
                    <a:pt x="3688" y="3235"/>
                  </a:moveTo>
                  <a:lnTo>
                    <a:pt x="1838" y="3821"/>
                  </a:lnTo>
                  <a:lnTo>
                    <a:pt x="942" y="3821"/>
                  </a:lnTo>
                  <a:lnTo>
                    <a:pt x="0" y="843"/>
                  </a:lnTo>
                  <a:lnTo>
                    <a:pt x="2666" y="0"/>
                  </a:lnTo>
                  <a:lnTo>
                    <a:pt x="3688" y="323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4D165AB-50A1-89EC-55AF-D50A27ECA027}"/>
                </a:ext>
              </a:extLst>
            </p:cNvPr>
            <p:cNvSpPr>
              <a:spLocks/>
            </p:cNvSpPr>
            <p:nvPr/>
          </p:nvSpPr>
          <p:spPr bwMode="gray">
            <a:xfrm>
              <a:off x="5815013" y="1677988"/>
              <a:ext cx="6388100" cy="5194300"/>
            </a:xfrm>
            <a:custGeom>
              <a:avLst/>
              <a:gdLst>
                <a:gd name="T0" fmla="*/ 4024 w 4024"/>
                <a:gd name="T1" fmla="*/ 3272 h 3272"/>
                <a:gd name="T2" fmla="*/ 632 w 4024"/>
                <a:gd name="T3" fmla="*/ 3272 h 3272"/>
                <a:gd name="T4" fmla="*/ 0 w 4024"/>
                <a:gd name="T5" fmla="*/ 1273 h 3272"/>
                <a:gd name="T6" fmla="*/ 4024 w 4024"/>
                <a:gd name="T7" fmla="*/ 0 h 3272"/>
                <a:gd name="T8" fmla="*/ 4024 w 4024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4" h="3272">
                  <a:moveTo>
                    <a:pt x="4024" y="3272"/>
                  </a:moveTo>
                  <a:lnTo>
                    <a:pt x="632" y="3272"/>
                  </a:lnTo>
                  <a:lnTo>
                    <a:pt x="0" y="1273"/>
                  </a:lnTo>
                  <a:lnTo>
                    <a:pt x="4024" y="0"/>
                  </a:lnTo>
                  <a:lnTo>
                    <a:pt x="4024" y="327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D55AA46-DA29-857D-7BDF-F4458AFC6E6E}"/>
                </a:ext>
              </a:extLst>
            </p:cNvPr>
            <p:cNvSpPr>
              <a:spLocks/>
            </p:cNvSpPr>
            <p:nvPr/>
          </p:nvSpPr>
          <p:spPr bwMode="gray">
            <a:xfrm>
              <a:off x="4052888" y="3754438"/>
              <a:ext cx="5129213" cy="3117850"/>
            </a:xfrm>
            <a:custGeom>
              <a:avLst/>
              <a:gdLst>
                <a:gd name="T0" fmla="*/ 3231 w 3231"/>
                <a:gd name="T1" fmla="*/ 1964 h 1964"/>
                <a:gd name="T2" fmla="*/ 359 w 3231"/>
                <a:gd name="T3" fmla="*/ 1964 h 1964"/>
                <a:gd name="T4" fmla="*/ 0 w 3231"/>
                <a:gd name="T5" fmla="*/ 826 h 1964"/>
                <a:gd name="T6" fmla="*/ 2611 w 3231"/>
                <a:gd name="T7" fmla="*/ 0 h 1964"/>
                <a:gd name="T8" fmla="*/ 3231 w 3231"/>
                <a:gd name="T9" fmla="*/ 1964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1" h="1964">
                  <a:moveTo>
                    <a:pt x="3231" y="1964"/>
                  </a:moveTo>
                  <a:lnTo>
                    <a:pt x="359" y="1964"/>
                  </a:lnTo>
                  <a:lnTo>
                    <a:pt x="0" y="826"/>
                  </a:lnTo>
                  <a:lnTo>
                    <a:pt x="2611" y="0"/>
                  </a:lnTo>
                  <a:lnTo>
                    <a:pt x="3231" y="1964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70857C-63C5-5292-0D51-18010F241CD9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9538" y="-6350"/>
              <a:ext cx="4127500" cy="4481513"/>
            </a:xfrm>
            <a:custGeom>
              <a:avLst/>
              <a:gdLst>
                <a:gd name="T0" fmla="*/ 2600 w 2600"/>
                <a:gd name="T1" fmla="*/ 2266 h 2823"/>
                <a:gd name="T2" fmla="*/ 838 w 2600"/>
                <a:gd name="T3" fmla="*/ 2823 h 2823"/>
                <a:gd name="T4" fmla="*/ 0 w 2600"/>
                <a:gd name="T5" fmla="*/ 174 h 2823"/>
                <a:gd name="T6" fmla="*/ 548 w 2600"/>
                <a:gd name="T7" fmla="*/ 0 h 2823"/>
                <a:gd name="T8" fmla="*/ 1882 w 2600"/>
                <a:gd name="T9" fmla="*/ 4 h 2823"/>
                <a:gd name="T10" fmla="*/ 2600 w 2600"/>
                <a:gd name="T11" fmla="*/ 2266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2823">
                  <a:moveTo>
                    <a:pt x="2600" y="2266"/>
                  </a:moveTo>
                  <a:lnTo>
                    <a:pt x="838" y="2823"/>
                  </a:lnTo>
                  <a:lnTo>
                    <a:pt x="0" y="174"/>
                  </a:lnTo>
                  <a:lnTo>
                    <a:pt x="548" y="0"/>
                  </a:lnTo>
                  <a:lnTo>
                    <a:pt x="1882" y="4"/>
                  </a:lnTo>
                  <a:lnTo>
                    <a:pt x="2600" y="226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616D348-F1A7-7103-0307-6F7A0CC83558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2076" y="-6350"/>
              <a:ext cx="4456113" cy="4695825"/>
            </a:xfrm>
            <a:custGeom>
              <a:avLst/>
              <a:gdLst>
                <a:gd name="T0" fmla="*/ 2807 w 2807"/>
                <a:gd name="T1" fmla="*/ 2336 h 2958"/>
                <a:gd name="T2" fmla="*/ 840 w 2807"/>
                <a:gd name="T3" fmla="*/ 2958 h 2958"/>
                <a:gd name="T4" fmla="*/ 0 w 2807"/>
                <a:gd name="T5" fmla="*/ 304 h 2958"/>
                <a:gd name="T6" fmla="*/ 946 w 2807"/>
                <a:gd name="T7" fmla="*/ 4 h 2958"/>
                <a:gd name="T8" fmla="*/ 2070 w 2807"/>
                <a:gd name="T9" fmla="*/ 0 h 2958"/>
                <a:gd name="T10" fmla="*/ 2807 w 2807"/>
                <a:gd name="T11" fmla="*/ 2336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7" h="2958">
                  <a:moveTo>
                    <a:pt x="2807" y="2336"/>
                  </a:moveTo>
                  <a:lnTo>
                    <a:pt x="840" y="2958"/>
                  </a:lnTo>
                  <a:lnTo>
                    <a:pt x="0" y="304"/>
                  </a:lnTo>
                  <a:lnTo>
                    <a:pt x="946" y="4"/>
                  </a:lnTo>
                  <a:lnTo>
                    <a:pt x="2070" y="0"/>
                  </a:lnTo>
                  <a:lnTo>
                    <a:pt x="2807" y="233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3D9CD36-AE53-4241-9E60-BB9B0CE46D62}"/>
                </a:ext>
              </a:extLst>
            </p:cNvPr>
            <p:cNvSpPr>
              <a:spLocks/>
            </p:cNvSpPr>
            <p:nvPr/>
          </p:nvSpPr>
          <p:spPr bwMode="gray">
            <a:xfrm>
              <a:off x="8901113" y="-22225"/>
              <a:ext cx="3279775" cy="3248025"/>
            </a:xfrm>
            <a:custGeom>
              <a:avLst/>
              <a:gdLst>
                <a:gd name="T0" fmla="*/ 2066 w 2066"/>
                <a:gd name="T1" fmla="*/ 1548 h 2046"/>
                <a:gd name="T2" fmla="*/ 491 w 2066"/>
                <a:gd name="T3" fmla="*/ 2046 h 2046"/>
                <a:gd name="T4" fmla="*/ 0 w 2066"/>
                <a:gd name="T5" fmla="*/ 498 h 2046"/>
                <a:gd name="T6" fmla="*/ 1576 w 2066"/>
                <a:gd name="T7" fmla="*/ 0 h 2046"/>
                <a:gd name="T8" fmla="*/ 2066 w 2066"/>
                <a:gd name="T9" fmla="*/ 1548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6" h="2046">
                  <a:moveTo>
                    <a:pt x="2066" y="1548"/>
                  </a:moveTo>
                  <a:lnTo>
                    <a:pt x="491" y="2046"/>
                  </a:lnTo>
                  <a:lnTo>
                    <a:pt x="0" y="498"/>
                  </a:lnTo>
                  <a:lnTo>
                    <a:pt x="1576" y="0"/>
                  </a:lnTo>
                  <a:lnTo>
                    <a:pt x="2066" y="154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FFE1B14-3EA1-CC91-CC04-CB6EA02A5A99}"/>
                </a:ext>
              </a:extLst>
            </p:cNvPr>
            <p:cNvSpPr>
              <a:spLocks/>
            </p:cNvSpPr>
            <p:nvPr/>
          </p:nvSpPr>
          <p:spPr bwMode="gray">
            <a:xfrm>
              <a:off x="10056813" y="1541463"/>
              <a:ext cx="2146300" cy="3132138"/>
            </a:xfrm>
            <a:custGeom>
              <a:avLst/>
              <a:gdLst>
                <a:gd name="T0" fmla="*/ 1352 w 1352"/>
                <a:gd name="T1" fmla="*/ 1700 h 1973"/>
                <a:gd name="T2" fmla="*/ 491 w 1352"/>
                <a:gd name="T3" fmla="*/ 1973 h 1973"/>
                <a:gd name="T4" fmla="*/ 0 w 1352"/>
                <a:gd name="T5" fmla="*/ 427 h 1973"/>
                <a:gd name="T6" fmla="*/ 1352 w 1352"/>
                <a:gd name="T7" fmla="*/ 0 h 1973"/>
                <a:gd name="T8" fmla="*/ 1352 w 1352"/>
                <a:gd name="T9" fmla="*/ 1700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1973">
                  <a:moveTo>
                    <a:pt x="1352" y="1700"/>
                  </a:moveTo>
                  <a:lnTo>
                    <a:pt x="491" y="1973"/>
                  </a:lnTo>
                  <a:lnTo>
                    <a:pt x="0" y="427"/>
                  </a:lnTo>
                  <a:lnTo>
                    <a:pt x="1352" y="0"/>
                  </a:lnTo>
                  <a:lnTo>
                    <a:pt x="1352" y="17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377F377-7AB0-2CCA-D0C4-B0008581C115}"/>
              </a:ext>
            </a:extLst>
          </p:cNvPr>
          <p:cNvSpPr/>
          <p:nvPr/>
        </p:nvSpPr>
        <p:spPr bwMode="gray">
          <a:xfrm>
            <a:off x="2745582" y="1104904"/>
            <a:ext cx="5873750" cy="1720848"/>
          </a:xfrm>
          <a:prstGeom prst="rect">
            <a:avLst/>
          </a:prstGeom>
          <a:noFill/>
          <a:ln w="5715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</a:pPr>
            <a:r>
              <a:rPr lang="de-DE" sz="3600" dirty="0">
                <a:solidFill>
                  <a:schemeClr val="bg2">
                    <a:lumMod val="65000"/>
                  </a:schemeClr>
                </a:solidFill>
                <a:latin typeface="Bebas Neue" panose="020B0606020202050201" pitchFamily="34" charset="0"/>
              </a:rPr>
              <a:t>Vorteile von SRP</a:t>
            </a:r>
            <a:endParaRPr lang="en-US" sz="3600" cap="all" dirty="0">
              <a:solidFill>
                <a:schemeClr val="bg2">
                  <a:lumMod val="6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9AD5D-3B93-5906-FE42-F0E9F1F4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2686435"/>
            <a:ext cx="98700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Reduzierte Kopplung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: Weniger Abhängigkeiten zwischen Klassen.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Einfache Fehlerbehebung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: Klar abgetrennte Verantwortlichkeiten erleichtern das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Bessere Lesbarkeit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: Jede Klasse hat nur eine Aufgabe. </a:t>
            </a:r>
          </a:p>
        </p:txBody>
      </p:sp>
    </p:spTree>
    <p:extLst>
      <p:ext uri="{BB962C8B-B14F-4D97-AF65-F5344CB8AC3E}">
        <p14:creationId xmlns:p14="http://schemas.microsoft.com/office/powerpoint/2010/main" val="14981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55C6-515C-1C40-02EA-036AAD78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F7C512-F79F-EBFC-D08A-0501C7573F91}"/>
              </a:ext>
            </a:extLst>
          </p:cNvPr>
          <p:cNvGrpSpPr/>
          <p:nvPr/>
        </p:nvGrpSpPr>
        <p:grpSpPr bwMode="gray">
          <a:xfrm>
            <a:off x="4052888" y="-22225"/>
            <a:ext cx="8150225" cy="6894513"/>
            <a:chOff x="4052888" y="-22225"/>
            <a:chExt cx="8150225" cy="689451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DF22BF4-4A6E-D15B-E80D-2560AE706FB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57913" y="806450"/>
              <a:ext cx="5854700" cy="6065838"/>
            </a:xfrm>
            <a:custGeom>
              <a:avLst/>
              <a:gdLst>
                <a:gd name="T0" fmla="*/ 3688 w 3688"/>
                <a:gd name="T1" fmla="*/ 3235 h 3821"/>
                <a:gd name="T2" fmla="*/ 1838 w 3688"/>
                <a:gd name="T3" fmla="*/ 3821 h 3821"/>
                <a:gd name="T4" fmla="*/ 942 w 3688"/>
                <a:gd name="T5" fmla="*/ 3821 h 3821"/>
                <a:gd name="T6" fmla="*/ 0 w 3688"/>
                <a:gd name="T7" fmla="*/ 843 h 3821"/>
                <a:gd name="T8" fmla="*/ 2666 w 3688"/>
                <a:gd name="T9" fmla="*/ 0 h 3821"/>
                <a:gd name="T10" fmla="*/ 3688 w 3688"/>
                <a:gd name="T11" fmla="*/ 3235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8" h="3821">
                  <a:moveTo>
                    <a:pt x="3688" y="3235"/>
                  </a:moveTo>
                  <a:lnTo>
                    <a:pt x="1838" y="3821"/>
                  </a:lnTo>
                  <a:lnTo>
                    <a:pt x="942" y="3821"/>
                  </a:lnTo>
                  <a:lnTo>
                    <a:pt x="0" y="843"/>
                  </a:lnTo>
                  <a:lnTo>
                    <a:pt x="2666" y="0"/>
                  </a:lnTo>
                  <a:lnTo>
                    <a:pt x="3688" y="323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A84B5D8-7AAB-AFF4-687A-1B7EB05295DC}"/>
                </a:ext>
              </a:extLst>
            </p:cNvPr>
            <p:cNvSpPr>
              <a:spLocks/>
            </p:cNvSpPr>
            <p:nvPr/>
          </p:nvSpPr>
          <p:spPr bwMode="gray">
            <a:xfrm>
              <a:off x="5815013" y="1677988"/>
              <a:ext cx="6388100" cy="5194300"/>
            </a:xfrm>
            <a:custGeom>
              <a:avLst/>
              <a:gdLst>
                <a:gd name="T0" fmla="*/ 4024 w 4024"/>
                <a:gd name="T1" fmla="*/ 3272 h 3272"/>
                <a:gd name="T2" fmla="*/ 632 w 4024"/>
                <a:gd name="T3" fmla="*/ 3272 h 3272"/>
                <a:gd name="T4" fmla="*/ 0 w 4024"/>
                <a:gd name="T5" fmla="*/ 1273 h 3272"/>
                <a:gd name="T6" fmla="*/ 4024 w 4024"/>
                <a:gd name="T7" fmla="*/ 0 h 3272"/>
                <a:gd name="T8" fmla="*/ 4024 w 4024"/>
                <a:gd name="T9" fmla="*/ 3272 h 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4" h="3272">
                  <a:moveTo>
                    <a:pt x="4024" y="3272"/>
                  </a:moveTo>
                  <a:lnTo>
                    <a:pt x="632" y="3272"/>
                  </a:lnTo>
                  <a:lnTo>
                    <a:pt x="0" y="1273"/>
                  </a:lnTo>
                  <a:lnTo>
                    <a:pt x="4024" y="0"/>
                  </a:lnTo>
                  <a:lnTo>
                    <a:pt x="4024" y="327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553E23-0214-04D6-5284-842A91BEE66B}"/>
                </a:ext>
              </a:extLst>
            </p:cNvPr>
            <p:cNvSpPr>
              <a:spLocks/>
            </p:cNvSpPr>
            <p:nvPr/>
          </p:nvSpPr>
          <p:spPr bwMode="gray">
            <a:xfrm>
              <a:off x="4052888" y="3754438"/>
              <a:ext cx="5129213" cy="3117850"/>
            </a:xfrm>
            <a:custGeom>
              <a:avLst/>
              <a:gdLst>
                <a:gd name="T0" fmla="*/ 3231 w 3231"/>
                <a:gd name="T1" fmla="*/ 1964 h 1964"/>
                <a:gd name="T2" fmla="*/ 359 w 3231"/>
                <a:gd name="T3" fmla="*/ 1964 h 1964"/>
                <a:gd name="T4" fmla="*/ 0 w 3231"/>
                <a:gd name="T5" fmla="*/ 826 h 1964"/>
                <a:gd name="T6" fmla="*/ 2611 w 3231"/>
                <a:gd name="T7" fmla="*/ 0 h 1964"/>
                <a:gd name="T8" fmla="*/ 3231 w 3231"/>
                <a:gd name="T9" fmla="*/ 1964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1" h="1964">
                  <a:moveTo>
                    <a:pt x="3231" y="1964"/>
                  </a:moveTo>
                  <a:lnTo>
                    <a:pt x="359" y="1964"/>
                  </a:lnTo>
                  <a:lnTo>
                    <a:pt x="0" y="826"/>
                  </a:lnTo>
                  <a:lnTo>
                    <a:pt x="2611" y="0"/>
                  </a:lnTo>
                  <a:lnTo>
                    <a:pt x="3231" y="1964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C70DAC1-EA5E-BCC7-AB9D-DAD1AC0525DA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9538" y="-6350"/>
              <a:ext cx="4127500" cy="4481513"/>
            </a:xfrm>
            <a:custGeom>
              <a:avLst/>
              <a:gdLst>
                <a:gd name="T0" fmla="*/ 2600 w 2600"/>
                <a:gd name="T1" fmla="*/ 2266 h 2823"/>
                <a:gd name="T2" fmla="*/ 838 w 2600"/>
                <a:gd name="T3" fmla="*/ 2823 h 2823"/>
                <a:gd name="T4" fmla="*/ 0 w 2600"/>
                <a:gd name="T5" fmla="*/ 174 h 2823"/>
                <a:gd name="T6" fmla="*/ 548 w 2600"/>
                <a:gd name="T7" fmla="*/ 0 h 2823"/>
                <a:gd name="T8" fmla="*/ 1882 w 2600"/>
                <a:gd name="T9" fmla="*/ 4 h 2823"/>
                <a:gd name="T10" fmla="*/ 2600 w 2600"/>
                <a:gd name="T11" fmla="*/ 2266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2823">
                  <a:moveTo>
                    <a:pt x="2600" y="2266"/>
                  </a:moveTo>
                  <a:lnTo>
                    <a:pt x="838" y="2823"/>
                  </a:lnTo>
                  <a:lnTo>
                    <a:pt x="0" y="174"/>
                  </a:lnTo>
                  <a:lnTo>
                    <a:pt x="548" y="0"/>
                  </a:lnTo>
                  <a:lnTo>
                    <a:pt x="1882" y="4"/>
                  </a:lnTo>
                  <a:lnTo>
                    <a:pt x="2600" y="226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311863-ABD8-C8C3-AF27-5A1FAF5F2A32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2076" y="-6350"/>
              <a:ext cx="4456113" cy="4695825"/>
            </a:xfrm>
            <a:custGeom>
              <a:avLst/>
              <a:gdLst>
                <a:gd name="T0" fmla="*/ 2807 w 2807"/>
                <a:gd name="T1" fmla="*/ 2336 h 2958"/>
                <a:gd name="T2" fmla="*/ 840 w 2807"/>
                <a:gd name="T3" fmla="*/ 2958 h 2958"/>
                <a:gd name="T4" fmla="*/ 0 w 2807"/>
                <a:gd name="T5" fmla="*/ 304 h 2958"/>
                <a:gd name="T6" fmla="*/ 946 w 2807"/>
                <a:gd name="T7" fmla="*/ 4 h 2958"/>
                <a:gd name="T8" fmla="*/ 2070 w 2807"/>
                <a:gd name="T9" fmla="*/ 0 h 2958"/>
                <a:gd name="T10" fmla="*/ 2807 w 2807"/>
                <a:gd name="T11" fmla="*/ 2336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7" h="2958">
                  <a:moveTo>
                    <a:pt x="2807" y="2336"/>
                  </a:moveTo>
                  <a:lnTo>
                    <a:pt x="840" y="2958"/>
                  </a:lnTo>
                  <a:lnTo>
                    <a:pt x="0" y="304"/>
                  </a:lnTo>
                  <a:lnTo>
                    <a:pt x="946" y="4"/>
                  </a:lnTo>
                  <a:lnTo>
                    <a:pt x="2070" y="0"/>
                  </a:lnTo>
                  <a:lnTo>
                    <a:pt x="2807" y="233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9D4078D-06CC-AF8D-7710-404083B61A87}"/>
                </a:ext>
              </a:extLst>
            </p:cNvPr>
            <p:cNvSpPr>
              <a:spLocks/>
            </p:cNvSpPr>
            <p:nvPr/>
          </p:nvSpPr>
          <p:spPr bwMode="gray">
            <a:xfrm>
              <a:off x="8901113" y="-22225"/>
              <a:ext cx="3279775" cy="3248025"/>
            </a:xfrm>
            <a:custGeom>
              <a:avLst/>
              <a:gdLst>
                <a:gd name="T0" fmla="*/ 2066 w 2066"/>
                <a:gd name="T1" fmla="*/ 1548 h 2046"/>
                <a:gd name="T2" fmla="*/ 491 w 2066"/>
                <a:gd name="T3" fmla="*/ 2046 h 2046"/>
                <a:gd name="T4" fmla="*/ 0 w 2066"/>
                <a:gd name="T5" fmla="*/ 498 h 2046"/>
                <a:gd name="T6" fmla="*/ 1576 w 2066"/>
                <a:gd name="T7" fmla="*/ 0 h 2046"/>
                <a:gd name="T8" fmla="*/ 2066 w 2066"/>
                <a:gd name="T9" fmla="*/ 1548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6" h="2046">
                  <a:moveTo>
                    <a:pt x="2066" y="1548"/>
                  </a:moveTo>
                  <a:lnTo>
                    <a:pt x="491" y="2046"/>
                  </a:lnTo>
                  <a:lnTo>
                    <a:pt x="0" y="498"/>
                  </a:lnTo>
                  <a:lnTo>
                    <a:pt x="1576" y="0"/>
                  </a:lnTo>
                  <a:lnTo>
                    <a:pt x="2066" y="154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67CD428-9DAF-FB37-2466-AE1E017981F4}"/>
                </a:ext>
              </a:extLst>
            </p:cNvPr>
            <p:cNvSpPr>
              <a:spLocks/>
            </p:cNvSpPr>
            <p:nvPr/>
          </p:nvSpPr>
          <p:spPr bwMode="gray">
            <a:xfrm>
              <a:off x="10056813" y="1541463"/>
              <a:ext cx="2146300" cy="3132138"/>
            </a:xfrm>
            <a:custGeom>
              <a:avLst/>
              <a:gdLst>
                <a:gd name="T0" fmla="*/ 1352 w 1352"/>
                <a:gd name="T1" fmla="*/ 1700 h 1973"/>
                <a:gd name="T2" fmla="*/ 491 w 1352"/>
                <a:gd name="T3" fmla="*/ 1973 h 1973"/>
                <a:gd name="T4" fmla="*/ 0 w 1352"/>
                <a:gd name="T5" fmla="*/ 427 h 1973"/>
                <a:gd name="T6" fmla="*/ 1352 w 1352"/>
                <a:gd name="T7" fmla="*/ 0 h 1973"/>
                <a:gd name="T8" fmla="*/ 1352 w 1352"/>
                <a:gd name="T9" fmla="*/ 1700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1973">
                  <a:moveTo>
                    <a:pt x="1352" y="1700"/>
                  </a:moveTo>
                  <a:lnTo>
                    <a:pt x="491" y="1973"/>
                  </a:lnTo>
                  <a:lnTo>
                    <a:pt x="0" y="427"/>
                  </a:lnTo>
                  <a:lnTo>
                    <a:pt x="1352" y="0"/>
                  </a:lnTo>
                  <a:lnTo>
                    <a:pt x="1352" y="17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  <a:alpha val="10000"/>
                  </a:schemeClr>
                </a:gs>
                <a:gs pos="50000">
                  <a:schemeClr val="tx1">
                    <a:lumMod val="50000"/>
                    <a:lumOff val="50000"/>
                    <a:alpha val="16000"/>
                  </a:schemeClr>
                </a:gs>
                <a:gs pos="99000">
                  <a:schemeClr val="tx1">
                    <a:lumMod val="65000"/>
                    <a:lumOff val="35000"/>
                    <a:alpha val="10000"/>
                  </a:schemeClr>
                </a:gs>
              </a:gsLst>
              <a:lin ang="0" scaled="0"/>
            </a:gradFill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6B8890E-C52F-FE87-B2CB-B58644EB7970}"/>
              </a:ext>
            </a:extLst>
          </p:cNvPr>
          <p:cNvSpPr/>
          <p:nvPr/>
        </p:nvSpPr>
        <p:spPr bwMode="gray">
          <a:xfrm>
            <a:off x="2745582" y="1104904"/>
            <a:ext cx="5873750" cy="1720848"/>
          </a:xfrm>
          <a:prstGeom prst="rect">
            <a:avLst/>
          </a:prstGeom>
          <a:noFill/>
          <a:ln w="5715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</a:pPr>
            <a:r>
              <a:rPr lang="de-DE" sz="3600" dirty="0">
                <a:solidFill>
                  <a:schemeClr val="bg2">
                    <a:lumMod val="65000"/>
                  </a:schemeClr>
                </a:solidFill>
                <a:latin typeface="Bebas Neue" panose="020B0606020202050201" pitchFamily="34" charset="0"/>
              </a:rPr>
              <a:t>Fazit</a:t>
            </a:r>
            <a:endParaRPr lang="en-US" sz="3600" cap="all" dirty="0">
              <a:solidFill>
                <a:schemeClr val="bg2">
                  <a:lumMod val="6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8187A-0C09-41C2-B4F4-CCFECD742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18" y="2764135"/>
            <a:ext cx="83183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SRP ist ein grundlegendes Prinzip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 für gut strukturierte, wartbare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Fokussiert auf klare Verantwortlichkeiten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 für jedes Modul oder jede Klasse. </a:t>
            </a:r>
          </a:p>
        </p:txBody>
      </p:sp>
    </p:spTree>
    <p:extLst>
      <p:ext uri="{BB962C8B-B14F-4D97-AF65-F5344CB8AC3E}">
        <p14:creationId xmlns:p14="http://schemas.microsoft.com/office/powerpoint/2010/main" val="427737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LOAD">
  <a:themeElements>
    <a:clrScheme name="PL Styleguid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6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PresentationLoad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esentationLoad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Benutzerdefiniert</PresentationFormat>
  <Paragraphs>30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Wingdings</vt:lpstr>
      <vt:lpstr>Calibri Light</vt:lpstr>
      <vt:lpstr>Bebas Neue</vt:lpstr>
      <vt:lpstr>Arial</vt:lpstr>
      <vt:lpstr>Calibri</vt:lpstr>
      <vt:lpstr>Inter</vt:lpstr>
      <vt:lpstr>PRESENTATIONLOAD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PresentationLoad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Backgrounds</dc:title>
  <dc:creator>PresentationLoad</dc:creator>
  <dc:description>www.presentationload.com</dc:description>
  <cp:lastModifiedBy>Murat Arslan 1932158216</cp:lastModifiedBy>
  <cp:revision>705</cp:revision>
  <dcterms:created xsi:type="dcterms:W3CDTF">2015-11-26T10:37:47Z</dcterms:created>
  <dcterms:modified xsi:type="dcterms:W3CDTF">2025-02-11T09:33:03Z</dcterms:modified>
</cp:coreProperties>
</file>