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8" r:id="rId8"/>
    <p:sldId id="279" r:id="rId9"/>
    <p:sldId id="272" r:id="rId10"/>
    <p:sldId id="276" r:id="rId11"/>
    <p:sldId id="27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3:13:57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wickler.de/testing/wer-hat-angst-vor-" TargetMode="External"/><Relationship Id="rId2" Type="http://schemas.openxmlformats.org/officeDocument/2006/relationships/hyperlink" Target="https://de.wikipedia.org/wiki/Testautomatisieru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plunk.com/de_de/data-insider/software-development-lifecycle.html" TargetMode="External"/><Relationship Id="rId5" Type="http://schemas.openxmlformats.org/officeDocument/2006/relationships/hyperlink" Target="https://www.globant.com/de/tech-terms/software-development-life-cycle" TargetMode="External"/><Relationship Id="rId4" Type="http://schemas.openxmlformats.org/officeDocument/2006/relationships/hyperlink" Target="https://nativdigital.com/testautomatisieru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br>
              <a:rPr lang="de-DE" b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000" b="1" i="0" dirty="0">
                <a:solidFill>
                  <a:srgbClr val="F8FAFF"/>
                </a:solidFill>
                <a:effectLst/>
                <a:latin typeface="Inter"/>
              </a:rPr>
              <a:t>Testautomatisierung im SDLC</a:t>
            </a:r>
            <a:endParaRPr lang="en-US" sz="2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5BB5751-A1BE-0699-C920-BFA32385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Murat Arslan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Definition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 </a:t>
            </a:r>
            <a:r>
              <a:rPr lang="de-DE" sz="1800" b="0" i="1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Strukturierter Prozess zur Planung, Entwicklung, Testung und Wartung von Software.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Aufgeteilt in 6 Phasen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Anforderungsanalyse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Design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Implementierung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i="0" dirty="0">
                <a:solidFill>
                  <a:srgbClr val="F8FAFF"/>
                </a:solidFill>
                <a:effectLst/>
                <a:latin typeface="Inter"/>
              </a:rPr>
              <a:t>Testing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Deployment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Wartung &amp; Support</a:t>
            </a:r>
          </a:p>
          <a:p>
            <a:pPr algn="l">
              <a:spcBef>
                <a:spcPts val="300"/>
              </a:spcBef>
            </a:pPr>
            <a:endParaRPr lang="de-DE" sz="1800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Modelle</a:t>
            </a:r>
            <a:r>
              <a:rPr lang="de-DE" sz="1800" dirty="0">
                <a:solidFill>
                  <a:srgbClr val="F8FAFF"/>
                </a:solidFill>
                <a:latin typeface="Inter"/>
              </a:rPr>
              <a:t>: 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Wasserfall, SCRUM, Kanban, V-Modell, DevOps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82" y="750599"/>
            <a:ext cx="4141221" cy="2678401"/>
          </a:xfrm>
        </p:spPr>
        <p:txBody>
          <a:bodyPr/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Was ist SDLC?</a:t>
            </a:r>
            <a:br>
              <a:rPr lang="de-DE" sz="4400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fik 7" descr="Ein Bild, das Text, Kreis, Grafiken, Screenshot enthält.&#10;&#10;Automatisch generierte Beschreibung">
            <a:extLst>
              <a:ext uri="{FF2B5EF4-FFF2-40B4-BE49-F238E27FC236}">
                <a16:creationId xmlns:a16="http://schemas.microsoft.com/office/drawing/2014/main" id="{5A3F791B-BB6B-AAF1-5D65-2B03E818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4" y="1423824"/>
            <a:ext cx="4762500" cy="4752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A7DA115-F24F-7248-A126-06E1374B86B3}"/>
                  </a:ext>
                </a:extLst>
              </p14:cNvPr>
              <p14:cNvContentPartPr/>
              <p14:nvPr/>
            </p14:nvContentPartPr>
            <p14:xfrm>
              <a:off x="497103" y="2045343"/>
              <a:ext cx="360" cy="3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A7DA115-F24F-7248-A126-06E1374B8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63" y="198234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D81927-5E91-7FA5-08C4-8FE32A1204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519906"/>
            <a:ext cx="6894153" cy="5818187"/>
          </a:xfrm>
        </p:spPr>
        <p:txBody>
          <a:bodyPr/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Branchen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IT, Finanzen, Gesundheitswesen, Automotive, E-Commerce.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Anwendungsfälle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Entwicklung von Unternehmenssoftware.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Mobile Apps &amp; Webanwendungen.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Sicherheitskritische Systeme.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KI-basierte Lösungen &amp; IoT-Geräte.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69" y="1757242"/>
            <a:ext cx="3422169" cy="2105746"/>
          </a:xfrm>
        </p:spPr>
        <p:txBody>
          <a:bodyPr/>
          <a:lstStyle/>
          <a:p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Wo wird SDLC genutzt?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A957CE-AEA7-EA02-78AC-3FE34061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006" y="3226490"/>
            <a:ext cx="297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E4B9DC-C65D-D9E0-1462-51C61AFA4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2ECF9-6BC6-7BCD-0772-BAC715F5B0C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83742" y="519906"/>
            <a:ext cx="7339320" cy="5818187"/>
          </a:xfrm>
        </p:spPr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Testautomatisierung ist das automatisierte Durchführen von Software Tests.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Das Software Testing überprüft, ob die entwickelte Software den definierten Anforderungen entspricht.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Diese Anforderungen lassen sich in vier Kategorien einordnen: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pPr algn="l"/>
            <a:r>
              <a:rPr lang="de-DE" sz="1800" dirty="0">
                <a:solidFill>
                  <a:schemeClr val="bg1"/>
                </a:solidFill>
                <a:latin typeface="Inter"/>
              </a:rPr>
              <a:t>- S</a:t>
            </a:r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icherheit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Funktion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Leistung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Robustheit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EA3D12-F8B1-B35D-C473-43C3F3C5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3" y="1436400"/>
            <a:ext cx="5008855" cy="2105746"/>
          </a:xfrm>
        </p:spPr>
        <p:txBody>
          <a:bodyPr/>
          <a:lstStyle/>
          <a:p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Test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Automatisierung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in SDLC</a:t>
            </a:r>
            <a:endParaRPr lang="de-DE" sz="2400" dirty="0"/>
          </a:p>
        </p:txBody>
      </p:sp>
      <p:pic>
        <p:nvPicPr>
          <p:cNvPr id="8" name="Grafik 7" descr="Ein Bild, das Text, Screenshot, Person, Licht enthält.&#10;&#10;Automatisch generierte Beschreibung">
            <a:extLst>
              <a:ext uri="{FF2B5EF4-FFF2-40B4-BE49-F238E27FC236}">
                <a16:creationId xmlns:a16="http://schemas.microsoft.com/office/drawing/2014/main" id="{53F69543-6283-6958-0D3F-694795D8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54672"/>
            <a:ext cx="4265805" cy="3315854"/>
          </a:xfrm>
          <a:prstGeom prst="rect">
            <a:avLst/>
          </a:prstGeom>
          <a:effectLst>
            <a:softEdge rad="723900"/>
          </a:effectLst>
        </p:spPr>
      </p:pic>
    </p:spTree>
    <p:extLst>
      <p:ext uri="{BB962C8B-B14F-4D97-AF65-F5344CB8AC3E}">
        <p14:creationId xmlns:p14="http://schemas.microsoft.com/office/powerpoint/2010/main" val="4007176958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071803-30DA-DF4D-2B97-E6F9CC6E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6B392-1FE0-4DE4-1A09-72F124E5D5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Beim Software Testing unterscheiden wir drei Phasen</a:t>
            </a:r>
          </a:p>
          <a:p>
            <a:endParaRPr lang="de-DE" sz="1800" b="1" i="0" dirty="0">
              <a:solidFill>
                <a:schemeClr val="bg1"/>
              </a:solidFill>
              <a:effectLst/>
              <a:latin typeface="Inter"/>
            </a:endParaRP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Unit 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Komponenten Test unabhängig voneinander.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Integrationstests: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Schnittstellen Test zwischen Systemen und Anwendungen.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Akzeptanztests: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 der gesamten Anwendung. 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Fokus auf Erfüllung der Anforderungen und Wünsche der Nutzer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D47A411-BA0A-2EF5-B4AF-F34CD63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12" y="2070063"/>
            <a:ext cx="3422169" cy="2105746"/>
          </a:xfrm>
        </p:spPr>
        <p:txBody>
          <a:bodyPr/>
          <a:lstStyle/>
          <a:p>
            <a:r>
              <a:rPr lang="de-DE" sz="2400" dirty="0">
                <a:solidFill>
                  <a:schemeClr val="bg1"/>
                </a:solidFill>
              </a:rPr>
              <a:t>SOFTWARE TESTING</a:t>
            </a:r>
          </a:p>
        </p:txBody>
      </p:sp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463BFBD-E0E9-D541-43C3-7A5560A4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2" y="3269456"/>
            <a:ext cx="3824661" cy="2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1862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" y="1167306"/>
            <a:ext cx="10521948" cy="690395"/>
          </a:xfrm>
        </p:spPr>
        <p:txBody>
          <a:bodyPr>
            <a:normAutofit/>
          </a:bodyPr>
          <a:lstStyle/>
          <a:p>
            <a:pPr algn="l"/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Vorteile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531D67-568D-D619-AE82-1805CC41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Effizienzsteigerung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Schnellere Testausführung.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Parallele Ausführung auf mehreren Umgebungen.</a:t>
            </a:r>
            <a:endParaRPr lang="de-DE" sz="1800" b="1" i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Kosteneinsparung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Langfristig geringere manuelle Aufwände.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Zuverlässigkeit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Reduzierung menschlicher Fehler.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Skalierbarkeit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Einfache Integration.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Frühe Fehlererkennung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Tests bereits in Entwicklungsphasen.</a:t>
            </a:r>
          </a:p>
          <a:p>
            <a:endParaRPr lang="en-US" dirty="0"/>
          </a:p>
        </p:txBody>
      </p:sp>
      <p:pic>
        <p:nvPicPr>
          <p:cNvPr id="3" name="Grafik 2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48B770BA-9D0F-497A-85B5-F097A56F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01" y="720655"/>
            <a:ext cx="2902434" cy="21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868A-6D86-910D-9919-AAB91C2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3DD6A4F-6C33-A4BE-550C-21E658EB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" y="1215433"/>
            <a:ext cx="10521948" cy="570079"/>
          </a:xfrm>
        </p:spPr>
        <p:txBody>
          <a:bodyPr>
            <a:normAutofit/>
          </a:bodyPr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Nachteile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0E48-B5DE-CC17-4678-DFBC34F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40FF8-2AA0-9D45-0C4D-415611E5481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Hohe Initialkosten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Tools, Skripterstellung, Schulungen.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Wartungsaufwand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Anpassung bei Änderungen im Code/UI.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Technische Hürden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Expertenwissen für Framework-Entwicklung.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Limitationen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Ungeeignet für Usability-Tests oder exploratives Testing.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Risiko von "False Positives/Negatives" bei schlechter Pflege.</a:t>
            </a:r>
          </a:p>
          <a:p>
            <a:endParaRPr lang="en-US" dirty="0"/>
          </a:p>
        </p:txBody>
      </p:sp>
      <p:pic>
        <p:nvPicPr>
          <p:cNvPr id="3" name="Grafik 2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513C3563-D8E7-3021-BBC7-FD74B6A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01" y="784380"/>
            <a:ext cx="2797451" cy="20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169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5627A9E-80E7-3F2E-57F2-D020B26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61" y="793997"/>
            <a:ext cx="6444796" cy="1339128"/>
          </a:xfrm>
        </p:spPr>
        <p:txBody>
          <a:bodyPr anchor="ctr">
            <a:normAutofit/>
          </a:bodyPr>
          <a:lstStyle/>
          <a:p>
            <a:r>
              <a:rPr lang="en-US" dirty="0"/>
              <a:t>FAZIT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C2CBE-18DD-00E4-8B74-4BAA1ABB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AF5F83-00A8-4DEF-1207-92EB705C5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86320" y="1951253"/>
            <a:ext cx="6444800" cy="4359276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de-DE" sz="2200" b="1" i="0" dirty="0">
                <a:solidFill>
                  <a:schemeClr val="bg1"/>
                </a:solidFill>
                <a:effectLst/>
              </a:rPr>
              <a:t>Testautomatisierung lohnt sich</a:t>
            </a:r>
            <a:r>
              <a:rPr lang="de-DE" sz="2200" b="0" i="0" dirty="0">
                <a:solidFill>
                  <a:schemeClr val="bg1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chemeClr val="bg1"/>
                </a:solidFill>
                <a:effectLst/>
              </a:rPr>
              <a:t>Bei repetitiven, regressionsintensiven Projekten.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chemeClr val="bg1"/>
                </a:solidFill>
                <a:effectLst/>
              </a:rPr>
              <a:t>In Kombination mit agilen/DevOps-Praktiken.</a:t>
            </a:r>
          </a:p>
          <a:p>
            <a:pPr marL="457200" lvl="1">
              <a:spcBef>
                <a:spcPts val="300"/>
              </a:spcBef>
            </a:pPr>
            <a:endParaRPr lang="de-DE" sz="2200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2200" b="1" i="0" dirty="0">
                <a:solidFill>
                  <a:schemeClr val="bg1"/>
                </a:solidFill>
                <a:effectLst/>
              </a:rPr>
              <a:t>Kein Allheilmittel</a:t>
            </a:r>
            <a:r>
              <a:rPr lang="de-DE" sz="2200" b="0" i="0" dirty="0">
                <a:solidFill>
                  <a:schemeClr val="bg1"/>
                </a:solidFill>
                <a:effectLst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chemeClr val="bg1"/>
                </a:solidFill>
                <a:effectLst/>
              </a:rPr>
              <a:t>Manuelles Testing bleibt für kreative/komplexe Szenarien relevant.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200" b="0" i="0" dirty="0">
                <a:solidFill>
                  <a:schemeClr val="bg1"/>
                </a:solidFill>
                <a:effectLst/>
              </a:rPr>
              <a:t>Strategische Auswahl der Testfälle entscheidend.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de-DE" sz="2200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ts val="300"/>
              </a:spcBef>
            </a:pPr>
            <a:r>
              <a:rPr lang="de-DE" sz="2200" b="1" i="0" dirty="0">
                <a:solidFill>
                  <a:schemeClr val="bg1"/>
                </a:solidFill>
                <a:effectLst/>
              </a:rPr>
              <a:t>Ziel</a:t>
            </a:r>
            <a:r>
              <a:rPr lang="de-DE" sz="2200" b="0" i="0" dirty="0">
                <a:solidFill>
                  <a:schemeClr val="bg1"/>
                </a:solidFill>
                <a:effectLst/>
              </a:rPr>
              <a:t>: Qualität verbessern, Veröffentlichung verkürzen, Kosten verringern.</a:t>
            </a:r>
          </a:p>
          <a:p>
            <a:endParaRPr lang="en-US" sz="2200" dirty="0"/>
          </a:p>
        </p:txBody>
      </p:sp>
      <p:pic>
        <p:nvPicPr>
          <p:cNvPr id="8" name="Grafik 7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89449F04-0A64-DA53-A193-610379A8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12" r="70347"/>
          <a:stretch/>
        </p:blipFill>
        <p:spPr>
          <a:xfrm>
            <a:off x="8165497" y="0"/>
            <a:ext cx="4026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63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6DA65E-6E4F-B145-4704-D6AB038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D1C9901-5BA7-D92E-2B2F-BCC9257A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BC8C81-7036-E0CE-471C-0C3F09B29D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https://de.wikipedia.org/wiki/Testautomatisierung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https://entwickler.de/testing/wer-hat-angst-vor-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https://nativdigital.com/testautomatisierung/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5"/>
              </a:rPr>
              <a:t>https://www.globant.com/de/tech-terms/software-development-life-cycle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6"/>
              </a:rPr>
              <a:t>https://www.splunk.com/de_de/data-insider/software-development-lifecycle.html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839418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0</TotalTime>
  <Words>384</Words>
  <Application>Microsoft Office PowerPoint</Application>
  <PresentationFormat>Breitbild</PresentationFormat>
  <Paragraphs>84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LT Book</vt:lpstr>
      <vt:lpstr>Inter</vt:lpstr>
      <vt:lpstr>League Gothic</vt:lpstr>
      <vt:lpstr>Space Mono</vt:lpstr>
      <vt:lpstr>Office Theme</vt:lpstr>
      <vt:lpstr>Software Development Life Cycle Testautomatisierung im SDLC</vt:lpstr>
      <vt:lpstr>Was ist SDLC? </vt:lpstr>
      <vt:lpstr>Wo wird SDLC genutzt? </vt:lpstr>
      <vt:lpstr>Test Automatisierung in SDLC</vt:lpstr>
      <vt:lpstr>SOFTWARE TESTING</vt:lpstr>
      <vt:lpstr>Vorteile</vt:lpstr>
      <vt:lpstr>Nachteile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Murat Arslan 1932158216</cp:lastModifiedBy>
  <cp:revision>237</cp:revision>
  <dcterms:created xsi:type="dcterms:W3CDTF">2024-01-20T17:13:20Z</dcterms:created>
  <dcterms:modified xsi:type="dcterms:W3CDTF">2025-02-12T07:32:52Z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