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</p:sldIdLst>
  <p:sldSz cx="9753600" cy="7315200"/>
  <p:notesSz cx="6858000" cy="9144000"/>
  <p:embeddedFontLst>
    <p:embeddedFont>
      <p:font typeface="Montserrat" charset="1" panose="00000500000000000000"/>
      <p:regular r:id="rId6"/>
      <p:bold r:id="rId7"/>
    </p:embeddedFont>
    <p:embeddedFont>
      <p:font typeface="Arimo" charset="1" panose="020B0604020202020204"/>
      <p:regular r:id="rId8"/>
      <p:bold r:id="rId9"/>
      <p:italic r:id="rId10"/>
      <p:boldItalic r:id="rId11"/>
    </p:embeddedFont>
    <p:embeddedFont>
      <p:font typeface="Montserrat Light" charset="1" panose="00000400000000000000"/>
      <p:regular r:id="rId12"/>
    </p:embeddedFont>
    <p:embeddedFont>
      <p:font typeface="Alegreya Sans SC Black" charset="1" panose="00000A00000000000000"/>
      <p:regular r:id="rId13"/>
      <p: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slides/slide1.xml" Type="http://schemas.openxmlformats.org/officeDocument/2006/relationships/slide"/><Relationship Id="rId16" Target="slides/slide2.xml" Type="http://schemas.openxmlformats.org/officeDocument/2006/relationships/slide"/><Relationship Id="rId17" Target="slides/slide3.xml" Type="http://schemas.openxmlformats.org/officeDocument/2006/relationships/slide"/><Relationship Id="rId18" Target="slides/slide4.xml" Type="http://schemas.openxmlformats.org/officeDocument/2006/relationships/slide"/><Relationship Id="rId19" Target="slides/slide5.xml" Type="http://schemas.openxmlformats.org/officeDocument/2006/relationships/slide"/><Relationship Id="rId2" Target="presProps.xml" Type="http://schemas.openxmlformats.org/officeDocument/2006/relationships/presProps"/><Relationship Id="rId20" Target="slides/slide6.xml" Type="http://schemas.openxmlformats.org/officeDocument/2006/relationships/slide"/><Relationship Id="rId21" Target="slides/slide7.xml" Type="http://schemas.openxmlformats.org/officeDocument/2006/relationships/slide"/><Relationship Id="rId22" Target="slides/slide8.xml" Type="http://schemas.openxmlformats.org/officeDocument/2006/relationships/slide"/><Relationship Id="rId23" Target="slides/slide9.xml" Type="http://schemas.openxmlformats.org/officeDocument/2006/relationships/slide"/><Relationship Id="rId24" Target="slides/slide10.xml" Type="http://schemas.openxmlformats.org/officeDocument/2006/relationships/slide"/><Relationship Id="rId25" Target="slides/slide11.xml" Type="http://schemas.openxmlformats.org/officeDocument/2006/relationships/slide"/><Relationship Id="rId26" Target="slides/slide12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7.jpeg" Type="http://schemas.openxmlformats.org/officeDocument/2006/relationships/image"/><Relationship Id="rId4" Target="../media/image8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Relationship Id="rId3" Target="../media/image11.jpeg" Type="http://schemas.openxmlformats.org/officeDocument/2006/relationships/image"/><Relationship Id="rId4" Target="../media/image12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rcRect l="0" t="12500" r="0" b="1250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57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66396" y="2240470"/>
            <a:ext cx="3623685" cy="40989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22"/>
              </a:lnSpc>
            </a:pPr>
            <a:r>
              <a:rPr lang="en-US" sz="2415" spc="48">
                <a:solidFill>
                  <a:srgbClr val="FFFFFF"/>
                </a:solidFill>
                <a:latin typeface="Montserrat Light"/>
              </a:rPr>
              <a:t>M</a:t>
            </a:r>
            <a:r>
              <a:rPr lang="en-US" sz="2415" spc="48">
                <a:solidFill>
                  <a:srgbClr val="FFFFFF"/>
                </a:solidFill>
                <a:latin typeface="Montserrat Light"/>
              </a:rPr>
              <a:t>edieval World 8 Bits es un producto original de Osho, compuesto por una serie de minijuegos los cuales se van realizando a través del avance de una historia de fantasía.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206913" y="309079"/>
            <a:ext cx="4331378" cy="2396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208"/>
              </a:lnSpc>
            </a:pPr>
            <a:r>
              <a:rPr lang="en-US" sz="6400" spc="128" b="true">
                <a:solidFill>
                  <a:srgbClr val="FFFFFF"/>
                </a:solidFill>
                <a:latin typeface="Montserrat"/>
              </a:rPr>
              <a:t>A</a:t>
            </a:r>
            <a:r>
              <a:rPr lang="en-US" sz="6400" spc="128" b="true">
                <a:solidFill>
                  <a:srgbClr val="FFFFFF"/>
                </a:solidFill>
                <a:latin typeface="Montserrat"/>
              </a:rPr>
              <a:t>cerca del</a:t>
            </a:r>
          </a:p>
          <a:p>
            <a:pPr>
              <a:lnSpc>
                <a:spcPts val="6208"/>
              </a:lnSpc>
            </a:pPr>
            <a:r>
              <a:rPr lang="en-US" sz="6400" spc="128" b="true">
                <a:solidFill>
                  <a:srgbClr val="FFFFFF"/>
                </a:solidFill>
                <a:latin typeface="Montserrat"/>
              </a:rPr>
              <a:t>proyecto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32285" t="49838" r="32285" b="49838"/>
          <a:stretch>
            <a:fillRect/>
          </a:stretch>
        </p:blipFill>
        <p:spPr>
          <a:xfrm flipH="false" flipV="false" rot="5400000">
            <a:off x="1744540" y="3634154"/>
            <a:ext cx="6479249" cy="59065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1104413" y="-1016916"/>
            <a:ext cx="2237946" cy="2001653"/>
            <a:chOff x="0" y="0"/>
            <a:chExt cx="5732310" cy="5126990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5732310" cy="5126990"/>
            </a:xfrm>
            <a:custGeom>
              <a:avLst/>
              <a:gdLst/>
              <a:ahLst/>
              <a:cxnLst/>
              <a:rect r="r" b="b" t="t" l="l"/>
              <a:pathLst>
                <a:path h="5126990" w="5732310">
                  <a:moveTo>
                    <a:pt x="2910370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910370" y="5126990"/>
                  </a:lnTo>
                  <a:lnTo>
                    <a:pt x="5732310" y="2564130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468714" y="985614"/>
            <a:ext cx="875675" cy="787223"/>
            <a:chOff x="0" y="0"/>
            <a:chExt cx="5732310" cy="5126990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5732310" cy="5126990"/>
            </a:xfrm>
            <a:custGeom>
              <a:avLst/>
              <a:gdLst/>
              <a:ahLst/>
              <a:cxnLst/>
              <a:rect r="r" b="b" t="t" l="l"/>
              <a:pathLst>
                <a:path h="5126990" w="5732310">
                  <a:moveTo>
                    <a:pt x="2910370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910370" y="5126990"/>
                  </a:lnTo>
                  <a:lnTo>
                    <a:pt x="5732310" y="2564130"/>
                  </a:lnTo>
                  <a:close/>
                </a:path>
              </a:pathLst>
            </a:custGeom>
            <a:solidFill>
              <a:srgbClr val="FFCC58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3167505" y="393713"/>
            <a:ext cx="594883" cy="534533"/>
            <a:chOff x="0" y="0"/>
            <a:chExt cx="5732310" cy="5126990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5732310" cy="5126990"/>
            </a:xfrm>
            <a:custGeom>
              <a:avLst/>
              <a:gdLst/>
              <a:ahLst/>
              <a:cxnLst/>
              <a:rect r="r" b="b" t="t" l="l"/>
              <a:pathLst>
                <a:path h="5126990" w="5732310">
                  <a:moveTo>
                    <a:pt x="2910370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910370" y="5126990"/>
                  </a:lnTo>
                  <a:lnTo>
                    <a:pt x="5732310" y="2564130"/>
                  </a:lnTo>
                  <a:close/>
                </a:path>
              </a:pathLst>
            </a:custGeom>
            <a:solidFill>
              <a:srgbClr val="4CB8B4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8572500" y="6334125"/>
            <a:ext cx="718955" cy="575164"/>
            <a:chOff x="0" y="0"/>
            <a:chExt cx="6408833" cy="5126990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6408833" cy="5126990"/>
            </a:xfrm>
            <a:custGeom>
              <a:avLst/>
              <a:gdLst/>
              <a:ahLst/>
              <a:cxnLst/>
              <a:rect r="r" b="b" t="t" l="l"/>
              <a:pathLst>
                <a:path h="5126990" w="6408833">
                  <a:moveTo>
                    <a:pt x="3586893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3586893" y="5126990"/>
                  </a:lnTo>
                  <a:lnTo>
                    <a:pt x="6408833" y="2564130"/>
                  </a:lnTo>
                  <a:close/>
                </a:path>
              </a:pathLst>
            </a:custGeom>
            <a:solidFill>
              <a:srgbClr val="FFCC58"/>
            </a:solidFill>
          </p:spPr>
        </p:sp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5206913" y="2945203"/>
            <a:ext cx="4197407" cy="31480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2063119" cy="7315200"/>
            <a:chOff x="0" y="0"/>
            <a:chExt cx="2750825" cy="97536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alphaModFix amt="18000"/>
            </a:blip>
            <a:srcRect l="64346" t="0" r="16953" b="0"/>
            <a:stretch>
              <a:fillRect/>
            </a:stretch>
          </p:blipFill>
          <p:spPr>
            <a:xfrm>
              <a:off x="0" y="0"/>
              <a:ext cx="2750825" cy="9753600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1312985" y="949569"/>
            <a:ext cx="1355605" cy="1091377"/>
            <a:chOff x="0" y="0"/>
            <a:chExt cx="6368356" cy="5126990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6368356" cy="5126990"/>
            </a:xfrm>
            <a:custGeom>
              <a:avLst/>
              <a:gdLst/>
              <a:ahLst/>
              <a:cxnLst/>
              <a:rect r="r" b="b" t="t" l="l"/>
              <a:pathLst>
                <a:path h="5126990" w="6368356">
                  <a:moveTo>
                    <a:pt x="3546416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3546416" y="5126990"/>
                  </a:lnTo>
                  <a:lnTo>
                    <a:pt x="6368356" y="2564130"/>
                  </a:lnTo>
                  <a:close/>
                </a:path>
              </a:pathLst>
            </a:custGeom>
            <a:solidFill>
              <a:srgbClr val="FFCC58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937846" y="2051538"/>
            <a:ext cx="718955" cy="575164"/>
            <a:chOff x="0" y="0"/>
            <a:chExt cx="6408833" cy="512699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6408833" cy="5126990"/>
            </a:xfrm>
            <a:custGeom>
              <a:avLst/>
              <a:gdLst/>
              <a:ahLst/>
              <a:cxnLst/>
              <a:rect r="r" b="b" t="t" l="l"/>
              <a:pathLst>
                <a:path h="5126990" w="6408833">
                  <a:moveTo>
                    <a:pt x="3586893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3586893" y="5126990"/>
                  </a:lnTo>
                  <a:lnTo>
                    <a:pt x="6408833" y="2564130"/>
                  </a:lnTo>
                  <a:close/>
                </a:path>
              </a:pathLst>
            </a:custGeom>
            <a:solidFill>
              <a:srgbClr val="FF7477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2919046" y="575589"/>
            <a:ext cx="6130959" cy="2396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208"/>
              </a:lnSpc>
            </a:pPr>
            <a:r>
              <a:rPr lang="en-US" sz="6400" spc="128" b="true">
                <a:solidFill>
                  <a:srgbClr val="4CB8B4"/>
                </a:solidFill>
                <a:latin typeface="Montserrat"/>
              </a:rPr>
              <a:t>¿Qué</a:t>
            </a:r>
          </a:p>
          <a:p>
            <a:pPr>
              <a:lnSpc>
                <a:spcPts val="6208"/>
              </a:lnSpc>
            </a:pPr>
            <a:r>
              <a:rPr lang="en-US" sz="6400" spc="128" b="true">
                <a:solidFill>
                  <a:srgbClr val="4CB8B4"/>
                </a:solidFill>
                <a:latin typeface="Montserrat"/>
              </a:rPr>
              <a:t>herramientas</a:t>
            </a:r>
          </a:p>
          <a:p>
            <a:pPr>
              <a:lnSpc>
                <a:spcPts val="6208"/>
              </a:lnSpc>
            </a:pPr>
            <a:r>
              <a:rPr lang="en-US" sz="6400" spc="128" b="true">
                <a:solidFill>
                  <a:srgbClr val="4CB8B4"/>
                </a:solidFill>
                <a:latin typeface="Montserrat"/>
              </a:rPr>
              <a:t>necesitamos?</a:t>
            </a:r>
          </a:p>
        </p:txBody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3"/>
          <a:srcRect l="31921" t="41201" r="31921" b="41201"/>
          <a:stretch>
            <a:fillRect/>
          </a:stretch>
        </p:blipFill>
        <p:spPr>
          <a:xfrm flipH="false" flipV="false" rot="0">
            <a:off x="2590434" y="3490388"/>
            <a:ext cx="6612373" cy="3218100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2947622" y="3398227"/>
            <a:ext cx="6366866" cy="2973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00"/>
              </a:lnSpc>
            </a:pPr>
            <a:r>
              <a:rPr lang="en-US" sz="3200" spc="64">
                <a:solidFill>
                  <a:srgbClr val="4CB8B4"/>
                </a:solidFill>
                <a:latin typeface="Montserrat Light"/>
              </a:rPr>
              <a:t>*</a:t>
            </a:r>
            <a:r>
              <a:rPr lang="en-US" sz="3200" spc="64">
                <a:solidFill>
                  <a:srgbClr val="4CB8B4"/>
                </a:solidFill>
                <a:latin typeface="Montserrat Light"/>
              </a:rPr>
              <a:t> Inversión: </a:t>
            </a:r>
          </a:p>
          <a:p>
            <a:pPr>
              <a:lnSpc>
                <a:spcPts val="4800"/>
              </a:lnSpc>
            </a:pPr>
            <a:r>
              <a:rPr lang="en-US" sz="3200" spc="64">
                <a:solidFill>
                  <a:srgbClr val="4CB8B4"/>
                </a:solidFill>
                <a:latin typeface="Montserrat Light"/>
              </a:rPr>
              <a:t>        8400 USD</a:t>
            </a:r>
          </a:p>
          <a:p>
            <a:pPr>
              <a:lnSpc>
                <a:spcPts val="4800"/>
              </a:lnSpc>
            </a:pPr>
            <a:r>
              <a:rPr lang="en-US" sz="3200" spc="64">
                <a:solidFill>
                  <a:srgbClr val="4CB8B4"/>
                </a:solidFill>
                <a:latin typeface="Montserrat Light"/>
              </a:rPr>
              <a:t>        5400 USD + PUBLICIDAD</a:t>
            </a:r>
          </a:p>
          <a:p>
            <a:pPr>
              <a:lnSpc>
                <a:spcPts val="4800"/>
              </a:lnSpc>
            </a:pPr>
          </a:p>
          <a:p>
            <a:pPr>
              <a:lnSpc>
                <a:spcPts val="4800"/>
              </a:lnSpc>
            </a:pPr>
            <a:r>
              <a:rPr lang="en-US" sz="3200" spc="64">
                <a:solidFill>
                  <a:srgbClr val="4CB8B4"/>
                </a:solidFill>
                <a:latin typeface="Montserrat Light"/>
              </a:rPr>
              <a:t>* Un mes para desarrollo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2233246" y="3206262"/>
            <a:ext cx="714376" cy="568253"/>
            <a:chOff x="0" y="0"/>
            <a:chExt cx="6346308" cy="5126990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6346308" cy="5126990"/>
            </a:xfrm>
            <a:custGeom>
              <a:avLst/>
              <a:gdLst/>
              <a:ahLst/>
              <a:cxnLst/>
              <a:rect r="r" b="b" t="t" l="l"/>
              <a:pathLst>
                <a:path h="5126990" w="6346308">
                  <a:moveTo>
                    <a:pt x="3524367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3524367" y="5126990"/>
                  </a:lnTo>
                  <a:lnTo>
                    <a:pt x="6346308" y="2564130"/>
                  </a:lnTo>
                  <a:close/>
                </a:path>
              </a:pathLst>
            </a:custGeom>
            <a:solidFill>
              <a:srgbClr val="FFCC58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-674077" y="3956538"/>
            <a:ext cx="1517551" cy="1223101"/>
            <a:chOff x="0" y="0"/>
            <a:chExt cx="6361360" cy="5126990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6361360" cy="5126990"/>
            </a:xfrm>
            <a:custGeom>
              <a:avLst/>
              <a:gdLst/>
              <a:ahLst/>
              <a:cxnLst/>
              <a:rect r="r" b="b" t="t" l="l"/>
              <a:pathLst>
                <a:path h="5126990" w="6361360">
                  <a:moveTo>
                    <a:pt x="3539420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3539420" y="5126990"/>
                  </a:lnTo>
                  <a:lnTo>
                    <a:pt x="6361360" y="2564130"/>
                  </a:lnTo>
                  <a:close/>
                </a:path>
              </a:pathLst>
            </a:custGeom>
            <a:solidFill>
              <a:srgbClr val="4CB8B4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8675077" y="6342185"/>
            <a:ext cx="718955" cy="575164"/>
            <a:chOff x="0" y="0"/>
            <a:chExt cx="6408833" cy="5126990"/>
          </a:xfrm>
        </p:grpSpPr>
        <p:sp>
          <p:nvSpPr>
            <p:cNvPr name="Freeform 16" id="16"/>
            <p:cNvSpPr/>
            <p:nvPr/>
          </p:nvSpPr>
          <p:spPr>
            <a:xfrm>
              <a:off x="0" y="0"/>
              <a:ext cx="6408833" cy="5126990"/>
            </a:xfrm>
            <a:custGeom>
              <a:avLst/>
              <a:gdLst/>
              <a:ahLst/>
              <a:cxnLst/>
              <a:rect r="r" b="b" t="t" l="l"/>
              <a:pathLst>
                <a:path h="5126990" w="6408833">
                  <a:moveTo>
                    <a:pt x="3586893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3586893" y="5126990"/>
                  </a:lnTo>
                  <a:lnTo>
                    <a:pt x="6408833" y="2564130"/>
                  </a:lnTo>
                  <a:close/>
                </a:path>
              </a:pathLst>
            </a:custGeom>
            <a:solidFill>
              <a:srgbClr val="FF7477"/>
            </a:solidFill>
          </p:spPr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9753600" cy="7315200"/>
          </a:xfrm>
          <a:prstGeom prst="rect">
            <a:avLst/>
          </a:prstGeom>
          <a:solidFill>
            <a:srgbClr val="F2F2F2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4116047" y="1715484"/>
            <a:ext cx="4944800" cy="1176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706"/>
              </a:lnSpc>
            </a:pPr>
            <a:r>
              <a:rPr lang="en-US" sz="8975" spc="179" b="true">
                <a:solidFill>
                  <a:srgbClr val="4CB8B4"/>
                </a:solidFill>
                <a:latin typeface="Montserrat"/>
              </a:rPr>
              <a:t>Gracias!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37890" t="0" r="551" b="1338"/>
          <a:stretch>
            <a:fillRect/>
          </a:stretch>
        </p:blipFill>
        <p:spPr>
          <a:xfrm flipH="false" flipV="false" rot="5400000">
            <a:off x="5173224" y="3075921"/>
            <a:ext cx="2987311" cy="4787936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4876800" y="4166297"/>
            <a:ext cx="3346530" cy="2597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76"/>
              </a:lnSpc>
            </a:pPr>
            <a:r>
              <a:rPr lang="en-US" sz="2400" spc="48">
                <a:solidFill>
                  <a:srgbClr val="FFFFFF"/>
                </a:solidFill>
                <a:latin typeface="Montserrat Light"/>
              </a:rPr>
              <a:t>Y</a:t>
            </a:r>
            <a:r>
              <a:rPr lang="en-US" sz="2400" spc="48">
                <a:solidFill>
                  <a:srgbClr val="FFFFFF"/>
                </a:solidFill>
                <a:latin typeface="Montserrat Light"/>
              </a:rPr>
              <a:t> recuerda:</a:t>
            </a:r>
          </a:p>
          <a:p>
            <a:pPr>
              <a:lnSpc>
                <a:spcPts val="2976"/>
              </a:lnSpc>
            </a:pPr>
          </a:p>
          <a:p>
            <a:pPr>
              <a:lnSpc>
                <a:spcPts val="2976"/>
              </a:lnSpc>
            </a:pPr>
            <a:r>
              <a:rPr lang="en-US" sz="2400" spc="48">
                <a:solidFill>
                  <a:srgbClr val="FFFFFF"/>
                </a:solidFill>
                <a:latin typeface="Montserrat Light"/>
              </a:rPr>
              <a:t>El futuro pertenece a aquellos que creen en la belleza de sus sueños.</a:t>
            </a:r>
          </a:p>
          <a:p>
            <a:pPr>
              <a:lnSpc>
                <a:spcPts val="2976"/>
              </a:lnSpc>
            </a:pPr>
            <a:r>
              <a:rPr lang="en-US" sz="2400" spc="48">
                <a:solidFill>
                  <a:srgbClr val="FFFFFF"/>
                </a:solidFill>
                <a:latin typeface="Montserrat Light"/>
              </a:rPr>
              <a:t>Eleanor Roosevelt.</a:t>
            </a:r>
          </a:p>
        </p:txBody>
      </p:sp>
      <p:grpSp>
        <p:nvGrpSpPr>
          <p:cNvPr name="Group 6" id="6"/>
          <p:cNvGrpSpPr/>
          <p:nvPr/>
        </p:nvGrpSpPr>
        <p:grpSpPr>
          <a:xfrm rot="-5400000">
            <a:off x="-269631" y="4853354"/>
            <a:ext cx="2760958" cy="2230528"/>
            <a:chOff x="0" y="0"/>
            <a:chExt cx="6346308" cy="512699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6346308" cy="5126990"/>
            </a:xfrm>
            <a:custGeom>
              <a:avLst/>
              <a:gdLst/>
              <a:ahLst/>
              <a:cxnLst/>
              <a:rect r="r" b="b" t="t" l="l"/>
              <a:pathLst>
                <a:path h="5126990" w="6346308">
                  <a:moveTo>
                    <a:pt x="3524367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3524367" y="5126990"/>
                  </a:lnTo>
                  <a:lnTo>
                    <a:pt x="6346308" y="2564130"/>
                  </a:lnTo>
                  <a:close/>
                </a:path>
              </a:pathLst>
            </a:custGeom>
            <a:solidFill>
              <a:srgbClr val="FFCC58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820615" y="6060831"/>
            <a:ext cx="2760958" cy="2230528"/>
            <a:chOff x="0" y="0"/>
            <a:chExt cx="6346308" cy="5126990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6346308" cy="5126990"/>
            </a:xfrm>
            <a:custGeom>
              <a:avLst/>
              <a:gdLst/>
              <a:ahLst/>
              <a:cxnLst/>
              <a:rect r="r" b="b" t="t" l="l"/>
              <a:pathLst>
                <a:path h="5126990" w="6346308">
                  <a:moveTo>
                    <a:pt x="3524367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3524367" y="5126990"/>
                  </a:lnTo>
                  <a:lnTo>
                    <a:pt x="6346308" y="2564130"/>
                  </a:lnTo>
                  <a:close/>
                </a:path>
              </a:pathLst>
            </a:custGeom>
            <a:solidFill>
              <a:srgbClr val="4CB8B4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2162908" y="4355123"/>
            <a:ext cx="1754685" cy="1409275"/>
            <a:chOff x="0" y="0"/>
            <a:chExt cx="6383700" cy="5126990"/>
          </a:xfrm>
        </p:grpSpPr>
        <p:sp>
          <p:nvSpPr>
            <p:cNvPr name="Freeform 11" id="11"/>
            <p:cNvSpPr/>
            <p:nvPr/>
          </p:nvSpPr>
          <p:spPr>
            <a:xfrm>
              <a:off x="0" y="0"/>
              <a:ext cx="6383700" cy="5126990"/>
            </a:xfrm>
            <a:custGeom>
              <a:avLst/>
              <a:gdLst/>
              <a:ahLst/>
              <a:cxnLst/>
              <a:rect r="r" b="b" t="t" l="l"/>
              <a:pathLst>
                <a:path h="5126990" w="6383700">
                  <a:moveTo>
                    <a:pt x="3561760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3561760" y="5126990"/>
                  </a:lnTo>
                  <a:lnTo>
                    <a:pt x="6383700" y="2564130"/>
                  </a:lnTo>
                  <a:close/>
                </a:path>
              </a:pathLst>
            </a:custGeom>
            <a:solidFill>
              <a:srgbClr val="FF7477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2983523" y="3534508"/>
            <a:ext cx="714376" cy="568253"/>
            <a:chOff x="0" y="0"/>
            <a:chExt cx="6346308" cy="5126990"/>
          </a:xfrm>
        </p:grpSpPr>
        <p:sp>
          <p:nvSpPr>
            <p:cNvPr name="Freeform 13" id="13"/>
            <p:cNvSpPr/>
            <p:nvPr/>
          </p:nvSpPr>
          <p:spPr>
            <a:xfrm>
              <a:off x="0" y="0"/>
              <a:ext cx="6346308" cy="5126990"/>
            </a:xfrm>
            <a:custGeom>
              <a:avLst/>
              <a:gdLst/>
              <a:ahLst/>
              <a:cxnLst/>
              <a:rect r="r" b="b" t="t" l="l"/>
              <a:pathLst>
                <a:path h="5126990" w="6346308">
                  <a:moveTo>
                    <a:pt x="3524367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3524367" y="5126990"/>
                  </a:lnTo>
                  <a:lnTo>
                    <a:pt x="6346308" y="2564130"/>
                  </a:lnTo>
                  <a:close/>
                </a:path>
              </a:pathLst>
            </a:custGeom>
            <a:solidFill>
              <a:srgbClr val="FFCC58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967154" y="3206262"/>
            <a:ext cx="1517551" cy="1223101"/>
            <a:chOff x="0" y="0"/>
            <a:chExt cx="6361360" cy="5126990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6361360" cy="5126990"/>
            </a:xfrm>
            <a:custGeom>
              <a:avLst/>
              <a:gdLst/>
              <a:ahLst/>
              <a:cxnLst/>
              <a:rect r="r" b="b" t="t" l="l"/>
              <a:pathLst>
                <a:path h="5126990" w="6361360">
                  <a:moveTo>
                    <a:pt x="3539420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3539420" y="5126990"/>
                  </a:lnTo>
                  <a:lnTo>
                    <a:pt x="6361360" y="2564130"/>
                  </a:lnTo>
                  <a:close/>
                </a:path>
              </a:pathLst>
            </a:custGeom>
            <a:solidFill>
              <a:srgbClr val="4CB8B4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-199292" y="1137138"/>
            <a:ext cx="2124365" cy="1708986"/>
            <a:chOff x="0" y="0"/>
            <a:chExt cx="6373228" cy="5126990"/>
          </a:xfrm>
        </p:grpSpPr>
        <p:sp>
          <p:nvSpPr>
            <p:cNvPr name="Freeform 17" id="17"/>
            <p:cNvSpPr/>
            <p:nvPr/>
          </p:nvSpPr>
          <p:spPr>
            <a:xfrm>
              <a:off x="0" y="0"/>
              <a:ext cx="6373228" cy="5126990"/>
            </a:xfrm>
            <a:custGeom>
              <a:avLst/>
              <a:gdLst/>
              <a:ahLst/>
              <a:cxnLst/>
              <a:rect r="r" b="b" t="t" l="l"/>
              <a:pathLst>
                <a:path h="5126990" w="6373228">
                  <a:moveTo>
                    <a:pt x="3551288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3551288" y="5126990"/>
                  </a:lnTo>
                  <a:lnTo>
                    <a:pt x="6373228" y="2564130"/>
                  </a:lnTo>
                  <a:close/>
                </a:path>
              </a:pathLst>
            </a:custGeom>
            <a:solidFill>
              <a:srgbClr val="FF7477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5400000">
            <a:off x="1447800" y="-633046"/>
            <a:ext cx="2760958" cy="2230528"/>
            <a:chOff x="0" y="0"/>
            <a:chExt cx="6346308" cy="5126990"/>
          </a:xfrm>
        </p:grpSpPr>
        <p:sp>
          <p:nvSpPr>
            <p:cNvPr name="Freeform 19" id="19"/>
            <p:cNvSpPr/>
            <p:nvPr/>
          </p:nvSpPr>
          <p:spPr>
            <a:xfrm>
              <a:off x="0" y="0"/>
              <a:ext cx="6346308" cy="5126990"/>
            </a:xfrm>
            <a:custGeom>
              <a:avLst/>
              <a:gdLst/>
              <a:ahLst/>
              <a:cxnLst/>
              <a:rect r="r" b="b" t="t" l="l"/>
              <a:pathLst>
                <a:path h="5126990" w="6346308">
                  <a:moveTo>
                    <a:pt x="3524367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3524367" y="5126990"/>
                  </a:lnTo>
                  <a:lnTo>
                    <a:pt x="6346308" y="2564130"/>
                  </a:lnTo>
                  <a:close/>
                </a:path>
              </a:pathLst>
            </a:custGeom>
            <a:solidFill>
              <a:srgbClr val="FFCC58"/>
            </a:solidFill>
          </p:spPr>
        </p:sp>
      </p:grpSp>
      <p:grpSp>
        <p:nvGrpSpPr>
          <p:cNvPr name="Group 20" id="20"/>
          <p:cNvGrpSpPr/>
          <p:nvPr/>
        </p:nvGrpSpPr>
        <p:grpSpPr>
          <a:xfrm rot="-5400000">
            <a:off x="2602523" y="838200"/>
            <a:ext cx="1517551" cy="1223101"/>
            <a:chOff x="0" y="0"/>
            <a:chExt cx="6361360" cy="5126990"/>
          </a:xfrm>
        </p:grpSpPr>
        <p:sp>
          <p:nvSpPr>
            <p:cNvPr name="Freeform 21" id="21"/>
            <p:cNvSpPr/>
            <p:nvPr/>
          </p:nvSpPr>
          <p:spPr>
            <a:xfrm>
              <a:off x="0" y="0"/>
              <a:ext cx="6361360" cy="5126990"/>
            </a:xfrm>
            <a:custGeom>
              <a:avLst/>
              <a:gdLst/>
              <a:ahLst/>
              <a:cxnLst/>
              <a:rect r="r" b="b" t="t" l="l"/>
              <a:pathLst>
                <a:path h="5126990" w="6361360">
                  <a:moveTo>
                    <a:pt x="3539420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3539420" y="5126990"/>
                  </a:lnTo>
                  <a:lnTo>
                    <a:pt x="6361360" y="2564130"/>
                  </a:lnTo>
                  <a:close/>
                </a:path>
              </a:pathLst>
            </a:custGeom>
            <a:solidFill>
              <a:srgbClr val="4CB8B4"/>
            </a:solid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9753600" cy="7315200"/>
          </a:xfrm>
          <a:prstGeom prst="rect">
            <a:avLst/>
          </a:prstGeom>
          <a:solidFill>
            <a:srgbClr val="F2F2F2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4242701" y="1100899"/>
            <a:ext cx="5309692" cy="4967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59"/>
              </a:lnSpc>
            </a:pPr>
            <a:r>
              <a:rPr lang="en-US" sz="8000" spc="160" b="true">
                <a:solidFill>
                  <a:srgbClr val="4CB8B4"/>
                </a:solidFill>
                <a:latin typeface="Montserrat"/>
              </a:rPr>
              <a:t>Un producto original de Osho</a:t>
            </a:r>
          </a:p>
          <a:p>
            <a:pPr>
              <a:lnSpc>
                <a:spcPts val="7759"/>
              </a:lnSpc>
            </a:pPr>
            <a:r>
              <a:rPr lang="en-US" sz="8000" spc="160" b="true">
                <a:solidFill>
                  <a:srgbClr val="4CB8B4"/>
                </a:solidFill>
                <a:latin typeface="Montserrat"/>
              </a:rPr>
              <a:t>Company</a:t>
            </a:r>
          </a:p>
        </p:txBody>
      </p:sp>
      <p:grpSp>
        <p:nvGrpSpPr>
          <p:cNvPr name="Group 4" id="4"/>
          <p:cNvGrpSpPr/>
          <p:nvPr/>
        </p:nvGrpSpPr>
        <p:grpSpPr>
          <a:xfrm rot="-5400000">
            <a:off x="-269631" y="4853354"/>
            <a:ext cx="2760958" cy="2230528"/>
            <a:chOff x="0" y="0"/>
            <a:chExt cx="6346308" cy="5126990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6346308" cy="5126990"/>
            </a:xfrm>
            <a:custGeom>
              <a:avLst/>
              <a:gdLst/>
              <a:ahLst/>
              <a:cxnLst/>
              <a:rect r="r" b="b" t="t" l="l"/>
              <a:pathLst>
                <a:path h="5126990" w="6346308">
                  <a:moveTo>
                    <a:pt x="3524367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3524367" y="5126990"/>
                  </a:lnTo>
                  <a:lnTo>
                    <a:pt x="6346308" y="2564130"/>
                  </a:lnTo>
                  <a:close/>
                </a:path>
              </a:pathLst>
            </a:custGeom>
            <a:solidFill>
              <a:srgbClr val="FFCC58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820615" y="6060831"/>
            <a:ext cx="2760958" cy="2230528"/>
            <a:chOff x="0" y="0"/>
            <a:chExt cx="6346308" cy="512699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6346308" cy="5126990"/>
            </a:xfrm>
            <a:custGeom>
              <a:avLst/>
              <a:gdLst/>
              <a:ahLst/>
              <a:cxnLst/>
              <a:rect r="r" b="b" t="t" l="l"/>
              <a:pathLst>
                <a:path h="5126990" w="6346308">
                  <a:moveTo>
                    <a:pt x="3524367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3524367" y="5126990"/>
                  </a:lnTo>
                  <a:lnTo>
                    <a:pt x="6346308" y="2564130"/>
                  </a:lnTo>
                  <a:close/>
                </a:path>
              </a:pathLst>
            </a:custGeom>
            <a:solidFill>
              <a:srgbClr val="4CB8B4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2162908" y="4355123"/>
            <a:ext cx="1754685" cy="1409275"/>
            <a:chOff x="0" y="0"/>
            <a:chExt cx="6383700" cy="5126990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6383700" cy="5126990"/>
            </a:xfrm>
            <a:custGeom>
              <a:avLst/>
              <a:gdLst/>
              <a:ahLst/>
              <a:cxnLst/>
              <a:rect r="r" b="b" t="t" l="l"/>
              <a:pathLst>
                <a:path h="5126990" w="6383700">
                  <a:moveTo>
                    <a:pt x="3561760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3561760" y="5126990"/>
                  </a:lnTo>
                  <a:lnTo>
                    <a:pt x="6383700" y="2564130"/>
                  </a:lnTo>
                  <a:close/>
                </a:path>
              </a:pathLst>
            </a:custGeom>
            <a:solidFill>
              <a:srgbClr val="FF7477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2983523" y="3534508"/>
            <a:ext cx="714376" cy="568253"/>
            <a:chOff x="0" y="0"/>
            <a:chExt cx="6346308" cy="5126990"/>
          </a:xfrm>
        </p:grpSpPr>
        <p:sp>
          <p:nvSpPr>
            <p:cNvPr name="Freeform 11" id="11"/>
            <p:cNvSpPr/>
            <p:nvPr/>
          </p:nvSpPr>
          <p:spPr>
            <a:xfrm>
              <a:off x="0" y="0"/>
              <a:ext cx="6346308" cy="5126990"/>
            </a:xfrm>
            <a:custGeom>
              <a:avLst/>
              <a:gdLst/>
              <a:ahLst/>
              <a:cxnLst/>
              <a:rect r="r" b="b" t="t" l="l"/>
              <a:pathLst>
                <a:path h="5126990" w="6346308">
                  <a:moveTo>
                    <a:pt x="3524367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3524367" y="5126990"/>
                  </a:lnTo>
                  <a:lnTo>
                    <a:pt x="6346308" y="2564130"/>
                  </a:lnTo>
                  <a:close/>
                </a:path>
              </a:pathLst>
            </a:custGeom>
            <a:solidFill>
              <a:srgbClr val="FFCC58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967154" y="3206262"/>
            <a:ext cx="1517551" cy="1223101"/>
            <a:chOff x="0" y="0"/>
            <a:chExt cx="6361360" cy="5126990"/>
          </a:xfrm>
        </p:grpSpPr>
        <p:sp>
          <p:nvSpPr>
            <p:cNvPr name="Freeform 13" id="13"/>
            <p:cNvSpPr/>
            <p:nvPr/>
          </p:nvSpPr>
          <p:spPr>
            <a:xfrm>
              <a:off x="0" y="0"/>
              <a:ext cx="6361360" cy="5126990"/>
            </a:xfrm>
            <a:custGeom>
              <a:avLst/>
              <a:gdLst/>
              <a:ahLst/>
              <a:cxnLst/>
              <a:rect r="r" b="b" t="t" l="l"/>
              <a:pathLst>
                <a:path h="5126990" w="6361360">
                  <a:moveTo>
                    <a:pt x="3539420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3539420" y="5126990"/>
                  </a:lnTo>
                  <a:lnTo>
                    <a:pt x="6361360" y="2564130"/>
                  </a:lnTo>
                  <a:close/>
                </a:path>
              </a:pathLst>
            </a:custGeom>
            <a:solidFill>
              <a:srgbClr val="4CB8B4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-199292" y="1137138"/>
            <a:ext cx="2124365" cy="1708986"/>
            <a:chOff x="0" y="0"/>
            <a:chExt cx="6373228" cy="5126990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6373228" cy="5126990"/>
            </a:xfrm>
            <a:custGeom>
              <a:avLst/>
              <a:gdLst/>
              <a:ahLst/>
              <a:cxnLst/>
              <a:rect r="r" b="b" t="t" l="l"/>
              <a:pathLst>
                <a:path h="5126990" w="6373228">
                  <a:moveTo>
                    <a:pt x="3551288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3551288" y="5126990"/>
                  </a:lnTo>
                  <a:lnTo>
                    <a:pt x="6373228" y="2564130"/>
                  </a:lnTo>
                  <a:close/>
                </a:path>
              </a:pathLst>
            </a:custGeom>
            <a:solidFill>
              <a:srgbClr val="FF7477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1447800" y="-633046"/>
            <a:ext cx="2760958" cy="2230528"/>
            <a:chOff x="0" y="0"/>
            <a:chExt cx="6346308" cy="5126990"/>
          </a:xfrm>
        </p:grpSpPr>
        <p:sp>
          <p:nvSpPr>
            <p:cNvPr name="Freeform 17" id="17"/>
            <p:cNvSpPr/>
            <p:nvPr/>
          </p:nvSpPr>
          <p:spPr>
            <a:xfrm>
              <a:off x="0" y="0"/>
              <a:ext cx="6346308" cy="5126990"/>
            </a:xfrm>
            <a:custGeom>
              <a:avLst/>
              <a:gdLst/>
              <a:ahLst/>
              <a:cxnLst/>
              <a:rect r="r" b="b" t="t" l="l"/>
              <a:pathLst>
                <a:path h="5126990" w="6346308">
                  <a:moveTo>
                    <a:pt x="3524367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3524367" y="5126990"/>
                  </a:lnTo>
                  <a:lnTo>
                    <a:pt x="6346308" y="2564130"/>
                  </a:lnTo>
                  <a:close/>
                </a:path>
              </a:pathLst>
            </a:custGeom>
            <a:solidFill>
              <a:srgbClr val="FFCC58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5400000">
            <a:off x="2602523" y="838200"/>
            <a:ext cx="1517551" cy="1223101"/>
            <a:chOff x="0" y="0"/>
            <a:chExt cx="6361360" cy="5126990"/>
          </a:xfrm>
        </p:grpSpPr>
        <p:sp>
          <p:nvSpPr>
            <p:cNvPr name="Freeform 19" id="19"/>
            <p:cNvSpPr/>
            <p:nvPr/>
          </p:nvSpPr>
          <p:spPr>
            <a:xfrm>
              <a:off x="0" y="0"/>
              <a:ext cx="6361360" cy="5126990"/>
            </a:xfrm>
            <a:custGeom>
              <a:avLst/>
              <a:gdLst/>
              <a:ahLst/>
              <a:cxnLst/>
              <a:rect r="r" b="b" t="t" l="l"/>
              <a:pathLst>
                <a:path h="5126990" w="6361360">
                  <a:moveTo>
                    <a:pt x="3539420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3539420" y="5126990"/>
                  </a:lnTo>
                  <a:lnTo>
                    <a:pt x="6361360" y="2564130"/>
                  </a:lnTo>
                  <a:close/>
                </a:path>
              </a:pathLst>
            </a:custGeom>
            <a:solidFill>
              <a:srgbClr val="4CB8B4"/>
            </a:solid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2063119" cy="7315200"/>
            <a:chOff x="0" y="0"/>
            <a:chExt cx="2750825" cy="97536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alphaModFix amt="18000"/>
            </a:blip>
            <a:srcRect l="64346" t="0" r="16953" b="0"/>
            <a:stretch>
              <a:fillRect/>
            </a:stretch>
          </p:blipFill>
          <p:spPr>
            <a:xfrm>
              <a:off x="0" y="0"/>
              <a:ext cx="2750825" cy="9753600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1312985" y="949569"/>
            <a:ext cx="1355605" cy="1091377"/>
            <a:chOff x="0" y="0"/>
            <a:chExt cx="6368356" cy="5126990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6368356" cy="5126990"/>
            </a:xfrm>
            <a:custGeom>
              <a:avLst/>
              <a:gdLst/>
              <a:ahLst/>
              <a:cxnLst/>
              <a:rect r="r" b="b" t="t" l="l"/>
              <a:pathLst>
                <a:path h="5126990" w="6368356">
                  <a:moveTo>
                    <a:pt x="3546416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3546416" y="5126990"/>
                  </a:lnTo>
                  <a:lnTo>
                    <a:pt x="6368356" y="2564130"/>
                  </a:lnTo>
                  <a:close/>
                </a:path>
              </a:pathLst>
            </a:custGeom>
            <a:solidFill>
              <a:srgbClr val="FFCC58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937846" y="2051538"/>
            <a:ext cx="718955" cy="575164"/>
            <a:chOff x="0" y="0"/>
            <a:chExt cx="6408833" cy="512699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6408833" cy="5126990"/>
            </a:xfrm>
            <a:custGeom>
              <a:avLst/>
              <a:gdLst/>
              <a:ahLst/>
              <a:cxnLst/>
              <a:rect r="r" b="b" t="t" l="l"/>
              <a:pathLst>
                <a:path h="5126990" w="6408833">
                  <a:moveTo>
                    <a:pt x="3586893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3586893" y="5126990"/>
                  </a:lnTo>
                  <a:lnTo>
                    <a:pt x="6408833" y="2564130"/>
                  </a:lnTo>
                  <a:close/>
                </a:path>
              </a:pathLst>
            </a:custGeom>
            <a:solidFill>
              <a:srgbClr val="FF7477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2947622" y="1558497"/>
            <a:ext cx="6045490" cy="1176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706"/>
              </a:lnSpc>
            </a:pPr>
            <a:r>
              <a:rPr lang="en-US" sz="8975" spc="179" b="true">
                <a:solidFill>
                  <a:srgbClr val="4CB8B4"/>
                </a:solidFill>
                <a:latin typeface="Montserrat"/>
              </a:rPr>
              <a:t>P</a:t>
            </a:r>
            <a:r>
              <a:rPr lang="en-US" sz="8975" spc="179" b="true">
                <a:solidFill>
                  <a:srgbClr val="4CB8B4"/>
                </a:solidFill>
                <a:latin typeface="Montserrat"/>
              </a:rPr>
              <a:t>roblema</a:t>
            </a:r>
          </a:p>
        </p:txBody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3"/>
          <a:srcRect l="32285" t="41378" r="32285" b="41378"/>
          <a:stretch>
            <a:fillRect/>
          </a:stretch>
        </p:blipFill>
        <p:spPr>
          <a:xfrm flipH="false" flipV="false" rot="0">
            <a:off x="2579077" y="3493477"/>
            <a:ext cx="6479249" cy="3153311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2767531" y="3979466"/>
            <a:ext cx="6129772" cy="24010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22"/>
              </a:lnSpc>
            </a:pPr>
            <a:r>
              <a:rPr lang="en-US" sz="2548" spc="50">
                <a:solidFill>
                  <a:srgbClr val="4CB8B4"/>
                </a:solidFill>
                <a:latin typeface="Montserrat Light"/>
              </a:rPr>
              <a:t>Los niños han dejado atrás el tradicional modelo de aprendizaje y entretención, cambiando los libros y balones por nuevos métodos de aprendizaje y diversión.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2233246" y="3206262"/>
            <a:ext cx="714376" cy="568253"/>
            <a:chOff x="0" y="0"/>
            <a:chExt cx="6346308" cy="5126990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6346308" cy="5126990"/>
            </a:xfrm>
            <a:custGeom>
              <a:avLst/>
              <a:gdLst/>
              <a:ahLst/>
              <a:cxnLst/>
              <a:rect r="r" b="b" t="t" l="l"/>
              <a:pathLst>
                <a:path h="5126990" w="6346308">
                  <a:moveTo>
                    <a:pt x="3524367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3524367" y="5126990"/>
                  </a:lnTo>
                  <a:lnTo>
                    <a:pt x="6346308" y="2564130"/>
                  </a:lnTo>
                  <a:close/>
                </a:path>
              </a:pathLst>
            </a:custGeom>
            <a:solidFill>
              <a:srgbClr val="FFCC58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-674077" y="3956538"/>
            <a:ext cx="1517551" cy="1223101"/>
            <a:chOff x="0" y="0"/>
            <a:chExt cx="6361360" cy="5126990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6361360" cy="5126990"/>
            </a:xfrm>
            <a:custGeom>
              <a:avLst/>
              <a:gdLst/>
              <a:ahLst/>
              <a:cxnLst/>
              <a:rect r="r" b="b" t="t" l="l"/>
              <a:pathLst>
                <a:path h="5126990" w="6361360">
                  <a:moveTo>
                    <a:pt x="3539420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3539420" y="5126990"/>
                  </a:lnTo>
                  <a:lnTo>
                    <a:pt x="6361360" y="2564130"/>
                  </a:lnTo>
                  <a:close/>
                </a:path>
              </a:pathLst>
            </a:custGeom>
            <a:solidFill>
              <a:srgbClr val="4CB8B4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8675077" y="6342185"/>
            <a:ext cx="718955" cy="575164"/>
            <a:chOff x="0" y="0"/>
            <a:chExt cx="6408833" cy="5126990"/>
          </a:xfrm>
        </p:grpSpPr>
        <p:sp>
          <p:nvSpPr>
            <p:cNvPr name="Freeform 16" id="16"/>
            <p:cNvSpPr/>
            <p:nvPr/>
          </p:nvSpPr>
          <p:spPr>
            <a:xfrm>
              <a:off x="0" y="0"/>
              <a:ext cx="6408833" cy="5126990"/>
            </a:xfrm>
            <a:custGeom>
              <a:avLst/>
              <a:gdLst/>
              <a:ahLst/>
              <a:cxnLst/>
              <a:rect r="r" b="b" t="t" l="l"/>
              <a:pathLst>
                <a:path h="5126990" w="6408833">
                  <a:moveTo>
                    <a:pt x="3586893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3586893" y="5126990"/>
                  </a:lnTo>
                  <a:lnTo>
                    <a:pt x="6408833" y="2564130"/>
                  </a:lnTo>
                  <a:close/>
                </a:path>
              </a:pathLst>
            </a:custGeom>
            <a:solidFill>
              <a:srgbClr val="FF7477"/>
            </a:solidFill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747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12700"/>
            <a:ext cx="9779411" cy="2019024"/>
            <a:chOff x="0" y="0"/>
            <a:chExt cx="13039215" cy="2692032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alphaModFix amt="24000"/>
            </a:blip>
            <a:srcRect l="0" t="59449" r="0" b="9581"/>
            <a:stretch>
              <a:fillRect/>
            </a:stretch>
          </p:blipFill>
          <p:spPr>
            <a:xfrm>
              <a:off x="0" y="0"/>
              <a:ext cx="13039215" cy="2692032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742950" y="2419350"/>
            <a:ext cx="5944173" cy="2001653"/>
            <a:chOff x="0" y="0"/>
            <a:chExt cx="15225500" cy="5126990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15225500" cy="5126990"/>
            </a:xfrm>
            <a:custGeom>
              <a:avLst/>
              <a:gdLst/>
              <a:ahLst/>
              <a:cxnLst/>
              <a:rect r="r" b="b" t="t" l="l"/>
              <a:pathLst>
                <a:path h="5126990" w="15225500">
                  <a:moveTo>
                    <a:pt x="12403560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12403560" y="5126990"/>
                  </a:lnTo>
                  <a:lnTo>
                    <a:pt x="15225500" y="2564130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755650" y="4845050"/>
            <a:ext cx="7754727" cy="2001653"/>
            <a:chOff x="0" y="0"/>
            <a:chExt cx="19863082" cy="512699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19863082" cy="5126990"/>
            </a:xfrm>
            <a:custGeom>
              <a:avLst/>
              <a:gdLst/>
              <a:ahLst/>
              <a:cxnLst/>
              <a:rect r="r" b="b" t="t" l="l"/>
              <a:pathLst>
                <a:path h="5126990" w="19863082">
                  <a:moveTo>
                    <a:pt x="17041141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17041141" y="5126990"/>
                  </a:lnTo>
                  <a:lnTo>
                    <a:pt x="19863082" y="2564130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546100" y="634238"/>
            <a:ext cx="8667899" cy="845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46"/>
              </a:lnSpc>
            </a:pPr>
            <a:r>
              <a:rPr lang="en-US" b="true" sz="6439" spc="128">
                <a:solidFill>
                  <a:srgbClr val="FFFFFF"/>
                </a:solidFill>
                <a:latin typeface="Montserrat"/>
              </a:rPr>
              <a:t>S</a:t>
            </a:r>
            <a:r>
              <a:rPr lang="en-US" b="true" sz="6439" spc="128">
                <a:solidFill>
                  <a:srgbClr val="FFFFFF"/>
                </a:solidFill>
                <a:latin typeface="Montserrat"/>
              </a:rPr>
              <a:t>olución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987280" y="2691886"/>
            <a:ext cx="3775616" cy="1931428"/>
            <a:chOff x="0" y="0"/>
            <a:chExt cx="5034155" cy="2575237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57150"/>
              <a:ext cx="5034155" cy="18714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707"/>
                </a:lnSpc>
              </a:pPr>
              <a:r>
                <a:rPr lang="en-US" sz="2790" spc="55" b="true">
                  <a:solidFill>
                    <a:srgbClr val="4CB8B4"/>
                  </a:solidFill>
                  <a:latin typeface="Montserrat"/>
                </a:rPr>
                <a:t>E</a:t>
              </a:r>
              <a:r>
                <a:rPr lang="en-US" sz="2790" spc="55" b="true">
                  <a:solidFill>
                    <a:srgbClr val="4CB8B4"/>
                  </a:solidFill>
                  <a:latin typeface="Montserrat"/>
                </a:rPr>
                <a:t>ducar y entretener a niños bajo un mismo concepto:</a:t>
              </a:r>
            </a:p>
            <a:p>
              <a:pPr>
                <a:lnSpc>
                  <a:spcPts val="2707"/>
                </a:lnSpc>
              </a:pPr>
              <a:r>
                <a:rPr lang="en-US" sz="2790" spc="55" b="true">
                  <a:solidFill>
                    <a:srgbClr val="4CB8B4"/>
                  </a:solidFill>
                  <a:latin typeface="Montserrat"/>
                </a:rPr>
                <a:t>un juego interactivo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2096055"/>
              <a:ext cx="5034155" cy="4791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13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188479" y="5209860"/>
            <a:ext cx="5402453" cy="1373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16"/>
              </a:lnSpc>
            </a:pPr>
            <a:r>
              <a:rPr lang="en-US" sz="2800" spc="56" b="true">
                <a:solidFill>
                  <a:srgbClr val="4CB8B4"/>
                </a:solidFill>
                <a:latin typeface="Montserrat"/>
              </a:rPr>
              <a:t>La solución es fácil y tiene nombre propio:</a:t>
            </a:r>
          </a:p>
          <a:p>
            <a:pPr>
              <a:lnSpc>
                <a:spcPts val="2716"/>
              </a:lnSpc>
            </a:pPr>
          </a:p>
          <a:p>
            <a:pPr>
              <a:lnSpc>
                <a:spcPts val="2716"/>
              </a:lnSpc>
            </a:pPr>
            <a:r>
              <a:rPr lang="en-US" sz="2800" spc="56" b="true">
                <a:solidFill>
                  <a:srgbClr val="4CB8B4"/>
                </a:solidFill>
                <a:latin typeface="Montserrat"/>
              </a:rPr>
              <a:t>"Medieval World 8 Bits"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482600" y="3962400"/>
            <a:ext cx="718955" cy="575164"/>
            <a:chOff x="0" y="0"/>
            <a:chExt cx="6408833" cy="5126990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6408833" cy="5126990"/>
            </a:xfrm>
            <a:custGeom>
              <a:avLst/>
              <a:gdLst/>
              <a:ahLst/>
              <a:cxnLst/>
              <a:rect r="r" b="b" t="t" l="l"/>
              <a:pathLst>
                <a:path h="5126990" w="6408833">
                  <a:moveTo>
                    <a:pt x="3586893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3586893" y="5126990"/>
                  </a:lnTo>
                  <a:lnTo>
                    <a:pt x="6408833" y="2564130"/>
                  </a:lnTo>
                  <a:close/>
                </a:path>
              </a:pathLst>
            </a:custGeom>
            <a:solidFill>
              <a:srgbClr val="FFCC58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7569200" y="6565900"/>
            <a:ext cx="718955" cy="575164"/>
            <a:chOff x="0" y="0"/>
            <a:chExt cx="6408833" cy="5126990"/>
          </a:xfrm>
        </p:grpSpPr>
        <p:sp>
          <p:nvSpPr>
            <p:cNvPr name="Freeform 16" id="16"/>
            <p:cNvSpPr/>
            <p:nvPr/>
          </p:nvSpPr>
          <p:spPr>
            <a:xfrm>
              <a:off x="0" y="0"/>
              <a:ext cx="6408833" cy="5126990"/>
            </a:xfrm>
            <a:custGeom>
              <a:avLst/>
              <a:gdLst/>
              <a:ahLst/>
              <a:cxnLst/>
              <a:rect r="r" b="b" t="t" l="l"/>
              <a:pathLst>
                <a:path h="5126990" w="6408833">
                  <a:moveTo>
                    <a:pt x="3586893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3586893" y="5126990"/>
                  </a:lnTo>
                  <a:lnTo>
                    <a:pt x="6408833" y="2564130"/>
                  </a:lnTo>
                  <a:close/>
                </a:path>
              </a:pathLst>
            </a:custGeom>
            <a:solidFill>
              <a:srgbClr val="4CB8B4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5918200" y="4432300"/>
            <a:ext cx="374081" cy="295327"/>
            <a:chOff x="0" y="0"/>
            <a:chExt cx="6494284" cy="5126990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6494284" cy="5126990"/>
            </a:xfrm>
            <a:custGeom>
              <a:avLst/>
              <a:gdLst/>
              <a:ahLst/>
              <a:cxnLst/>
              <a:rect r="r" b="b" t="t" l="l"/>
              <a:pathLst>
                <a:path h="5126990" w="6494284">
                  <a:moveTo>
                    <a:pt x="3672344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3672344" y="5126990"/>
                  </a:lnTo>
                  <a:lnTo>
                    <a:pt x="6494284" y="2564130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8458200" y="6565900"/>
            <a:ext cx="374081" cy="295327"/>
            <a:chOff x="0" y="0"/>
            <a:chExt cx="6494284" cy="5126990"/>
          </a:xfrm>
        </p:grpSpPr>
        <p:sp>
          <p:nvSpPr>
            <p:cNvPr name="Freeform 20" id="20"/>
            <p:cNvSpPr/>
            <p:nvPr/>
          </p:nvSpPr>
          <p:spPr>
            <a:xfrm>
              <a:off x="0" y="0"/>
              <a:ext cx="6494284" cy="5126990"/>
            </a:xfrm>
            <a:custGeom>
              <a:avLst/>
              <a:gdLst/>
              <a:ahLst/>
              <a:cxnLst/>
              <a:rect r="r" b="b" t="t" l="l"/>
              <a:pathLst>
                <a:path h="5126990" w="6494284">
                  <a:moveTo>
                    <a:pt x="3672344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3672344" y="5126990"/>
                  </a:lnTo>
                  <a:lnTo>
                    <a:pt x="6494284" y="2564130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1028700" y="6083300"/>
            <a:ext cx="290830" cy="229602"/>
            <a:chOff x="0" y="0"/>
            <a:chExt cx="6494284" cy="5126990"/>
          </a:xfrm>
        </p:grpSpPr>
        <p:sp>
          <p:nvSpPr>
            <p:cNvPr name="Freeform 22" id="22"/>
            <p:cNvSpPr/>
            <p:nvPr/>
          </p:nvSpPr>
          <p:spPr>
            <a:xfrm>
              <a:off x="0" y="0"/>
              <a:ext cx="6494284" cy="5126990"/>
            </a:xfrm>
            <a:custGeom>
              <a:avLst/>
              <a:gdLst/>
              <a:ahLst/>
              <a:cxnLst/>
              <a:rect r="r" b="b" t="t" l="l"/>
              <a:pathLst>
                <a:path h="5126990" w="6494284">
                  <a:moveTo>
                    <a:pt x="3672344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3672344" y="5126990"/>
                  </a:lnTo>
                  <a:lnTo>
                    <a:pt x="6494284" y="2564130"/>
                  </a:lnTo>
                  <a:close/>
                </a:path>
              </a:pathLst>
            </a:custGeom>
            <a:solidFill>
              <a:srgbClr val="FFCC58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6400800" y="2832100"/>
            <a:ext cx="295389" cy="233202"/>
            <a:chOff x="0" y="0"/>
            <a:chExt cx="6494284" cy="5126990"/>
          </a:xfrm>
        </p:grpSpPr>
        <p:sp>
          <p:nvSpPr>
            <p:cNvPr name="Freeform 24" id="24"/>
            <p:cNvSpPr/>
            <p:nvPr/>
          </p:nvSpPr>
          <p:spPr>
            <a:xfrm>
              <a:off x="0" y="0"/>
              <a:ext cx="6494284" cy="5126990"/>
            </a:xfrm>
            <a:custGeom>
              <a:avLst/>
              <a:gdLst/>
              <a:ahLst/>
              <a:cxnLst/>
              <a:rect r="r" b="b" t="t" l="l"/>
              <a:pathLst>
                <a:path h="5126990" w="6494284">
                  <a:moveTo>
                    <a:pt x="3672344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3672344" y="5126990"/>
                  </a:lnTo>
                  <a:lnTo>
                    <a:pt x="6494284" y="2564130"/>
                  </a:lnTo>
                  <a:close/>
                </a:path>
              </a:pathLst>
            </a:custGeom>
            <a:solidFill>
              <a:srgbClr val="4CB8B4"/>
            </a:solidFill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B8B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29687" t="44792" r="29687" b="44792"/>
          <a:stretch>
            <a:fillRect/>
          </a:stretch>
        </p:blipFill>
        <p:spPr>
          <a:xfrm flipH="false" flipV="false" rot="5400000">
            <a:off x="-2790825" y="2695575"/>
            <a:ext cx="7429602" cy="1904793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347090" y="253458"/>
            <a:ext cx="1153772" cy="6953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78"/>
              </a:lnSpc>
            </a:pPr>
            <a:r>
              <a:rPr lang="en-US" b="true" sz="4720" spc="94">
                <a:solidFill>
                  <a:srgbClr val="FFFFFF"/>
                </a:solidFill>
                <a:latin typeface="Montserrat"/>
              </a:rPr>
              <a:t>A</a:t>
            </a:r>
          </a:p>
          <a:p>
            <a:pPr algn="ctr">
              <a:lnSpc>
                <a:spcPts val="4578"/>
              </a:lnSpc>
            </a:pPr>
            <a:r>
              <a:rPr lang="en-US" b="true" sz="4720" spc="94">
                <a:solidFill>
                  <a:srgbClr val="FFFFFF"/>
                </a:solidFill>
                <a:latin typeface="Montserrat"/>
              </a:rPr>
              <a:t>N</a:t>
            </a:r>
          </a:p>
          <a:p>
            <a:pPr algn="ctr">
              <a:lnSpc>
                <a:spcPts val="4578"/>
              </a:lnSpc>
            </a:pPr>
            <a:r>
              <a:rPr lang="en-US" b="true" sz="4720" spc="94">
                <a:solidFill>
                  <a:srgbClr val="FFFFFF"/>
                </a:solidFill>
                <a:latin typeface="Montserrat"/>
              </a:rPr>
              <a:t>T</a:t>
            </a:r>
          </a:p>
          <a:p>
            <a:pPr algn="ctr">
              <a:lnSpc>
                <a:spcPts val="4578"/>
              </a:lnSpc>
            </a:pPr>
            <a:r>
              <a:rPr lang="en-US" b="true" sz="4720" spc="94">
                <a:solidFill>
                  <a:srgbClr val="FFFFFF"/>
                </a:solidFill>
                <a:latin typeface="Montserrat"/>
              </a:rPr>
              <a:t>E</a:t>
            </a:r>
          </a:p>
          <a:p>
            <a:pPr algn="ctr">
              <a:lnSpc>
                <a:spcPts val="4578"/>
              </a:lnSpc>
            </a:pPr>
            <a:r>
              <a:rPr lang="en-US" b="true" sz="4720" spc="94">
                <a:solidFill>
                  <a:srgbClr val="FFFFFF"/>
                </a:solidFill>
                <a:latin typeface="Montserrat"/>
              </a:rPr>
              <a:t>C</a:t>
            </a:r>
          </a:p>
          <a:p>
            <a:pPr algn="ctr">
              <a:lnSpc>
                <a:spcPts val="4578"/>
              </a:lnSpc>
            </a:pPr>
            <a:r>
              <a:rPr lang="en-US" b="true" sz="4720" spc="94">
                <a:solidFill>
                  <a:srgbClr val="FFFFFF"/>
                </a:solidFill>
                <a:latin typeface="Montserrat"/>
              </a:rPr>
              <a:t>E</a:t>
            </a:r>
          </a:p>
          <a:p>
            <a:pPr algn="ctr">
              <a:lnSpc>
                <a:spcPts val="4578"/>
              </a:lnSpc>
            </a:pPr>
            <a:r>
              <a:rPr lang="en-US" b="true" sz="4720" spc="94">
                <a:solidFill>
                  <a:srgbClr val="FFFFFF"/>
                </a:solidFill>
                <a:latin typeface="Montserrat"/>
              </a:rPr>
              <a:t>D</a:t>
            </a:r>
          </a:p>
          <a:p>
            <a:pPr algn="ctr">
              <a:lnSpc>
                <a:spcPts val="4578"/>
              </a:lnSpc>
            </a:pPr>
            <a:r>
              <a:rPr lang="en-US" b="true" sz="4720" spc="94">
                <a:solidFill>
                  <a:srgbClr val="FFFFFF"/>
                </a:solidFill>
                <a:latin typeface="Montserrat"/>
              </a:rPr>
              <a:t>E</a:t>
            </a:r>
          </a:p>
          <a:p>
            <a:pPr algn="ctr">
              <a:lnSpc>
                <a:spcPts val="4578"/>
              </a:lnSpc>
            </a:pPr>
            <a:r>
              <a:rPr lang="en-US" b="true" sz="4720" spc="94">
                <a:solidFill>
                  <a:srgbClr val="FFFFFF"/>
                </a:solidFill>
                <a:latin typeface="Montserrat"/>
              </a:rPr>
              <a:t>N</a:t>
            </a:r>
          </a:p>
          <a:p>
            <a:pPr algn="ctr">
              <a:lnSpc>
                <a:spcPts val="4578"/>
              </a:lnSpc>
            </a:pPr>
            <a:r>
              <a:rPr lang="en-US" b="true" sz="4720" spc="94">
                <a:solidFill>
                  <a:srgbClr val="FFFFFF"/>
                </a:solidFill>
                <a:latin typeface="Montserrat"/>
              </a:rPr>
              <a:t>T</a:t>
            </a:r>
          </a:p>
          <a:p>
            <a:pPr algn="ctr">
              <a:lnSpc>
                <a:spcPts val="4578"/>
              </a:lnSpc>
            </a:pPr>
            <a:r>
              <a:rPr lang="en-US" b="true" sz="4720" spc="94">
                <a:solidFill>
                  <a:srgbClr val="FFFFFF"/>
                </a:solidFill>
                <a:latin typeface="Montserrat"/>
              </a:rPr>
              <a:t>E</a:t>
            </a:r>
          </a:p>
          <a:p>
            <a:pPr algn="ctr">
              <a:lnSpc>
                <a:spcPts val="4578"/>
              </a:lnSpc>
            </a:pPr>
            <a:r>
              <a:rPr lang="en-US" b="true" sz="4720" spc="94">
                <a:solidFill>
                  <a:srgbClr val="FFFFFF"/>
                </a:solidFill>
                <a:latin typeface="Montserrat"/>
              </a:rPr>
              <a:t>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2311400" y="731520"/>
            <a:ext cx="6118706" cy="2390013"/>
            <a:chOff x="0" y="0"/>
            <a:chExt cx="8158275" cy="3186684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114300"/>
              <a:ext cx="6172200" cy="8458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400"/>
                </a:lnSpc>
              </a:pPr>
              <a:r>
                <a:rPr lang="en-US" b="true" sz="3600" spc="144">
                  <a:solidFill>
                    <a:srgbClr val="FFFFFF"/>
                  </a:solidFill>
                  <a:latin typeface="Montserrat"/>
                </a:rPr>
                <a:t>P</a:t>
              </a:r>
              <a:r>
                <a:rPr lang="en-US" b="true" sz="3600" spc="144">
                  <a:solidFill>
                    <a:srgbClr val="FFFFFF"/>
                  </a:solidFill>
                  <a:latin typeface="Montserrat"/>
                </a:rPr>
                <a:t>ORTAL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4233" y="794004"/>
              <a:ext cx="8154042" cy="23926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2400" spc="48">
                  <a:solidFill>
                    <a:srgbClr val="FFFFFF"/>
                  </a:solidFill>
                  <a:latin typeface="Montserrat Light"/>
                </a:rPr>
                <a:t>*</a:t>
              </a:r>
              <a:r>
                <a:rPr lang="en-US" sz="2400" spc="48">
                  <a:solidFill>
                    <a:srgbClr val="FFFFFF"/>
                  </a:solidFill>
                  <a:latin typeface="Montserrat Light"/>
                </a:rPr>
                <a:t> Sentimientos de un robot</a:t>
              </a:r>
            </a:p>
            <a:p>
              <a:pPr>
                <a:lnSpc>
                  <a:spcPts val="3600"/>
                </a:lnSpc>
              </a:pPr>
              <a:r>
                <a:rPr lang="en-US" sz="2400" spc="48">
                  <a:solidFill>
                    <a:srgbClr val="FFFFFF"/>
                  </a:solidFill>
                  <a:latin typeface="Montserrat Light"/>
                </a:rPr>
                <a:t>* Puzles</a:t>
              </a:r>
            </a:p>
            <a:p>
              <a:pPr>
                <a:lnSpc>
                  <a:spcPts val="3600"/>
                </a:lnSpc>
              </a:pPr>
              <a:r>
                <a:rPr lang="en-US" sz="2400" spc="48">
                  <a:solidFill>
                    <a:srgbClr val="FFFFFF"/>
                  </a:solidFill>
                  <a:latin typeface="Montserrat Light"/>
                </a:rPr>
                <a:t>* Steam</a:t>
              </a:r>
            </a:p>
            <a:p>
              <a:pPr>
                <a:lnSpc>
                  <a:spcPts val="3600"/>
                </a:lnSpc>
              </a:pPr>
              <a:r>
                <a:rPr lang="en-US" sz="2400" spc="48">
                  <a:solidFill>
                    <a:srgbClr val="FFFFFF"/>
                  </a:solidFill>
                  <a:latin typeface="Montserrat Light"/>
                </a:rPr>
                <a:t>* 23 Euros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2311518" y="3891812"/>
            <a:ext cx="6118588" cy="1945513"/>
            <a:chOff x="0" y="0"/>
            <a:chExt cx="8158118" cy="2594017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114300"/>
              <a:ext cx="6163733" cy="8458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400"/>
                </a:lnSpc>
              </a:pPr>
              <a:r>
                <a:rPr lang="en-US" b="true" sz="3600" spc="144">
                  <a:solidFill>
                    <a:srgbClr val="FFFFFF"/>
                  </a:solidFill>
                  <a:latin typeface="Montserrat"/>
                </a:rPr>
                <a:t>L</a:t>
              </a:r>
              <a:r>
                <a:rPr lang="en-US" b="true" sz="3600" spc="144">
                  <a:solidFill>
                    <a:srgbClr val="FFFFFF"/>
                  </a:solidFill>
                  <a:latin typeface="Montserrat"/>
                </a:rPr>
                <a:t>IFE IS STRANGE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4233" y="810937"/>
              <a:ext cx="8153885" cy="17830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2400" spc="48">
                  <a:solidFill>
                    <a:srgbClr val="FFFFFF"/>
                  </a:solidFill>
                  <a:latin typeface="Montserrat Light"/>
                </a:rPr>
                <a:t>*</a:t>
              </a:r>
              <a:r>
                <a:rPr lang="en-US" sz="2400" spc="48">
                  <a:solidFill>
                    <a:srgbClr val="FFFFFF"/>
                  </a:solidFill>
                  <a:latin typeface="Montserrat Light"/>
                </a:rPr>
                <a:t> Decisiones afectan la historia</a:t>
              </a:r>
            </a:p>
            <a:p>
              <a:pPr>
                <a:lnSpc>
                  <a:spcPts val="3600"/>
                </a:lnSpc>
              </a:pPr>
              <a:r>
                <a:rPr lang="en-US" sz="2400" spc="48">
                  <a:solidFill>
                    <a:srgbClr val="FFFFFF"/>
                  </a:solidFill>
                  <a:latin typeface="Montserrat Light"/>
                </a:rPr>
                <a:t>* 5 episodios (cortos)</a:t>
              </a:r>
            </a:p>
            <a:p>
              <a:pPr>
                <a:lnSpc>
                  <a:spcPts val="3600"/>
                </a:lnSpc>
              </a:pPr>
              <a:r>
                <a:rPr lang="en-US" sz="2400" spc="48">
                  <a:solidFill>
                    <a:srgbClr val="FFFFFF"/>
                  </a:solidFill>
                  <a:latin typeface="Montserrat Light"/>
                </a:rPr>
                <a:t>* 20 Euros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B8B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29687" t="44792" r="29687" b="44792"/>
          <a:stretch>
            <a:fillRect/>
          </a:stretch>
        </p:blipFill>
        <p:spPr>
          <a:xfrm flipH="false" flipV="false" rot="5400000">
            <a:off x="-2790825" y="2695575"/>
            <a:ext cx="7429602" cy="1904793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539088" y="162967"/>
            <a:ext cx="769775" cy="7074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53"/>
              </a:lnSpc>
            </a:pPr>
            <a:r>
              <a:rPr lang="en-US" b="true" sz="4797" spc="95">
                <a:solidFill>
                  <a:srgbClr val="FFFFFF"/>
                </a:solidFill>
                <a:latin typeface="Montserrat"/>
              </a:rPr>
              <a:t>A</a:t>
            </a:r>
          </a:p>
          <a:p>
            <a:pPr algn="ctr">
              <a:lnSpc>
                <a:spcPts val="4653"/>
              </a:lnSpc>
            </a:pPr>
            <a:r>
              <a:rPr lang="en-US" b="false" sz="4797" spc="95">
                <a:solidFill>
                  <a:srgbClr val="FFFFFF"/>
                </a:solidFill>
                <a:latin typeface="Montserrat"/>
              </a:rPr>
              <a:t>N</a:t>
            </a:r>
          </a:p>
          <a:p>
            <a:pPr algn="ctr">
              <a:lnSpc>
                <a:spcPts val="4653"/>
              </a:lnSpc>
            </a:pPr>
            <a:r>
              <a:rPr lang="en-US" b="false" sz="4797" spc="95">
                <a:solidFill>
                  <a:srgbClr val="FFFFFF"/>
                </a:solidFill>
                <a:latin typeface="Montserrat"/>
              </a:rPr>
              <a:t>T</a:t>
            </a:r>
          </a:p>
          <a:p>
            <a:pPr algn="ctr">
              <a:lnSpc>
                <a:spcPts val="4653"/>
              </a:lnSpc>
            </a:pPr>
            <a:r>
              <a:rPr lang="en-US" b="false" sz="4797" spc="95">
                <a:solidFill>
                  <a:srgbClr val="FFFFFF"/>
                </a:solidFill>
                <a:latin typeface="Montserrat"/>
              </a:rPr>
              <a:t>E</a:t>
            </a:r>
          </a:p>
          <a:p>
            <a:pPr algn="ctr">
              <a:lnSpc>
                <a:spcPts val="4653"/>
              </a:lnSpc>
            </a:pPr>
            <a:r>
              <a:rPr lang="en-US" b="false" sz="4797" spc="95">
                <a:solidFill>
                  <a:srgbClr val="FFFFFF"/>
                </a:solidFill>
                <a:latin typeface="Montserrat"/>
              </a:rPr>
              <a:t>C</a:t>
            </a:r>
          </a:p>
          <a:p>
            <a:pPr algn="ctr">
              <a:lnSpc>
                <a:spcPts val="4653"/>
              </a:lnSpc>
            </a:pPr>
            <a:r>
              <a:rPr lang="en-US" b="false" sz="4797" spc="95">
                <a:solidFill>
                  <a:srgbClr val="FFFFFF"/>
                </a:solidFill>
                <a:latin typeface="Montserrat"/>
              </a:rPr>
              <a:t>E</a:t>
            </a:r>
          </a:p>
          <a:p>
            <a:pPr algn="ctr">
              <a:lnSpc>
                <a:spcPts val="4653"/>
              </a:lnSpc>
            </a:pPr>
            <a:r>
              <a:rPr lang="en-US" b="false" sz="4797" spc="95">
                <a:solidFill>
                  <a:srgbClr val="FFFFFF"/>
                </a:solidFill>
                <a:latin typeface="Montserrat"/>
              </a:rPr>
              <a:t>D</a:t>
            </a:r>
          </a:p>
          <a:p>
            <a:pPr algn="ctr">
              <a:lnSpc>
                <a:spcPts val="4653"/>
              </a:lnSpc>
            </a:pPr>
            <a:r>
              <a:rPr lang="en-US" b="false" sz="4797" spc="95">
                <a:solidFill>
                  <a:srgbClr val="FFFFFF"/>
                </a:solidFill>
                <a:latin typeface="Montserrat"/>
              </a:rPr>
              <a:t>E</a:t>
            </a:r>
          </a:p>
          <a:p>
            <a:pPr algn="ctr">
              <a:lnSpc>
                <a:spcPts val="4653"/>
              </a:lnSpc>
            </a:pPr>
            <a:r>
              <a:rPr lang="en-US" b="false" sz="4797" spc="95">
                <a:solidFill>
                  <a:srgbClr val="FFFFFF"/>
                </a:solidFill>
                <a:latin typeface="Montserrat"/>
              </a:rPr>
              <a:t>N</a:t>
            </a:r>
          </a:p>
          <a:p>
            <a:pPr algn="ctr">
              <a:lnSpc>
                <a:spcPts val="4653"/>
              </a:lnSpc>
            </a:pPr>
            <a:r>
              <a:rPr lang="en-US" b="false" sz="4797" spc="95">
                <a:solidFill>
                  <a:srgbClr val="FFFFFF"/>
                </a:solidFill>
                <a:latin typeface="Montserrat"/>
              </a:rPr>
              <a:t>T</a:t>
            </a:r>
          </a:p>
          <a:p>
            <a:pPr algn="ctr">
              <a:lnSpc>
                <a:spcPts val="4653"/>
              </a:lnSpc>
            </a:pPr>
            <a:r>
              <a:rPr lang="en-US" b="false" sz="4797" spc="95">
                <a:solidFill>
                  <a:srgbClr val="FFFFFF"/>
                </a:solidFill>
                <a:latin typeface="Montserrat"/>
              </a:rPr>
              <a:t>E</a:t>
            </a:r>
          </a:p>
          <a:p>
            <a:pPr algn="ctr">
              <a:lnSpc>
                <a:spcPts val="4653"/>
              </a:lnSpc>
            </a:pPr>
            <a:r>
              <a:rPr lang="en-US" b="false" sz="4797" spc="95">
                <a:solidFill>
                  <a:srgbClr val="FFFFFF"/>
                </a:solidFill>
                <a:latin typeface="Montserrat"/>
              </a:rPr>
              <a:t>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2311400" y="731520"/>
            <a:ext cx="6118706" cy="1932813"/>
            <a:chOff x="0" y="0"/>
            <a:chExt cx="8158275" cy="2577084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114300"/>
              <a:ext cx="6172200" cy="8458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400"/>
                </a:lnSpc>
              </a:pPr>
              <a:r>
                <a:rPr lang="en-US" b="true" sz="3600" spc="144">
                  <a:solidFill>
                    <a:srgbClr val="FFFFFF"/>
                  </a:solidFill>
                  <a:latin typeface="Montserrat"/>
                </a:rPr>
                <a:t>I</a:t>
              </a:r>
              <a:r>
                <a:rPr lang="en-US" b="true" sz="3600" spc="144">
                  <a:solidFill>
                    <a:srgbClr val="FFFFFF"/>
                  </a:solidFill>
                  <a:latin typeface="Montserrat"/>
                </a:rPr>
                <a:t>KENFELL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4233" y="794004"/>
              <a:ext cx="8154042" cy="17830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2400" spc="48">
                  <a:solidFill>
                    <a:srgbClr val="FFFFFF"/>
                  </a:solidFill>
                  <a:latin typeface="Montserrat Light"/>
                </a:rPr>
                <a:t>*</a:t>
              </a:r>
              <a:r>
                <a:rPr lang="en-US" sz="2400" spc="48">
                  <a:solidFill>
                    <a:srgbClr val="FFFFFF"/>
                  </a:solidFill>
                  <a:latin typeface="Montserrat Light"/>
                </a:rPr>
                <a:t> Educativa: Público infantil</a:t>
              </a:r>
            </a:p>
            <a:p>
              <a:pPr>
                <a:lnSpc>
                  <a:spcPts val="3600"/>
                </a:lnSpc>
              </a:pPr>
              <a:r>
                <a:rPr lang="en-US" sz="2400" spc="48">
                  <a:solidFill>
                    <a:srgbClr val="FFFFFF"/>
                  </a:solidFill>
                  <a:latin typeface="Montserrat Light"/>
                </a:rPr>
                <a:t>* Escuela de magia</a:t>
              </a:r>
            </a:p>
            <a:p>
              <a:pPr>
                <a:lnSpc>
                  <a:spcPts val="3600"/>
                </a:lnSpc>
              </a:pPr>
              <a:r>
                <a:rPr lang="en-US" sz="2400" spc="48">
                  <a:solidFill>
                    <a:srgbClr val="FFFFFF"/>
                  </a:solidFill>
                  <a:latin typeface="Montserrat Light"/>
                </a:rPr>
                <a:t>* Similar: tema retro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2311518" y="3891812"/>
            <a:ext cx="6118588" cy="1945513"/>
            <a:chOff x="0" y="0"/>
            <a:chExt cx="8158118" cy="2594017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114300"/>
              <a:ext cx="6163733" cy="8458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400"/>
                </a:lnSpc>
              </a:pPr>
              <a:r>
                <a:rPr lang="en-US" b="true" sz="3600" spc="144">
                  <a:solidFill>
                    <a:srgbClr val="FFFFFF"/>
                  </a:solidFill>
                  <a:latin typeface="Montserrat"/>
                </a:rPr>
                <a:t>L</a:t>
              </a:r>
              <a:r>
                <a:rPr lang="en-US" b="true" sz="3600" spc="144">
                  <a:solidFill>
                    <a:srgbClr val="FFFFFF"/>
                  </a:solidFill>
                  <a:latin typeface="Montserrat"/>
                </a:rPr>
                <a:t>ONE WOLF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4233" y="810937"/>
              <a:ext cx="8153885" cy="17830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2400" spc="48">
                  <a:solidFill>
                    <a:srgbClr val="FFFFFF"/>
                  </a:solidFill>
                  <a:latin typeface="Montserrat Light"/>
                </a:rPr>
                <a:t>*</a:t>
              </a:r>
              <a:r>
                <a:rPr lang="en-US" sz="2400" spc="48">
                  <a:solidFill>
                    <a:srgbClr val="FFFFFF"/>
                  </a:solidFill>
                  <a:latin typeface="Montserrat Light"/>
                </a:rPr>
                <a:t> Decisiones afectan la historia</a:t>
              </a:r>
            </a:p>
            <a:p>
              <a:pPr>
                <a:lnSpc>
                  <a:spcPts val="3600"/>
                </a:lnSpc>
              </a:pPr>
              <a:r>
                <a:rPr lang="en-US" sz="2400" spc="48">
                  <a:solidFill>
                    <a:srgbClr val="FFFFFF"/>
                  </a:solidFill>
                  <a:latin typeface="Montserrat Light"/>
                </a:rPr>
                <a:t>* Solo puzles</a:t>
              </a:r>
            </a:p>
            <a:p>
              <a:pPr>
                <a:lnSpc>
                  <a:spcPts val="3600"/>
                </a:lnSpc>
              </a:pPr>
              <a:r>
                <a:rPr lang="en-US" sz="2400" spc="48">
                  <a:solidFill>
                    <a:srgbClr val="FFFFFF"/>
                  </a:solidFill>
                  <a:latin typeface="Montserrat Light"/>
                </a:rPr>
                <a:t>* 12 Euros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B8B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6939" r="0" b="6939"/>
          <a:stretch>
            <a:fillRect/>
          </a:stretch>
        </p:blipFill>
        <p:spPr>
          <a:xfrm flipH="false" flipV="false" rot="0">
            <a:off x="731520" y="1961906"/>
            <a:ext cx="2630807" cy="3391387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6041" t="0" r="6041" b="0"/>
          <a:stretch>
            <a:fillRect/>
          </a:stretch>
        </p:blipFill>
        <p:spPr>
          <a:xfrm flipH="false" flipV="false" rot="0">
            <a:off x="3561397" y="1961906"/>
            <a:ext cx="2630807" cy="3391387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1087" t="0" r="1087" b="0"/>
          <a:stretch>
            <a:fillRect/>
          </a:stretch>
        </p:blipFill>
        <p:spPr>
          <a:xfrm flipH="false" flipV="false" rot="0">
            <a:off x="6391273" y="1961906"/>
            <a:ext cx="2630807" cy="3391387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290608" y="276118"/>
            <a:ext cx="718955" cy="575164"/>
            <a:chOff x="0" y="0"/>
            <a:chExt cx="6408833" cy="5126990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6408833" cy="5126990"/>
            </a:xfrm>
            <a:custGeom>
              <a:avLst/>
              <a:gdLst/>
              <a:ahLst/>
              <a:cxnLst/>
              <a:rect r="r" b="b" t="t" l="l"/>
              <a:pathLst>
                <a:path h="5126990" w="6408833">
                  <a:moveTo>
                    <a:pt x="3586893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3586893" y="5126990"/>
                  </a:lnTo>
                  <a:lnTo>
                    <a:pt x="6408833" y="2564130"/>
                  </a:lnTo>
                  <a:close/>
                </a:path>
              </a:pathLst>
            </a:custGeom>
            <a:solidFill>
              <a:srgbClr val="FF7477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0" y="1282700"/>
            <a:ext cx="352642" cy="284300"/>
            <a:chOff x="0" y="0"/>
            <a:chExt cx="6359534" cy="5126990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6359534" cy="5126990"/>
            </a:xfrm>
            <a:custGeom>
              <a:avLst/>
              <a:gdLst/>
              <a:ahLst/>
              <a:cxnLst/>
              <a:rect r="r" b="b" t="t" l="l"/>
              <a:pathLst>
                <a:path h="5126990" w="6359534">
                  <a:moveTo>
                    <a:pt x="3537594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3537594" y="5126990"/>
                  </a:lnTo>
                  <a:lnTo>
                    <a:pt x="6359534" y="2564130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8813800" y="6502400"/>
            <a:ext cx="718955" cy="575164"/>
            <a:chOff x="0" y="0"/>
            <a:chExt cx="6408833" cy="5126990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6408833" cy="5126990"/>
            </a:xfrm>
            <a:custGeom>
              <a:avLst/>
              <a:gdLst/>
              <a:ahLst/>
              <a:cxnLst/>
              <a:rect r="r" b="b" t="t" l="l"/>
              <a:pathLst>
                <a:path h="5126990" w="6408833">
                  <a:moveTo>
                    <a:pt x="3586893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3586893" y="5126990"/>
                  </a:lnTo>
                  <a:lnTo>
                    <a:pt x="6408833" y="2564130"/>
                  </a:lnTo>
                  <a:close/>
                </a:path>
              </a:pathLst>
            </a:custGeom>
            <a:solidFill>
              <a:srgbClr val="FF7477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8750300" y="279400"/>
            <a:ext cx="352642" cy="284300"/>
            <a:chOff x="0" y="0"/>
            <a:chExt cx="6359534" cy="5126990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6359534" cy="5126990"/>
            </a:xfrm>
            <a:custGeom>
              <a:avLst/>
              <a:gdLst/>
              <a:ahLst/>
              <a:cxnLst/>
              <a:rect r="r" b="b" t="t" l="l"/>
              <a:pathLst>
                <a:path h="5126990" w="6359534">
                  <a:moveTo>
                    <a:pt x="3537594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3537594" y="5126990"/>
                  </a:lnTo>
                  <a:lnTo>
                    <a:pt x="6359534" y="2564130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352642" y="6720903"/>
            <a:ext cx="453933" cy="356662"/>
            <a:chOff x="0" y="0"/>
            <a:chExt cx="6525357" cy="5126990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6525357" cy="5126990"/>
            </a:xfrm>
            <a:custGeom>
              <a:avLst/>
              <a:gdLst/>
              <a:ahLst/>
              <a:cxnLst/>
              <a:rect r="r" b="b" t="t" l="l"/>
              <a:pathLst>
                <a:path h="5126990" w="6525357">
                  <a:moveTo>
                    <a:pt x="3703417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3703417" y="5126990"/>
                  </a:lnTo>
                  <a:lnTo>
                    <a:pt x="6525357" y="2564130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290608" y="592275"/>
            <a:ext cx="9166034" cy="1061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80"/>
              </a:lnSpc>
            </a:pPr>
            <a:r>
              <a:rPr lang="en-US" b="true" sz="7200" spc="-107">
                <a:solidFill>
                  <a:srgbClr val="FFFFFF"/>
                </a:solidFill>
                <a:latin typeface="Montserrat"/>
              </a:rPr>
              <a:t>Equipo de trabajo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76356" y="5355018"/>
            <a:ext cx="2541135" cy="1365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4200" spc="420">
                <a:solidFill>
                  <a:srgbClr val="FFFFFF"/>
                </a:solidFill>
                <a:latin typeface="Alegreya Sans SC Black"/>
              </a:rPr>
              <a:t>David</a:t>
            </a:r>
          </a:p>
          <a:p>
            <a:pPr algn="ctr">
              <a:lnSpc>
                <a:spcPts val="5460"/>
              </a:lnSpc>
            </a:pPr>
            <a:r>
              <a:rPr lang="en-US" sz="4200" spc="420">
                <a:solidFill>
                  <a:srgbClr val="FFFFFF"/>
                </a:solidFill>
                <a:latin typeface="Alegreya Sans SC Black"/>
              </a:rPr>
              <a:t>Parrado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238464" y="5424097"/>
            <a:ext cx="3270322" cy="1365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4200" spc="420">
                <a:solidFill>
                  <a:srgbClr val="FFFFFF"/>
                </a:solidFill>
                <a:latin typeface="Alegreya Sans SC Black"/>
              </a:rPr>
              <a:t>cesar</a:t>
            </a:r>
          </a:p>
          <a:p>
            <a:pPr algn="ctr">
              <a:lnSpc>
                <a:spcPts val="5460"/>
              </a:lnSpc>
            </a:pPr>
            <a:r>
              <a:rPr lang="en-US" sz="4200" spc="420">
                <a:solidFill>
                  <a:srgbClr val="FFFFFF"/>
                </a:solidFill>
                <a:latin typeface="Alegreya Sans SC Black"/>
              </a:rPr>
              <a:t>téllez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071516" y="5355018"/>
            <a:ext cx="3270322" cy="1365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4200" spc="420">
                <a:solidFill>
                  <a:srgbClr val="FFFFFF"/>
                </a:solidFill>
                <a:latin typeface="Alegreya Sans SC Black"/>
              </a:rPr>
              <a:t>juan</a:t>
            </a:r>
          </a:p>
          <a:p>
            <a:pPr algn="ctr">
              <a:lnSpc>
                <a:spcPts val="5460"/>
              </a:lnSpc>
            </a:pPr>
            <a:r>
              <a:rPr lang="en-US" sz="4200" spc="420">
                <a:solidFill>
                  <a:srgbClr val="FFFFFF"/>
                </a:solidFill>
                <a:latin typeface="Alegreya Sans SC Black"/>
              </a:rPr>
              <a:t>páez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CC5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-1130300" y="4552950"/>
            <a:ext cx="2237946" cy="2001653"/>
            <a:chOff x="0" y="0"/>
            <a:chExt cx="5732310" cy="512699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5732310" cy="5126990"/>
            </a:xfrm>
            <a:custGeom>
              <a:avLst/>
              <a:gdLst/>
              <a:ahLst/>
              <a:cxnLst/>
              <a:rect r="r" b="b" t="t" l="l"/>
              <a:pathLst>
                <a:path h="5126990" w="5732310">
                  <a:moveTo>
                    <a:pt x="2910370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910370" y="5126990"/>
                  </a:lnTo>
                  <a:lnTo>
                    <a:pt x="5732310" y="2564130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2351981" y="1144780"/>
            <a:ext cx="6819900" cy="1043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59"/>
              </a:lnSpc>
            </a:pPr>
            <a:r>
              <a:rPr lang="en-US" sz="8000" spc="160" b="true">
                <a:solidFill>
                  <a:srgbClr val="FFFFFF"/>
                </a:solidFill>
                <a:latin typeface="Montserrat"/>
              </a:rPr>
              <a:t>Experiencia</a:t>
            </a:r>
          </a:p>
        </p:txBody>
      </p:sp>
      <p:grpSp>
        <p:nvGrpSpPr>
          <p:cNvPr name="Group 5" id="5"/>
          <p:cNvGrpSpPr/>
          <p:nvPr/>
        </p:nvGrpSpPr>
        <p:grpSpPr>
          <a:xfrm rot="-5400000">
            <a:off x="946150" y="6477000"/>
            <a:ext cx="875675" cy="787223"/>
            <a:chOff x="0" y="0"/>
            <a:chExt cx="5732310" cy="5126990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5732310" cy="5126990"/>
            </a:xfrm>
            <a:custGeom>
              <a:avLst/>
              <a:gdLst/>
              <a:ahLst/>
              <a:cxnLst/>
              <a:rect r="r" b="b" t="t" l="l"/>
              <a:pathLst>
                <a:path h="5126990" w="5732310">
                  <a:moveTo>
                    <a:pt x="2910370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910370" y="5126990"/>
                  </a:lnTo>
                  <a:lnTo>
                    <a:pt x="5732310" y="2564130"/>
                  </a:lnTo>
                  <a:close/>
                </a:path>
              </a:pathLst>
            </a:custGeom>
            <a:solidFill>
              <a:srgbClr val="FF7477"/>
            </a:solidFill>
          </p:spPr>
        </p:sp>
      </p:grpSp>
      <p:grpSp>
        <p:nvGrpSpPr>
          <p:cNvPr name="Group 7" id="7"/>
          <p:cNvGrpSpPr/>
          <p:nvPr/>
        </p:nvGrpSpPr>
        <p:grpSpPr>
          <a:xfrm rot="-5400000">
            <a:off x="368300" y="4044950"/>
            <a:ext cx="594883" cy="534533"/>
            <a:chOff x="0" y="0"/>
            <a:chExt cx="5732310" cy="5126990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5732310" cy="5126990"/>
            </a:xfrm>
            <a:custGeom>
              <a:avLst/>
              <a:gdLst/>
              <a:ahLst/>
              <a:cxnLst/>
              <a:rect r="r" b="b" t="t" l="l"/>
              <a:pathLst>
                <a:path h="5126990" w="5732310">
                  <a:moveTo>
                    <a:pt x="2910370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910370" y="5126990"/>
                  </a:lnTo>
                  <a:lnTo>
                    <a:pt x="5732310" y="2564130"/>
                  </a:lnTo>
                  <a:close/>
                </a:path>
              </a:pathLst>
            </a:custGeom>
            <a:solidFill>
              <a:srgbClr val="4CB8B4"/>
            </a:solidFill>
          </p:spPr>
        </p:sp>
      </p:grpSp>
      <p:grpSp>
        <p:nvGrpSpPr>
          <p:cNvPr name="Group 9" id="9"/>
          <p:cNvGrpSpPr/>
          <p:nvPr/>
        </p:nvGrpSpPr>
        <p:grpSpPr>
          <a:xfrm rot="-5400000">
            <a:off x="-120650" y="-990600"/>
            <a:ext cx="2237946" cy="2001653"/>
            <a:chOff x="0" y="0"/>
            <a:chExt cx="5732310" cy="5126990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5732310" cy="5126990"/>
            </a:xfrm>
            <a:custGeom>
              <a:avLst/>
              <a:gdLst/>
              <a:ahLst/>
              <a:cxnLst/>
              <a:rect r="r" b="b" t="t" l="l"/>
              <a:pathLst>
                <a:path h="5126990" w="5732310">
                  <a:moveTo>
                    <a:pt x="2910370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910370" y="5126990"/>
                  </a:lnTo>
                  <a:lnTo>
                    <a:pt x="5732310" y="2564130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name="Group 11" id="11"/>
          <p:cNvGrpSpPr/>
          <p:nvPr/>
        </p:nvGrpSpPr>
        <p:grpSpPr>
          <a:xfrm rot="-5400000">
            <a:off x="1225550" y="1016000"/>
            <a:ext cx="594883" cy="534533"/>
            <a:chOff x="0" y="0"/>
            <a:chExt cx="5732310" cy="5126990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5732310" cy="5126990"/>
            </a:xfrm>
            <a:custGeom>
              <a:avLst/>
              <a:gdLst/>
              <a:ahLst/>
              <a:cxnLst/>
              <a:rect r="r" b="b" t="t" l="l"/>
              <a:pathLst>
                <a:path h="5126990" w="5732310">
                  <a:moveTo>
                    <a:pt x="2910370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910370" y="5126990"/>
                  </a:lnTo>
                  <a:lnTo>
                    <a:pt x="5732310" y="2564130"/>
                  </a:lnTo>
                  <a:close/>
                </a:path>
              </a:pathLst>
            </a:custGeom>
            <a:solidFill>
              <a:srgbClr val="4CB8B4"/>
            </a:solidFill>
          </p:spPr>
        </p:sp>
      </p:grpSp>
      <p:grpSp>
        <p:nvGrpSpPr>
          <p:cNvPr name="Group 13" id="13"/>
          <p:cNvGrpSpPr/>
          <p:nvPr/>
        </p:nvGrpSpPr>
        <p:grpSpPr>
          <a:xfrm rot="-5400000">
            <a:off x="-454025" y="1981200"/>
            <a:ext cx="875675" cy="787223"/>
            <a:chOff x="0" y="0"/>
            <a:chExt cx="5732310" cy="5126990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5732310" cy="5126990"/>
            </a:xfrm>
            <a:custGeom>
              <a:avLst/>
              <a:gdLst/>
              <a:ahLst/>
              <a:cxnLst/>
              <a:rect r="r" b="b" t="t" l="l"/>
              <a:pathLst>
                <a:path h="5126990" w="5732310">
                  <a:moveTo>
                    <a:pt x="2910370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910370" y="5126990"/>
                  </a:lnTo>
                  <a:lnTo>
                    <a:pt x="5732310" y="2564130"/>
                  </a:lnTo>
                  <a:close/>
                </a:path>
              </a:pathLst>
            </a:custGeom>
            <a:solidFill>
              <a:srgbClr val="FF7477"/>
            </a:solidFill>
          </p:spPr>
        </p:sp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2"/>
          <a:srcRect l="0" t="11010" r="0" b="12111"/>
          <a:stretch>
            <a:fillRect/>
          </a:stretch>
        </p:blipFill>
        <p:spPr>
          <a:xfrm flipH="false" flipV="false" rot="0">
            <a:off x="1777599" y="2716872"/>
            <a:ext cx="7595924" cy="328477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CC5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-1130300" y="4552950"/>
            <a:ext cx="2237946" cy="2001653"/>
            <a:chOff x="0" y="0"/>
            <a:chExt cx="5732310" cy="512699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5732310" cy="5126990"/>
            </a:xfrm>
            <a:custGeom>
              <a:avLst/>
              <a:gdLst/>
              <a:ahLst/>
              <a:cxnLst/>
              <a:rect r="r" b="b" t="t" l="l"/>
              <a:pathLst>
                <a:path h="5126990" w="5732310">
                  <a:moveTo>
                    <a:pt x="2910370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910370" y="5126990"/>
                  </a:lnTo>
                  <a:lnTo>
                    <a:pt x="5732310" y="2564130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946150" y="6477000"/>
            <a:ext cx="875675" cy="787223"/>
            <a:chOff x="0" y="0"/>
            <a:chExt cx="5732310" cy="5126990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5732310" cy="5126990"/>
            </a:xfrm>
            <a:custGeom>
              <a:avLst/>
              <a:gdLst/>
              <a:ahLst/>
              <a:cxnLst/>
              <a:rect r="r" b="b" t="t" l="l"/>
              <a:pathLst>
                <a:path h="5126990" w="5732310">
                  <a:moveTo>
                    <a:pt x="2910370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910370" y="5126990"/>
                  </a:lnTo>
                  <a:lnTo>
                    <a:pt x="5732310" y="2564130"/>
                  </a:lnTo>
                  <a:close/>
                </a:path>
              </a:pathLst>
            </a:custGeom>
            <a:solidFill>
              <a:srgbClr val="FF7477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368300" y="4044950"/>
            <a:ext cx="594883" cy="534533"/>
            <a:chOff x="0" y="0"/>
            <a:chExt cx="5732310" cy="512699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5732310" cy="5126990"/>
            </a:xfrm>
            <a:custGeom>
              <a:avLst/>
              <a:gdLst/>
              <a:ahLst/>
              <a:cxnLst/>
              <a:rect r="r" b="b" t="t" l="l"/>
              <a:pathLst>
                <a:path h="5126990" w="5732310">
                  <a:moveTo>
                    <a:pt x="2910370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910370" y="5126990"/>
                  </a:lnTo>
                  <a:lnTo>
                    <a:pt x="5732310" y="2564130"/>
                  </a:lnTo>
                  <a:close/>
                </a:path>
              </a:pathLst>
            </a:custGeom>
            <a:solidFill>
              <a:srgbClr val="4CB8B4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-120650" y="-990600"/>
            <a:ext cx="2237946" cy="2001653"/>
            <a:chOff x="0" y="0"/>
            <a:chExt cx="5732310" cy="5126990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5732310" cy="5126990"/>
            </a:xfrm>
            <a:custGeom>
              <a:avLst/>
              <a:gdLst/>
              <a:ahLst/>
              <a:cxnLst/>
              <a:rect r="r" b="b" t="t" l="l"/>
              <a:pathLst>
                <a:path h="5126990" w="5732310">
                  <a:moveTo>
                    <a:pt x="2910370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910370" y="5126990"/>
                  </a:lnTo>
                  <a:lnTo>
                    <a:pt x="5732310" y="2564130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1225550" y="1016000"/>
            <a:ext cx="594883" cy="534533"/>
            <a:chOff x="0" y="0"/>
            <a:chExt cx="5732310" cy="5126990"/>
          </a:xfrm>
        </p:grpSpPr>
        <p:sp>
          <p:nvSpPr>
            <p:cNvPr name="Freeform 11" id="11"/>
            <p:cNvSpPr/>
            <p:nvPr/>
          </p:nvSpPr>
          <p:spPr>
            <a:xfrm>
              <a:off x="0" y="0"/>
              <a:ext cx="5732310" cy="5126990"/>
            </a:xfrm>
            <a:custGeom>
              <a:avLst/>
              <a:gdLst/>
              <a:ahLst/>
              <a:cxnLst/>
              <a:rect r="r" b="b" t="t" l="l"/>
              <a:pathLst>
                <a:path h="5126990" w="5732310">
                  <a:moveTo>
                    <a:pt x="2910370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910370" y="5126990"/>
                  </a:lnTo>
                  <a:lnTo>
                    <a:pt x="5732310" y="2564130"/>
                  </a:lnTo>
                  <a:close/>
                </a:path>
              </a:pathLst>
            </a:custGeom>
            <a:solidFill>
              <a:srgbClr val="4CB8B4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-454025" y="1981200"/>
            <a:ext cx="875675" cy="787223"/>
            <a:chOff x="0" y="0"/>
            <a:chExt cx="5732310" cy="5126990"/>
          </a:xfrm>
        </p:grpSpPr>
        <p:sp>
          <p:nvSpPr>
            <p:cNvPr name="Freeform 13" id="13"/>
            <p:cNvSpPr/>
            <p:nvPr/>
          </p:nvSpPr>
          <p:spPr>
            <a:xfrm>
              <a:off x="0" y="0"/>
              <a:ext cx="5732310" cy="5126990"/>
            </a:xfrm>
            <a:custGeom>
              <a:avLst/>
              <a:gdLst/>
              <a:ahLst/>
              <a:cxnLst/>
              <a:rect r="r" b="b" t="t" l="l"/>
              <a:pathLst>
                <a:path h="5126990" w="5732310">
                  <a:moveTo>
                    <a:pt x="2910370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910370" y="5126990"/>
                  </a:lnTo>
                  <a:lnTo>
                    <a:pt x="5732310" y="2564130"/>
                  </a:lnTo>
                  <a:close/>
                </a:path>
              </a:pathLst>
            </a:custGeom>
            <a:solidFill>
              <a:srgbClr val="FF7477"/>
            </a:solidFill>
          </p:spPr>
        </p:sp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405796" y="278768"/>
            <a:ext cx="6616284" cy="3316413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2405796" y="3800909"/>
            <a:ext cx="3081257" cy="3069702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4"/>
          <a:srcRect l="403" t="1514" r="403" b="0"/>
          <a:stretch>
            <a:fillRect/>
          </a:stretch>
        </p:blipFill>
        <p:spPr>
          <a:xfrm flipH="false" flipV="false" rot="0">
            <a:off x="5915506" y="3800909"/>
            <a:ext cx="3106574" cy="30265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DADaQyn23HQ</dc:identifier>
  <dcterms:modified xsi:type="dcterms:W3CDTF">2011-08-01T06:04:30Z</dcterms:modified>
  <cp:revision>1</cp:revision>
  <dc:title>Medieval World 8 bits</dc:title>
</cp:coreProperties>
</file>