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t>26.10.2011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t>26.10.2011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t>26.10.2011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t>26.10.2011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t>26.10.2011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t>26.10.2011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t>26.10.2011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t>26.10.2011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t>26.10.2011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t>26.10.2011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t>26.10.2011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3D008-AB0E-4783-9166-0BE71FE267ED}" type="datetimeFigureOut">
              <a:rPr lang="ru-RU" smtClean="0"/>
              <a:t>26.10.2011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9C753-7F1C-4C8C-BFE2-BF17DCDA492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ioinf.spbau.ru/e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mikhail.dvorkin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en-US" b="1" dirty="0"/>
              <a:t>Earmark graph approach to </a:t>
            </a:r>
            <a:r>
              <a:rPr lang="en-US" b="1" i="1" dirty="0" smtClean="0"/>
              <a:t>de novo</a:t>
            </a:r>
            <a:r>
              <a:rPr lang="en-US" b="1" dirty="0" smtClean="0"/>
              <a:t> </a:t>
            </a:r>
            <a:r>
              <a:rPr lang="en-US" b="1" dirty="0"/>
              <a:t>genome assembly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324036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Mikhail </a:t>
            </a:r>
            <a:r>
              <a:rPr lang="en-US" i="1" dirty="0" err="1" smtClean="0">
                <a:solidFill>
                  <a:schemeClr val="tx1"/>
                </a:solidFill>
              </a:rPr>
              <a:t>Dvorkin</a:t>
            </a:r>
            <a:r>
              <a:rPr lang="en-US" dirty="0" smtClean="0">
                <a:solidFill>
                  <a:schemeClr val="tx1"/>
                </a:solidFill>
              </a:rPr>
              <a:t>, Alexander </a:t>
            </a:r>
            <a:r>
              <a:rPr lang="en-US" dirty="0" err="1" smtClean="0">
                <a:solidFill>
                  <a:schemeClr val="tx1"/>
                </a:solidFill>
              </a:rPr>
              <a:t>Kulikov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Algorithmic Biology </a:t>
            </a:r>
            <a:r>
              <a:rPr lang="en-US" dirty="0" smtClean="0">
                <a:solidFill>
                  <a:schemeClr val="tx1"/>
                </a:solidFill>
              </a:rPr>
              <a:t>Lab,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Academic University,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. Petersburg, </a:t>
            </a:r>
            <a:r>
              <a:rPr lang="en-US" dirty="0" smtClean="0">
                <a:solidFill>
                  <a:schemeClr val="tx1"/>
                </a:solidFill>
              </a:rPr>
              <a:t>Russia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400" dirty="0" smtClean="0">
                <a:hlinkClick r:id="rId2"/>
              </a:rPr>
              <a:t>http://bioinf.spbau.ru/en/</a:t>
            </a:r>
            <a:endParaRPr lang="en-US" sz="2400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extension procedure (1)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/>
          <a:lstStyle/>
          <a:p>
            <a:r>
              <a:rPr lang="en-US" dirty="0" smtClean="0"/>
              <a:t>Process all the reads:</a:t>
            </a:r>
          </a:p>
          <a:p>
            <a:pPr lvl="1"/>
            <a:r>
              <a:rPr lang="en-US" dirty="0" smtClean="0"/>
              <a:t>find all earmarked k-</a:t>
            </a:r>
            <a:r>
              <a:rPr lang="en-US" dirty="0" err="1" smtClean="0"/>
              <a:t>mers</a:t>
            </a:r>
            <a:r>
              <a:rPr lang="en-US" dirty="0" smtClean="0"/>
              <a:t> in the read</a:t>
            </a:r>
            <a:endParaRPr lang="en-US" dirty="0" smtClean="0"/>
          </a:p>
          <a:p>
            <a:pPr lvl="1"/>
            <a:r>
              <a:rPr lang="en-US" dirty="0" smtClean="0"/>
              <a:t>mark all but first as “having-left-neighbor”</a:t>
            </a:r>
          </a:p>
          <a:p>
            <a:pPr lvl="1"/>
            <a:r>
              <a:rPr lang="en-US" dirty="0" smtClean="0"/>
              <a:t>mark all but last as </a:t>
            </a:r>
            <a:r>
              <a:rPr lang="en-US" dirty="0" smtClean="0"/>
              <a:t>“having-right-neighbor”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i="1" dirty="0" smtClean="0"/>
              <a:t>tip</a:t>
            </a:r>
            <a:r>
              <a:rPr lang="en-US" dirty="0" smtClean="0"/>
              <a:t> as “not having left or right neighbor”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7674" y="3645024"/>
            <a:ext cx="44005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extension procedure 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all the reads that have tip k-</a:t>
            </a:r>
            <a:r>
              <a:rPr lang="en-US" dirty="0" err="1" smtClean="0"/>
              <a:t>mers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Mark all k-</a:t>
            </a:r>
            <a:r>
              <a:rPr lang="en-US" dirty="0" err="1" smtClean="0"/>
              <a:t>mers</a:t>
            </a:r>
            <a:r>
              <a:rPr lang="en-US" dirty="0" smtClean="0"/>
              <a:t> to the correct side from the tip as</a:t>
            </a:r>
            <a:br>
              <a:rPr lang="en-US" dirty="0" smtClean="0"/>
            </a:br>
            <a:r>
              <a:rPr lang="en-US" dirty="0" smtClean="0"/>
              <a:t>Possible Tip Extensions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501008"/>
            <a:ext cx="27241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3176" y="3745582"/>
            <a:ext cx="27432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extension procedure (3)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all the reads that have PTE k-</a:t>
            </a:r>
            <a:r>
              <a:rPr lang="en-US" dirty="0" err="1" smtClean="0"/>
              <a:t>mers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 each PTEs, memorize whether there are earmarked k-</a:t>
            </a:r>
            <a:r>
              <a:rPr lang="en-US" dirty="0" err="1" smtClean="0"/>
              <a:t>mers</a:t>
            </a:r>
            <a:r>
              <a:rPr lang="en-US" dirty="0" smtClean="0"/>
              <a:t> to left and to the right</a:t>
            </a: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356992"/>
            <a:ext cx="43910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extension procedure (4)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tip, choose its extension:</a:t>
            </a:r>
          </a:p>
          <a:p>
            <a:pPr lvl="1"/>
            <a:r>
              <a:rPr lang="en-US" dirty="0" smtClean="0"/>
              <a:t>(most preferred) PTE already chosen as another tip’s extension;</a:t>
            </a:r>
          </a:p>
          <a:p>
            <a:pPr lvl="1"/>
            <a:r>
              <a:rPr lang="en-US" dirty="0" smtClean="0"/>
              <a:t>PTE that has both left and right earmarked neighbors</a:t>
            </a:r>
          </a:p>
          <a:p>
            <a:pPr lvl="1"/>
            <a:r>
              <a:rPr lang="en-US" dirty="0" smtClean="0"/>
              <a:t>(least preferred) PTE that is furthest away (in bps)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over de </a:t>
            </a:r>
            <a:r>
              <a:rPr lang="en-US" dirty="0" err="1" smtClean="0"/>
              <a:t>Bruijn</a:t>
            </a:r>
            <a:r>
              <a:rPr lang="en-US" dirty="0" smtClean="0"/>
              <a:t> graph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Smaller size (in terms of both memory and number of vertices)</a:t>
            </a:r>
          </a:p>
          <a:p>
            <a:pPr lvl="1"/>
            <a:r>
              <a:rPr lang="en-US" dirty="0" smtClean="0"/>
              <a:t>fully controllable by parameter t</a:t>
            </a:r>
          </a:p>
          <a:p>
            <a:pPr lvl="1"/>
            <a:r>
              <a:rPr lang="en-US" dirty="0" smtClean="0"/>
              <a:t>corner case: actually, de </a:t>
            </a:r>
            <a:r>
              <a:rPr lang="en-US" dirty="0" err="1" smtClean="0"/>
              <a:t>Bruijn</a:t>
            </a:r>
            <a:r>
              <a:rPr lang="en-US" dirty="0" smtClean="0"/>
              <a:t> graph</a:t>
            </a:r>
          </a:p>
          <a:p>
            <a:r>
              <a:rPr lang="en-US" dirty="0" smtClean="0"/>
              <a:t>Simpler “local” structure</a:t>
            </a:r>
          </a:p>
          <a:p>
            <a:pPr lvl="1"/>
            <a:r>
              <a:rPr lang="en-US" dirty="0" smtClean="0"/>
              <a:t>small repeats resolved</a:t>
            </a:r>
          </a:p>
          <a:p>
            <a:pPr lvl="1"/>
            <a:r>
              <a:rPr lang="en-US" dirty="0" smtClean="0"/>
              <a:t>small bulges removed</a:t>
            </a:r>
          </a:p>
          <a:p>
            <a:r>
              <a:rPr lang="en-US" dirty="0" smtClean="0"/>
              <a:t>Natural use of external trustiness information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51112"/>
          </a:xfrm>
        </p:spPr>
        <p:txBody>
          <a:bodyPr/>
          <a:lstStyle/>
          <a:p>
            <a:r>
              <a:rPr lang="en-US" dirty="0" smtClean="0"/>
              <a:t>And for your hospitality!</a:t>
            </a:r>
            <a:br>
              <a:rPr lang="en-US" dirty="0" smtClean="0"/>
            </a:br>
            <a:r>
              <a:rPr lang="en-US" dirty="0" smtClean="0"/>
              <a:t>Questions and feedback appreciated!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  <a:hlinkClick r:id="rId2"/>
              </a:rPr>
              <a:t>mikhail.dvorkin@gmail.com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Input: </a:t>
            </a:r>
            <a:r>
              <a:rPr lang="en-US" dirty="0"/>
              <a:t>a set of substrings </a:t>
            </a:r>
            <a:r>
              <a:rPr lang="en-US" dirty="0" smtClean="0"/>
              <a:t>(reads)</a:t>
            </a:r>
            <a:br>
              <a:rPr lang="en-US" dirty="0" smtClean="0"/>
            </a:br>
            <a:r>
              <a:rPr lang="en-US" dirty="0" smtClean="0"/>
              <a:t>ℛ </a:t>
            </a:r>
            <a:r>
              <a:rPr lang="en-US" dirty="0"/>
              <a:t>⊆ {A, C, G, T}</a:t>
            </a:r>
            <a:r>
              <a:rPr lang="en-US" baseline="30000" dirty="0"/>
              <a:t>𝑟</a:t>
            </a:r>
            <a:r>
              <a:rPr lang="en-US" dirty="0"/>
              <a:t> of </a:t>
            </a:r>
            <a:r>
              <a:rPr lang="en-US" dirty="0" smtClean="0"/>
              <a:t>an</a:t>
            </a:r>
            <a:r>
              <a:rPr lang="en-US" b="1" dirty="0" smtClean="0"/>
              <a:t> </a:t>
            </a:r>
            <a:r>
              <a:rPr lang="en-US" dirty="0" smtClean="0"/>
              <a:t>unknown </a:t>
            </a:r>
            <a:r>
              <a:rPr lang="en-US" dirty="0"/>
              <a:t>circular string 𝑆 ∈ {A, C, G, T}* </a:t>
            </a:r>
            <a:r>
              <a:rPr lang="en-US" dirty="0" smtClean="0"/>
              <a:t>(genome);</a:t>
            </a:r>
            <a:endParaRPr lang="en-US" dirty="0"/>
          </a:p>
          <a:p>
            <a:r>
              <a:rPr lang="en-US" b="1" dirty="0"/>
              <a:t>Output: </a:t>
            </a:r>
            <a:r>
              <a:rPr lang="en-US" dirty="0"/>
              <a:t>the genome </a:t>
            </a:r>
            <a:r>
              <a:rPr lang="ru-RU" dirty="0" smtClean="0"/>
              <a:t/>
            </a:r>
            <a:r>
              <a:rPr lang="ru-RU" b="1" dirty="0" smtClean="0"/>
              <a:t/>
            </a:r>
            <a:r>
              <a:rPr lang="en-US" dirty="0" smtClean="0"/>
              <a:t>;</a:t>
            </a:r>
            <a:endParaRPr lang="ru-RU" dirty="0"/>
          </a:p>
          <a:p>
            <a:r>
              <a:rPr lang="en-US" b="1" dirty="0"/>
              <a:t>Complications: </a:t>
            </a:r>
            <a:r>
              <a:rPr lang="en-US" dirty="0"/>
              <a:t>reads may contain errors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Goal of approach</a:t>
            </a:r>
            <a:r>
              <a:rPr lang="en-US" dirty="0" smtClean="0"/>
              <a:t>: decrease memory usage.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Bruijn</a:t>
            </a:r>
            <a:r>
              <a:rPr lang="en-US" dirty="0" smtClean="0"/>
              <a:t> graph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all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from each read as vertices</a:t>
            </a:r>
          </a:p>
          <a:p>
            <a:r>
              <a:rPr lang="en-US" dirty="0" smtClean="0"/>
              <a:t>Connect two consecutive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with an edge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96951"/>
            <a:ext cx="7667784" cy="32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Earmark graph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take </a:t>
            </a:r>
            <a:r>
              <a:rPr lang="en-US" i="1" dirty="0" smtClean="0"/>
              <a:t>some</a:t>
            </a:r>
            <a:r>
              <a:rPr lang="en-US" dirty="0" smtClean="0"/>
              <a:t>, not </a:t>
            </a:r>
            <a:r>
              <a:rPr lang="en-US" i="1" dirty="0" smtClean="0"/>
              <a:t>all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from reads</a:t>
            </a:r>
          </a:p>
          <a:p>
            <a:r>
              <a:rPr lang="en-US" dirty="0" smtClean="0"/>
              <a:t>Devise a rule on whether to use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r>
              <a:rPr lang="en-US" dirty="0" smtClean="0"/>
              <a:t> or not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96952"/>
            <a:ext cx="7632848" cy="322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to choose?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Don’t just take random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from reads</a:t>
            </a:r>
          </a:p>
          <a:p>
            <a:r>
              <a:rPr lang="en-US" dirty="0" smtClean="0"/>
              <a:t>Use some rules to “bias” the selection towards same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in different reads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14349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earmark selection (1)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Select hash function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), such that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)=h(</a:t>
            </a:r>
            <a:r>
              <a:rPr lang="en-US" dirty="0" err="1" smtClean="0"/>
              <a:t>s</a:t>
            </a:r>
            <a:r>
              <a:rPr lang="en-US" baseline="30000" dirty="0" err="1" smtClean="0"/>
              <a:t>RC</a:t>
            </a:r>
            <a:r>
              <a:rPr lang="en-US" dirty="0" smtClean="0"/>
              <a:t>)</a:t>
            </a:r>
          </a:p>
          <a:p>
            <a:r>
              <a:rPr lang="en-US" dirty="0" smtClean="0"/>
              <a:t>h(s) = min(</a:t>
            </a:r>
            <a:r>
              <a:rPr lang="en-US" dirty="0" err="1" smtClean="0"/>
              <a:t>h</a:t>
            </a:r>
            <a:r>
              <a:rPr lang="en-US" baseline="-25000" dirty="0" err="1" smtClean="0"/>
              <a:t>polynomial</a:t>
            </a:r>
            <a:r>
              <a:rPr lang="en-US" dirty="0" smtClean="0"/>
              <a:t>(s),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polynomial</a:t>
            </a:r>
            <a:r>
              <a:rPr lang="en-US" dirty="0" smtClean="0"/>
              <a:t>(</a:t>
            </a:r>
            <a:r>
              <a:rPr lang="en-US" dirty="0" err="1" smtClean="0"/>
              <a:t>s</a:t>
            </a:r>
            <a:r>
              <a:rPr lang="en-US" baseline="30000" dirty="0" err="1" smtClean="0"/>
              <a:t>RC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The larger h(s), the more likely is this k-</a:t>
            </a:r>
            <a:r>
              <a:rPr lang="en-US" dirty="0" err="1" smtClean="0"/>
              <a:t>mer</a:t>
            </a:r>
            <a:r>
              <a:rPr lang="en-US" dirty="0" smtClean="0"/>
              <a:t> to be earmarked.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7099" y="1772816"/>
            <a:ext cx="1990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earmark selection 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Also to be included to “bias” the selection:</a:t>
            </a:r>
          </a:p>
          <a:p>
            <a:r>
              <a:rPr lang="en-US" dirty="0" smtClean="0"/>
              <a:t>Information on trustiness from external sources</a:t>
            </a:r>
          </a:p>
          <a:p>
            <a:r>
              <a:rPr lang="en-US" dirty="0" smtClean="0"/>
              <a:t>Frequency of this k-</a:t>
            </a:r>
            <a:r>
              <a:rPr lang="en-US" dirty="0" err="1" smtClean="0"/>
              <a:t>mer</a:t>
            </a:r>
            <a:r>
              <a:rPr lang="en-US" dirty="0" smtClean="0"/>
              <a:t> (in data sets with uniform coverage)</a:t>
            </a:r>
          </a:p>
          <a:p>
            <a:pPr lvl="1"/>
            <a:r>
              <a:rPr lang="en-US" dirty="0" smtClean="0"/>
              <a:t>Try to discard k-</a:t>
            </a:r>
            <a:r>
              <a:rPr lang="en-US" dirty="0" err="1" smtClean="0"/>
              <a:t>mer</a:t>
            </a:r>
            <a:r>
              <a:rPr lang="en-US" dirty="0" smtClean="0"/>
              <a:t> that appear too often: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470623"/>
            <a:ext cx="4341337" cy="147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of earmark selection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all the reads of length at least k+</a:t>
            </a:r>
            <a:r>
              <a:rPr lang="el-GR" dirty="0" smtClean="0"/>
              <a:t>Δ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calculate h(s) for every its k-</a:t>
            </a:r>
            <a:r>
              <a:rPr lang="en-US" dirty="0" err="1" smtClean="0"/>
              <a:t>mer</a:t>
            </a:r>
            <a:r>
              <a:rPr lang="en-US" dirty="0" smtClean="0"/>
              <a:t> (note: takes O(r))</a:t>
            </a:r>
          </a:p>
          <a:p>
            <a:pPr lvl="1"/>
            <a:r>
              <a:rPr lang="en-US" dirty="0" smtClean="0"/>
              <a:t>select t k-</a:t>
            </a:r>
            <a:r>
              <a:rPr lang="en-US" dirty="0" err="1" smtClean="0"/>
              <a:t>mers</a:t>
            </a:r>
            <a:r>
              <a:rPr lang="en-US" dirty="0" smtClean="0"/>
              <a:t> with largest h(s), earmark them.</a:t>
            </a:r>
          </a:p>
          <a:p>
            <a:pPr lvl="1"/>
            <a:endParaRPr lang="en-US" dirty="0"/>
          </a:p>
          <a:p>
            <a:r>
              <a:rPr lang="en-US" dirty="0" smtClean="0"/>
              <a:t>(Optional, if t=1) process all the reads</a:t>
            </a:r>
            <a:r>
              <a:rPr lang="en-US" dirty="0" smtClean="0"/>
              <a:t> of length at least k+</a:t>
            </a:r>
            <a:r>
              <a:rPr lang="el-GR" dirty="0" smtClean="0"/>
              <a:t>Δ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only one k-</a:t>
            </a:r>
            <a:r>
              <a:rPr lang="en-US" dirty="0" err="1" smtClean="0"/>
              <a:t>mer</a:t>
            </a:r>
            <a:r>
              <a:rPr lang="en-US" dirty="0" smtClean="0"/>
              <a:t> is earmarked, select k-</a:t>
            </a:r>
            <a:r>
              <a:rPr lang="en-US" dirty="0" err="1" smtClean="0"/>
              <a:t>mer</a:t>
            </a:r>
            <a:r>
              <a:rPr lang="en-US" dirty="0" smtClean="0"/>
              <a:t> with the second largest h(s) and earmark it.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Induced tips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that overlap need to be “connected”: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leads to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99" y="2348880"/>
            <a:ext cx="44291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8639" y="4293096"/>
            <a:ext cx="46196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277</TotalTime>
  <Words>467</Words>
  <Application>Microsoft Office PowerPoint</Application>
  <PresentationFormat>Экран 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Earmark graph approach to de novo genome assembly</vt:lpstr>
      <vt:lpstr>Problem setting</vt:lpstr>
      <vt:lpstr>De Bruijn graph</vt:lpstr>
      <vt:lpstr>Earmark graph</vt:lpstr>
      <vt:lpstr>Which k-mers to choose?</vt:lpstr>
      <vt:lpstr>Rules of earmark selection (1)</vt:lpstr>
      <vt:lpstr>Rules of earmark selection (2)</vt:lpstr>
      <vt:lpstr>Procedure of earmark selection</vt:lpstr>
      <vt:lpstr>Induced tips</vt:lpstr>
      <vt:lpstr>Tip extension procedure (1)</vt:lpstr>
      <vt:lpstr>Tip extension procedure (2)</vt:lpstr>
      <vt:lpstr>Tip extension procedure (3)</vt:lpstr>
      <vt:lpstr>Tip extension procedure (4)</vt:lpstr>
      <vt:lpstr>Advantages over de Bruijn graph</vt:lpstr>
      <vt:lpstr>Thank you for your attention!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Earmark graph approach to de novo genome assembly</dc:title>
  <dc:creator>dvorkin-m</dc:creator>
  <cp:lastModifiedBy>dvorkin-m</cp:lastModifiedBy>
  <cp:revision>30</cp:revision>
  <dcterms:created xsi:type="dcterms:W3CDTF">2011-10-26T09:05:29Z</dcterms:created>
  <dcterms:modified xsi:type="dcterms:W3CDTF">2011-10-26T13:43:09Z</dcterms:modified>
</cp:coreProperties>
</file>