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98D8-C79C-4B4D-ACAF-F89EB508FB2E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8A2BC-9C54-4EF9-9159-6C08DE4936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8A2BC-9C54-4EF9-9159-6C08DE49369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D008-AB0E-4783-9166-0BE71FE267ED}" type="datetimeFigureOut">
              <a:rPr lang="ru-RU" smtClean="0"/>
              <a:pPr/>
              <a:t>04.11.2011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oinf.spbau.ru/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ikhail.dvork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n-US" b="1" dirty="0"/>
              <a:t>Earmark graph approach to </a:t>
            </a:r>
            <a:r>
              <a:rPr lang="en-US" b="1" i="1" dirty="0" smtClean="0"/>
              <a:t>de novo</a:t>
            </a:r>
            <a:r>
              <a:rPr lang="en-US" b="1" dirty="0" smtClean="0"/>
              <a:t> </a:t>
            </a:r>
            <a:r>
              <a:rPr lang="en-US" b="1" dirty="0"/>
              <a:t>genome assembly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367240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Mikhail </a:t>
            </a:r>
            <a:r>
              <a:rPr lang="en-US" i="1" dirty="0" err="1" smtClean="0">
                <a:solidFill>
                  <a:schemeClr val="tx1"/>
                </a:solidFill>
              </a:rPr>
              <a:t>Dvorkin</a:t>
            </a:r>
            <a:r>
              <a:rPr lang="en-US" dirty="0" smtClean="0">
                <a:solidFill>
                  <a:schemeClr val="tx1"/>
                </a:solidFill>
              </a:rPr>
              <a:t>, Alexander </a:t>
            </a:r>
            <a:r>
              <a:rPr lang="en-US" dirty="0" err="1" smtClean="0">
                <a:solidFill>
                  <a:schemeClr val="tx1"/>
                </a:solidFill>
              </a:rPr>
              <a:t>Kulikov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Max Alekseev, </a:t>
            </a:r>
            <a:r>
              <a:rPr lang="en-US" dirty="0" err="1" smtClean="0">
                <a:solidFill>
                  <a:schemeClr val="tx1"/>
                </a:solidFill>
              </a:rPr>
              <a:t>Pavel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Pevzner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Algorithmic Biology </a:t>
            </a:r>
            <a:r>
              <a:rPr lang="en-US" dirty="0" smtClean="0">
                <a:solidFill>
                  <a:schemeClr val="tx1"/>
                </a:solidFill>
              </a:rPr>
              <a:t>Lab,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Academic University,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. Petersburg, </a:t>
            </a:r>
            <a:r>
              <a:rPr lang="en-US" dirty="0" smtClean="0">
                <a:solidFill>
                  <a:schemeClr val="tx1"/>
                </a:solidFill>
              </a:rPr>
              <a:t>Russia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hlinkClick r:id="rId2"/>
              </a:rPr>
              <a:t>http://bioinf.spbau.ru/en/</a:t>
            </a:r>
            <a:endParaRPr lang="en-US" sz="2400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/>
          <a:lstStyle/>
          <a:p>
            <a:r>
              <a:rPr lang="en-US" dirty="0" smtClean="0"/>
              <a:t>Process all the reads:</a:t>
            </a:r>
          </a:p>
          <a:p>
            <a:pPr lvl="1"/>
            <a:r>
              <a:rPr lang="en-US" dirty="0" smtClean="0"/>
              <a:t>find all earmarked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in the read</a:t>
            </a:r>
          </a:p>
          <a:p>
            <a:pPr lvl="1"/>
            <a:r>
              <a:rPr lang="en-US" dirty="0" smtClean="0"/>
              <a:t>mark all but first as “having-left-neighbor”</a:t>
            </a:r>
          </a:p>
          <a:p>
            <a:pPr lvl="1"/>
            <a:r>
              <a:rPr lang="en-US" dirty="0" smtClean="0"/>
              <a:t>mark all but last as “having-right-neighbor”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i="1" dirty="0" smtClean="0"/>
              <a:t>tip</a:t>
            </a:r>
            <a:r>
              <a:rPr lang="en-US" dirty="0" smtClean="0"/>
              <a:t> as “not having left or right neighbor”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674" y="3645024"/>
            <a:ext cx="4400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that have tip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Mark all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to the correct side from the tip as</a:t>
            </a:r>
            <a:br>
              <a:rPr lang="en-US" dirty="0" smtClean="0"/>
            </a:br>
            <a:r>
              <a:rPr lang="en-US" dirty="0" smtClean="0"/>
              <a:t>Possible Tip Extensions (PTE)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01008"/>
            <a:ext cx="27241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176" y="3745582"/>
            <a:ext cx="2743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that have PTE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each PTEs, memorize whether there are earmarked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to left and to the right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3910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tip, choose its extension:</a:t>
            </a:r>
          </a:p>
          <a:p>
            <a:pPr lvl="1"/>
            <a:r>
              <a:rPr lang="en-US" dirty="0" smtClean="0"/>
              <a:t>(most preferred) PTE already chosen as another tip’s extension;</a:t>
            </a:r>
          </a:p>
          <a:p>
            <a:pPr lvl="1"/>
            <a:r>
              <a:rPr lang="en-US" dirty="0" smtClean="0"/>
              <a:t>PTE that has both left and right earmarked neighbors</a:t>
            </a:r>
          </a:p>
          <a:p>
            <a:pPr lvl="1"/>
            <a:r>
              <a:rPr lang="en-US" dirty="0" smtClean="0"/>
              <a:t>(least preferred) PTE that is furthest away (in bps)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size (in terms of both memory and number of vertices)</a:t>
            </a:r>
          </a:p>
          <a:p>
            <a:pPr lvl="1"/>
            <a:r>
              <a:rPr lang="en-US" dirty="0" smtClean="0"/>
              <a:t>fully controllable by parameter t</a:t>
            </a:r>
          </a:p>
          <a:p>
            <a:pPr lvl="1"/>
            <a:r>
              <a:rPr lang="en-US" dirty="0" smtClean="0"/>
              <a:t>corner case: actually,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Simpler “local” structure</a:t>
            </a:r>
          </a:p>
          <a:p>
            <a:pPr lvl="1"/>
            <a:r>
              <a:rPr lang="en-US" dirty="0" smtClean="0"/>
              <a:t>small repeats resolved</a:t>
            </a:r>
          </a:p>
          <a:p>
            <a:pPr lvl="1"/>
            <a:r>
              <a:rPr lang="en-US" dirty="0" smtClean="0"/>
              <a:t>small bulges removed</a:t>
            </a:r>
          </a:p>
          <a:p>
            <a:r>
              <a:rPr lang="en-US" dirty="0" smtClean="0"/>
              <a:t>Natural use of external trustiness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results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Bruijn</a:t>
                      </a:r>
                      <a:r>
                        <a:rPr lang="en-US" baseline="0" dirty="0" smtClean="0"/>
                        <a:t> graph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Earmark</a:t>
                      </a:r>
                      <a:r>
                        <a:rPr lang="en-US" baseline="0" dirty="0" smtClean="0"/>
                        <a:t> graph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10% of E. Coli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809730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62420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810354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62900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compression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1376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5644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1856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tip clipping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1310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1298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bulge removal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750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/>
          <a:lstStyle/>
          <a:p>
            <a:r>
              <a:rPr lang="en-US" dirty="0" smtClean="0"/>
              <a:t>And for your hospitality!</a:t>
            </a:r>
            <a:br>
              <a:rPr lang="en-US" dirty="0" smtClean="0"/>
            </a:br>
            <a:r>
              <a:rPr lang="en-US" dirty="0" smtClean="0"/>
              <a:t>Questions and feedback appreciated!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  <a:hlinkClick r:id="rId2"/>
              </a:rPr>
              <a:t>mikhail.dvorkin@gmail.com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Input: </a:t>
            </a:r>
            <a:r>
              <a:rPr lang="en-US" dirty="0"/>
              <a:t>a set of substrings </a:t>
            </a:r>
            <a:r>
              <a:rPr lang="en-US" dirty="0" smtClean="0"/>
              <a:t>(reads)</a:t>
            </a:r>
            <a:br>
              <a:rPr lang="en-US" dirty="0" smtClean="0"/>
            </a:br>
            <a:r>
              <a:rPr lang="en-US" dirty="0" smtClean="0"/>
              <a:t>ℛ </a:t>
            </a:r>
            <a:r>
              <a:rPr lang="en-US" dirty="0"/>
              <a:t>⊆ {A, C, G, T}</a:t>
            </a:r>
            <a:r>
              <a:rPr lang="en-US" baseline="30000" dirty="0"/>
              <a:t>𝑟</a:t>
            </a:r>
            <a:r>
              <a:rPr lang="en-US" dirty="0"/>
              <a:t> of </a:t>
            </a:r>
            <a:r>
              <a:rPr lang="en-US" dirty="0" smtClean="0"/>
              <a:t>an</a:t>
            </a:r>
            <a:r>
              <a:rPr lang="en-US" b="1" dirty="0" smtClean="0"/>
              <a:t> </a:t>
            </a:r>
            <a:r>
              <a:rPr lang="en-US" dirty="0" smtClean="0"/>
              <a:t>unknown </a:t>
            </a:r>
            <a:r>
              <a:rPr lang="en-US" dirty="0"/>
              <a:t>circular string 𝑆 ∈ {A, C, G, T}* </a:t>
            </a:r>
            <a:r>
              <a:rPr lang="en-US" dirty="0" smtClean="0"/>
              <a:t>(genome);</a:t>
            </a:r>
            <a:endParaRPr lang="en-US" dirty="0"/>
          </a:p>
          <a:p>
            <a:r>
              <a:rPr lang="en-US" b="1" dirty="0"/>
              <a:t>Output: </a:t>
            </a:r>
            <a:r>
              <a:rPr lang="en-US" dirty="0"/>
              <a:t>the genome </a:t>
            </a:r>
            <a:r>
              <a:rPr lang="en-US" dirty="0" smtClean="0"/>
              <a:t>𝑆;</a:t>
            </a:r>
            <a:endParaRPr lang="ru-RU" dirty="0"/>
          </a:p>
          <a:p>
            <a:r>
              <a:rPr lang="en-US" b="1" dirty="0"/>
              <a:t>Complications: </a:t>
            </a:r>
            <a:r>
              <a:rPr lang="en-US" dirty="0"/>
              <a:t>reads may contain errors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Goal of approach</a:t>
            </a:r>
            <a:r>
              <a:rPr lang="en-US" dirty="0" smtClean="0"/>
              <a:t>: decrease memory usage.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all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each read as vertices</a:t>
            </a:r>
          </a:p>
          <a:p>
            <a:r>
              <a:rPr lang="en-US" dirty="0" smtClean="0"/>
              <a:t>Connect two consecutive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with an edge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1"/>
            <a:ext cx="7667784" cy="32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Earmark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take </a:t>
            </a:r>
            <a:r>
              <a:rPr lang="en-US" i="1" dirty="0" smtClean="0"/>
              <a:t>some</a:t>
            </a:r>
            <a:r>
              <a:rPr lang="en-US" dirty="0" smtClean="0"/>
              <a:t>, not </a:t>
            </a:r>
            <a:r>
              <a:rPr lang="en-US" i="1" dirty="0" smtClean="0"/>
              <a:t>all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reads</a:t>
            </a:r>
          </a:p>
          <a:p>
            <a:r>
              <a:rPr lang="en-US" dirty="0" smtClean="0"/>
              <a:t>Devise a rule on whether to use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or not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7632848" cy="322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to choose?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Don’t just take random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reads</a:t>
            </a:r>
          </a:p>
          <a:p>
            <a:r>
              <a:rPr lang="en-US" dirty="0" smtClean="0"/>
              <a:t>Use some rules to “bias” the selection towards same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in different reads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14349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earmark selection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smtClean="0"/>
              <a:t>luck </a:t>
            </a:r>
            <a:r>
              <a:rPr lang="en-US" dirty="0" smtClean="0"/>
              <a:t>function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such that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)=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30000" dirty="0" err="1" smtClean="0"/>
              <a:t>RC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= min(</a:t>
            </a:r>
            <a:r>
              <a:rPr lang="en-US" i="1" dirty="0" err="1" smtClean="0"/>
              <a:t>h</a:t>
            </a:r>
            <a:r>
              <a:rPr lang="en-US" baseline="-25000" dirty="0" err="1" smtClean="0"/>
              <a:t>polynomial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</a:t>
            </a:r>
            <a:r>
              <a:rPr lang="en-US" i="1" dirty="0" err="1" smtClean="0"/>
              <a:t>h</a:t>
            </a:r>
            <a:r>
              <a:rPr lang="en-US" baseline="-25000" dirty="0" err="1" smtClean="0"/>
              <a:t>polynomial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30000" dirty="0" err="1" smtClean="0"/>
              <a:t>RC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The larger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the more likely is this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to be earmarked.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099" y="1772816"/>
            <a:ext cx="1990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earmark selection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Also to be included to “bias” the selection:</a:t>
            </a:r>
          </a:p>
          <a:p>
            <a:r>
              <a:rPr lang="en-US" dirty="0" smtClean="0"/>
              <a:t>Information on trustiness from external sources</a:t>
            </a:r>
          </a:p>
          <a:p>
            <a:r>
              <a:rPr lang="en-US" dirty="0" smtClean="0"/>
              <a:t>Frequency of this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(in data sets with uniform coverage)</a:t>
            </a:r>
          </a:p>
          <a:p>
            <a:pPr lvl="1"/>
            <a:r>
              <a:rPr lang="en-US" dirty="0" smtClean="0"/>
              <a:t>Try to discard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that appear too often: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470623"/>
            <a:ext cx="4341337" cy="147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earmark selection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of length at least </a:t>
            </a:r>
            <a:r>
              <a:rPr lang="en-US" i="1" dirty="0" smtClean="0"/>
              <a:t>k</a:t>
            </a:r>
            <a:r>
              <a:rPr lang="en-US" dirty="0" smtClean="0"/>
              <a:t>+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calculate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for every its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(note: takes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with largest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earmark them.</a:t>
            </a:r>
          </a:p>
          <a:p>
            <a:pPr lvl="1"/>
            <a:endParaRPr lang="en-US" dirty="0"/>
          </a:p>
          <a:p>
            <a:r>
              <a:rPr lang="en-US" dirty="0" smtClean="0"/>
              <a:t>(Optional, if </a:t>
            </a:r>
            <a:r>
              <a:rPr lang="en-US" i="1" dirty="0" smtClean="0"/>
              <a:t>t</a:t>
            </a:r>
            <a:r>
              <a:rPr lang="en-US" dirty="0" smtClean="0"/>
              <a:t>=1) process all the reads of length at least </a:t>
            </a:r>
            <a:r>
              <a:rPr lang="en-US" i="1" dirty="0" smtClean="0"/>
              <a:t>k</a:t>
            </a:r>
            <a:r>
              <a:rPr lang="en-US" dirty="0" smtClean="0"/>
              <a:t>+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only one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is earmarked, select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with the second largest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and earmark it.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overlap need to be “connected”: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leads to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99" y="2348880"/>
            <a:ext cx="44291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8639" y="4293096"/>
            <a:ext cx="4619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315</TotalTime>
  <Words>532</Words>
  <Application>Microsoft Office PowerPoint</Application>
  <PresentationFormat>Экран (4:3)</PresentationFormat>
  <Paragraphs>105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Earmark graph approach to de novo genome assembly</vt:lpstr>
      <vt:lpstr>Problem setting</vt:lpstr>
      <vt:lpstr>De Bruijn graph</vt:lpstr>
      <vt:lpstr>Earmark graph</vt:lpstr>
      <vt:lpstr>Which k-mers to choose?</vt:lpstr>
      <vt:lpstr>Rules of earmark selection (1)</vt:lpstr>
      <vt:lpstr>Rules of earmark selection (2)</vt:lpstr>
      <vt:lpstr>Procedure of earmark selection</vt:lpstr>
      <vt:lpstr>Induced tips</vt:lpstr>
      <vt:lpstr>Tip extension procedure (1)</vt:lpstr>
      <vt:lpstr>Tip extension procedure (2)</vt:lpstr>
      <vt:lpstr>Tip extension procedure (3)</vt:lpstr>
      <vt:lpstr>Tip extension procedure (4)</vt:lpstr>
      <vt:lpstr>Advantages over de Bruijn graph</vt:lpstr>
      <vt:lpstr>Practical results</vt:lpstr>
      <vt:lpstr>Thank you for your attention!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Earmark graph approach to de novo genome assembly</dc:title>
  <dc:creator>dvorkin-m</dc:creator>
  <cp:lastModifiedBy>dvorkin-m</cp:lastModifiedBy>
  <cp:revision>37</cp:revision>
  <dcterms:created xsi:type="dcterms:W3CDTF">2011-10-26T09:05:29Z</dcterms:created>
  <dcterms:modified xsi:type="dcterms:W3CDTF">2011-11-04T18:28:15Z</dcterms:modified>
</cp:coreProperties>
</file>