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9" r:id="rId4"/>
    <p:sldId id="277" r:id="rId6"/>
    <p:sldId id="330" r:id="rId7"/>
    <p:sldId id="258" r:id="rId8"/>
    <p:sldId id="264" r:id="rId9"/>
    <p:sldId id="265" r:id="rId10"/>
    <p:sldId id="266" r:id="rId11"/>
    <p:sldId id="267" r:id="rId12"/>
    <p:sldId id="268" r:id="rId13"/>
    <p:sldId id="269" r:id="rId14"/>
    <p:sldId id="274" r:id="rId15"/>
    <p:sldId id="275" r:id="rId16"/>
    <p:sldId id="276" r:id="rId17"/>
    <p:sldId id="371" r:id="rId18"/>
    <p:sldId id="372" r:id="rId19"/>
    <p:sldId id="375" r:id="rId20"/>
    <p:sldId id="373" r:id="rId21"/>
    <p:sldId id="376" r:id="rId22"/>
    <p:sldId id="374" r:id="rId23"/>
    <p:sldId id="278" r:id="rId24"/>
    <p:sldId id="331" r:id="rId25"/>
    <p:sldId id="262" r:id="rId26"/>
    <p:sldId id="261" r:id="rId27"/>
    <p:sldId id="292" r:id="rId28"/>
    <p:sldId id="294" r:id="rId29"/>
    <p:sldId id="295" r:id="rId30"/>
    <p:sldId id="296" r:id="rId31"/>
    <p:sldId id="297" r:id="rId32"/>
    <p:sldId id="293" r:id="rId33"/>
    <p:sldId id="301" r:id="rId34"/>
    <p:sldId id="299" r:id="rId35"/>
    <p:sldId id="313" r:id="rId36"/>
    <p:sldId id="300" r:id="rId37"/>
    <p:sldId id="302" r:id="rId38"/>
    <p:sldId id="305" r:id="rId39"/>
    <p:sldId id="303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4" r:id="rId48"/>
    <p:sldId id="315" r:id="rId49"/>
    <p:sldId id="316" r:id="rId50"/>
    <p:sldId id="317" r:id="rId51"/>
    <p:sldId id="260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里只挑选了和我们关系最密切的两种会议类型。还存在着其他类型的会议。比如公司高管的年中会议，为什么要去很远的地方开。一是感受当地的文化底蕴，二是远离自己的舒适区，三是在一个离家远的地方、对外界的人事物都很陌生的情况下，会更加拉进彼此之间的距离，进而提高团队凝聚力和向心力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20837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66241"/>
            <a:ext cx="9144000" cy="52945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838202" y="2954720"/>
            <a:ext cx="10515598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000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00" y="2021224"/>
            <a:ext cx="9512300" cy="1376362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9900" y="3541714"/>
            <a:ext cx="8712200" cy="59405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  <p:sp>
        <p:nvSpPr>
          <p:cNvPr id="19" name="MH_Other_6"/>
          <p:cNvSpPr/>
          <p:nvPr>
            <p:custDataLst>
              <p:tags r:id="rId2"/>
            </p:custDataLst>
          </p:nvPr>
        </p:nvSpPr>
        <p:spPr>
          <a:xfrm>
            <a:off x="11207860" y="3024080"/>
            <a:ext cx="413038" cy="413038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0" name="MH_Other_3"/>
          <p:cNvSpPr/>
          <p:nvPr>
            <p:custDataLst>
              <p:tags r:id="rId3"/>
            </p:custDataLst>
          </p:nvPr>
        </p:nvSpPr>
        <p:spPr>
          <a:xfrm>
            <a:off x="9603373" y="4207266"/>
            <a:ext cx="199747" cy="199747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1107987" y="4457601"/>
            <a:ext cx="199747" cy="199747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2" name="MH_Other_7"/>
          <p:cNvSpPr/>
          <p:nvPr>
            <p:custDataLst>
              <p:tags r:id="rId5"/>
            </p:custDataLst>
          </p:nvPr>
        </p:nvSpPr>
        <p:spPr>
          <a:xfrm>
            <a:off x="10566015" y="4245319"/>
            <a:ext cx="612431" cy="612431"/>
          </a:xfrm>
          <a:prstGeom prst="ellipse">
            <a:avLst/>
          </a:prstGeom>
          <a:noFill/>
          <a:ln w="6350">
            <a:solidFill>
              <a:schemeClr val="accent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3" name="MH_Other_7"/>
          <p:cNvSpPr/>
          <p:nvPr>
            <p:custDataLst>
              <p:tags r:id="rId6"/>
            </p:custDataLst>
          </p:nvPr>
        </p:nvSpPr>
        <p:spPr>
          <a:xfrm>
            <a:off x="10366267" y="3875353"/>
            <a:ext cx="612431" cy="612431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6" name="MH_Other_3"/>
          <p:cNvSpPr/>
          <p:nvPr>
            <p:custDataLst>
              <p:tags r:id="rId7"/>
            </p:custDataLst>
          </p:nvPr>
        </p:nvSpPr>
        <p:spPr>
          <a:xfrm>
            <a:off x="2614456" y="1617838"/>
            <a:ext cx="213713" cy="213713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7" name="MH_Other_5"/>
          <p:cNvSpPr/>
          <p:nvPr>
            <p:custDataLst>
              <p:tags r:id="rId8"/>
            </p:custDataLst>
          </p:nvPr>
        </p:nvSpPr>
        <p:spPr>
          <a:xfrm>
            <a:off x="1457079" y="1687285"/>
            <a:ext cx="336400" cy="336400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8" name="MH_Other_7"/>
          <p:cNvSpPr/>
          <p:nvPr>
            <p:custDataLst>
              <p:tags r:id="rId9"/>
            </p:custDataLst>
          </p:nvPr>
        </p:nvSpPr>
        <p:spPr>
          <a:xfrm>
            <a:off x="1654434" y="1433843"/>
            <a:ext cx="655251" cy="655251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9" name="MH_Other_8"/>
          <p:cNvSpPr/>
          <p:nvPr>
            <p:custDataLst>
              <p:tags r:id="rId10"/>
            </p:custDataLst>
          </p:nvPr>
        </p:nvSpPr>
        <p:spPr>
          <a:xfrm>
            <a:off x="838200" y="1582346"/>
            <a:ext cx="498410" cy="498410"/>
          </a:xfrm>
          <a:prstGeom prst="ellipse">
            <a:avLst/>
          </a:prstGeom>
          <a:noFill/>
          <a:ln w="6350">
            <a:solidFill>
              <a:schemeClr val="accent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endParaRPr lang="zh-CN" altLang="en-US"/>
          </a:p>
        </p:txBody>
      </p:sp>
      <p:sp>
        <p:nvSpPr>
          <p:cNvPr id="30" name="MH_Other_10"/>
          <p:cNvSpPr/>
          <p:nvPr>
            <p:custDataLst>
              <p:tags r:id="rId11"/>
            </p:custDataLst>
          </p:nvPr>
        </p:nvSpPr>
        <p:spPr>
          <a:xfrm>
            <a:off x="1153912" y="1024621"/>
            <a:ext cx="335040" cy="335040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31" name="MH_Other_3"/>
          <p:cNvSpPr/>
          <p:nvPr>
            <p:custDataLst>
              <p:tags r:id="rId12"/>
            </p:custDataLst>
          </p:nvPr>
        </p:nvSpPr>
        <p:spPr>
          <a:xfrm>
            <a:off x="4224270" y="1885677"/>
            <a:ext cx="213713" cy="213713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32" name="MH_Other_7"/>
          <p:cNvSpPr/>
          <p:nvPr>
            <p:custDataLst>
              <p:tags r:id="rId13"/>
            </p:custDataLst>
          </p:nvPr>
        </p:nvSpPr>
        <p:spPr>
          <a:xfrm>
            <a:off x="3644403" y="1658552"/>
            <a:ext cx="655251" cy="655251"/>
          </a:xfrm>
          <a:prstGeom prst="ellipse">
            <a:avLst/>
          </a:prstGeom>
          <a:noFill/>
          <a:ln w="6350">
            <a:solidFill>
              <a:schemeClr val="accent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8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06514" y="2545725"/>
            <a:ext cx="6978972" cy="176655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3429000"/>
            <a:ext cx="2606514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9585486" y="3429000"/>
            <a:ext cx="2606514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2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4950"/>
            <a:ext cx="10515600" cy="4672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72.xml"/><Relationship Id="rId20" Type="http://schemas.openxmlformats.org/officeDocument/2006/relationships/tags" Target="../tags/tag71.xml"/><Relationship Id="rId2" Type="http://schemas.openxmlformats.org/officeDocument/2006/relationships/tags" Target="../tags/tag53.xml"/><Relationship Id="rId19" Type="http://schemas.openxmlformats.org/officeDocument/2006/relationships/tags" Target="../tags/tag70.xml"/><Relationship Id="rId18" Type="http://schemas.openxmlformats.org/officeDocument/2006/relationships/tags" Target="../tags/tag69.xml"/><Relationship Id="rId17" Type="http://schemas.openxmlformats.org/officeDocument/2006/relationships/tags" Target="../tags/tag68.xml"/><Relationship Id="rId16" Type="http://schemas.openxmlformats.org/officeDocument/2006/relationships/tags" Target="../tags/tag67.xml"/><Relationship Id="rId15" Type="http://schemas.openxmlformats.org/officeDocument/2006/relationships/tags" Target="../tags/tag66.xml"/><Relationship Id="rId14" Type="http://schemas.openxmlformats.org/officeDocument/2006/relationships/tags" Target="../tags/tag65.xml"/><Relationship Id="rId13" Type="http://schemas.openxmlformats.org/officeDocument/2006/relationships/tags" Target="../tags/tag64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tags" Target="../tags/tag5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tags" Target="../tags/tag9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28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tags" Target="../tags/tag147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182.xml"/><Relationship Id="rId8" Type="http://schemas.openxmlformats.org/officeDocument/2006/relationships/tags" Target="../tags/tag181.xml"/><Relationship Id="rId7" Type="http://schemas.openxmlformats.org/officeDocument/2006/relationships/tags" Target="../tags/tag180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84.xml"/><Relationship Id="rId10" Type="http://schemas.openxmlformats.org/officeDocument/2006/relationships/tags" Target="../tags/tag183.xml"/><Relationship Id="rId1" Type="http://schemas.openxmlformats.org/officeDocument/2006/relationships/tags" Target="../tags/tag17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tags" Target="../tags/tag192.xml"/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tags" Target="../tags/tag188.xml"/><Relationship Id="rId3" Type="http://schemas.openxmlformats.org/officeDocument/2006/relationships/tags" Target="../tags/tag187.x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205.xml"/><Relationship Id="rId20" Type="http://schemas.openxmlformats.org/officeDocument/2006/relationships/tags" Target="../tags/tag204.xml"/><Relationship Id="rId2" Type="http://schemas.openxmlformats.org/officeDocument/2006/relationships/tags" Target="../tags/tag186.xml"/><Relationship Id="rId19" Type="http://schemas.openxmlformats.org/officeDocument/2006/relationships/tags" Target="../tags/tag203.xml"/><Relationship Id="rId18" Type="http://schemas.openxmlformats.org/officeDocument/2006/relationships/tags" Target="../tags/tag202.xml"/><Relationship Id="rId17" Type="http://schemas.openxmlformats.org/officeDocument/2006/relationships/tags" Target="../tags/tag201.xml"/><Relationship Id="rId16" Type="http://schemas.openxmlformats.org/officeDocument/2006/relationships/tags" Target="../tags/tag200.xml"/><Relationship Id="rId15" Type="http://schemas.openxmlformats.org/officeDocument/2006/relationships/tags" Target="../tags/tag199.xml"/><Relationship Id="rId14" Type="http://schemas.openxmlformats.org/officeDocument/2006/relationships/tags" Target="../tags/tag198.xml"/><Relationship Id="rId13" Type="http://schemas.openxmlformats.org/officeDocument/2006/relationships/tags" Target="../tags/tag197.xml"/><Relationship Id="rId12" Type="http://schemas.openxmlformats.org/officeDocument/2006/relationships/tags" Target="../tags/tag196.xml"/><Relationship Id="rId11" Type="http://schemas.openxmlformats.org/officeDocument/2006/relationships/tags" Target="../tags/tag195.xml"/><Relationship Id="rId10" Type="http://schemas.openxmlformats.org/officeDocument/2006/relationships/tags" Target="../tags/tag194.xml"/><Relationship Id="rId1" Type="http://schemas.openxmlformats.org/officeDocument/2006/relationships/tags" Target="../tags/tag185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06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216.xml"/><Relationship Id="rId1" Type="http://schemas.openxmlformats.org/officeDocument/2006/relationships/tags" Target="../tags/tag215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225.xml"/><Relationship Id="rId8" Type="http://schemas.openxmlformats.org/officeDocument/2006/relationships/tags" Target="../tags/tag224.xml"/><Relationship Id="rId7" Type="http://schemas.openxmlformats.org/officeDocument/2006/relationships/tags" Target="../tags/tag223.xml"/><Relationship Id="rId6" Type="http://schemas.openxmlformats.org/officeDocument/2006/relationships/tags" Target="../tags/tag222.xml"/><Relationship Id="rId5" Type="http://schemas.openxmlformats.org/officeDocument/2006/relationships/tags" Target="../tags/tag221.xml"/><Relationship Id="rId4" Type="http://schemas.openxmlformats.org/officeDocument/2006/relationships/tags" Target="../tags/tag220.xml"/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3" Type="http://schemas.openxmlformats.org/officeDocument/2006/relationships/notesSlide" Target="../notesSlides/notesSlide12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27.xml"/><Relationship Id="rId10" Type="http://schemas.openxmlformats.org/officeDocument/2006/relationships/tags" Target="../tags/tag226.xml"/><Relationship Id="rId1" Type="http://schemas.openxmlformats.org/officeDocument/2006/relationships/tags" Target="../tags/tag217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34.xml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" Type="http://schemas.openxmlformats.org/officeDocument/2006/relationships/tags" Target="../tags/tag228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3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249.xml"/><Relationship Id="rId6" Type="http://schemas.openxmlformats.org/officeDocument/2006/relationships/image" Target="../media/image4.png"/><Relationship Id="rId5" Type="http://schemas.openxmlformats.org/officeDocument/2006/relationships/tags" Target="../tags/tag248.xml"/><Relationship Id="rId4" Type="http://schemas.openxmlformats.org/officeDocument/2006/relationships/tags" Target="../tags/tag247.xml"/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" Type="http://schemas.openxmlformats.org/officeDocument/2006/relationships/tags" Target="../tags/tag24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256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61.xml"/><Relationship Id="rId5" Type="http://schemas.openxmlformats.org/officeDocument/2006/relationships/image" Target="../media/image4.png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66.xml"/><Relationship Id="rId4" Type="http://schemas.openxmlformats.org/officeDocument/2006/relationships/tags" Target="../tags/tag265.xml"/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" Type="http://schemas.openxmlformats.org/officeDocument/2006/relationships/tags" Target="../tags/tag26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tags" Target="../tags/tag275.xml"/><Relationship Id="rId8" Type="http://schemas.openxmlformats.org/officeDocument/2006/relationships/tags" Target="../tags/tag274.xml"/><Relationship Id="rId7" Type="http://schemas.openxmlformats.org/officeDocument/2006/relationships/tags" Target="../tags/tag273.xml"/><Relationship Id="rId6" Type="http://schemas.openxmlformats.org/officeDocument/2006/relationships/tags" Target="../tags/tag272.xml"/><Relationship Id="rId5" Type="http://schemas.openxmlformats.org/officeDocument/2006/relationships/tags" Target="../tags/tag271.xml"/><Relationship Id="rId4" Type="http://schemas.openxmlformats.org/officeDocument/2006/relationships/tags" Target="../tags/tag270.xml"/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67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80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tags" Target="../tags/tag279.xml"/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tags" Target="../tags/tag276.xml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85.xml"/><Relationship Id="rId4" Type="http://schemas.openxmlformats.org/officeDocument/2006/relationships/tags" Target="../tags/tag284.xml"/><Relationship Id="rId3" Type="http://schemas.openxmlformats.org/officeDocument/2006/relationships/tags" Target="../tags/tag283.xml"/><Relationship Id="rId2" Type="http://schemas.openxmlformats.org/officeDocument/2006/relationships/tags" Target="../tags/tag282.xml"/><Relationship Id="rId1" Type="http://schemas.openxmlformats.org/officeDocument/2006/relationships/tags" Target="../tags/tag281.xml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90.xml"/><Relationship Id="rId4" Type="http://schemas.openxmlformats.org/officeDocument/2006/relationships/tags" Target="../tags/tag289.xml"/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" Type="http://schemas.openxmlformats.org/officeDocument/2006/relationships/tags" Target="../tags/tag286.xml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95.xml"/><Relationship Id="rId4" Type="http://schemas.openxmlformats.org/officeDocument/2006/relationships/tags" Target="../tags/tag294.xml"/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" Type="http://schemas.openxmlformats.org/officeDocument/2006/relationships/tags" Target="../tags/tag291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297.xml"/><Relationship Id="rId1" Type="http://schemas.openxmlformats.org/officeDocument/2006/relationships/tags" Target="../tags/tag296.xml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tags" Target="../tags/tag305.xml"/><Relationship Id="rId7" Type="http://schemas.openxmlformats.org/officeDocument/2006/relationships/tags" Target="../tags/tag304.xml"/><Relationship Id="rId6" Type="http://schemas.openxmlformats.org/officeDocument/2006/relationships/tags" Target="../tags/tag303.xml"/><Relationship Id="rId5" Type="http://schemas.openxmlformats.org/officeDocument/2006/relationships/tags" Target="../tags/tag302.xml"/><Relationship Id="rId4" Type="http://schemas.openxmlformats.org/officeDocument/2006/relationships/tags" Target="../tags/tag301.xml"/><Relationship Id="rId3" Type="http://schemas.openxmlformats.org/officeDocument/2006/relationships/tags" Target="../tags/tag300.xml"/><Relationship Id="rId2" Type="http://schemas.openxmlformats.org/officeDocument/2006/relationships/tags" Target="../tags/tag299.xml"/><Relationship Id="rId10" Type="http://schemas.openxmlformats.org/officeDocument/2006/relationships/notesSlide" Target="../notesSlides/notesSlide15.xml"/><Relationship Id="rId1" Type="http://schemas.openxmlformats.org/officeDocument/2006/relationships/tags" Target="../tags/tag298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311.xml"/><Relationship Id="rId5" Type="http://schemas.openxmlformats.org/officeDocument/2006/relationships/tags" Target="../tags/tag310.xml"/><Relationship Id="rId4" Type="http://schemas.openxmlformats.org/officeDocument/2006/relationships/tags" Target="../tags/tag309.xml"/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tags" Target="../tags/tag306.xml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tags" Target="../tags/tag320.xml"/><Relationship Id="rId8" Type="http://schemas.openxmlformats.org/officeDocument/2006/relationships/tags" Target="../tags/tag319.xml"/><Relationship Id="rId7" Type="http://schemas.openxmlformats.org/officeDocument/2006/relationships/tags" Target="../tags/tag318.xml"/><Relationship Id="rId6" Type="http://schemas.openxmlformats.org/officeDocument/2006/relationships/tags" Target="../tags/tag317.xml"/><Relationship Id="rId5" Type="http://schemas.openxmlformats.org/officeDocument/2006/relationships/tags" Target="../tags/tag316.xml"/><Relationship Id="rId4" Type="http://schemas.openxmlformats.org/officeDocument/2006/relationships/tags" Target="../tags/tag315.xml"/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3" Type="http://schemas.openxmlformats.org/officeDocument/2006/relationships/notesSlide" Target="../notesSlides/notesSlide17.xml"/><Relationship Id="rId12" Type="http://schemas.openxmlformats.org/officeDocument/2006/relationships/slideLayout" Target="../slideLayouts/slideLayout3.xml"/><Relationship Id="rId11" Type="http://schemas.openxmlformats.org/officeDocument/2006/relationships/tags" Target="../tags/tag322.xml"/><Relationship Id="rId10" Type="http://schemas.openxmlformats.org/officeDocument/2006/relationships/tags" Target="../tags/tag321.xml"/><Relationship Id="rId1" Type="http://schemas.openxmlformats.org/officeDocument/2006/relationships/tags" Target="../tags/tag312.xml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325.xml"/><Relationship Id="rId3" Type="http://schemas.openxmlformats.org/officeDocument/2006/relationships/tags" Target="../tags/tag324.xml"/><Relationship Id="rId2" Type="http://schemas.openxmlformats.org/officeDocument/2006/relationships/image" Target="../media/image8.png"/><Relationship Id="rId1" Type="http://schemas.openxmlformats.org/officeDocument/2006/relationships/tags" Target="../tags/tag32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8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4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7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0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28115" y="2163445"/>
            <a:ext cx="93357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>
                <a:latin typeface="隶书" panose="02010509060101010101" charset="-122"/>
                <a:ea typeface="隶书" panose="02010509060101010101" charset="-122"/>
              </a:rPr>
              <a:t>目标、时间管理及高效会议</a:t>
            </a:r>
            <a:endParaRPr lang="zh-CN" altLang="en-US" sz="440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77990" y="3579495"/>
            <a:ext cx="43884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3200">
                <a:latin typeface="隶书" panose="02010509060101010101" charset="-122"/>
                <a:ea typeface="隶书" panose="02010509060101010101" charset="-122"/>
              </a:rPr>
              <a:t>王昕岩</a:t>
            </a:r>
            <a:endParaRPr lang="zh-CN" altLang="en-US" sz="3200">
              <a:latin typeface="隶书" panose="02010509060101010101" charset="-122"/>
              <a:ea typeface="隶书" panose="02010509060101010101" charset="-122"/>
            </a:endParaRPr>
          </a:p>
          <a:p>
            <a:pPr algn="r"/>
            <a:r>
              <a:rPr lang="zh-CN" altLang="en-US" sz="3200">
                <a:latin typeface="隶书" panose="02010509060101010101" charset="-122"/>
                <a:ea typeface="隶书" panose="02010509060101010101" charset="-122"/>
              </a:rPr>
              <a:t>万师傅大数据组组长</a:t>
            </a:r>
            <a:endParaRPr lang="zh-CN" altLang="en-US" sz="3200">
              <a:latin typeface="隶书" panose="02010509060101010101" charset="-122"/>
              <a:ea typeface="隶书" panose="02010509060101010101" charset="-122"/>
            </a:endParaRPr>
          </a:p>
          <a:p>
            <a:pPr algn="r"/>
            <a:r>
              <a:rPr lang="zh-CN" altLang="en-US" sz="3200">
                <a:latin typeface="隶书" panose="02010509060101010101" charset="-122"/>
                <a:ea typeface="隶书" panose="02010509060101010101" charset="-122"/>
              </a:rPr>
              <a:t>阿里云</a:t>
            </a:r>
            <a:r>
              <a:rPr lang="en-US" altLang="zh-CN" sz="3200">
                <a:latin typeface="隶书" panose="02010509060101010101" charset="-122"/>
                <a:ea typeface="隶书" panose="02010509060101010101" charset="-122"/>
              </a:rPr>
              <a:t>MVP</a:t>
            </a:r>
            <a:endParaRPr lang="en-US" altLang="zh-CN" sz="3200"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1"/>
    </p:custDataLst>
  </p:cSld>
  <p:clrMapOvr>
    <a:masterClrMapping/>
  </p:clrMapOvr>
  <p:transition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60560" y="180340"/>
            <a:ext cx="24003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目标管理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48555" y="1040765"/>
            <a:ext cx="22948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ea typeface="隶书" panose="02010509060101010101" charset="-122"/>
                <a:cs typeface="+mn-lt"/>
              </a:rPr>
              <a:t>公司的目标</a:t>
            </a:r>
            <a:endParaRPr lang="zh-CN" altLang="en-US" sz="3200">
              <a:ea typeface="隶书" panose="02010509060101010101" charset="-122"/>
              <a:cs typeface="+mn-lt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02260" y="180340"/>
            <a:ext cx="3187065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rgbClr val="FFFF00"/>
                </a:solidFill>
                <a:ea typeface="隶书" panose="02010509060101010101" charset="-122"/>
                <a:cs typeface="+mn-lt"/>
              </a:rPr>
              <a:t>目标的连锁</a:t>
            </a:r>
            <a:endParaRPr lang="zh-CN" altLang="en-US" sz="3600" dirty="0">
              <a:solidFill>
                <a:srgbClr val="FFFF00"/>
              </a:solidFill>
              <a:ea typeface="隶书" panose="02010509060101010101" charset="-122"/>
              <a:cs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45050" y="2059305"/>
            <a:ext cx="2501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ea typeface="隶书" panose="02010509060101010101" charset="-122"/>
                <a:cs typeface="+mn-lt"/>
              </a:rPr>
              <a:t>部门</a:t>
            </a:r>
            <a:r>
              <a:rPr lang="en-US" altLang="zh-CN" sz="3200">
                <a:ea typeface="隶书" panose="02010509060101010101" charset="-122"/>
                <a:cs typeface="+mn-lt"/>
              </a:rPr>
              <a:t>B</a:t>
            </a:r>
            <a:r>
              <a:rPr lang="zh-CN" altLang="en-US" sz="3200">
                <a:ea typeface="隶书" panose="02010509060101010101" charset="-122"/>
                <a:cs typeface="+mn-lt"/>
              </a:rPr>
              <a:t>的目标</a:t>
            </a:r>
            <a:endParaRPr lang="zh-CN" altLang="en-US" sz="3200">
              <a:ea typeface="隶书" panose="02010509060101010101" charset="-122"/>
              <a:cs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05915" y="2059305"/>
            <a:ext cx="2501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ea typeface="隶书" panose="02010509060101010101" charset="-122"/>
                <a:cs typeface="+mn-lt"/>
              </a:rPr>
              <a:t>部门</a:t>
            </a:r>
            <a:r>
              <a:rPr lang="en-US" altLang="zh-CN" sz="3200">
                <a:ea typeface="隶书" panose="02010509060101010101" charset="-122"/>
                <a:cs typeface="+mn-lt"/>
              </a:rPr>
              <a:t>A</a:t>
            </a:r>
            <a:r>
              <a:rPr lang="zh-CN" altLang="en-US" sz="3200">
                <a:ea typeface="隶书" panose="02010509060101010101" charset="-122"/>
                <a:cs typeface="+mn-lt"/>
              </a:rPr>
              <a:t>的目标</a:t>
            </a:r>
            <a:endParaRPr lang="zh-CN" altLang="en-US" sz="3200">
              <a:ea typeface="隶书" panose="02010509060101010101" charset="-122"/>
              <a:cs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84820" y="2059305"/>
            <a:ext cx="2597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ea typeface="隶书" panose="02010509060101010101" charset="-122"/>
                <a:cs typeface="+mn-lt"/>
              </a:rPr>
              <a:t>部门</a:t>
            </a:r>
            <a:r>
              <a:rPr lang="en-US" altLang="zh-CN" sz="3200">
                <a:ea typeface="隶书" panose="02010509060101010101" charset="-122"/>
                <a:cs typeface="+mn-lt"/>
              </a:rPr>
              <a:t>C</a:t>
            </a:r>
            <a:r>
              <a:rPr lang="zh-CN" altLang="en-US" sz="3200">
                <a:ea typeface="隶书" panose="02010509060101010101" charset="-122"/>
                <a:cs typeface="+mn-lt"/>
              </a:rPr>
              <a:t>的目标</a:t>
            </a:r>
            <a:endParaRPr lang="zh-CN" altLang="en-US" sz="3200">
              <a:ea typeface="隶书" panose="02010509060101010101" charset="-122"/>
              <a:cs typeface="+mn-lt"/>
            </a:endParaRPr>
          </a:p>
        </p:txBody>
      </p:sp>
      <p:cxnSp>
        <p:nvCxnSpPr>
          <p:cNvPr id="9" name="曲线连接符 8"/>
          <p:cNvCxnSpPr>
            <a:stCxn id="5" idx="2"/>
            <a:endCxn id="7" idx="0"/>
          </p:cNvCxnSpPr>
          <p:nvPr/>
        </p:nvCxnSpPr>
        <p:spPr>
          <a:xfrm rot="5400000">
            <a:off x="4258945" y="221615"/>
            <a:ext cx="434975" cy="3239135"/>
          </a:xfrm>
          <a:prstGeom prst="curvedConnector3">
            <a:avLst>
              <a:gd name="adj1" fmla="val 500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5" idx="2"/>
            <a:endCxn id="2" idx="0"/>
          </p:cNvCxnSpPr>
          <p:nvPr/>
        </p:nvCxnSpPr>
        <p:spPr>
          <a:xfrm rot="5400000">
            <a:off x="5878830" y="1841500"/>
            <a:ext cx="434975" cy="31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5" idx="2"/>
            <a:endCxn id="8" idx="0"/>
          </p:cNvCxnSpPr>
          <p:nvPr/>
        </p:nvCxnSpPr>
        <p:spPr>
          <a:xfrm rot="5400000" flipV="1">
            <a:off x="7522210" y="197485"/>
            <a:ext cx="434975" cy="3287395"/>
          </a:xfrm>
          <a:prstGeom prst="curvedConnector3">
            <a:avLst>
              <a:gd name="adj1" fmla="val 50073"/>
            </a:avLst>
          </a:prstGeom>
          <a:ln>
            <a:solidFill>
              <a:srgbClr val="FFFF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845050" y="3357880"/>
            <a:ext cx="2501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ea typeface="隶书" panose="02010509060101010101" charset="-122"/>
                <a:cs typeface="+mn-lt"/>
              </a:rPr>
              <a:t>Team B</a:t>
            </a:r>
            <a:r>
              <a:rPr lang="zh-CN" altLang="en-US" sz="2800">
                <a:ea typeface="隶书" panose="02010509060101010101" charset="-122"/>
                <a:cs typeface="+mn-lt"/>
              </a:rPr>
              <a:t>的目标</a:t>
            </a:r>
            <a:endParaRPr lang="zh-CN" altLang="en-US" sz="2800">
              <a:ea typeface="隶书" panose="02010509060101010101" charset="-122"/>
              <a:cs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05280" y="3357880"/>
            <a:ext cx="2501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ea typeface="隶书" panose="02010509060101010101" charset="-122"/>
                <a:cs typeface="+mn-lt"/>
              </a:rPr>
              <a:t>Team A</a:t>
            </a:r>
            <a:r>
              <a:rPr lang="zh-CN" altLang="en-US" sz="2800">
                <a:ea typeface="隶书" panose="02010509060101010101" charset="-122"/>
                <a:cs typeface="+mn-lt"/>
              </a:rPr>
              <a:t>的目标</a:t>
            </a:r>
            <a:endParaRPr lang="zh-CN" altLang="en-US" sz="2800">
              <a:ea typeface="隶书" panose="02010509060101010101" charset="-122"/>
              <a:cs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131810" y="3357880"/>
            <a:ext cx="2501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ea typeface="隶书" panose="02010509060101010101" charset="-122"/>
                <a:cs typeface="+mn-lt"/>
              </a:rPr>
              <a:t>Team C</a:t>
            </a:r>
            <a:r>
              <a:rPr lang="zh-CN" altLang="en-US" sz="2800">
                <a:ea typeface="隶书" panose="02010509060101010101" charset="-122"/>
                <a:cs typeface="+mn-lt"/>
              </a:rPr>
              <a:t>的目标</a:t>
            </a:r>
            <a:endParaRPr lang="zh-CN" altLang="en-US" sz="2800">
              <a:ea typeface="隶书" panose="02010509060101010101" charset="-122"/>
              <a:cs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45050" y="4594225"/>
            <a:ext cx="2501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ea typeface="隶书" panose="02010509060101010101" charset="-122"/>
                <a:cs typeface="+mn-lt"/>
                <a:sym typeface="+mn-ea"/>
              </a:rPr>
              <a:t>个人</a:t>
            </a:r>
            <a:r>
              <a:rPr lang="en-US" altLang="zh-CN" sz="2800">
                <a:ea typeface="隶书" panose="02010509060101010101" charset="-122"/>
                <a:cs typeface="+mn-lt"/>
              </a:rPr>
              <a:t>B</a:t>
            </a:r>
            <a:r>
              <a:rPr lang="zh-CN" altLang="en-US" sz="2800">
                <a:ea typeface="隶书" panose="02010509060101010101" charset="-122"/>
                <a:cs typeface="+mn-lt"/>
              </a:rPr>
              <a:t>的目标</a:t>
            </a:r>
            <a:endParaRPr lang="zh-CN" altLang="en-US" sz="2800">
              <a:ea typeface="隶书" panose="02010509060101010101" charset="-122"/>
              <a:cs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05280" y="4594225"/>
            <a:ext cx="2501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ea typeface="隶书" panose="02010509060101010101" charset="-122"/>
                <a:cs typeface="+mn-lt"/>
              </a:rPr>
              <a:t>个人</a:t>
            </a:r>
            <a:r>
              <a:rPr lang="en-US" altLang="zh-CN" sz="2800">
                <a:ea typeface="隶书" panose="02010509060101010101" charset="-122"/>
                <a:cs typeface="+mn-lt"/>
              </a:rPr>
              <a:t>A</a:t>
            </a:r>
            <a:r>
              <a:rPr lang="zh-CN" altLang="en-US" sz="2800">
                <a:ea typeface="隶书" panose="02010509060101010101" charset="-122"/>
                <a:cs typeface="+mn-lt"/>
              </a:rPr>
              <a:t>的目标</a:t>
            </a:r>
            <a:endParaRPr lang="zh-CN" altLang="en-US" sz="2800">
              <a:ea typeface="隶书" panose="02010509060101010101" charset="-122"/>
              <a:cs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131810" y="4594225"/>
            <a:ext cx="2501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ea typeface="隶书" panose="02010509060101010101" charset="-122"/>
                <a:cs typeface="+mn-lt"/>
                <a:sym typeface="+mn-ea"/>
              </a:rPr>
              <a:t>个人</a:t>
            </a:r>
            <a:r>
              <a:rPr lang="en-US" altLang="zh-CN" sz="2800">
                <a:ea typeface="隶书" panose="02010509060101010101" charset="-122"/>
                <a:cs typeface="+mn-lt"/>
              </a:rPr>
              <a:t>C</a:t>
            </a:r>
            <a:r>
              <a:rPr lang="zh-CN" altLang="en-US" sz="2800">
                <a:ea typeface="隶书" panose="02010509060101010101" charset="-122"/>
                <a:cs typeface="+mn-lt"/>
              </a:rPr>
              <a:t>的目标</a:t>
            </a:r>
            <a:endParaRPr lang="zh-CN" altLang="en-US" sz="2800">
              <a:ea typeface="隶书" panose="02010509060101010101" charset="-122"/>
              <a:cs typeface="+mn-lt"/>
            </a:endParaRPr>
          </a:p>
        </p:txBody>
      </p:sp>
      <p:cxnSp>
        <p:nvCxnSpPr>
          <p:cNvPr id="21" name="曲线连接符 20"/>
          <p:cNvCxnSpPr>
            <a:stCxn id="2" idx="2"/>
            <a:endCxn id="16" idx="0"/>
          </p:cNvCxnSpPr>
          <p:nvPr/>
        </p:nvCxnSpPr>
        <p:spPr>
          <a:xfrm rot="5400000">
            <a:off x="4118610" y="1380490"/>
            <a:ext cx="715010" cy="32397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2" idx="2"/>
            <a:endCxn id="15" idx="0"/>
          </p:cNvCxnSpPr>
          <p:nvPr/>
        </p:nvCxnSpPr>
        <p:spPr>
          <a:xfrm rot="5400000">
            <a:off x="5738495" y="3000375"/>
            <a:ext cx="715010" cy="31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2" idx="2"/>
            <a:endCxn id="17" idx="0"/>
          </p:cNvCxnSpPr>
          <p:nvPr/>
        </p:nvCxnSpPr>
        <p:spPr>
          <a:xfrm rot="5400000" flipV="1">
            <a:off x="7381875" y="1356995"/>
            <a:ext cx="715010" cy="32867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15" idx="2"/>
            <a:endCxn id="19" idx="0"/>
          </p:cNvCxnSpPr>
          <p:nvPr/>
        </p:nvCxnSpPr>
        <p:spPr>
          <a:xfrm rot="5400000">
            <a:off x="4119245" y="2616835"/>
            <a:ext cx="714375" cy="32397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5" idx="2"/>
            <a:endCxn id="18" idx="0"/>
          </p:cNvCxnSpPr>
          <p:nvPr/>
        </p:nvCxnSpPr>
        <p:spPr>
          <a:xfrm rot="5400000">
            <a:off x="5739130" y="4236720"/>
            <a:ext cx="714375" cy="31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endCxn id="20" idx="0"/>
          </p:cNvCxnSpPr>
          <p:nvPr/>
        </p:nvCxnSpPr>
        <p:spPr>
          <a:xfrm>
            <a:off x="6095365" y="3888105"/>
            <a:ext cx="3287395" cy="70612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/>
          <p:nvPr/>
        </p:nvCxnSpPr>
        <p:spPr>
          <a:xfrm rot="5400000">
            <a:off x="4258945" y="219710"/>
            <a:ext cx="434975" cy="3239135"/>
          </a:xfrm>
          <a:prstGeom prst="curvedConnector3">
            <a:avLst>
              <a:gd name="adj1" fmla="val 500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 rot="5400000">
            <a:off x="5878830" y="1839595"/>
            <a:ext cx="434975" cy="31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/>
          <p:nvPr/>
        </p:nvCxnSpPr>
        <p:spPr>
          <a:xfrm rot="5400000">
            <a:off x="4118610" y="1378585"/>
            <a:ext cx="715010" cy="32397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/>
          <p:nvPr/>
        </p:nvCxnSpPr>
        <p:spPr>
          <a:xfrm rot="5400000">
            <a:off x="5738495" y="2998470"/>
            <a:ext cx="715010" cy="31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rot="5400000">
            <a:off x="4119245" y="2614930"/>
            <a:ext cx="714375" cy="32397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/>
          <p:nvPr/>
        </p:nvCxnSpPr>
        <p:spPr>
          <a:xfrm rot="5400000" flipV="1">
            <a:off x="7381875" y="1356995"/>
            <a:ext cx="715010" cy="3286760"/>
          </a:xfrm>
          <a:prstGeom prst="curvedConnector3">
            <a:avLst>
              <a:gd name="adj1" fmla="val 50000"/>
            </a:avLst>
          </a:prstGeom>
          <a:ln>
            <a:solidFill>
              <a:srgbClr val="FFFF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曲线连接符 32"/>
          <p:cNvCxnSpPr/>
          <p:nvPr/>
        </p:nvCxnSpPr>
        <p:spPr>
          <a:xfrm rot="5400000">
            <a:off x="5739130" y="4236720"/>
            <a:ext cx="714375" cy="3175"/>
          </a:xfrm>
          <a:prstGeom prst="curvedConnector2">
            <a:avLst/>
          </a:prstGeom>
          <a:ln>
            <a:solidFill>
              <a:srgbClr val="FFFF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曲线连接符 33"/>
          <p:cNvCxnSpPr/>
          <p:nvPr/>
        </p:nvCxnSpPr>
        <p:spPr>
          <a:xfrm>
            <a:off x="6095365" y="3888105"/>
            <a:ext cx="3287395" cy="706120"/>
          </a:xfrm>
          <a:prstGeom prst="curvedConnector2">
            <a:avLst/>
          </a:prstGeom>
          <a:ln>
            <a:solidFill>
              <a:srgbClr val="FFFF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曲线连接符 34"/>
          <p:cNvCxnSpPr/>
          <p:nvPr/>
        </p:nvCxnSpPr>
        <p:spPr>
          <a:xfrm rot="5400000">
            <a:off x="4258945" y="219710"/>
            <a:ext cx="434975" cy="3239135"/>
          </a:xfrm>
          <a:prstGeom prst="curvedConnector3">
            <a:avLst>
              <a:gd name="adj1" fmla="val 50073"/>
            </a:avLst>
          </a:prstGeom>
          <a:ln>
            <a:solidFill>
              <a:srgbClr val="FFFF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曲线连接符 35"/>
          <p:cNvCxnSpPr/>
          <p:nvPr/>
        </p:nvCxnSpPr>
        <p:spPr>
          <a:xfrm rot="5400000">
            <a:off x="5878830" y="1839595"/>
            <a:ext cx="434975" cy="3175"/>
          </a:xfrm>
          <a:prstGeom prst="curvedConnector2">
            <a:avLst/>
          </a:prstGeom>
          <a:ln>
            <a:solidFill>
              <a:srgbClr val="FFFF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曲线连接符 36"/>
          <p:cNvCxnSpPr/>
          <p:nvPr/>
        </p:nvCxnSpPr>
        <p:spPr>
          <a:xfrm rot="5400000">
            <a:off x="4118610" y="1378585"/>
            <a:ext cx="715010" cy="3239770"/>
          </a:xfrm>
          <a:prstGeom prst="curvedConnector3">
            <a:avLst>
              <a:gd name="adj1" fmla="val 50000"/>
            </a:avLst>
          </a:prstGeom>
          <a:ln>
            <a:solidFill>
              <a:srgbClr val="FFFF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曲线连接符 37"/>
          <p:cNvCxnSpPr/>
          <p:nvPr/>
        </p:nvCxnSpPr>
        <p:spPr>
          <a:xfrm rot="5400000">
            <a:off x="5738495" y="2998470"/>
            <a:ext cx="715010" cy="3175"/>
          </a:xfrm>
          <a:prstGeom prst="curvedConnector2">
            <a:avLst/>
          </a:prstGeom>
          <a:ln>
            <a:solidFill>
              <a:srgbClr val="FFFF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曲线连接符 38"/>
          <p:cNvCxnSpPr/>
          <p:nvPr/>
        </p:nvCxnSpPr>
        <p:spPr>
          <a:xfrm rot="5400000">
            <a:off x="4119245" y="2614930"/>
            <a:ext cx="714375" cy="3239770"/>
          </a:xfrm>
          <a:prstGeom prst="curvedConnector3">
            <a:avLst>
              <a:gd name="adj1" fmla="val 50000"/>
            </a:avLst>
          </a:prstGeom>
          <a:ln>
            <a:solidFill>
              <a:srgbClr val="FFFF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60560" y="180340"/>
            <a:ext cx="24003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目标管理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63550" y="180340"/>
            <a:ext cx="2172335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600" dirty="0">
                <a:solidFill>
                  <a:srgbClr val="FFFF00"/>
                </a:solidFill>
                <a:latin typeface="隶书" panose="02010509060101010101" charset="-122"/>
                <a:ea typeface="隶书" panose="02010509060101010101" charset="-122"/>
              </a:rPr>
              <a:t>制定计划</a:t>
            </a:r>
            <a:endParaRPr lang="zh-CN" altLang="en-US" sz="3600" dirty="0">
              <a:solidFill>
                <a:srgbClr val="FFFF00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5" name="文本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062480" y="1270635"/>
            <a:ext cx="7592695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600" dirty="0">
                <a:latin typeface="隶书" panose="02010509060101010101" charset="-122"/>
                <a:ea typeface="隶书" panose="02010509060101010101" charset="-122"/>
              </a:rPr>
              <a:t>大目标，分解成阶段性小目标</a:t>
            </a:r>
            <a:endParaRPr lang="en-US" altLang="zh-CN" sz="36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62480" y="2165350"/>
            <a:ext cx="695833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600" dirty="0">
                <a:latin typeface="隶书" panose="02010509060101010101" charset="-122"/>
                <a:ea typeface="隶书" panose="02010509060101010101" charset="-122"/>
              </a:rPr>
              <a:t>“</a:t>
            </a:r>
            <a:r>
              <a:rPr lang="zh-CN" altLang="en-US" sz="3600" dirty="0">
                <a:latin typeface="隶书" panose="02010509060101010101" charset="-122"/>
                <a:ea typeface="隶书" panose="02010509060101010101" charset="-122"/>
              </a:rPr>
              <a:t>远粗近细</a:t>
            </a:r>
            <a:r>
              <a:rPr lang="en-US" altLang="zh-CN" sz="3600" dirty="0">
                <a:latin typeface="隶书" panose="02010509060101010101" charset="-122"/>
                <a:ea typeface="隶书" panose="02010509060101010101" charset="-122"/>
              </a:rPr>
              <a:t>”</a:t>
            </a:r>
            <a:endParaRPr lang="en-US" altLang="zh-CN" sz="36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062480" y="3060065"/>
            <a:ext cx="695833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600" dirty="0">
                <a:latin typeface="隶书" panose="02010509060101010101" charset="-122"/>
                <a:ea typeface="隶书" panose="02010509060101010101" charset="-122"/>
              </a:rPr>
              <a:t>确定衡量标准</a:t>
            </a:r>
            <a:endParaRPr lang="zh-CN" altLang="en-US" sz="36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2062480" y="3954780"/>
            <a:ext cx="695833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600" dirty="0">
                <a:latin typeface="隶书" panose="02010509060101010101" charset="-122"/>
                <a:ea typeface="隶书" panose="02010509060101010101" charset="-122"/>
              </a:rPr>
              <a:t>确定时间限制</a:t>
            </a:r>
            <a:endParaRPr lang="zh-CN" altLang="en-US" sz="36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8" name="文本占位符 2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2062480" y="4849495"/>
            <a:ext cx="695833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600" dirty="0">
                <a:latin typeface="隶书" panose="02010509060101010101" charset="-122"/>
                <a:ea typeface="隶书" panose="02010509060101010101" charset="-122"/>
              </a:rPr>
              <a:t>留出处理不可预估事务的时间</a:t>
            </a:r>
            <a:endParaRPr lang="zh-CN" altLang="en-US" sz="3600" dirty="0"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8"/>
    </p:custDataLst>
  </p:cSld>
  <p:clrMapOvr>
    <a:masterClrMapping/>
  </p:clrMapOvr>
  <p:transition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60560" y="180340"/>
            <a:ext cx="24003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目标管理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83210" y="370205"/>
            <a:ext cx="2172335" cy="5937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FFFF00"/>
                </a:solidFill>
                <a:ea typeface="隶书" panose="02010509060101010101" charset="-122"/>
                <a:cs typeface="+mn-lt"/>
              </a:rPr>
              <a:t>6W3H</a:t>
            </a:r>
            <a:endParaRPr lang="en-US" altLang="zh-CN" sz="3600" dirty="0">
              <a:solidFill>
                <a:srgbClr val="FFFF00"/>
              </a:solidFill>
              <a:ea typeface="隶书" panose="02010509060101010101" charset="-122"/>
              <a:cs typeface="+mn-lt"/>
            </a:endParaRPr>
          </a:p>
        </p:txBody>
      </p:sp>
      <p:sp>
        <p:nvSpPr>
          <p:cNvPr id="5" name="文本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099945" y="963930"/>
            <a:ext cx="168656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>
                <a:ea typeface="隶书" panose="02010509060101010101" charset="-122"/>
                <a:cs typeface="+mn-lt"/>
              </a:rPr>
              <a:t>What</a:t>
            </a:r>
            <a:endParaRPr lang="en-US" altLang="zh-CN" sz="2800" dirty="0">
              <a:ea typeface="隶书" panose="02010509060101010101" charset="-122"/>
              <a:cs typeface="+mn-lt"/>
            </a:endParaRPr>
          </a:p>
        </p:txBody>
      </p:sp>
      <p:sp>
        <p:nvSpPr>
          <p:cNvPr id="8" name="文本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99945" y="1558290"/>
            <a:ext cx="168656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>
                <a:ea typeface="隶书" panose="02010509060101010101" charset="-122"/>
                <a:cs typeface="+mn-lt"/>
              </a:rPr>
              <a:t>When</a:t>
            </a:r>
            <a:endParaRPr lang="en-US" altLang="zh-CN" sz="2800" dirty="0">
              <a:ea typeface="隶书" panose="02010509060101010101" charset="-122"/>
              <a:cs typeface="+mn-lt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099945" y="2152650"/>
            <a:ext cx="168656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>
                <a:ea typeface="隶书" panose="02010509060101010101" charset="-122"/>
                <a:cs typeface="+mn-lt"/>
              </a:rPr>
              <a:t>Where</a:t>
            </a:r>
            <a:endParaRPr lang="en-US" altLang="zh-CN" sz="2800" dirty="0">
              <a:ea typeface="隶书" panose="02010509060101010101" charset="-122"/>
              <a:cs typeface="+mn-lt"/>
            </a:endParaRPr>
          </a:p>
        </p:txBody>
      </p:sp>
      <p:sp>
        <p:nvSpPr>
          <p:cNvPr id="10" name="文本占位符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2099945" y="2747010"/>
            <a:ext cx="168656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>
                <a:ea typeface="隶书" panose="02010509060101010101" charset="-122"/>
                <a:cs typeface="+mn-lt"/>
              </a:rPr>
              <a:t>Who</a:t>
            </a:r>
            <a:endParaRPr lang="en-US" altLang="zh-CN" sz="2800" dirty="0">
              <a:ea typeface="隶书" panose="02010509060101010101" charset="-122"/>
              <a:cs typeface="+mn-lt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2099945" y="3341370"/>
            <a:ext cx="168656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>
                <a:ea typeface="隶书" panose="02010509060101010101" charset="-122"/>
                <a:cs typeface="+mn-lt"/>
              </a:rPr>
              <a:t>Why</a:t>
            </a:r>
            <a:endParaRPr lang="en-US" altLang="zh-CN" sz="2800" dirty="0">
              <a:ea typeface="隶书" panose="02010509060101010101" charset="-122"/>
              <a:cs typeface="+mn-lt"/>
            </a:endParaRPr>
          </a:p>
        </p:txBody>
      </p:sp>
      <p:sp>
        <p:nvSpPr>
          <p:cNvPr id="12" name="文本占位符 2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2099945" y="3935730"/>
            <a:ext cx="168656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>
                <a:ea typeface="隶书" panose="02010509060101010101" charset="-122"/>
                <a:cs typeface="+mn-lt"/>
              </a:rPr>
              <a:t>Which</a:t>
            </a:r>
            <a:endParaRPr lang="en-US" altLang="zh-CN" sz="2800" dirty="0">
              <a:ea typeface="隶书" panose="02010509060101010101" charset="-122"/>
              <a:cs typeface="+mn-lt"/>
            </a:endParaRPr>
          </a:p>
        </p:txBody>
      </p:sp>
      <p:sp>
        <p:nvSpPr>
          <p:cNvPr id="13" name="文本占位符 2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2099945" y="4530090"/>
            <a:ext cx="2192655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>
                <a:ea typeface="隶书" panose="02010509060101010101" charset="-122"/>
                <a:cs typeface="+mn-lt"/>
              </a:rPr>
              <a:t>How to</a:t>
            </a:r>
            <a:endParaRPr lang="en-US" altLang="zh-CN" sz="2800" dirty="0">
              <a:ea typeface="隶书" panose="02010509060101010101" charset="-122"/>
              <a:cs typeface="+mn-lt"/>
            </a:endParaRPr>
          </a:p>
        </p:txBody>
      </p:sp>
      <p:sp>
        <p:nvSpPr>
          <p:cNvPr id="14" name="文本占位符 2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2099945" y="5124450"/>
            <a:ext cx="2352675" cy="59436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>
                <a:ea typeface="隶书" panose="02010509060101010101" charset="-122"/>
                <a:cs typeface="+mn-lt"/>
              </a:rPr>
              <a:t>How many</a:t>
            </a:r>
            <a:endParaRPr lang="en-US" altLang="zh-CN" sz="2800" dirty="0">
              <a:ea typeface="隶书" panose="02010509060101010101" charset="-122"/>
              <a:cs typeface="+mn-lt"/>
            </a:endParaRPr>
          </a:p>
        </p:txBody>
      </p:sp>
      <p:sp>
        <p:nvSpPr>
          <p:cNvPr id="15" name="文本占位符 2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2099945" y="5718810"/>
            <a:ext cx="2352675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>
                <a:ea typeface="隶书" panose="02010509060101010101" charset="-122"/>
                <a:cs typeface="+mn-lt"/>
              </a:rPr>
              <a:t>How much</a:t>
            </a:r>
            <a:endParaRPr lang="en-US" altLang="zh-CN" sz="2800" dirty="0">
              <a:ea typeface="隶书" panose="02010509060101010101" charset="-122"/>
              <a:cs typeface="+mn-lt"/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5052695" y="963930"/>
            <a:ext cx="4596765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目标、行动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7" name="文本占位符 2"/>
          <p:cNvSpPr>
            <a:spLocks noGrp="1"/>
          </p:cNvSpPr>
          <p:nvPr>
            <p:custDataLst>
              <p:tags r:id="rId13"/>
            </p:custDataLst>
          </p:nvPr>
        </p:nvSpPr>
        <p:spPr>
          <a:xfrm>
            <a:off x="5052695" y="1558290"/>
            <a:ext cx="4596765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开始、结束、里程碑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8" name="文本占位符 2"/>
          <p:cNvSpPr>
            <a:spLocks noGrp="1"/>
          </p:cNvSpPr>
          <p:nvPr>
            <p:custDataLst>
              <p:tags r:id="rId14"/>
            </p:custDataLst>
          </p:nvPr>
        </p:nvSpPr>
        <p:spPr>
          <a:xfrm>
            <a:off x="5052695" y="2152650"/>
            <a:ext cx="4596765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地点、场所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9" name="文本占位符 2"/>
          <p:cNvSpPr>
            <a:spLocks noGrp="1"/>
          </p:cNvSpPr>
          <p:nvPr>
            <p:custDataLst>
              <p:tags r:id="rId15"/>
            </p:custDataLst>
          </p:nvPr>
        </p:nvSpPr>
        <p:spPr>
          <a:xfrm>
            <a:off x="5052695" y="2747010"/>
            <a:ext cx="4596765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负责、协助、合作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20" name="文本占位符 2"/>
          <p:cNvSpPr>
            <a:spLocks noGrp="1"/>
          </p:cNvSpPr>
          <p:nvPr>
            <p:custDataLst>
              <p:tags r:id="rId16"/>
            </p:custDataLst>
          </p:nvPr>
        </p:nvSpPr>
        <p:spPr>
          <a:xfrm>
            <a:off x="5052695" y="3341370"/>
            <a:ext cx="6473825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为什么这样、为什么不那样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21" name="文本占位符 2"/>
          <p:cNvSpPr>
            <a:spLocks noGrp="1"/>
          </p:cNvSpPr>
          <p:nvPr>
            <p:custDataLst>
              <p:tags r:id="rId17"/>
            </p:custDataLst>
          </p:nvPr>
        </p:nvSpPr>
        <p:spPr>
          <a:xfrm>
            <a:off x="5052695" y="3935730"/>
            <a:ext cx="621792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方案的选择、任务的优先级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22" name="文本占位符 2"/>
          <p:cNvSpPr>
            <a:spLocks noGrp="1"/>
          </p:cNvSpPr>
          <p:nvPr>
            <p:custDataLst>
              <p:tags r:id="rId18"/>
            </p:custDataLst>
          </p:nvPr>
        </p:nvSpPr>
        <p:spPr>
          <a:xfrm>
            <a:off x="5052695" y="4530090"/>
            <a:ext cx="6217285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实施方法、步骤、如何提高效率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23" name="文本占位符 2"/>
          <p:cNvSpPr>
            <a:spLocks noGrp="1"/>
          </p:cNvSpPr>
          <p:nvPr>
            <p:custDataLst>
              <p:tags r:id="rId19"/>
            </p:custDataLst>
          </p:nvPr>
        </p:nvSpPr>
        <p:spPr>
          <a:xfrm>
            <a:off x="5052695" y="5124450"/>
            <a:ext cx="641223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工作量、人力、时间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24" name="文本占位符 2"/>
          <p:cNvSpPr>
            <a:spLocks noGrp="1"/>
          </p:cNvSpPr>
          <p:nvPr>
            <p:custDataLst>
              <p:tags r:id="rId20"/>
            </p:custDataLst>
          </p:nvPr>
        </p:nvSpPr>
        <p:spPr>
          <a:xfrm>
            <a:off x="5052695" y="5718810"/>
            <a:ext cx="641223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费用预算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59" name=" 159"/>
          <p:cNvSpPr/>
          <p:nvPr/>
        </p:nvSpPr>
        <p:spPr>
          <a:xfrm>
            <a:off x="4175760" y="1123950"/>
            <a:ext cx="730250" cy="274955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 159"/>
          <p:cNvSpPr/>
          <p:nvPr/>
        </p:nvSpPr>
        <p:spPr>
          <a:xfrm>
            <a:off x="4175760" y="1718310"/>
            <a:ext cx="730250" cy="274955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" name=" 159"/>
          <p:cNvSpPr/>
          <p:nvPr/>
        </p:nvSpPr>
        <p:spPr>
          <a:xfrm>
            <a:off x="4175760" y="2312670"/>
            <a:ext cx="730250" cy="274955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 159"/>
          <p:cNvSpPr/>
          <p:nvPr/>
        </p:nvSpPr>
        <p:spPr>
          <a:xfrm>
            <a:off x="4175760" y="2907030"/>
            <a:ext cx="730250" cy="274955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 159"/>
          <p:cNvSpPr/>
          <p:nvPr/>
        </p:nvSpPr>
        <p:spPr>
          <a:xfrm>
            <a:off x="4175760" y="3500755"/>
            <a:ext cx="730250" cy="274955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" name=" 159"/>
          <p:cNvSpPr/>
          <p:nvPr/>
        </p:nvSpPr>
        <p:spPr>
          <a:xfrm>
            <a:off x="4175760" y="4095115"/>
            <a:ext cx="730250" cy="274955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" name=" 159"/>
          <p:cNvSpPr/>
          <p:nvPr/>
        </p:nvSpPr>
        <p:spPr>
          <a:xfrm>
            <a:off x="4175760" y="4689475"/>
            <a:ext cx="730250" cy="274955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" name=" 159"/>
          <p:cNvSpPr/>
          <p:nvPr/>
        </p:nvSpPr>
        <p:spPr>
          <a:xfrm>
            <a:off x="4175760" y="5283835"/>
            <a:ext cx="730250" cy="274955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 159"/>
          <p:cNvSpPr/>
          <p:nvPr/>
        </p:nvSpPr>
        <p:spPr>
          <a:xfrm>
            <a:off x="4175760" y="5878195"/>
            <a:ext cx="730250" cy="274955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21"/>
    </p:custDataLst>
  </p:cSld>
  <p:clrMapOvr>
    <a:masterClrMapping/>
  </p:clrMapOvr>
  <p:transition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60560" y="180340"/>
            <a:ext cx="24003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目标管理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83210" y="370205"/>
            <a:ext cx="2172335" cy="5937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dirty="0">
                <a:solidFill>
                  <a:srgbClr val="FFFF00"/>
                </a:solidFill>
                <a:ea typeface="隶书" panose="02010509060101010101" charset="-122"/>
                <a:cs typeface="+mn-lt"/>
              </a:rPr>
              <a:t>实施过程</a:t>
            </a:r>
            <a:endParaRPr lang="zh-CN" altLang="en-US" sz="3600" dirty="0">
              <a:solidFill>
                <a:srgbClr val="FFFF00"/>
              </a:solidFill>
              <a:ea typeface="隶书" panose="02010509060101010101" charset="-122"/>
              <a:cs typeface="+mn-lt"/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417445" y="1273175"/>
            <a:ext cx="263398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制定目标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7" name="文本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680710" y="2657475"/>
            <a:ext cx="4596765" cy="12865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信息反馈及处理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  <a:p>
            <a:pPr algn="l"/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（异常控制及调整）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2" name=" 159"/>
          <p:cNvSpPr/>
          <p:nvPr/>
        </p:nvSpPr>
        <p:spPr>
          <a:xfrm rot="5400000">
            <a:off x="3020695" y="1949450"/>
            <a:ext cx="730250" cy="274955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417445" y="2452370"/>
            <a:ext cx="263398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分解目标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2417445" y="3631565"/>
            <a:ext cx="263398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实施、控制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2417445" y="4810760"/>
            <a:ext cx="263398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检查、奖惩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3" name=" 159"/>
          <p:cNvSpPr/>
          <p:nvPr/>
        </p:nvSpPr>
        <p:spPr>
          <a:xfrm rot="5400000">
            <a:off x="3020695" y="3128645"/>
            <a:ext cx="730250" cy="274955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4" name=" 159"/>
          <p:cNvSpPr/>
          <p:nvPr/>
        </p:nvSpPr>
        <p:spPr>
          <a:xfrm rot="5400000">
            <a:off x="3020695" y="4364990"/>
            <a:ext cx="730250" cy="274955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0" name=" 160"/>
          <p:cNvSpPr/>
          <p:nvPr/>
        </p:nvSpPr>
        <p:spPr>
          <a:xfrm>
            <a:off x="4664075" y="3943985"/>
            <a:ext cx="975995" cy="57848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" name=" 160"/>
          <p:cNvSpPr/>
          <p:nvPr/>
        </p:nvSpPr>
        <p:spPr>
          <a:xfrm rot="14220000">
            <a:off x="4684395" y="2145030"/>
            <a:ext cx="975995" cy="57848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8"/>
    </p:custDataLst>
  </p:cSld>
  <p:clrMapOvr>
    <a:masterClrMapping/>
  </p:clrMapOvr>
  <p:transition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60560" y="180340"/>
            <a:ext cx="24003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目标管理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83210" y="370205"/>
            <a:ext cx="3556635" cy="5937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dirty="0">
                <a:solidFill>
                  <a:srgbClr val="FFFF00"/>
                </a:solidFill>
                <a:ea typeface="隶书" panose="02010509060101010101" charset="-122"/>
                <a:cs typeface="+mn-lt"/>
              </a:rPr>
              <a:t>目标执行原则</a:t>
            </a:r>
            <a:endParaRPr lang="zh-CN" altLang="en-US" sz="3600" dirty="0">
              <a:solidFill>
                <a:srgbClr val="FFFF00"/>
              </a:solidFill>
              <a:ea typeface="隶书" panose="02010509060101010101" charset="-122"/>
              <a:cs typeface="+mn-lt"/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844800" y="1348740"/>
            <a:ext cx="65024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一、聚焦最重要目标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844800" y="2527935"/>
            <a:ext cx="65024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二、关注引领性指标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844800" y="3707130"/>
            <a:ext cx="65024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三、坚持激励计分表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2844800" y="4886325"/>
            <a:ext cx="65024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四、建立规律问责制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7"/>
    </p:custDataLst>
  </p:cSld>
  <p:clrMapOvr>
    <a:masterClrMapping/>
  </p:clrMapOvr>
  <p:transition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60560" y="180340"/>
            <a:ext cx="24003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目标管理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83210" y="370205"/>
            <a:ext cx="3556635" cy="5937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dirty="0">
                <a:solidFill>
                  <a:srgbClr val="FFFF00"/>
                </a:solidFill>
                <a:ea typeface="隶书" panose="02010509060101010101" charset="-122"/>
                <a:cs typeface="+mn-lt"/>
              </a:rPr>
              <a:t>目标执行原则</a:t>
            </a:r>
            <a:endParaRPr lang="zh-CN" altLang="en-US" sz="3600" dirty="0">
              <a:solidFill>
                <a:srgbClr val="FFFF00"/>
              </a:solidFill>
              <a:ea typeface="隶书" panose="02010509060101010101" charset="-122"/>
              <a:cs typeface="+mn-lt"/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844800" y="1348740"/>
            <a:ext cx="65024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一、聚焦最重要目标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5" name="文本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81940" y="3211195"/>
            <a:ext cx="1167892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当你有         个目标时，能够出色完成的目标数是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8" name="文本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416685" y="2329815"/>
            <a:ext cx="2122805" cy="2357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2</a:t>
            </a:r>
            <a:r>
              <a:rPr lang="zh-CN" altLang="en-US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到</a:t>
            </a:r>
            <a:r>
              <a:rPr lang="en-US" altLang="zh-CN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3</a:t>
            </a:r>
            <a:endParaRPr lang="en-US" altLang="zh-CN" sz="3200" dirty="0">
              <a:solidFill>
                <a:schemeClr val="accent3">
                  <a:lumMod val="40000"/>
                  <a:lumOff val="60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algn="ctr"/>
            <a:r>
              <a:rPr lang="en-US" altLang="zh-CN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4</a:t>
            </a:r>
            <a:r>
              <a:rPr lang="zh-CN" altLang="en-US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到</a:t>
            </a:r>
            <a:r>
              <a:rPr lang="en-US" altLang="zh-CN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10</a:t>
            </a:r>
            <a:endParaRPr lang="en-US" altLang="zh-CN" sz="3200" dirty="0">
              <a:solidFill>
                <a:schemeClr val="accent3">
                  <a:lumMod val="40000"/>
                  <a:lumOff val="60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algn="ctr"/>
            <a:r>
              <a:rPr lang="en-US" altLang="zh-CN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11</a:t>
            </a:r>
            <a:r>
              <a:rPr lang="zh-CN" altLang="en-US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到</a:t>
            </a:r>
            <a:r>
              <a:rPr lang="en-US" altLang="zh-CN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20</a:t>
            </a:r>
            <a:endParaRPr lang="en-US" altLang="zh-CN" sz="3200" dirty="0">
              <a:solidFill>
                <a:schemeClr val="accent3">
                  <a:lumMod val="40000"/>
                  <a:lumOff val="60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9560560" y="2329815"/>
            <a:ext cx="2122805" cy="2357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2</a:t>
            </a:r>
            <a:r>
              <a:rPr lang="zh-CN" altLang="en-US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到</a:t>
            </a:r>
            <a:r>
              <a:rPr lang="en-US" altLang="zh-CN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3</a:t>
            </a:r>
            <a:endParaRPr lang="en-US" altLang="zh-CN" sz="3200" dirty="0">
              <a:solidFill>
                <a:schemeClr val="accent3">
                  <a:lumMod val="40000"/>
                  <a:lumOff val="60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algn="ctr"/>
            <a:r>
              <a:rPr lang="en-US" altLang="zh-CN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1</a:t>
            </a:r>
            <a:r>
              <a:rPr lang="zh-CN" altLang="en-US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到</a:t>
            </a:r>
            <a:r>
              <a:rPr lang="en-US" altLang="zh-CN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2</a:t>
            </a:r>
            <a:endParaRPr lang="en-US" altLang="zh-CN" sz="3200" dirty="0">
              <a:solidFill>
                <a:schemeClr val="accent3">
                  <a:lumMod val="40000"/>
                  <a:lumOff val="60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algn="ctr"/>
            <a:r>
              <a:rPr lang="en-US" altLang="zh-CN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0</a:t>
            </a:r>
            <a:endParaRPr lang="en-US" altLang="zh-CN" sz="3200" dirty="0">
              <a:solidFill>
                <a:schemeClr val="accent3">
                  <a:lumMod val="40000"/>
                  <a:lumOff val="60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7"/>
    </p:custDataLst>
  </p:cSld>
  <p:clrMapOvr>
    <a:masterClrMapping/>
  </p:clrMapOvr>
  <p:transition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60560" y="180340"/>
            <a:ext cx="24003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目标管理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83210" y="370205"/>
            <a:ext cx="3556635" cy="5937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dirty="0">
                <a:solidFill>
                  <a:srgbClr val="FFFF00"/>
                </a:solidFill>
                <a:ea typeface="隶书" panose="02010509060101010101" charset="-122"/>
                <a:cs typeface="+mn-lt"/>
              </a:rPr>
              <a:t>目标执行原则</a:t>
            </a:r>
            <a:endParaRPr lang="zh-CN" altLang="en-US" sz="3600" dirty="0">
              <a:solidFill>
                <a:srgbClr val="FFFF00"/>
              </a:solidFill>
              <a:ea typeface="隶书" panose="02010509060101010101" charset="-122"/>
              <a:cs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844800" y="1191260"/>
            <a:ext cx="65024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二、关注引领性指标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5" name="文本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840865" y="2155825"/>
            <a:ext cx="7788275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滞后性指标      </a:t>
            </a:r>
            <a:r>
              <a:rPr lang="en-US" altLang="zh-CN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VS      </a:t>
            </a:r>
            <a:r>
              <a:rPr lang="zh-CN" altLang="en-US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引领</a:t>
            </a:r>
            <a:r>
              <a:rPr lang="zh-CN" altLang="en-US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性指标</a:t>
            </a:r>
            <a:endParaRPr lang="zh-CN" altLang="en-US" sz="3200" dirty="0">
              <a:solidFill>
                <a:schemeClr val="accent6">
                  <a:lumMod val="40000"/>
                  <a:lumOff val="60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2" name="文本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435100" y="2586355"/>
            <a:ext cx="3912870" cy="6731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FFC000"/>
                </a:solidFill>
                <a:latin typeface="隶书" panose="02010509060101010101" charset="-122"/>
                <a:ea typeface="隶书" panose="02010509060101010101" charset="-122"/>
              </a:rPr>
              <a:t>（衡量目标是否达成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charset="-122"/>
                <a:ea typeface="隶书" panose="02010509060101010101" charset="-122"/>
                <a:sym typeface="+mn-ea"/>
              </a:rPr>
              <a:t>）</a:t>
            </a:r>
            <a:endParaRPr lang="zh-CN" altLang="en-US" sz="2800" dirty="0">
              <a:solidFill>
                <a:srgbClr val="FFC000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21" name="文本占位符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204585" y="2586355"/>
            <a:ext cx="3915410" cy="6731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FFC000"/>
                </a:solidFill>
                <a:latin typeface="隶书" panose="02010509060101010101" charset="-122"/>
                <a:ea typeface="隶书" panose="02010509060101010101" charset="-122"/>
              </a:rPr>
              <a:t>（指引如何达成目标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charset="-122"/>
                <a:ea typeface="隶书" panose="02010509060101010101" charset="-122"/>
                <a:sym typeface="+mn-ea"/>
              </a:rPr>
              <a:t>）</a:t>
            </a:r>
            <a:endParaRPr lang="zh-CN" altLang="en-US" sz="2800" dirty="0">
              <a:solidFill>
                <a:srgbClr val="FFC000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22" name="文本占位符 2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1397635" y="3565525"/>
            <a:ext cx="3742690" cy="52197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rPr>
              <a:t>减肥</a:t>
            </a:r>
            <a:r>
              <a:rPr lang="en-US" altLang="zh-CN" sz="2800" dirty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rPr>
              <a:t>X</a:t>
            </a:r>
            <a:r>
              <a:rPr lang="zh-CN" altLang="en-US" sz="2800" dirty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rPr>
              <a:t>斤</a:t>
            </a:r>
            <a:endParaRPr lang="zh-CN" altLang="en-US" sz="2800" dirty="0">
              <a:solidFill>
                <a:schemeClr val="tx1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23" name="文本占位符 2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760720" y="3565525"/>
            <a:ext cx="4803775" cy="52197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rPr>
              <a:t>每天能量摄入不超过</a:t>
            </a:r>
            <a:r>
              <a:rPr lang="en-US" altLang="zh-CN" sz="2800" dirty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rPr>
              <a:t>Y</a:t>
            </a:r>
            <a:r>
              <a:rPr lang="zh-CN" altLang="en-US" sz="2800" dirty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rPr>
              <a:t>卡路里</a:t>
            </a:r>
            <a:endParaRPr lang="zh-CN" altLang="en-US" sz="2800" dirty="0">
              <a:solidFill>
                <a:schemeClr val="tx1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24" name="文本占位符 2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1397635" y="4318000"/>
            <a:ext cx="3742690" cy="52197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rPr>
              <a:t>鞋类销量达到</a:t>
            </a:r>
            <a:r>
              <a:rPr lang="en-US" altLang="zh-CN" sz="2800" dirty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rPr>
              <a:t>X</a:t>
            </a:r>
            <a:endParaRPr lang="en-US" altLang="zh-CN" sz="2800" dirty="0">
              <a:solidFill>
                <a:schemeClr val="tx1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25" name="文本占位符 2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5504815" y="4318000"/>
            <a:ext cx="5315585" cy="52197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rPr>
              <a:t>为每个来试穿的用户试</a:t>
            </a:r>
            <a:r>
              <a:rPr lang="en-US" altLang="zh-CN" sz="2800" dirty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rPr>
              <a:t>Y</a:t>
            </a:r>
            <a:r>
              <a:rPr lang="zh-CN" altLang="en-US" sz="2800" dirty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rPr>
              <a:t>双鞋</a:t>
            </a:r>
            <a:endParaRPr lang="zh-CN" altLang="en-US" sz="2800" dirty="0">
              <a:solidFill>
                <a:schemeClr val="tx1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1397635" y="5070475"/>
            <a:ext cx="3742690" cy="52197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rPr>
              <a:t>年订单交易流水</a:t>
            </a:r>
            <a:r>
              <a:rPr lang="en-US" altLang="zh-CN" sz="2800" dirty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rPr>
              <a:t>15</a:t>
            </a:r>
            <a:r>
              <a:rPr lang="zh-CN" altLang="en-US" sz="2800" dirty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rPr>
              <a:t>亿</a:t>
            </a:r>
            <a:endParaRPr lang="zh-CN" altLang="en-US" sz="2800" dirty="0">
              <a:solidFill>
                <a:schemeClr val="tx1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28" name="文本占位符 2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5140325" y="5070475"/>
            <a:ext cx="6320155" cy="52197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rPr>
              <a:t>组织效率提升、管理反思、战略预备队</a:t>
            </a:r>
            <a:endParaRPr lang="zh-CN" altLang="en-US" sz="2800" dirty="0">
              <a:solidFill>
                <a:schemeClr val="tx1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13"/>
    </p:custDataLst>
  </p:cSld>
  <p:clrMapOvr>
    <a:masterClrMapping/>
  </p:clrMapOvr>
  <p:transition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60560" y="180340"/>
            <a:ext cx="24003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目标管理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83210" y="370205"/>
            <a:ext cx="3556635" cy="5937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dirty="0">
                <a:solidFill>
                  <a:srgbClr val="FFFF00"/>
                </a:solidFill>
                <a:ea typeface="隶书" panose="02010509060101010101" charset="-122"/>
                <a:cs typeface="+mn-lt"/>
              </a:rPr>
              <a:t>目标执行原则</a:t>
            </a:r>
            <a:endParaRPr lang="zh-CN" altLang="en-US" sz="3600" dirty="0">
              <a:solidFill>
                <a:srgbClr val="FFFF00"/>
              </a:solidFill>
              <a:ea typeface="隶书" panose="02010509060101010101" charset="-122"/>
              <a:cs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844800" y="1551305"/>
            <a:ext cx="65024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二、关注引领性指标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143760" y="2642870"/>
            <a:ext cx="7904480" cy="52197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rPr>
              <a:t>可能违背直觉</a:t>
            </a:r>
            <a:endParaRPr lang="zh-CN" altLang="en-US" sz="2800" dirty="0">
              <a:solidFill>
                <a:schemeClr val="tx1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143760" y="3585210"/>
            <a:ext cx="7904480" cy="52197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  <a:sym typeface="+mn-ea"/>
              </a:rPr>
              <a:t>难以</a:t>
            </a:r>
            <a:r>
              <a:rPr lang="zh-CN" altLang="en-US" sz="2800" dirty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rPr>
              <a:t>跟踪</a:t>
            </a:r>
            <a:endParaRPr lang="zh-CN" altLang="en-US" sz="2800" dirty="0">
              <a:solidFill>
                <a:schemeClr val="tx1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2143760" y="4527550"/>
            <a:ext cx="7904480" cy="52197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rPr>
              <a:t>有时候看起来太简单</a:t>
            </a:r>
            <a:endParaRPr lang="zh-CN" altLang="en-US" sz="2800" dirty="0">
              <a:solidFill>
                <a:schemeClr val="tx1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7"/>
    </p:custDataLst>
  </p:cSld>
  <p:clrMapOvr>
    <a:masterClrMapping/>
  </p:clrMapOvr>
  <p:transition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60560" y="180340"/>
            <a:ext cx="24003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目标管理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83210" y="370205"/>
            <a:ext cx="3556635" cy="5937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dirty="0">
                <a:solidFill>
                  <a:srgbClr val="FFFF00"/>
                </a:solidFill>
                <a:ea typeface="隶书" panose="02010509060101010101" charset="-122"/>
                <a:cs typeface="+mn-lt"/>
              </a:rPr>
              <a:t>目标执行原则</a:t>
            </a:r>
            <a:endParaRPr lang="zh-CN" altLang="en-US" sz="3600" dirty="0">
              <a:solidFill>
                <a:srgbClr val="FFFF00"/>
              </a:solidFill>
              <a:ea typeface="隶书" panose="02010509060101010101" charset="-122"/>
              <a:cs typeface="+mn-lt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844800" y="1052195"/>
            <a:ext cx="65024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三、坚持激励计分表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5" name="文本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645535" y="3056255"/>
            <a:ext cx="4901565" cy="7461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>
                <a:latin typeface="隶书" panose="02010509060101010101" charset="-122"/>
                <a:ea typeface="隶书" panose="02010509060101010101" charset="-122"/>
              </a:rPr>
              <a:t>“</a:t>
            </a:r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教练型</a:t>
            </a:r>
            <a:r>
              <a:rPr lang="en-US" altLang="zh-CN" sz="3200" dirty="0">
                <a:latin typeface="隶书" panose="02010509060101010101" charset="-122"/>
                <a:ea typeface="隶书" panose="02010509060101010101" charset="-122"/>
              </a:rPr>
              <a:t>”VS“</a:t>
            </a:r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选手型</a:t>
            </a:r>
            <a:r>
              <a:rPr lang="en-US" altLang="zh-CN" sz="3200" dirty="0">
                <a:latin typeface="隶书" panose="02010509060101010101" charset="-122"/>
                <a:ea typeface="隶书" panose="02010509060101010101" charset="-122"/>
              </a:rPr>
              <a:t>”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2050" name=" 2050"/>
          <p:cNvSpPr/>
          <p:nvPr/>
        </p:nvSpPr>
        <p:spPr bwMode="auto">
          <a:xfrm rot="10800000" flipH="1">
            <a:off x="3649980" y="2215515"/>
            <a:ext cx="189865" cy="2426970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 2050"/>
          <p:cNvSpPr/>
          <p:nvPr/>
        </p:nvSpPr>
        <p:spPr bwMode="auto">
          <a:xfrm flipH="1">
            <a:off x="8357235" y="2215515"/>
            <a:ext cx="189865" cy="2426970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文本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83210" y="1901190"/>
            <a:ext cx="3171825" cy="30562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复杂的总结分析报告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pPr algn="ctr"/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向领导汇报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pPr algn="ctr"/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事不关己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8611235" y="1901190"/>
            <a:ext cx="3171825" cy="30562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简单直接地量化成绩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pPr algn="ctr"/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每个人都能看到进度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pPr algn="ctr"/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即时的成就感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7"/>
    </p:custDataLst>
  </p:cSld>
  <p:clrMapOvr>
    <a:masterClrMapping/>
  </p:clrMapOvr>
  <p:transition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60560" y="180340"/>
            <a:ext cx="24003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目标管理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83210" y="370205"/>
            <a:ext cx="3556635" cy="5937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dirty="0">
                <a:solidFill>
                  <a:srgbClr val="FFFF00"/>
                </a:solidFill>
                <a:ea typeface="隶书" panose="02010509060101010101" charset="-122"/>
                <a:cs typeface="+mn-lt"/>
              </a:rPr>
              <a:t>目标执行原则</a:t>
            </a:r>
            <a:endParaRPr lang="zh-CN" altLang="en-US" sz="3600" dirty="0">
              <a:solidFill>
                <a:srgbClr val="FFFF00"/>
              </a:solidFill>
              <a:ea typeface="隶书" panose="02010509060101010101" charset="-122"/>
              <a:cs typeface="+mn-lt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844800" y="1052195"/>
            <a:ext cx="65024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三、坚持激励计分表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5" name="文本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16560" y="3596005"/>
            <a:ext cx="4095750" cy="7461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>
                <a:latin typeface="隶书" panose="02010509060101010101" charset="-122"/>
                <a:ea typeface="隶书" panose="02010509060101010101" charset="-122"/>
              </a:rPr>
              <a:t>“</a:t>
            </a:r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选手型</a:t>
            </a:r>
            <a:r>
              <a:rPr lang="en-US" altLang="zh-CN" sz="3200" dirty="0">
                <a:latin typeface="隶书" panose="02010509060101010101" charset="-122"/>
                <a:ea typeface="隶书" panose="02010509060101010101" charset="-122"/>
              </a:rPr>
              <a:t>”</a:t>
            </a:r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计分表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9" name=" 2050"/>
          <p:cNvSpPr/>
          <p:nvPr/>
        </p:nvSpPr>
        <p:spPr bwMode="auto">
          <a:xfrm flipH="1">
            <a:off x="4322445" y="2139950"/>
            <a:ext cx="189865" cy="3658870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4695825" y="2006600"/>
            <a:ext cx="7058660" cy="36804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2800" dirty="0">
                <a:latin typeface="隶书" panose="02010509060101010101" charset="-122"/>
                <a:ea typeface="隶书" panose="02010509060101010101" charset="-122"/>
              </a:rPr>
              <a:t>是否简单？</a:t>
            </a:r>
            <a:endParaRPr lang="zh-CN" altLang="en-US" sz="2800" dirty="0">
              <a:latin typeface="隶书" panose="02010509060101010101" charset="-122"/>
              <a:ea typeface="隶书" panose="020105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dirty="0">
                <a:latin typeface="隶书" panose="02010509060101010101" charset="-122"/>
                <a:ea typeface="隶书" panose="02010509060101010101" charset="-122"/>
              </a:rPr>
              <a:t>是否所有人可见？</a:t>
            </a:r>
            <a:endParaRPr lang="zh-CN" altLang="en-US" sz="2800" dirty="0">
              <a:latin typeface="隶书" panose="02010509060101010101" charset="-122"/>
              <a:ea typeface="隶书" panose="020105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dirty="0">
                <a:latin typeface="隶书" panose="02010509060101010101" charset="-122"/>
                <a:ea typeface="隶书" panose="02010509060101010101" charset="-122"/>
              </a:rPr>
              <a:t>引领性指标</a:t>
            </a:r>
            <a:r>
              <a:rPr lang="en-US" altLang="zh-CN" sz="2800" dirty="0">
                <a:latin typeface="隶书" panose="02010509060101010101" charset="-122"/>
                <a:ea typeface="隶书" panose="02010509060101010101" charset="-122"/>
              </a:rPr>
              <a:t>OR</a:t>
            </a:r>
            <a:r>
              <a:rPr lang="zh-CN" altLang="en-US" sz="2800" dirty="0">
                <a:latin typeface="隶书" panose="02010509060101010101" charset="-122"/>
                <a:ea typeface="隶书" panose="02010509060101010101" charset="-122"/>
              </a:rPr>
              <a:t>滞后性指标？</a:t>
            </a:r>
            <a:endParaRPr lang="zh-CN" altLang="en-US" sz="2800" dirty="0">
              <a:latin typeface="隶书" panose="02010509060101010101" charset="-122"/>
              <a:ea typeface="隶书" panose="020105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dirty="0">
                <a:latin typeface="隶书" panose="02010509060101010101" charset="-122"/>
                <a:ea typeface="隶书" panose="02010509060101010101" charset="-122"/>
              </a:rPr>
              <a:t>是否能一眼看出</a:t>
            </a:r>
            <a:r>
              <a:rPr lang="en-US" altLang="zh-CN" sz="2800" dirty="0">
                <a:latin typeface="隶书" panose="02010509060101010101" charset="-122"/>
                <a:ea typeface="隶书" panose="02010509060101010101" charset="-122"/>
              </a:rPr>
              <a:t>“</a:t>
            </a:r>
            <a:r>
              <a:rPr lang="zh-CN" altLang="en-US" sz="2800" dirty="0">
                <a:latin typeface="隶书" panose="02010509060101010101" charset="-122"/>
                <a:ea typeface="隶书" panose="02010509060101010101" charset="-122"/>
              </a:rPr>
              <a:t>胜利</a:t>
            </a:r>
            <a:r>
              <a:rPr lang="en-US" altLang="zh-CN" sz="2800" dirty="0">
                <a:latin typeface="隶书" panose="02010509060101010101" charset="-122"/>
                <a:ea typeface="隶书" panose="02010509060101010101" charset="-122"/>
              </a:rPr>
              <a:t>”</a:t>
            </a:r>
            <a:r>
              <a:rPr lang="zh-CN" altLang="en-US" sz="2800" dirty="0">
                <a:latin typeface="隶书" panose="02010509060101010101" charset="-122"/>
                <a:ea typeface="隶书" panose="02010509060101010101" charset="-122"/>
              </a:rPr>
              <a:t>还是</a:t>
            </a:r>
            <a:r>
              <a:rPr lang="en-US" altLang="zh-CN" sz="2800" dirty="0">
                <a:latin typeface="隶书" panose="02010509060101010101" charset="-122"/>
                <a:ea typeface="隶书" panose="02010509060101010101" charset="-122"/>
              </a:rPr>
              <a:t>“</a:t>
            </a:r>
            <a:r>
              <a:rPr lang="zh-CN" altLang="en-US" sz="2800" dirty="0">
                <a:latin typeface="隶书" panose="02010509060101010101" charset="-122"/>
                <a:ea typeface="隶书" panose="02010509060101010101" charset="-122"/>
              </a:rPr>
              <a:t>失败</a:t>
            </a:r>
            <a:r>
              <a:rPr lang="en-US" altLang="zh-CN" sz="2800" dirty="0">
                <a:latin typeface="隶书" panose="02010509060101010101" charset="-122"/>
                <a:ea typeface="隶书" panose="02010509060101010101" charset="-122"/>
              </a:rPr>
              <a:t>”</a:t>
            </a:r>
            <a:r>
              <a:rPr lang="zh-CN" altLang="en-US" sz="2800" dirty="0">
                <a:latin typeface="隶书" panose="02010509060101010101" charset="-122"/>
                <a:ea typeface="隶书" panose="02010509060101010101" charset="-122"/>
              </a:rPr>
              <a:t>？</a:t>
            </a:r>
            <a:endParaRPr lang="zh-CN" altLang="en-US" sz="2800" dirty="0">
              <a:latin typeface="隶书" panose="02010509060101010101" charset="-122"/>
              <a:ea typeface="隶书" panose="020105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dirty="0">
                <a:latin typeface="隶书" panose="02010509060101010101" charset="-122"/>
                <a:ea typeface="隶书" panose="02010509060101010101" charset="-122"/>
              </a:rPr>
              <a:t>是否持续更新？</a:t>
            </a:r>
            <a:endParaRPr lang="zh-CN" altLang="en-US" sz="2800" dirty="0"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6"/>
    </p:custDataLst>
  </p:cSld>
  <p:clrMapOvr>
    <a:masterClrMapping/>
  </p:clrMapOvr>
  <p:transition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02005" y="389255"/>
            <a:ext cx="2957195" cy="916305"/>
          </a:xfrm>
        </p:spPr>
        <p:txBody>
          <a:bodyPr/>
          <a:lstStyle/>
          <a:p>
            <a:pPr algn="ctr"/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目录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739900" y="2379029"/>
            <a:ext cx="8712200" cy="594058"/>
          </a:xfrm>
        </p:spPr>
        <p:txBody>
          <a:bodyPr anchor="ctr" anchorCtr="0">
            <a:normAutofit/>
          </a:bodyPr>
          <a:lstStyle/>
          <a:p>
            <a:r>
              <a:rPr lang="zh-CN" altLang="en-US" sz="3600" dirty="0">
                <a:latin typeface="隶书" panose="02010509060101010101" charset="-122"/>
                <a:ea typeface="隶书" panose="02010509060101010101" charset="-122"/>
              </a:rPr>
              <a:t>目标管理</a:t>
            </a:r>
            <a:endParaRPr lang="zh-CN" altLang="en-US" sz="36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739900" y="3217229"/>
            <a:ext cx="8712200" cy="59405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latin typeface="隶书" panose="02010509060101010101" charset="-122"/>
                <a:ea typeface="隶书" panose="02010509060101010101" charset="-122"/>
              </a:rPr>
              <a:t>时间管理</a:t>
            </a:r>
            <a:endParaRPr lang="zh-CN" altLang="en-US" sz="36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5" name="文本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739900" y="4055429"/>
            <a:ext cx="8712200" cy="59405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latin typeface="隶书" panose="02010509060101010101" charset="-122"/>
                <a:ea typeface="隶书" panose="02010509060101010101" charset="-122"/>
              </a:rPr>
              <a:t>高效会议</a:t>
            </a:r>
            <a:endParaRPr lang="zh-CN" altLang="en-US" sz="3600" dirty="0"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5"/>
    </p:custData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60560" y="180340"/>
            <a:ext cx="24003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目标管理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83210" y="370205"/>
            <a:ext cx="3556635" cy="5937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dirty="0">
                <a:solidFill>
                  <a:srgbClr val="FFFF00"/>
                </a:solidFill>
                <a:ea typeface="隶书" panose="02010509060101010101" charset="-122"/>
                <a:cs typeface="+mn-lt"/>
              </a:rPr>
              <a:t>目标执行原则</a:t>
            </a:r>
            <a:endParaRPr lang="zh-CN" altLang="en-US" sz="3600" dirty="0">
              <a:solidFill>
                <a:srgbClr val="FFFF00"/>
              </a:solidFill>
              <a:ea typeface="隶书" panose="02010509060101010101" charset="-122"/>
              <a:cs typeface="+mn-lt"/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844800" y="1037590"/>
            <a:ext cx="65024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四、建立规律问责制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5" name="文本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202815" y="3454400"/>
            <a:ext cx="144018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例会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9" name=" 2050"/>
          <p:cNvSpPr/>
          <p:nvPr/>
        </p:nvSpPr>
        <p:spPr bwMode="auto">
          <a:xfrm flipH="1">
            <a:off x="3839845" y="1922145"/>
            <a:ext cx="189865" cy="3658870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文本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4264025" y="1864995"/>
            <a:ext cx="678688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汇报工作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0" name="文本占位符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4264025" y="2860040"/>
            <a:ext cx="678688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明确个人</a:t>
            </a:r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目标与</a:t>
            </a:r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责任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264025" y="3850005"/>
            <a:ext cx="678688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提高热情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2" name="文本占位符 2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4264025" y="4839970"/>
            <a:ext cx="678688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激励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9"/>
    </p:custDataLst>
  </p:cSld>
  <p:clrMapOvr>
    <a:masterClrMapping/>
  </p:clrMapOvr>
  <p:transition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39900" y="2975610"/>
            <a:ext cx="8712200" cy="906780"/>
          </a:xfrm>
        </p:spPr>
        <p:txBody>
          <a:bodyPr anchor="ctr" anchorCtr="0">
            <a:normAutofit/>
          </a:bodyPr>
          <a:lstStyle/>
          <a:p>
            <a:r>
              <a:rPr lang="zh-CN" altLang="en-US" sz="5400" dirty="0">
                <a:latin typeface="隶书" panose="02010509060101010101" charset="-122"/>
                <a:ea typeface="隶书" panose="02010509060101010101" charset="-122"/>
              </a:rPr>
              <a:t>时间管理</a:t>
            </a:r>
            <a:endParaRPr lang="zh-CN" altLang="en-US" sz="5400" dirty="0"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2"/>
    </p:custData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60560" y="180340"/>
            <a:ext cx="24003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时间管理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83210" y="370205"/>
            <a:ext cx="4892675" cy="5937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dirty="0">
                <a:solidFill>
                  <a:srgbClr val="FFFF00"/>
                </a:solidFill>
                <a:ea typeface="隶书" panose="02010509060101010101" charset="-122"/>
                <a:cs typeface="+mn-lt"/>
              </a:rPr>
              <a:t>什么是时间管理？</a:t>
            </a:r>
            <a:endParaRPr lang="zh-CN" altLang="en-US" sz="3600" dirty="0">
              <a:solidFill>
                <a:srgbClr val="FFFF00"/>
              </a:solidFill>
              <a:ea typeface="隶书" panose="02010509060101010101" charset="-122"/>
              <a:cs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57705" y="3137535"/>
            <a:ext cx="8276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ea typeface="隶书" panose="02010509060101010101" charset="-122"/>
                <a:cs typeface="+mn-lt"/>
              </a:rPr>
              <a:t>通过对时间的有效运用，来达成既定目标。</a:t>
            </a:r>
            <a:endParaRPr lang="zh-CN" altLang="en-US" sz="3200">
              <a:ea typeface="隶书" panose="02010509060101010101" charset="-122"/>
              <a:cs typeface="+mn-lt"/>
            </a:endParaRPr>
          </a:p>
        </p:txBody>
      </p:sp>
    </p:spTree>
    <p:custDataLst>
      <p:tags r:id="rId3"/>
    </p:custDataLst>
  </p:cSld>
  <p:clrMapOvr>
    <a:masterClrMapping/>
  </p:clrMapOvr>
  <p:transition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60560" y="180340"/>
            <a:ext cx="24003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时间管理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83210" y="370205"/>
            <a:ext cx="4892675" cy="5937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dirty="0">
                <a:solidFill>
                  <a:srgbClr val="FFFF00"/>
                </a:solidFill>
                <a:ea typeface="隶书" panose="02010509060101010101" charset="-122"/>
                <a:cs typeface="+mn-lt"/>
              </a:rPr>
              <a:t>浪费时间的十个原因</a:t>
            </a:r>
            <a:endParaRPr lang="zh-CN" altLang="en-US" sz="3600" dirty="0">
              <a:solidFill>
                <a:srgbClr val="FFFF00"/>
              </a:solidFill>
              <a:ea typeface="隶书" panose="02010509060101010101" charset="-122"/>
              <a:cs typeface="+mn-lt"/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995680" y="2040255"/>
            <a:ext cx="4274820" cy="26993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隶书" panose="02010509060101010101" charset="-122"/>
                <a:ea typeface="隶书" panose="02010509060101010101" charset="-122"/>
              </a:rPr>
              <a:t>等待或各种干扰来袭</a:t>
            </a:r>
            <a:endParaRPr lang="zh-CN" altLang="en-US" sz="2800" dirty="0">
              <a:latin typeface="隶书" panose="02010509060101010101" charset="-122"/>
              <a:ea typeface="隶书" panose="02010509060101010101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隶书" panose="02010509060101010101" charset="-122"/>
                <a:ea typeface="隶书" panose="02010509060101010101" charset="-122"/>
              </a:rPr>
              <a:t>沟通不良、做无用功</a:t>
            </a:r>
            <a:endParaRPr lang="zh-CN" altLang="en-US" sz="2800" dirty="0">
              <a:latin typeface="隶书" panose="02010509060101010101" charset="-122"/>
              <a:ea typeface="隶书" panose="02010509060101010101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隶书" panose="02010509060101010101" charset="-122"/>
                <a:ea typeface="隶书" panose="02010509060101010101" charset="-122"/>
              </a:rPr>
              <a:t>官僚作风</a:t>
            </a:r>
            <a:endParaRPr lang="zh-CN" altLang="en-US" sz="2800" dirty="0">
              <a:latin typeface="隶书" panose="02010509060101010101" charset="-122"/>
              <a:ea typeface="隶书" panose="02010509060101010101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隶书" panose="02010509060101010101" charset="-122"/>
                <a:ea typeface="隶书" panose="02010509060101010101" charset="-122"/>
              </a:rPr>
              <a:t>冗长又无效的会议</a:t>
            </a:r>
            <a:endParaRPr lang="zh-CN" altLang="en-US" sz="2800" dirty="0">
              <a:latin typeface="隶书" panose="02010509060101010101" charset="-122"/>
              <a:ea typeface="隶书" panose="02010509060101010101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隶书" panose="02010509060101010101" charset="-122"/>
                <a:ea typeface="隶书" panose="02010509060101010101" charset="-122"/>
              </a:rPr>
              <a:t>有求必应、来者不拒</a:t>
            </a:r>
            <a:endParaRPr lang="zh-CN" altLang="en-US" sz="28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374765" y="2040255"/>
            <a:ext cx="4274820" cy="26993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隶书" panose="02010509060101010101" charset="-122"/>
                <a:ea typeface="隶书" panose="02010509060101010101" charset="-122"/>
              </a:rPr>
              <a:t>没有目标或缺乏计划</a:t>
            </a:r>
            <a:endParaRPr lang="zh-CN" altLang="en-US" sz="2800" dirty="0">
              <a:latin typeface="隶书" panose="02010509060101010101" charset="-122"/>
              <a:ea typeface="隶书" panose="02010509060101010101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隶书" panose="02010509060101010101" charset="-122"/>
                <a:ea typeface="隶书" panose="02010509060101010101" charset="-122"/>
              </a:rPr>
              <a:t>不分轻重缓急</a:t>
            </a:r>
            <a:endParaRPr lang="zh-CN" altLang="en-US" sz="2800" dirty="0">
              <a:latin typeface="隶书" panose="02010509060101010101" charset="-122"/>
              <a:ea typeface="隶书" panose="02010509060101010101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隶书" panose="02010509060101010101" charset="-122"/>
                <a:ea typeface="隶书" panose="02010509060101010101" charset="-122"/>
              </a:rPr>
              <a:t>没有设定完成时限</a:t>
            </a:r>
            <a:endParaRPr lang="zh-CN" altLang="en-US" sz="2800" dirty="0">
              <a:latin typeface="隶书" panose="02010509060101010101" charset="-122"/>
              <a:ea typeface="隶书" panose="02010509060101010101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隶书" panose="02010509060101010101" charset="-122"/>
                <a:ea typeface="隶书" panose="02010509060101010101" charset="-122"/>
              </a:rPr>
              <a:t>没有统筹</a:t>
            </a:r>
            <a:endParaRPr lang="zh-CN" altLang="en-US" sz="2800" dirty="0">
              <a:latin typeface="隶书" panose="02010509060101010101" charset="-122"/>
              <a:ea typeface="隶书" panose="02010509060101010101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隶书" panose="02010509060101010101" charset="-122"/>
                <a:ea typeface="隶书" panose="02010509060101010101" charset="-122"/>
              </a:rPr>
              <a:t>大包大揽、事必躬亲</a:t>
            </a:r>
            <a:endParaRPr lang="zh-CN" altLang="en-US" sz="2800" dirty="0"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5"/>
    </p:custDataLst>
  </p:cSld>
  <p:clrMapOvr>
    <a:masterClrMapping/>
  </p:clrMapOvr>
  <p:transition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60560" y="180340"/>
            <a:ext cx="24003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时间管理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83210" y="370205"/>
            <a:ext cx="3224530" cy="5937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dirty="0">
                <a:solidFill>
                  <a:srgbClr val="FFFF00"/>
                </a:solidFill>
                <a:ea typeface="隶书" panose="02010509060101010101" charset="-122"/>
                <a:cs typeface="+mn-lt"/>
              </a:rPr>
              <a:t>二八定律</a:t>
            </a:r>
            <a:endParaRPr lang="zh-CN" altLang="en-US" sz="3600" dirty="0">
              <a:solidFill>
                <a:srgbClr val="FFFF00"/>
              </a:solidFill>
              <a:ea typeface="隶书" panose="02010509060101010101" charset="-122"/>
              <a:cs typeface="+mn-lt"/>
            </a:endParaRPr>
          </a:p>
        </p:txBody>
      </p:sp>
      <p:sp>
        <p:nvSpPr>
          <p:cNvPr id="252" name=" 252"/>
          <p:cNvSpPr/>
          <p:nvPr/>
        </p:nvSpPr>
        <p:spPr>
          <a:xfrm>
            <a:off x="1967865" y="522605"/>
            <a:ext cx="7592060" cy="5812790"/>
          </a:xfrm>
          <a:prstGeom prst="mathPlus">
            <a:avLst>
              <a:gd name="adj1" fmla="val 155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820545" y="3164840"/>
            <a:ext cx="972185" cy="5283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</a:pPr>
            <a:r>
              <a:rPr lang="zh-CN" altLang="en-US" sz="2800" dirty="0">
                <a:latin typeface="隶书" panose="02010509060101010101" charset="-122"/>
                <a:ea typeface="隶书" panose="02010509060101010101" charset="-122"/>
              </a:rPr>
              <a:t>紧急</a:t>
            </a:r>
            <a:endParaRPr lang="zh-CN" altLang="en-US" sz="28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5" name="文本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277485" y="675640"/>
            <a:ext cx="972185" cy="5283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</a:pPr>
            <a:r>
              <a:rPr lang="zh-CN" altLang="en-US" sz="2800" dirty="0">
                <a:latin typeface="隶书" panose="02010509060101010101" charset="-122"/>
                <a:ea typeface="隶书" panose="02010509060101010101" charset="-122"/>
              </a:rPr>
              <a:t>重要</a:t>
            </a:r>
            <a:endParaRPr lang="zh-CN" altLang="en-US" sz="28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839835" y="3164840"/>
            <a:ext cx="1436370" cy="5283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</a:pPr>
            <a:r>
              <a:rPr lang="zh-CN" altLang="en-US" sz="2800" dirty="0">
                <a:latin typeface="隶书" panose="02010509060101010101" charset="-122"/>
                <a:ea typeface="隶书" panose="02010509060101010101" charset="-122"/>
              </a:rPr>
              <a:t>不紧急</a:t>
            </a:r>
            <a:endParaRPr lang="zh-CN" altLang="en-US" sz="28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5059680" y="5666105"/>
            <a:ext cx="1408430" cy="5283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</a:pPr>
            <a:r>
              <a:rPr lang="zh-CN" altLang="en-US" sz="2800" dirty="0">
                <a:latin typeface="隶书" panose="02010509060101010101" charset="-122"/>
                <a:ea typeface="隶书" panose="02010509060101010101" charset="-122"/>
              </a:rPr>
              <a:t>不重要</a:t>
            </a:r>
            <a:endParaRPr lang="zh-CN" altLang="en-US" sz="28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226" name=" 226"/>
          <p:cNvSpPr/>
          <p:nvPr/>
        </p:nvSpPr>
        <p:spPr>
          <a:xfrm>
            <a:off x="5483860" y="1100455"/>
            <a:ext cx="559435" cy="454660"/>
          </a:xfrm>
          <a:custGeom>
            <a:avLst/>
            <a:gdLst>
              <a:gd name="connsiteX0" fmla="*/ 1846300 w 4171682"/>
              <a:gd name="connsiteY0" fmla="*/ 0 h 3589654"/>
              <a:gd name="connsiteX1" fmla="*/ 2325378 w 4171682"/>
              <a:gd name="connsiteY1" fmla="*/ 0 h 3589654"/>
              <a:gd name="connsiteX2" fmla="*/ 4171682 w 4171682"/>
              <a:gd name="connsiteY2" fmla="*/ 3183284 h 3589654"/>
              <a:gd name="connsiteX3" fmla="*/ 3937064 w 4171682"/>
              <a:gd name="connsiteY3" fmla="*/ 3589654 h 3589654"/>
              <a:gd name="connsiteX4" fmla="*/ 234622 w 4171682"/>
              <a:gd name="connsiteY4" fmla="*/ 3589654 h 3589654"/>
              <a:gd name="connsiteX5" fmla="*/ 0 w 4171682"/>
              <a:gd name="connsiteY5" fmla="*/ 3183277 h 3589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1682" h="3589654">
                <a:moveTo>
                  <a:pt x="1846300" y="0"/>
                </a:moveTo>
                <a:lnTo>
                  <a:pt x="2325378" y="0"/>
                </a:lnTo>
                <a:lnTo>
                  <a:pt x="4171682" y="3183284"/>
                </a:lnTo>
                <a:lnTo>
                  <a:pt x="3937064" y="3589654"/>
                </a:lnTo>
                <a:lnTo>
                  <a:pt x="234622" y="3589654"/>
                </a:lnTo>
                <a:lnTo>
                  <a:pt x="0" y="31832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 226"/>
          <p:cNvSpPr/>
          <p:nvPr/>
        </p:nvSpPr>
        <p:spPr>
          <a:xfrm rot="16200000">
            <a:off x="2740025" y="3185795"/>
            <a:ext cx="559435" cy="454660"/>
          </a:xfrm>
          <a:custGeom>
            <a:avLst/>
            <a:gdLst>
              <a:gd name="connsiteX0" fmla="*/ 1846300 w 4171682"/>
              <a:gd name="connsiteY0" fmla="*/ 0 h 3589654"/>
              <a:gd name="connsiteX1" fmla="*/ 2325378 w 4171682"/>
              <a:gd name="connsiteY1" fmla="*/ 0 h 3589654"/>
              <a:gd name="connsiteX2" fmla="*/ 4171682 w 4171682"/>
              <a:gd name="connsiteY2" fmla="*/ 3183284 h 3589654"/>
              <a:gd name="connsiteX3" fmla="*/ 3937064 w 4171682"/>
              <a:gd name="connsiteY3" fmla="*/ 3589654 h 3589654"/>
              <a:gd name="connsiteX4" fmla="*/ 234622 w 4171682"/>
              <a:gd name="connsiteY4" fmla="*/ 3589654 h 3589654"/>
              <a:gd name="connsiteX5" fmla="*/ 0 w 4171682"/>
              <a:gd name="connsiteY5" fmla="*/ 3183277 h 3589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1682" h="3589654">
                <a:moveTo>
                  <a:pt x="1846300" y="0"/>
                </a:moveTo>
                <a:lnTo>
                  <a:pt x="2325378" y="0"/>
                </a:lnTo>
                <a:lnTo>
                  <a:pt x="4171682" y="3183284"/>
                </a:lnTo>
                <a:lnTo>
                  <a:pt x="3937064" y="3589654"/>
                </a:lnTo>
                <a:lnTo>
                  <a:pt x="234622" y="3589654"/>
                </a:lnTo>
                <a:lnTo>
                  <a:pt x="0" y="31832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文本占位符 2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3247390" y="2003425"/>
            <a:ext cx="2498725" cy="10001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危机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急迫的事情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6043295" y="1705610"/>
            <a:ext cx="2498725" cy="15963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防患未然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提高效率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机会发掘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规划、休闲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2" name="文本占位符 2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3247390" y="3692525"/>
            <a:ext cx="2498725" cy="186245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会议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电话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不速之客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3" name="文本占位符 2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6043295" y="3693160"/>
            <a:ext cx="2498725" cy="186245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繁琐的工作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  <a:sym typeface="+mn-ea"/>
              </a:rPr>
              <a:t>发呆、</a:t>
            </a: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闲聊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打麻将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11"/>
    </p:custDataLst>
  </p:cSld>
  <p:clrMapOvr>
    <a:masterClrMapping/>
  </p:clrMapOvr>
  <p:transition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60560" y="180340"/>
            <a:ext cx="24003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时间管理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83210" y="370205"/>
            <a:ext cx="3224530" cy="5937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dirty="0">
                <a:solidFill>
                  <a:srgbClr val="FFFF00"/>
                </a:solidFill>
                <a:ea typeface="隶书" panose="02010509060101010101" charset="-122"/>
                <a:cs typeface="+mn-lt"/>
              </a:rPr>
              <a:t>二八定律</a:t>
            </a:r>
            <a:endParaRPr lang="zh-CN" altLang="en-US" sz="3600" dirty="0">
              <a:solidFill>
                <a:srgbClr val="FFFF00"/>
              </a:solidFill>
              <a:ea typeface="隶书" panose="02010509060101010101" charset="-122"/>
              <a:cs typeface="+mn-lt"/>
            </a:endParaRPr>
          </a:p>
        </p:txBody>
      </p:sp>
      <p:sp>
        <p:nvSpPr>
          <p:cNvPr id="203" name=" 203"/>
          <p:cNvSpPr/>
          <p:nvPr/>
        </p:nvSpPr>
        <p:spPr>
          <a:xfrm rot="10800000">
            <a:off x="2985770" y="1252220"/>
            <a:ext cx="5878195" cy="4323080"/>
          </a:xfrm>
          <a:custGeom>
            <a:avLst/>
            <a:gdLst>
              <a:gd name="connsiteX0" fmla="*/ 386329 w 1380180"/>
              <a:gd name="connsiteY0" fmla="*/ 0 h 1380181"/>
              <a:gd name="connsiteX1" fmla="*/ 432048 w 1380180"/>
              <a:gd name="connsiteY1" fmla="*/ 0 h 1380181"/>
              <a:gd name="connsiteX2" fmla="*/ 432048 w 1380180"/>
              <a:gd name="connsiteY2" fmla="*/ 386329 h 1380181"/>
              <a:gd name="connsiteX3" fmla="*/ 1380180 w 1380180"/>
              <a:gd name="connsiteY3" fmla="*/ 386329 h 1380181"/>
              <a:gd name="connsiteX4" fmla="*/ 1380180 w 1380180"/>
              <a:gd name="connsiteY4" fmla="*/ 432048 h 1380181"/>
              <a:gd name="connsiteX5" fmla="*/ 432048 w 1380180"/>
              <a:gd name="connsiteY5" fmla="*/ 432048 h 1380181"/>
              <a:gd name="connsiteX6" fmla="*/ 432048 w 1380180"/>
              <a:gd name="connsiteY6" fmla="*/ 1380181 h 1380181"/>
              <a:gd name="connsiteX7" fmla="*/ 386329 w 1380180"/>
              <a:gd name="connsiteY7" fmla="*/ 1380181 h 1380181"/>
              <a:gd name="connsiteX8" fmla="*/ 386329 w 1380180"/>
              <a:gd name="connsiteY8" fmla="*/ 432048 h 1380181"/>
              <a:gd name="connsiteX9" fmla="*/ 0 w 1380180"/>
              <a:gd name="connsiteY9" fmla="*/ 432048 h 1380181"/>
              <a:gd name="connsiteX10" fmla="*/ 0 w 1380180"/>
              <a:gd name="connsiteY10" fmla="*/ 386329 h 1380181"/>
              <a:gd name="connsiteX11" fmla="*/ 386329 w 1380180"/>
              <a:gd name="connsiteY11" fmla="*/ 386329 h 138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0180" h="1380181">
                <a:moveTo>
                  <a:pt x="386329" y="0"/>
                </a:moveTo>
                <a:lnTo>
                  <a:pt x="432048" y="0"/>
                </a:lnTo>
                <a:lnTo>
                  <a:pt x="432048" y="386329"/>
                </a:lnTo>
                <a:lnTo>
                  <a:pt x="1380180" y="386329"/>
                </a:lnTo>
                <a:lnTo>
                  <a:pt x="1380180" y="432048"/>
                </a:lnTo>
                <a:lnTo>
                  <a:pt x="432048" y="432048"/>
                </a:lnTo>
                <a:lnTo>
                  <a:pt x="432048" y="1380181"/>
                </a:lnTo>
                <a:lnTo>
                  <a:pt x="386329" y="1380181"/>
                </a:lnTo>
                <a:lnTo>
                  <a:pt x="386329" y="432048"/>
                </a:lnTo>
                <a:lnTo>
                  <a:pt x="0" y="432048"/>
                </a:lnTo>
                <a:lnTo>
                  <a:pt x="0" y="386329"/>
                </a:lnTo>
                <a:lnTo>
                  <a:pt x="386329" y="38632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6" name=" 226"/>
          <p:cNvSpPr/>
          <p:nvPr/>
        </p:nvSpPr>
        <p:spPr>
          <a:xfrm>
            <a:off x="6830695" y="963930"/>
            <a:ext cx="559435" cy="454660"/>
          </a:xfrm>
          <a:custGeom>
            <a:avLst/>
            <a:gdLst>
              <a:gd name="connsiteX0" fmla="*/ 1846300 w 4171682"/>
              <a:gd name="connsiteY0" fmla="*/ 0 h 3589654"/>
              <a:gd name="connsiteX1" fmla="*/ 2325378 w 4171682"/>
              <a:gd name="connsiteY1" fmla="*/ 0 h 3589654"/>
              <a:gd name="connsiteX2" fmla="*/ 4171682 w 4171682"/>
              <a:gd name="connsiteY2" fmla="*/ 3183284 h 3589654"/>
              <a:gd name="connsiteX3" fmla="*/ 3937064 w 4171682"/>
              <a:gd name="connsiteY3" fmla="*/ 3589654 h 3589654"/>
              <a:gd name="connsiteX4" fmla="*/ 234622 w 4171682"/>
              <a:gd name="connsiteY4" fmla="*/ 3589654 h 3589654"/>
              <a:gd name="connsiteX5" fmla="*/ 0 w 4171682"/>
              <a:gd name="connsiteY5" fmla="*/ 3183277 h 3589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1682" h="3589654">
                <a:moveTo>
                  <a:pt x="1846300" y="0"/>
                </a:moveTo>
                <a:lnTo>
                  <a:pt x="2325378" y="0"/>
                </a:lnTo>
                <a:lnTo>
                  <a:pt x="4171682" y="3183284"/>
                </a:lnTo>
                <a:lnTo>
                  <a:pt x="3937064" y="3589654"/>
                </a:lnTo>
                <a:lnTo>
                  <a:pt x="234622" y="3589654"/>
                </a:lnTo>
                <a:lnTo>
                  <a:pt x="0" y="31832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 226"/>
          <p:cNvSpPr/>
          <p:nvPr/>
        </p:nvSpPr>
        <p:spPr>
          <a:xfrm rot="16200000">
            <a:off x="2740025" y="4048760"/>
            <a:ext cx="559435" cy="454660"/>
          </a:xfrm>
          <a:custGeom>
            <a:avLst/>
            <a:gdLst>
              <a:gd name="connsiteX0" fmla="*/ 1846300 w 4171682"/>
              <a:gd name="connsiteY0" fmla="*/ 0 h 3589654"/>
              <a:gd name="connsiteX1" fmla="*/ 2325378 w 4171682"/>
              <a:gd name="connsiteY1" fmla="*/ 0 h 3589654"/>
              <a:gd name="connsiteX2" fmla="*/ 4171682 w 4171682"/>
              <a:gd name="connsiteY2" fmla="*/ 3183284 h 3589654"/>
              <a:gd name="connsiteX3" fmla="*/ 3937064 w 4171682"/>
              <a:gd name="connsiteY3" fmla="*/ 3589654 h 3589654"/>
              <a:gd name="connsiteX4" fmla="*/ 234622 w 4171682"/>
              <a:gd name="connsiteY4" fmla="*/ 3589654 h 3589654"/>
              <a:gd name="connsiteX5" fmla="*/ 0 w 4171682"/>
              <a:gd name="connsiteY5" fmla="*/ 3183277 h 3589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1682" h="3589654">
                <a:moveTo>
                  <a:pt x="1846300" y="0"/>
                </a:moveTo>
                <a:lnTo>
                  <a:pt x="2325378" y="0"/>
                </a:lnTo>
                <a:lnTo>
                  <a:pt x="4171682" y="3183284"/>
                </a:lnTo>
                <a:lnTo>
                  <a:pt x="3937064" y="3589654"/>
                </a:lnTo>
                <a:lnTo>
                  <a:pt x="234622" y="3589654"/>
                </a:lnTo>
                <a:lnTo>
                  <a:pt x="0" y="31832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792730" y="1677035"/>
            <a:ext cx="3844290" cy="21564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偏重于</a:t>
            </a:r>
            <a:r>
              <a:rPr lang="en-US" altLang="zh-CN" dirty="0">
                <a:latin typeface="隶书" panose="02010509060101010101" charset="-122"/>
                <a:ea typeface="隶书" panose="02010509060101010101" charset="-122"/>
              </a:rPr>
              <a:t>“</a:t>
            </a: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重要且紧急的事</a:t>
            </a:r>
            <a:r>
              <a:rPr lang="en-US" altLang="zh-CN" dirty="0">
                <a:latin typeface="隶书" panose="02010509060101010101" charset="-122"/>
                <a:ea typeface="隶书" panose="02010509060101010101" charset="-122"/>
              </a:rPr>
              <a:t>”</a:t>
            </a: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：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压力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精疲力竭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危机处理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收拾残局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4"/>
    </p:custDataLst>
  </p:cSld>
  <p:clrMapOvr>
    <a:masterClrMapping/>
  </p:clrMapOvr>
  <p:transition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60560" y="180340"/>
            <a:ext cx="24003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时间管理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83210" y="370205"/>
            <a:ext cx="3224530" cy="5937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dirty="0">
                <a:solidFill>
                  <a:srgbClr val="FFFF00"/>
                </a:solidFill>
                <a:ea typeface="隶书" panose="02010509060101010101" charset="-122"/>
                <a:cs typeface="+mn-lt"/>
              </a:rPr>
              <a:t>二八定律</a:t>
            </a:r>
            <a:endParaRPr lang="zh-CN" altLang="en-US" sz="3600" dirty="0">
              <a:solidFill>
                <a:srgbClr val="FFFF00"/>
              </a:solidFill>
              <a:ea typeface="隶书" panose="02010509060101010101" charset="-122"/>
              <a:cs typeface="+mn-lt"/>
            </a:endParaRPr>
          </a:p>
        </p:txBody>
      </p:sp>
      <p:sp>
        <p:nvSpPr>
          <p:cNvPr id="203" name=" 203"/>
          <p:cNvSpPr/>
          <p:nvPr/>
        </p:nvSpPr>
        <p:spPr>
          <a:xfrm rot="16200000">
            <a:off x="3070860" y="673735"/>
            <a:ext cx="5081905" cy="6142990"/>
          </a:xfrm>
          <a:custGeom>
            <a:avLst/>
            <a:gdLst>
              <a:gd name="connsiteX0" fmla="*/ 386329 w 1380180"/>
              <a:gd name="connsiteY0" fmla="*/ 0 h 1380181"/>
              <a:gd name="connsiteX1" fmla="*/ 432048 w 1380180"/>
              <a:gd name="connsiteY1" fmla="*/ 0 h 1380181"/>
              <a:gd name="connsiteX2" fmla="*/ 432048 w 1380180"/>
              <a:gd name="connsiteY2" fmla="*/ 386329 h 1380181"/>
              <a:gd name="connsiteX3" fmla="*/ 1380180 w 1380180"/>
              <a:gd name="connsiteY3" fmla="*/ 386329 h 1380181"/>
              <a:gd name="connsiteX4" fmla="*/ 1380180 w 1380180"/>
              <a:gd name="connsiteY4" fmla="*/ 432048 h 1380181"/>
              <a:gd name="connsiteX5" fmla="*/ 432048 w 1380180"/>
              <a:gd name="connsiteY5" fmla="*/ 432048 h 1380181"/>
              <a:gd name="connsiteX6" fmla="*/ 432048 w 1380180"/>
              <a:gd name="connsiteY6" fmla="*/ 1380181 h 1380181"/>
              <a:gd name="connsiteX7" fmla="*/ 386329 w 1380180"/>
              <a:gd name="connsiteY7" fmla="*/ 1380181 h 1380181"/>
              <a:gd name="connsiteX8" fmla="*/ 386329 w 1380180"/>
              <a:gd name="connsiteY8" fmla="*/ 432048 h 1380181"/>
              <a:gd name="connsiteX9" fmla="*/ 0 w 1380180"/>
              <a:gd name="connsiteY9" fmla="*/ 432048 h 1380181"/>
              <a:gd name="connsiteX10" fmla="*/ 0 w 1380180"/>
              <a:gd name="connsiteY10" fmla="*/ 386329 h 1380181"/>
              <a:gd name="connsiteX11" fmla="*/ 386329 w 1380180"/>
              <a:gd name="connsiteY11" fmla="*/ 386329 h 138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0180" h="1380181">
                <a:moveTo>
                  <a:pt x="386329" y="0"/>
                </a:moveTo>
                <a:lnTo>
                  <a:pt x="432048" y="0"/>
                </a:lnTo>
                <a:lnTo>
                  <a:pt x="432048" y="386329"/>
                </a:lnTo>
                <a:lnTo>
                  <a:pt x="1380180" y="386329"/>
                </a:lnTo>
                <a:lnTo>
                  <a:pt x="1380180" y="432048"/>
                </a:lnTo>
                <a:lnTo>
                  <a:pt x="432048" y="432048"/>
                </a:lnTo>
                <a:lnTo>
                  <a:pt x="432048" y="1380181"/>
                </a:lnTo>
                <a:lnTo>
                  <a:pt x="386329" y="1380181"/>
                </a:lnTo>
                <a:lnTo>
                  <a:pt x="386329" y="432048"/>
                </a:lnTo>
                <a:lnTo>
                  <a:pt x="0" y="432048"/>
                </a:lnTo>
                <a:lnTo>
                  <a:pt x="0" y="386329"/>
                </a:lnTo>
                <a:lnTo>
                  <a:pt x="386329" y="38632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6" name=" 226"/>
          <p:cNvSpPr/>
          <p:nvPr/>
        </p:nvSpPr>
        <p:spPr>
          <a:xfrm>
            <a:off x="4090670" y="872490"/>
            <a:ext cx="559435" cy="454660"/>
          </a:xfrm>
          <a:custGeom>
            <a:avLst/>
            <a:gdLst>
              <a:gd name="connsiteX0" fmla="*/ 1846300 w 4171682"/>
              <a:gd name="connsiteY0" fmla="*/ 0 h 3589654"/>
              <a:gd name="connsiteX1" fmla="*/ 2325378 w 4171682"/>
              <a:gd name="connsiteY1" fmla="*/ 0 h 3589654"/>
              <a:gd name="connsiteX2" fmla="*/ 4171682 w 4171682"/>
              <a:gd name="connsiteY2" fmla="*/ 3183284 h 3589654"/>
              <a:gd name="connsiteX3" fmla="*/ 3937064 w 4171682"/>
              <a:gd name="connsiteY3" fmla="*/ 3589654 h 3589654"/>
              <a:gd name="connsiteX4" fmla="*/ 234622 w 4171682"/>
              <a:gd name="connsiteY4" fmla="*/ 3589654 h 3589654"/>
              <a:gd name="connsiteX5" fmla="*/ 0 w 4171682"/>
              <a:gd name="connsiteY5" fmla="*/ 3183277 h 3589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1682" h="3589654">
                <a:moveTo>
                  <a:pt x="1846300" y="0"/>
                </a:moveTo>
                <a:lnTo>
                  <a:pt x="2325378" y="0"/>
                </a:lnTo>
                <a:lnTo>
                  <a:pt x="4171682" y="3183284"/>
                </a:lnTo>
                <a:lnTo>
                  <a:pt x="3937064" y="3589654"/>
                </a:lnTo>
                <a:lnTo>
                  <a:pt x="234622" y="3589654"/>
                </a:lnTo>
                <a:lnTo>
                  <a:pt x="0" y="31832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 226"/>
          <p:cNvSpPr/>
          <p:nvPr/>
        </p:nvSpPr>
        <p:spPr>
          <a:xfrm rot="16200000">
            <a:off x="2142490" y="4551045"/>
            <a:ext cx="559435" cy="454660"/>
          </a:xfrm>
          <a:custGeom>
            <a:avLst/>
            <a:gdLst>
              <a:gd name="connsiteX0" fmla="*/ 1846300 w 4171682"/>
              <a:gd name="connsiteY0" fmla="*/ 0 h 3589654"/>
              <a:gd name="connsiteX1" fmla="*/ 2325378 w 4171682"/>
              <a:gd name="connsiteY1" fmla="*/ 0 h 3589654"/>
              <a:gd name="connsiteX2" fmla="*/ 4171682 w 4171682"/>
              <a:gd name="connsiteY2" fmla="*/ 3183284 h 3589654"/>
              <a:gd name="connsiteX3" fmla="*/ 3937064 w 4171682"/>
              <a:gd name="connsiteY3" fmla="*/ 3589654 h 3589654"/>
              <a:gd name="connsiteX4" fmla="*/ 234622 w 4171682"/>
              <a:gd name="connsiteY4" fmla="*/ 3589654 h 3589654"/>
              <a:gd name="connsiteX5" fmla="*/ 0 w 4171682"/>
              <a:gd name="connsiteY5" fmla="*/ 3183277 h 3589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1682" h="3589654">
                <a:moveTo>
                  <a:pt x="1846300" y="0"/>
                </a:moveTo>
                <a:lnTo>
                  <a:pt x="2325378" y="0"/>
                </a:lnTo>
                <a:lnTo>
                  <a:pt x="4171682" y="3183284"/>
                </a:lnTo>
                <a:lnTo>
                  <a:pt x="3937064" y="3589654"/>
                </a:lnTo>
                <a:lnTo>
                  <a:pt x="234622" y="3589654"/>
                </a:lnTo>
                <a:lnTo>
                  <a:pt x="0" y="31832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839335" y="1677035"/>
            <a:ext cx="3977005" cy="29425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偏重于</a:t>
            </a:r>
            <a:r>
              <a:rPr lang="en-US" altLang="zh-CN" dirty="0">
                <a:latin typeface="隶书" panose="02010509060101010101" charset="-122"/>
                <a:ea typeface="隶书" panose="02010509060101010101" charset="-122"/>
              </a:rPr>
              <a:t>“</a:t>
            </a: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重要不紧急的事</a:t>
            </a:r>
            <a:r>
              <a:rPr lang="en-US" altLang="zh-CN" dirty="0">
                <a:latin typeface="隶书" panose="02010509060101010101" charset="-122"/>
                <a:ea typeface="隶书" panose="02010509060101010101" charset="-122"/>
              </a:rPr>
              <a:t>”</a:t>
            </a: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：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有远见、有理想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平衡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纪律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自制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少有危机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4"/>
    </p:custDataLst>
  </p:cSld>
  <p:clrMapOvr>
    <a:masterClrMapping/>
  </p:clrMapOvr>
  <p:transition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60560" y="180340"/>
            <a:ext cx="24003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时间管理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83210" y="370205"/>
            <a:ext cx="3224530" cy="5937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dirty="0">
                <a:solidFill>
                  <a:srgbClr val="FFFF00"/>
                </a:solidFill>
                <a:ea typeface="隶书" panose="02010509060101010101" charset="-122"/>
                <a:cs typeface="+mn-lt"/>
              </a:rPr>
              <a:t>二八定律</a:t>
            </a:r>
            <a:endParaRPr lang="zh-CN" altLang="en-US" sz="3600" dirty="0">
              <a:solidFill>
                <a:srgbClr val="FFFF00"/>
              </a:solidFill>
              <a:ea typeface="隶书" panose="02010509060101010101" charset="-122"/>
              <a:cs typeface="+mn-lt"/>
            </a:endParaRPr>
          </a:p>
        </p:txBody>
      </p:sp>
      <p:sp>
        <p:nvSpPr>
          <p:cNvPr id="203" name=" 203"/>
          <p:cNvSpPr/>
          <p:nvPr/>
        </p:nvSpPr>
        <p:spPr>
          <a:xfrm rot="5400000">
            <a:off x="3070860" y="673735"/>
            <a:ext cx="5081905" cy="6142990"/>
          </a:xfrm>
          <a:custGeom>
            <a:avLst/>
            <a:gdLst>
              <a:gd name="connsiteX0" fmla="*/ 386329 w 1380180"/>
              <a:gd name="connsiteY0" fmla="*/ 0 h 1380181"/>
              <a:gd name="connsiteX1" fmla="*/ 432048 w 1380180"/>
              <a:gd name="connsiteY1" fmla="*/ 0 h 1380181"/>
              <a:gd name="connsiteX2" fmla="*/ 432048 w 1380180"/>
              <a:gd name="connsiteY2" fmla="*/ 386329 h 1380181"/>
              <a:gd name="connsiteX3" fmla="*/ 1380180 w 1380180"/>
              <a:gd name="connsiteY3" fmla="*/ 386329 h 1380181"/>
              <a:gd name="connsiteX4" fmla="*/ 1380180 w 1380180"/>
              <a:gd name="connsiteY4" fmla="*/ 432048 h 1380181"/>
              <a:gd name="connsiteX5" fmla="*/ 432048 w 1380180"/>
              <a:gd name="connsiteY5" fmla="*/ 432048 h 1380181"/>
              <a:gd name="connsiteX6" fmla="*/ 432048 w 1380180"/>
              <a:gd name="connsiteY6" fmla="*/ 1380181 h 1380181"/>
              <a:gd name="connsiteX7" fmla="*/ 386329 w 1380180"/>
              <a:gd name="connsiteY7" fmla="*/ 1380181 h 1380181"/>
              <a:gd name="connsiteX8" fmla="*/ 386329 w 1380180"/>
              <a:gd name="connsiteY8" fmla="*/ 432048 h 1380181"/>
              <a:gd name="connsiteX9" fmla="*/ 0 w 1380180"/>
              <a:gd name="connsiteY9" fmla="*/ 432048 h 1380181"/>
              <a:gd name="connsiteX10" fmla="*/ 0 w 1380180"/>
              <a:gd name="connsiteY10" fmla="*/ 386329 h 1380181"/>
              <a:gd name="connsiteX11" fmla="*/ 386329 w 1380180"/>
              <a:gd name="connsiteY11" fmla="*/ 386329 h 138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0180" h="1380181">
                <a:moveTo>
                  <a:pt x="386329" y="0"/>
                </a:moveTo>
                <a:lnTo>
                  <a:pt x="432048" y="0"/>
                </a:lnTo>
                <a:lnTo>
                  <a:pt x="432048" y="386329"/>
                </a:lnTo>
                <a:lnTo>
                  <a:pt x="1380180" y="386329"/>
                </a:lnTo>
                <a:lnTo>
                  <a:pt x="1380180" y="432048"/>
                </a:lnTo>
                <a:lnTo>
                  <a:pt x="432048" y="432048"/>
                </a:lnTo>
                <a:lnTo>
                  <a:pt x="432048" y="1380181"/>
                </a:lnTo>
                <a:lnTo>
                  <a:pt x="386329" y="1380181"/>
                </a:lnTo>
                <a:lnTo>
                  <a:pt x="386329" y="432048"/>
                </a:lnTo>
                <a:lnTo>
                  <a:pt x="0" y="432048"/>
                </a:lnTo>
                <a:lnTo>
                  <a:pt x="0" y="386329"/>
                </a:lnTo>
                <a:lnTo>
                  <a:pt x="386329" y="38632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6" name=" 226"/>
          <p:cNvSpPr/>
          <p:nvPr/>
        </p:nvSpPr>
        <p:spPr>
          <a:xfrm>
            <a:off x="6564630" y="872490"/>
            <a:ext cx="559435" cy="454660"/>
          </a:xfrm>
          <a:custGeom>
            <a:avLst/>
            <a:gdLst>
              <a:gd name="connsiteX0" fmla="*/ 1846300 w 4171682"/>
              <a:gd name="connsiteY0" fmla="*/ 0 h 3589654"/>
              <a:gd name="connsiteX1" fmla="*/ 2325378 w 4171682"/>
              <a:gd name="connsiteY1" fmla="*/ 0 h 3589654"/>
              <a:gd name="connsiteX2" fmla="*/ 4171682 w 4171682"/>
              <a:gd name="connsiteY2" fmla="*/ 3183284 h 3589654"/>
              <a:gd name="connsiteX3" fmla="*/ 3937064 w 4171682"/>
              <a:gd name="connsiteY3" fmla="*/ 3589654 h 3589654"/>
              <a:gd name="connsiteX4" fmla="*/ 234622 w 4171682"/>
              <a:gd name="connsiteY4" fmla="*/ 3589654 h 3589654"/>
              <a:gd name="connsiteX5" fmla="*/ 0 w 4171682"/>
              <a:gd name="connsiteY5" fmla="*/ 3183277 h 3589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1682" h="3589654">
                <a:moveTo>
                  <a:pt x="1846300" y="0"/>
                </a:moveTo>
                <a:lnTo>
                  <a:pt x="2325378" y="0"/>
                </a:lnTo>
                <a:lnTo>
                  <a:pt x="4171682" y="3183284"/>
                </a:lnTo>
                <a:lnTo>
                  <a:pt x="3937064" y="3589654"/>
                </a:lnTo>
                <a:lnTo>
                  <a:pt x="234622" y="3589654"/>
                </a:lnTo>
                <a:lnTo>
                  <a:pt x="0" y="31832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 226"/>
          <p:cNvSpPr/>
          <p:nvPr/>
        </p:nvSpPr>
        <p:spPr>
          <a:xfrm rot="16200000">
            <a:off x="2209165" y="2484120"/>
            <a:ext cx="559435" cy="454660"/>
          </a:xfrm>
          <a:custGeom>
            <a:avLst/>
            <a:gdLst>
              <a:gd name="connsiteX0" fmla="*/ 1846300 w 4171682"/>
              <a:gd name="connsiteY0" fmla="*/ 0 h 3589654"/>
              <a:gd name="connsiteX1" fmla="*/ 2325378 w 4171682"/>
              <a:gd name="connsiteY1" fmla="*/ 0 h 3589654"/>
              <a:gd name="connsiteX2" fmla="*/ 4171682 w 4171682"/>
              <a:gd name="connsiteY2" fmla="*/ 3183284 h 3589654"/>
              <a:gd name="connsiteX3" fmla="*/ 3937064 w 4171682"/>
              <a:gd name="connsiteY3" fmla="*/ 3589654 h 3589654"/>
              <a:gd name="connsiteX4" fmla="*/ 234622 w 4171682"/>
              <a:gd name="connsiteY4" fmla="*/ 3589654 h 3589654"/>
              <a:gd name="connsiteX5" fmla="*/ 0 w 4171682"/>
              <a:gd name="connsiteY5" fmla="*/ 3183277 h 3589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1682" h="3589654">
                <a:moveTo>
                  <a:pt x="1846300" y="0"/>
                </a:moveTo>
                <a:lnTo>
                  <a:pt x="2325378" y="0"/>
                </a:lnTo>
                <a:lnTo>
                  <a:pt x="4171682" y="3183284"/>
                </a:lnTo>
                <a:lnTo>
                  <a:pt x="3937064" y="3589654"/>
                </a:lnTo>
                <a:lnTo>
                  <a:pt x="234622" y="3589654"/>
                </a:lnTo>
                <a:lnTo>
                  <a:pt x="0" y="31832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322195" y="2991485"/>
            <a:ext cx="4242435" cy="26682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偏重于</a:t>
            </a:r>
            <a:r>
              <a:rPr lang="en-US" altLang="zh-CN" dirty="0">
                <a:latin typeface="隶书" panose="02010509060101010101" charset="-122"/>
                <a:ea typeface="隶书" panose="02010509060101010101" charset="-122"/>
              </a:rPr>
              <a:t>“</a:t>
            </a: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不重要但紧急的事</a:t>
            </a:r>
            <a:r>
              <a:rPr lang="en-US" altLang="zh-CN" dirty="0">
                <a:latin typeface="隶书" panose="02010509060101010101" charset="-122"/>
                <a:ea typeface="隶书" panose="02010509060101010101" charset="-122"/>
              </a:rPr>
              <a:t>”</a:t>
            </a: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：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短视、近利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轻视目标与计划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缺乏自制力、怪罪他人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人际关系肤浅、甚至破裂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4"/>
    </p:custDataLst>
  </p:cSld>
  <p:clrMapOvr>
    <a:masterClrMapping/>
  </p:clrMapOvr>
  <p:transition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60560" y="180340"/>
            <a:ext cx="24003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时间管理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83210" y="370205"/>
            <a:ext cx="3224530" cy="5937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dirty="0">
                <a:solidFill>
                  <a:srgbClr val="FFFF00"/>
                </a:solidFill>
                <a:ea typeface="隶书" panose="02010509060101010101" charset="-122"/>
                <a:cs typeface="+mn-lt"/>
              </a:rPr>
              <a:t>二八定律</a:t>
            </a:r>
            <a:endParaRPr lang="zh-CN" altLang="en-US" sz="3600" dirty="0">
              <a:solidFill>
                <a:srgbClr val="FFFF00"/>
              </a:solidFill>
              <a:ea typeface="隶书" panose="02010509060101010101" charset="-122"/>
              <a:cs typeface="+mn-lt"/>
            </a:endParaRPr>
          </a:p>
        </p:txBody>
      </p:sp>
      <p:sp>
        <p:nvSpPr>
          <p:cNvPr id="203" name=" 203"/>
          <p:cNvSpPr/>
          <p:nvPr/>
        </p:nvSpPr>
        <p:spPr>
          <a:xfrm>
            <a:off x="1914525" y="762000"/>
            <a:ext cx="7546975" cy="5327015"/>
          </a:xfrm>
          <a:custGeom>
            <a:avLst/>
            <a:gdLst>
              <a:gd name="connsiteX0" fmla="*/ 386329 w 1380180"/>
              <a:gd name="connsiteY0" fmla="*/ 0 h 1380181"/>
              <a:gd name="connsiteX1" fmla="*/ 432048 w 1380180"/>
              <a:gd name="connsiteY1" fmla="*/ 0 h 1380181"/>
              <a:gd name="connsiteX2" fmla="*/ 432048 w 1380180"/>
              <a:gd name="connsiteY2" fmla="*/ 386329 h 1380181"/>
              <a:gd name="connsiteX3" fmla="*/ 1380180 w 1380180"/>
              <a:gd name="connsiteY3" fmla="*/ 386329 h 1380181"/>
              <a:gd name="connsiteX4" fmla="*/ 1380180 w 1380180"/>
              <a:gd name="connsiteY4" fmla="*/ 432048 h 1380181"/>
              <a:gd name="connsiteX5" fmla="*/ 432048 w 1380180"/>
              <a:gd name="connsiteY5" fmla="*/ 432048 h 1380181"/>
              <a:gd name="connsiteX6" fmla="*/ 432048 w 1380180"/>
              <a:gd name="connsiteY6" fmla="*/ 1380181 h 1380181"/>
              <a:gd name="connsiteX7" fmla="*/ 386329 w 1380180"/>
              <a:gd name="connsiteY7" fmla="*/ 1380181 h 1380181"/>
              <a:gd name="connsiteX8" fmla="*/ 386329 w 1380180"/>
              <a:gd name="connsiteY8" fmla="*/ 432048 h 1380181"/>
              <a:gd name="connsiteX9" fmla="*/ 0 w 1380180"/>
              <a:gd name="connsiteY9" fmla="*/ 432048 h 1380181"/>
              <a:gd name="connsiteX10" fmla="*/ 0 w 1380180"/>
              <a:gd name="connsiteY10" fmla="*/ 386329 h 1380181"/>
              <a:gd name="connsiteX11" fmla="*/ 386329 w 1380180"/>
              <a:gd name="connsiteY11" fmla="*/ 386329 h 138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0180" h="1380181">
                <a:moveTo>
                  <a:pt x="386329" y="0"/>
                </a:moveTo>
                <a:lnTo>
                  <a:pt x="432048" y="0"/>
                </a:lnTo>
                <a:lnTo>
                  <a:pt x="432048" y="386329"/>
                </a:lnTo>
                <a:lnTo>
                  <a:pt x="1380180" y="386329"/>
                </a:lnTo>
                <a:lnTo>
                  <a:pt x="1380180" y="432048"/>
                </a:lnTo>
                <a:lnTo>
                  <a:pt x="432048" y="432048"/>
                </a:lnTo>
                <a:lnTo>
                  <a:pt x="432048" y="1380181"/>
                </a:lnTo>
                <a:lnTo>
                  <a:pt x="386329" y="1380181"/>
                </a:lnTo>
                <a:lnTo>
                  <a:pt x="386329" y="432048"/>
                </a:lnTo>
                <a:lnTo>
                  <a:pt x="0" y="432048"/>
                </a:lnTo>
                <a:lnTo>
                  <a:pt x="0" y="386329"/>
                </a:lnTo>
                <a:lnTo>
                  <a:pt x="386329" y="38632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6" name=" 226"/>
          <p:cNvSpPr/>
          <p:nvPr/>
        </p:nvSpPr>
        <p:spPr>
          <a:xfrm>
            <a:off x="3863975" y="509270"/>
            <a:ext cx="559435" cy="454660"/>
          </a:xfrm>
          <a:custGeom>
            <a:avLst/>
            <a:gdLst>
              <a:gd name="connsiteX0" fmla="*/ 1846300 w 4171682"/>
              <a:gd name="connsiteY0" fmla="*/ 0 h 3589654"/>
              <a:gd name="connsiteX1" fmla="*/ 2325378 w 4171682"/>
              <a:gd name="connsiteY1" fmla="*/ 0 h 3589654"/>
              <a:gd name="connsiteX2" fmla="*/ 4171682 w 4171682"/>
              <a:gd name="connsiteY2" fmla="*/ 3183284 h 3589654"/>
              <a:gd name="connsiteX3" fmla="*/ 3937064 w 4171682"/>
              <a:gd name="connsiteY3" fmla="*/ 3589654 h 3589654"/>
              <a:gd name="connsiteX4" fmla="*/ 234622 w 4171682"/>
              <a:gd name="connsiteY4" fmla="*/ 3589654 h 3589654"/>
              <a:gd name="connsiteX5" fmla="*/ 0 w 4171682"/>
              <a:gd name="connsiteY5" fmla="*/ 3183277 h 3589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1682" h="3589654">
                <a:moveTo>
                  <a:pt x="1846300" y="0"/>
                </a:moveTo>
                <a:lnTo>
                  <a:pt x="2325378" y="0"/>
                </a:lnTo>
                <a:lnTo>
                  <a:pt x="4171682" y="3183284"/>
                </a:lnTo>
                <a:lnTo>
                  <a:pt x="3937064" y="3589654"/>
                </a:lnTo>
                <a:lnTo>
                  <a:pt x="234622" y="3589654"/>
                </a:lnTo>
                <a:lnTo>
                  <a:pt x="0" y="31832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 226"/>
          <p:cNvSpPr/>
          <p:nvPr/>
        </p:nvSpPr>
        <p:spPr>
          <a:xfrm rot="16200000">
            <a:off x="1615440" y="2108200"/>
            <a:ext cx="559435" cy="454660"/>
          </a:xfrm>
          <a:custGeom>
            <a:avLst/>
            <a:gdLst>
              <a:gd name="connsiteX0" fmla="*/ 1846300 w 4171682"/>
              <a:gd name="connsiteY0" fmla="*/ 0 h 3589654"/>
              <a:gd name="connsiteX1" fmla="*/ 2325378 w 4171682"/>
              <a:gd name="connsiteY1" fmla="*/ 0 h 3589654"/>
              <a:gd name="connsiteX2" fmla="*/ 4171682 w 4171682"/>
              <a:gd name="connsiteY2" fmla="*/ 3183284 h 3589654"/>
              <a:gd name="connsiteX3" fmla="*/ 3937064 w 4171682"/>
              <a:gd name="connsiteY3" fmla="*/ 3589654 h 3589654"/>
              <a:gd name="connsiteX4" fmla="*/ 234622 w 4171682"/>
              <a:gd name="connsiteY4" fmla="*/ 3589654 h 3589654"/>
              <a:gd name="connsiteX5" fmla="*/ 0 w 4171682"/>
              <a:gd name="connsiteY5" fmla="*/ 3183277 h 3589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1682" h="3589654">
                <a:moveTo>
                  <a:pt x="1846300" y="0"/>
                </a:moveTo>
                <a:lnTo>
                  <a:pt x="2325378" y="0"/>
                </a:lnTo>
                <a:lnTo>
                  <a:pt x="4171682" y="3183284"/>
                </a:lnTo>
                <a:lnTo>
                  <a:pt x="3937064" y="3589654"/>
                </a:lnTo>
                <a:lnTo>
                  <a:pt x="234622" y="3589654"/>
                </a:lnTo>
                <a:lnTo>
                  <a:pt x="0" y="31832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423410" y="2558415"/>
            <a:ext cx="4242435" cy="26682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偏重于</a:t>
            </a:r>
            <a:r>
              <a:rPr lang="en-US" altLang="zh-CN" dirty="0">
                <a:latin typeface="隶书" panose="02010509060101010101" charset="-122"/>
                <a:ea typeface="隶书" panose="02010509060101010101" charset="-122"/>
              </a:rPr>
              <a:t>“</a:t>
            </a: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不重要不紧急的事</a:t>
            </a:r>
            <a:r>
              <a:rPr lang="en-US" altLang="zh-CN" dirty="0">
                <a:latin typeface="隶书" panose="02010509060101010101" charset="-122"/>
                <a:ea typeface="隶书" panose="02010509060101010101" charset="-122"/>
              </a:rPr>
              <a:t>”</a:t>
            </a: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：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全无责任感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依赖他人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4"/>
    </p:custDataLst>
  </p:cSld>
  <p:clrMapOvr>
    <a:masterClrMapping/>
  </p:clrMapOvr>
  <p:transition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60560" y="180340"/>
            <a:ext cx="24003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时间管理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83210" y="370205"/>
            <a:ext cx="3224530" cy="5937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dirty="0">
                <a:solidFill>
                  <a:srgbClr val="FFFF00"/>
                </a:solidFill>
                <a:ea typeface="隶书" panose="02010509060101010101" charset="-122"/>
                <a:cs typeface="+mn-lt"/>
              </a:rPr>
              <a:t>二八定律</a:t>
            </a:r>
            <a:endParaRPr lang="zh-CN" altLang="en-US" sz="3600" dirty="0">
              <a:solidFill>
                <a:srgbClr val="FFFF00"/>
              </a:solidFill>
              <a:ea typeface="隶书" panose="02010509060101010101" charset="-122"/>
              <a:cs typeface="+mn-lt"/>
            </a:endParaRPr>
          </a:p>
        </p:txBody>
      </p:sp>
      <p:sp>
        <p:nvSpPr>
          <p:cNvPr id="252" name=" 252"/>
          <p:cNvSpPr/>
          <p:nvPr/>
        </p:nvSpPr>
        <p:spPr>
          <a:xfrm>
            <a:off x="1967865" y="522605"/>
            <a:ext cx="7592060" cy="5812790"/>
          </a:xfrm>
          <a:prstGeom prst="mathPlus">
            <a:avLst>
              <a:gd name="adj1" fmla="val 155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820545" y="3164840"/>
            <a:ext cx="972185" cy="5283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</a:pPr>
            <a:r>
              <a:rPr lang="zh-CN" altLang="en-US" sz="2800" dirty="0">
                <a:latin typeface="隶书" panose="02010509060101010101" charset="-122"/>
                <a:ea typeface="隶书" panose="02010509060101010101" charset="-122"/>
              </a:rPr>
              <a:t>紧急</a:t>
            </a:r>
            <a:endParaRPr lang="zh-CN" altLang="en-US" sz="28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5" name="文本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277485" y="675640"/>
            <a:ext cx="972185" cy="5283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</a:pPr>
            <a:r>
              <a:rPr lang="zh-CN" altLang="en-US" sz="2800" dirty="0">
                <a:latin typeface="隶书" panose="02010509060101010101" charset="-122"/>
                <a:ea typeface="隶书" panose="02010509060101010101" charset="-122"/>
              </a:rPr>
              <a:t>重要</a:t>
            </a:r>
            <a:endParaRPr lang="zh-CN" altLang="en-US" sz="28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839835" y="3164840"/>
            <a:ext cx="1436370" cy="5283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</a:pPr>
            <a:r>
              <a:rPr lang="zh-CN" altLang="en-US" sz="2800" dirty="0">
                <a:latin typeface="隶书" panose="02010509060101010101" charset="-122"/>
                <a:ea typeface="隶书" panose="02010509060101010101" charset="-122"/>
              </a:rPr>
              <a:t>不紧急</a:t>
            </a:r>
            <a:endParaRPr lang="zh-CN" altLang="en-US" sz="28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5059680" y="5666105"/>
            <a:ext cx="1408430" cy="5283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</a:pPr>
            <a:r>
              <a:rPr lang="zh-CN" altLang="en-US" sz="2800" dirty="0">
                <a:latin typeface="隶书" panose="02010509060101010101" charset="-122"/>
                <a:ea typeface="隶书" panose="02010509060101010101" charset="-122"/>
              </a:rPr>
              <a:t>不重要</a:t>
            </a:r>
            <a:endParaRPr lang="zh-CN" altLang="en-US" sz="28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226" name=" 226"/>
          <p:cNvSpPr/>
          <p:nvPr/>
        </p:nvSpPr>
        <p:spPr>
          <a:xfrm>
            <a:off x="5483860" y="1100455"/>
            <a:ext cx="559435" cy="454660"/>
          </a:xfrm>
          <a:custGeom>
            <a:avLst/>
            <a:gdLst>
              <a:gd name="connsiteX0" fmla="*/ 1846300 w 4171682"/>
              <a:gd name="connsiteY0" fmla="*/ 0 h 3589654"/>
              <a:gd name="connsiteX1" fmla="*/ 2325378 w 4171682"/>
              <a:gd name="connsiteY1" fmla="*/ 0 h 3589654"/>
              <a:gd name="connsiteX2" fmla="*/ 4171682 w 4171682"/>
              <a:gd name="connsiteY2" fmla="*/ 3183284 h 3589654"/>
              <a:gd name="connsiteX3" fmla="*/ 3937064 w 4171682"/>
              <a:gd name="connsiteY3" fmla="*/ 3589654 h 3589654"/>
              <a:gd name="connsiteX4" fmla="*/ 234622 w 4171682"/>
              <a:gd name="connsiteY4" fmla="*/ 3589654 h 3589654"/>
              <a:gd name="connsiteX5" fmla="*/ 0 w 4171682"/>
              <a:gd name="connsiteY5" fmla="*/ 3183277 h 3589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1682" h="3589654">
                <a:moveTo>
                  <a:pt x="1846300" y="0"/>
                </a:moveTo>
                <a:lnTo>
                  <a:pt x="2325378" y="0"/>
                </a:lnTo>
                <a:lnTo>
                  <a:pt x="4171682" y="3183284"/>
                </a:lnTo>
                <a:lnTo>
                  <a:pt x="3937064" y="3589654"/>
                </a:lnTo>
                <a:lnTo>
                  <a:pt x="234622" y="3589654"/>
                </a:lnTo>
                <a:lnTo>
                  <a:pt x="0" y="31832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 226"/>
          <p:cNvSpPr/>
          <p:nvPr/>
        </p:nvSpPr>
        <p:spPr>
          <a:xfrm rot="16200000">
            <a:off x="2740025" y="3185795"/>
            <a:ext cx="559435" cy="454660"/>
          </a:xfrm>
          <a:custGeom>
            <a:avLst/>
            <a:gdLst>
              <a:gd name="connsiteX0" fmla="*/ 1846300 w 4171682"/>
              <a:gd name="connsiteY0" fmla="*/ 0 h 3589654"/>
              <a:gd name="connsiteX1" fmla="*/ 2325378 w 4171682"/>
              <a:gd name="connsiteY1" fmla="*/ 0 h 3589654"/>
              <a:gd name="connsiteX2" fmla="*/ 4171682 w 4171682"/>
              <a:gd name="connsiteY2" fmla="*/ 3183284 h 3589654"/>
              <a:gd name="connsiteX3" fmla="*/ 3937064 w 4171682"/>
              <a:gd name="connsiteY3" fmla="*/ 3589654 h 3589654"/>
              <a:gd name="connsiteX4" fmla="*/ 234622 w 4171682"/>
              <a:gd name="connsiteY4" fmla="*/ 3589654 h 3589654"/>
              <a:gd name="connsiteX5" fmla="*/ 0 w 4171682"/>
              <a:gd name="connsiteY5" fmla="*/ 3183277 h 3589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1682" h="3589654">
                <a:moveTo>
                  <a:pt x="1846300" y="0"/>
                </a:moveTo>
                <a:lnTo>
                  <a:pt x="2325378" y="0"/>
                </a:lnTo>
                <a:lnTo>
                  <a:pt x="4171682" y="3183284"/>
                </a:lnTo>
                <a:lnTo>
                  <a:pt x="3937064" y="3589654"/>
                </a:lnTo>
                <a:lnTo>
                  <a:pt x="234622" y="3589654"/>
                </a:lnTo>
                <a:lnTo>
                  <a:pt x="0" y="31832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文本占位符 2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3716020" y="2477135"/>
            <a:ext cx="1683385" cy="5175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首先做！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6043295" y="2499360"/>
            <a:ext cx="2498725" cy="4730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花大量时间做！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2" name="文本占位符 2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3345180" y="3693160"/>
            <a:ext cx="2138680" cy="5727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尽量少做</a:t>
            </a:r>
            <a:r>
              <a:rPr lang="en-US" altLang="zh-CN" dirty="0">
                <a:latin typeface="隶书" panose="02010509060101010101" charset="-122"/>
                <a:ea typeface="隶书" panose="02010509060101010101" charset="-122"/>
              </a:rPr>
              <a:t>...</a:t>
            </a:r>
            <a:endParaRPr lang="en-US" altLang="zh-CN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3" name="文本占位符 2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6141085" y="3693795"/>
            <a:ext cx="2138680" cy="5727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最好别做</a:t>
            </a:r>
            <a:r>
              <a:rPr lang="en-US" altLang="zh-CN" dirty="0">
                <a:latin typeface="隶书" panose="02010509060101010101" charset="-122"/>
                <a:ea typeface="隶书" panose="02010509060101010101" charset="-122"/>
              </a:rPr>
              <a:t>...</a:t>
            </a:r>
            <a:endParaRPr lang="en-US" altLang="zh-CN" dirty="0"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11"/>
    </p:custDataLst>
  </p:cSld>
  <p:clrMapOvr>
    <a:masterClrMapping/>
  </p:clrMapOvr>
  <p:transition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39900" y="2975610"/>
            <a:ext cx="8712200" cy="906780"/>
          </a:xfrm>
        </p:spPr>
        <p:txBody>
          <a:bodyPr anchor="ctr" anchorCtr="0">
            <a:normAutofit/>
          </a:bodyPr>
          <a:lstStyle/>
          <a:p>
            <a:r>
              <a:rPr lang="zh-CN" altLang="en-US" sz="5400" dirty="0">
                <a:latin typeface="隶书" panose="02010509060101010101" charset="-122"/>
                <a:ea typeface="隶书" panose="02010509060101010101" charset="-122"/>
              </a:rPr>
              <a:t>目标管理</a:t>
            </a:r>
            <a:endParaRPr lang="zh-CN" altLang="en-US" sz="5400" dirty="0"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2"/>
    </p:custData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60560" y="180340"/>
            <a:ext cx="24003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时间管理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83210" y="179705"/>
            <a:ext cx="3224530" cy="7842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dirty="0">
                <a:solidFill>
                  <a:srgbClr val="FFFF00"/>
                </a:solidFill>
                <a:ea typeface="隶书" panose="02010509060101010101" charset="-122"/>
                <a:cs typeface="+mn-lt"/>
              </a:rPr>
              <a:t>二八定律</a:t>
            </a:r>
            <a:endParaRPr lang="zh-CN" altLang="en-US" sz="3600" dirty="0">
              <a:solidFill>
                <a:srgbClr val="FFFF00"/>
              </a:solidFill>
              <a:ea typeface="隶书" panose="02010509060101010101" charset="-122"/>
              <a:cs typeface="+mn-lt"/>
            </a:endParaRPr>
          </a:p>
        </p:txBody>
      </p:sp>
      <p:sp>
        <p:nvSpPr>
          <p:cNvPr id="252" name=" 252"/>
          <p:cNvSpPr/>
          <p:nvPr/>
        </p:nvSpPr>
        <p:spPr>
          <a:xfrm>
            <a:off x="451485" y="1016000"/>
            <a:ext cx="5412105" cy="5093335"/>
          </a:xfrm>
          <a:prstGeom prst="mathPlus">
            <a:avLst>
              <a:gd name="adj1" fmla="val 155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83210" y="3344545"/>
            <a:ext cx="672465" cy="4635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6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</a:pPr>
            <a:r>
              <a:rPr lang="zh-CN" altLang="en-US" sz="2800" dirty="0">
                <a:latin typeface="隶书" panose="02010509060101010101" charset="-122"/>
                <a:ea typeface="隶书" panose="02010509060101010101" charset="-122"/>
              </a:rPr>
              <a:t>紧急</a:t>
            </a:r>
            <a:endParaRPr lang="zh-CN" altLang="en-US" sz="28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8" name="文本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820670" y="1092835"/>
            <a:ext cx="672465" cy="4635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6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</a:pPr>
            <a:r>
              <a:rPr lang="zh-CN" altLang="en-US" sz="2800" dirty="0">
                <a:latin typeface="隶书" panose="02010509060101010101" charset="-122"/>
                <a:ea typeface="隶书" panose="02010509060101010101" charset="-122"/>
              </a:rPr>
              <a:t>重要</a:t>
            </a:r>
            <a:endParaRPr lang="zh-CN" altLang="en-US" sz="28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4" name="文本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322570" y="3331210"/>
            <a:ext cx="908685" cy="46291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6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</a:pPr>
            <a:r>
              <a:rPr lang="zh-CN" altLang="en-US" sz="2800" dirty="0">
                <a:latin typeface="隶书" panose="02010509060101010101" charset="-122"/>
                <a:ea typeface="隶书" panose="02010509060101010101" charset="-122"/>
              </a:rPr>
              <a:t>不紧急</a:t>
            </a:r>
            <a:endParaRPr lang="zh-CN" altLang="en-US" sz="28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5" name="文本占位符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2698115" y="5495290"/>
            <a:ext cx="917575" cy="4076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6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</a:pPr>
            <a:r>
              <a:rPr lang="zh-CN" altLang="en-US" sz="2800" dirty="0">
                <a:latin typeface="隶书" panose="02010509060101010101" charset="-122"/>
                <a:ea typeface="隶书" panose="02010509060101010101" charset="-122"/>
              </a:rPr>
              <a:t>不重要</a:t>
            </a:r>
            <a:endParaRPr lang="zh-CN" altLang="en-US" sz="28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7" name=" 226"/>
          <p:cNvSpPr/>
          <p:nvPr/>
        </p:nvSpPr>
        <p:spPr>
          <a:xfrm>
            <a:off x="2963545" y="1489710"/>
            <a:ext cx="387350" cy="398780"/>
          </a:xfrm>
          <a:custGeom>
            <a:avLst/>
            <a:gdLst>
              <a:gd name="connsiteX0" fmla="*/ 1846300 w 4171682"/>
              <a:gd name="connsiteY0" fmla="*/ 0 h 3589654"/>
              <a:gd name="connsiteX1" fmla="*/ 2325378 w 4171682"/>
              <a:gd name="connsiteY1" fmla="*/ 0 h 3589654"/>
              <a:gd name="connsiteX2" fmla="*/ 4171682 w 4171682"/>
              <a:gd name="connsiteY2" fmla="*/ 3183284 h 3589654"/>
              <a:gd name="connsiteX3" fmla="*/ 3937064 w 4171682"/>
              <a:gd name="connsiteY3" fmla="*/ 3589654 h 3589654"/>
              <a:gd name="connsiteX4" fmla="*/ 234622 w 4171682"/>
              <a:gd name="connsiteY4" fmla="*/ 3589654 h 3589654"/>
              <a:gd name="connsiteX5" fmla="*/ 0 w 4171682"/>
              <a:gd name="connsiteY5" fmla="*/ 3183277 h 3589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1682" h="3589654">
                <a:moveTo>
                  <a:pt x="1846300" y="0"/>
                </a:moveTo>
                <a:lnTo>
                  <a:pt x="2325378" y="0"/>
                </a:lnTo>
                <a:lnTo>
                  <a:pt x="4171682" y="3183284"/>
                </a:lnTo>
                <a:lnTo>
                  <a:pt x="3937064" y="3589654"/>
                </a:lnTo>
                <a:lnTo>
                  <a:pt x="234622" y="3589654"/>
                </a:lnTo>
                <a:lnTo>
                  <a:pt x="0" y="31832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 226"/>
          <p:cNvSpPr/>
          <p:nvPr/>
        </p:nvSpPr>
        <p:spPr>
          <a:xfrm rot="16200000">
            <a:off x="988695" y="3404870"/>
            <a:ext cx="490855" cy="314960"/>
          </a:xfrm>
          <a:custGeom>
            <a:avLst/>
            <a:gdLst>
              <a:gd name="connsiteX0" fmla="*/ 1846300 w 4171682"/>
              <a:gd name="connsiteY0" fmla="*/ 0 h 3589654"/>
              <a:gd name="connsiteX1" fmla="*/ 2325378 w 4171682"/>
              <a:gd name="connsiteY1" fmla="*/ 0 h 3589654"/>
              <a:gd name="connsiteX2" fmla="*/ 4171682 w 4171682"/>
              <a:gd name="connsiteY2" fmla="*/ 3183284 h 3589654"/>
              <a:gd name="connsiteX3" fmla="*/ 3937064 w 4171682"/>
              <a:gd name="connsiteY3" fmla="*/ 3589654 h 3589654"/>
              <a:gd name="connsiteX4" fmla="*/ 234622 w 4171682"/>
              <a:gd name="connsiteY4" fmla="*/ 3589654 h 3589654"/>
              <a:gd name="connsiteX5" fmla="*/ 0 w 4171682"/>
              <a:gd name="connsiteY5" fmla="*/ 3183277 h 3589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1682" h="3589654">
                <a:moveTo>
                  <a:pt x="1846300" y="0"/>
                </a:moveTo>
                <a:lnTo>
                  <a:pt x="2325378" y="0"/>
                </a:lnTo>
                <a:lnTo>
                  <a:pt x="4171682" y="3183284"/>
                </a:lnTo>
                <a:lnTo>
                  <a:pt x="3937064" y="3589654"/>
                </a:lnTo>
                <a:lnTo>
                  <a:pt x="234622" y="3589654"/>
                </a:lnTo>
                <a:lnTo>
                  <a:pt x="0" y="31832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文本占位符 2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1673225" y="2659380"/>
            <a:ext cx="1024890" cy="37909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</a:pPr>
            <a:r>
              <a:rPr lang="en-US" sz="2000" dirty="0">
                <a:latin typeface="隶书" panose="02010509060101010101" charset="-122"/>
                <a:ea typeface="隶书" panose="02010509060101010101" charset="-122"/>
              </a:rPr>
              <a:t>25-30%</a:t>
            </a:r>
            <a:endParaRPr lang="en-US" sz="20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23" name="文本占位符 2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3507740" y="2659380"/>
            <a:ext cx="1024890" cy="37909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</a:pPr>
            <a:r>
              <a:rPr lang="en-US" sz="2000" dirty="0">
                <a:latin typeface="隶书" panose="02010509060101010101" charset="-122"/>
                <a:ea typeface="隶书" panose="02010509060101010101" charset="-122"/>
              </a:rPr>
              <a:t>15%</a:t>
            </a:r>
            <a:endParaRPr lang="en-US" sz="20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24" name="文本占位符 2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1673225" y="4077335"/>
            <a:ext cx="1024890" cy="37909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</a:pPr>
            <a:r>
              <a:rPr lang="en-US" sz="2000" dirty="0">
                <a:latin typeface="隶书" panose="02010509060101010101" charset="-122"/>
                <a:ea typeface="隶书" panose="02010509060101010101" charset="-122"/>
              </a:rPr>
              <a:t>50-60%</a:t>
            </a:r>
            <a:endParaRPr lang="en-US" sz="20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25" name="文本占位符 2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3493135" y="4077335"/>
            <a:ext cx="1024890" cy="37909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</a:pPr>
            <a:r>
              <a:rPr lang="en-US" sz="2000" dirty="0">
                <a:latin typeface="隶书" panose="02010509060101010101" charset="-122"/>
                <a:ea typeface="隶书" panose="02010509060101010101" charset="-122"/>
              </a:rPr>
              <a:t>2-3%</a:t>
            </a:r>
            <a:endParaRPr lang="en-US" sz="20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26" name=" 252"/>
          <p:cNvSpPr/>
          <p:nvPr/>
        </p:nvSpPr>
        <p:spPr>
          <a:xfrm>
            <a:off x="6314440" y="1016000"/>
            <a:ext cx="5412105" cy="5093335"/>
          </a:xfrm>
          <a:prstGeom prst="mathPlus">
            <a:avLst>
              <a:gd name="adj1" fmla="val 155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文本占位符 2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6146165" y="3358515"/>
            <a:ext cx="672465" cy="4635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6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</a:pPr>
            <a:r>
              <a:rPr lang="zh-CN" altLang="en-US" sz="2800" dirty="0">
                <a:latin typeface="隶书" panose="02010509060101010101" charset="-122"/>
                <a:ea typeface="隶书" panose="02010509060101010101" charset="-122"/>
              </a:rPr>
              <a:t>紧急</a:t>
            </a:r>
            <a:endParaRPr lang="zh-CN" altLang="en-US" sz="28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28" name="文本占位符 2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8683625" y="1106805"/>
            <a:ext cx="672465" cy="4635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6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</a:pPr>
            <a:r>
              <a:rPr lang="zh-CN" altLang="en-US" sz="2800" dirty="0">
                <a:latin typeface="隶书" panose="02010509060101010101" charset="-122"/>
                <a:ea typeface="隶书" panose="02010509060101010101" charset="-122"/>
              </a:rPr>
              <a:t>重要</a:t>
            </a:r>
            <a:endParaRPr lang="zh-CN" altLang="en-US" sz="28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29" name="文本占位符 2"/>
          <p:cNvSpPr>
            <a:spLocks noGrp="1"/>
          </p:cNvSpPr>
          <p:nvPr>
            <p:custDataLst>
              <p:tags r:id="rId13"/>
            </p:custDataLst>
          </p:nvPr>
        </p:nvSpPr>
        <p:spPr>
          <a:xfrm>
            <a:off x="11185525" y="3345180"/>
            <a:ext cx="908685" cy="46291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6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</a:pPr>
            <a:r>
              <a:rPr lang="zh-CN" altLang="en-US" sz="2800" dirty="0">
                <a:latin typeface="隶书" panose="02010509060101010101" charset="-122"/>
                <a:ea typeface="隶书" panose="02010509060101010101" charset="-122"/>
              </a:rPr>
              <a:t>不紧急</a:t>
            </a:r>
            <a:endParaRPr lang="zh-CN" altLang="en-US" sz="28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0" name="文本占位符 2"/>
          <p:cNvSpPr>
            <a:spLocks noGrp="1"/>
          </p:cNvSpPr>
          <p:nvPr>
            <p:custDataLst>
              <p:tags r:id="rId14"/>
            </p:custDataLst>
          </p:nvPr>
        </p:nvSpPr>
        <p:spPr>
          <a:xfrm>
            <a:off x="8561070" y="5509260"/>
            <a:ext cx="917575" cy="4076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6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</a:pPr>
            <a:r>
              <a:rPr lang="zh-CN" altLang="en-US" sz="2800" dirty="0">
                <a:latin typeface="隶书" panose="02010509060101010101" charset="-122"/>
                <a:ea typeface="隶书" panose="02010509060101010101" charset="-122"/>
              </a:rPr>
              <a:t>不重要</a:t>
            </a:r>
            <a:endParaRPr lang="zh-CN" altLang="en-US" sz="28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1" name=" 226"/>
          <p:cNvSpPr/>
          <p:nvPr/>
        </p:nvSpPr>
        <p:spPr>
          <a:xfrm>
            <a:off x="8826500" y="1503680"/>
            <a:ext cx="387350" cy="398780"/>
          </a:xfrm>
          <a:custGeom>
            <a:avLst/>
            <a:gdLst>
              <a:gd name="connsiteX0" fmla="*/ 1846300 w 4171682"/>
              <a:gd name="connsiteY0" fmla="*/ 0 h 3589654"/>
              <a:gd name="connsiteX1" fmla="*/ 2325378 w 4171682"/>
              <a:gd name="connsiteY1" fmla="*/ 0 h 3589654"/>
              <a:gd name="connsiteX2" fmla="*/ 4171682 w 4171682"/>
              <a:gd name="connsiteY2" fmla="*/ 3183284 h 3589654"/>
              <a:gd name="connsiteX3" fmla="*/ 3937064 w 4171682"/>
              <a:gd name="connsiteY3" fmla="*/ 3589654 h 3589654"/>
              <a:gd name="connsiteX4" fmla="*/ 234622 w 4171682"/>
              <a:gd name="connsiteY4" fmla="*/ 3589654 h 3589654"/>
              <a:gd name="connsiteX5" fmla="*/ 0 w 4171682"/>
              <a:gd name="connsiteY5" fmla="*/ 3183277 h 3589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1682" h="3589654">
                <a:moveTo>
                  <a:pt x="1846300" y="0"/>
                </a:moveTo>
                <a:lnTo>
                  <a:pt x="2325378" y="0"/>
                </a:lnTo>
                <a:lnTo>
                  <a:pt x="4171682" y="3183284"/>
                </a:lnTo>
                <a:lnTo>
                  <a:pt x="3937064" y="3589654"/>
                </a:lnTo>
                <a:lnTo>
                  <a:pt x="234622" y="3589654"/>
                </a:lnTo>
                <a:lnTo>
                  <a:pt x="0" y="3183277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 226"/>
          <p:cNvSpPr/>
          <p:nvPr/>
        </p:nvSpPr>
        <p:spPr>
          <a:xfrm rot="16200000">
            <a:off x="6851650" y="3418840"/>
            <a:ext cx="490855" cy="314960"/>
          </a:xfrm>
          <a:custGeom>
            <a:avLst/>
            <a:gdLst>
              <a:gd name="connsiteX0" fmla="*/ 1846300 w 4171682"/>
              <a:gd name="connsiteY0" fmla="*/ 0 h 3589654"/>
              <a:gd name="connsiteX1" fmla="*/ 2325378 w 4171682"/>
              <a:gd name="connsiteY1" fmla="*/ 0 h 3589654"/>
              <a:gd name="connsiteX2" fmla="*/ 4171682 w 4171682"/>
              <a:gd name="connsiteY2" fmla="*/ 3183284 h 3589654"/>
              <a:gd name="connsiteX3" fmla="*/ 3937064 w 4171682"/>
              <a:gd name="connsiteY3" fmla="*/ 3589654 h 3589654"/>
              <a:gd name="connsiteX4" fmla="*/ 234622 w 4171682"/>
              <a:gd name="connsiteY4" fmla="*/ 3589654 h 3589654"/>
              <a:gd name="connsiteX5" fmla="*/ 0 w 4171682"/>
              <a:gd name="connsiteY5" fmla="*/ 3183277 h 3589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1682" h="3589654">
                <a:moveTo>
                  <a:pt x="1846300" y="0"/>
                </a:moveTo>
                <a:lnTo>
                  <a:pt x="2325378" y="0"/>
                </a:lnTo>
                <a:lnTo>
                  <a:pt x="4171682" y="3183284"/>
                </a:lnTo>
                <a:lnTo>
                  <a:pt x="3937064" y="3589654"/>
                </a:lnTo>
                <a:lnTo>
                  <a:pt x="234622" y="3589654"/>
                </a:lnTo>
                <a:lnTo>
                  <a:pt x="0" y="3183277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" name="文本占位符 2"/>
          <p:cNvSpPr>
            <a:spLocks noGrp="1"/>
          </p:cNvSpPr>
          <p:nvPr>
            <p:custDataLst>
              <p:tags r:id="rId15"/>
            </p:custDataLst>
          </p:nvPr>
        </p:nvSpPr>
        <p:spPr>
          <a:xfrm>
            <a:off x="7536180" y="2673350"/>
            <a:ext cx="1024890" cy="37909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</a:pPr>
            <a:r>
              <a:rPr lang="en-US" sz="2000" dirty="0">
                <a:latin typeface="隶书" panose="02010509060101010101" charset="-122"/>
                <a:ea typeface="隶书" panose="02010509060101010101" charset="-122"/>
              </a:rPr>
              <a:t>20-25%</a:t>
            </a:r>
            <a:endParaRPr lang="en-US" sz="20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4" name="文本占位符 2"/>
          <p:cNvSpPr>
            <a:spLocks noGrp="1"/>
          </p:cNvSpPr>
          <p:nvPr>
            <p:custDataLst>
              <p:tags r:id="rId16"/>
            </p:custDataLst>
          </p:nvPr>
        </p:nvSpPr>
        <p:spPr>
          <a:xfrm>
            <a:off x="9370695" y="2673350"/>
            <a:ext cx="1024890" cy="37909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</a:pPr>
            <a:r>
              <a:rPr lang="en-US" sz="2000" dirty="0">
                <a:latin typeface="隶书" panose="02010509060101010101" charset="-122"/>
                <a:ea typeface="隶书" panose="02010509060101010101" charset="-122"/>
              </a:rPr>
              <a:t>65-80%</a:t>
            </a:r>
            <a:endParaRPr lang="en-US" sz="20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5" name="文本占位符 2"/>
          <p:cNvSpPr>
            <a:spLocks noGrp="1"/>
          </p:cNvSpPr>
          <p:nvPr>
            <p:custDataLst>
              <p:tags r:id="rId17"/>
            </p:custDataLst>
          </p:nvPr>
        </p:nvSpPr>
        <p:spPr>
          <a:xfrm>
            <a:off x="7536180" y="4091305"/>
            <a:ext cx="1024890" cy="37909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</a:pPr>
            <a:r>
              <a:rPr lang="en-US" sz="2000" dirty="0">
                <a:latin typeface="隶书" panose="02010509060101010101" charset="-122"/>
                <a:ea typeface="隶书" panose="02010509060101010101" charset="-122"/>
              </a:rPr>
              <a:t>15%</a:t>
            </a:r>
            <a:endParaRPr lang="en-US" sz="20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6" name="文本占位符 2"/>
          <p:cNvSpPr>
            <a:spLocks noGrp="1"/>
          </p:cNvSpPr>
          <p:nvPr>
            <p:custDataLst>
              <p:tags r:id="rId18"/>
            </p:custDataLst>
          </p:nvPr>
        </p:nvSpPr>
        <p:spPr>
          <a:xfrm>
            <a:off x="9356090" y="4091305"/>
            <a:ext cx="1024890" cy="37909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</a:pPr>
            <a:r>
              <a:rPr lang="en-US" sz="2000" dirty="0">
                <a:latin typeface="隶书" panose="02010509060101010101" charset="-122"/>
                <a:ea typeface="隶书" panose="02010509060101010101" charset="-122"/>
              </a:rPr>
              <a:t>&lt;1%</a:t>
            </a:r>
            <a:endParaRPr lang="en-US" sz="20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7" name="文本占位符 2"/>
          <p:cNvSpPr>
            <a:spLocks noGrp="1"/>
          </p:cNvSpPr>
          <p:nvPr>
            <p:custDataLst>
              <p:tags r:id="rId19"/>
            </p:custDataLst>
          </p:nvPr>
        </p:nvSpPr>
        <p:spPr>
          <a:xfrm>
            <a:off x="1545590" y="5902960"/>
            <a:ext cx="3224530" cy="5937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FFFF00"/>
                </a:solidFill>
                <a:ea typeface="隶书" panose="02010509060101010101" charset="-122"/>
                <a:cs typeface="+mn-lt"/>
              </a:rPr>
              <a:t>普通人士</a:t>
            </a:r>
            <a:endParaRPr lang="zh-CN" altLang="en-US" sz="2800" dirty="0">
              <a:solidFill>
                <a:srgbClr val="FFFF00"/>
              </a:solidFill>
              <a:ea typeface="隶书" panose="02010509060101010101" charset="-122"/>
              <a:cs typeface="+mn-lt"/>
            </a:endParaRPr>
          </a:p>
        </p:txBody>
      </p:sp>
      <p:sp>
        <p:nvSpPr>
          <p:cNvPr id="38" name="文本占位符 2"/>
          <p:cNvSpPr>
            <a:spLocks noGrp="1"/>
          </p:cNvSpPr>
          <p:nvPr>
            <p:custDataLst>
              <p:tags r:id="rId20"/>
            </p:custDataLst>
          </p:nvPr>
        </p:nvSpPr>
        <p:spPr>
          <a:xfrm>
            <a:off x="7536180" y="5902960"/>
            <a:ext cx="3224530" cy="5937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FFFF00"/>
                </a:solidFill>
                <a:ea typeface="隶书" panose="02010509060101010101" charset="-122"/>
                <a:cs typeface="+mn-lt"/>
              </a:rPr>
              <a:t>高效能人士</a:t>
            </a:r>
            <a:endParaRPr lang="zh-CN" altLang="en-US" sz="2800" dirty="0">
              <a:solidFill>
                <a:srgbClr val="FFFF00"/>
              </a:solidFill>
              <a:ea typeface="隶书" panose="02010509060101010101" charset="-122"/>
              <a:cs typeface="+mn-lt"/>
            </a:endParaRPr>
          </a:p>
        </p:txBody>
      </p:sp>
    </p:spTree>
    <p:custDataLst>
      <p:tags r:id="rId21"/>
    </p:custDataLst>
  </p:cSld>
  <p:clrMapOvr>
    <a:masterClrMapping/>
  </p:clrMapOvr>
  <p:transition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113790" y="1138555"/>
            <a:ext cx="3849370" cy="319468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13790" y="4333240"/>
            <a:ext cx="3849370" cy="8534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36155" y="1991995"/>
            <a:ext cx="3849370" cy="319468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336155" y="1138555"/>
            <a:ext cx="3849370" cy="8534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60560" y="180340"/>
            <a:ext cx="24003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时间管理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83210" y="179705"/>
            <a:ext cx="3224530" cy="7842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dirty="0">
                <a:solidFill>
                  <a:srgbClr val="FFFF00"/>
                </a:solidFill>
                <a:ea typeface="隶书" panose="02010509060101010101" charset="-122"/>
                <a:cs typeface="+mn-lt"/>
              </a:rPr>
              <a:t>二八定律</a:t>
            </a:r>
            <a:endParaRPr lang="zh-CN" altLang="en-US" sz="3600" dirty="0">
              <a:solidFill>
                <a:srgbClr val="FFFF00"/>
              </a:solidFill>
              <a:ea typeface="隶书" panose="02010509060101010101" charset="-122"/>
              <a:cs typeface="+mn-lt"/>
            </a:endParaRPr>
          </a:p>
        </p:txBody>
      </p:sp>
      <p:sp>
        <p:nvSpPr>
          <p:cNvPr id="38" name="文本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13790" y="1898650"/>
            <a:ext cx="3830320" cy="205359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  <a:ea typeface="隶书" panose="02010509060101010101" charset="-122"/>
                <a:cs typeface="+mn-lt"/>
              </a:rPr>
              <a:t>80%</a:t>
            </a:r>
            <a:r>
              <a:rPr lang="zh-CN" altLang="en-US" sz="2800" dirty="0">
                <a:solidFill>
                  <a:schemeClr val="tx1"/>
                </a:solidFill>
                <a:ea typeface="隶书" panose="02010509060101010101" charset="-122"/>
                <a:cs typeface="+mn-lt"/>
              </a:rPr>
              <a:t>最佳效果的工作</a:t>
            </a:r>
            <a:endParaRPr lang="zh-CN" altLang="en-US" sz="2800" dirty="0">
              <a:solidFill>
                <a:schemeClr val="tx1"/>
              </a:solidFill>
              <a:ea typeface="隶书" panose="02010509060101010101" charset="-122"/>
              <a:cs typeface="+mn-lt"/>
            </a:endParaRPr>
          </a:p>
          <a:p>
            <a:pPr algn="ctr"/>
            <a:endParaRPr lang="zh-CN" altLang="en-US" sz="2800" dirty="0">
              <a:solidFill>
                <a:schemeClr val="tx1"/>
              </a:solidFill>
              <a:ea typeface="隶书" panose="02010509060101010101" charset="-122"/>
              <a:cs typeface="+mn-lt"/>
            </a:endParaRPr>
          </a:p>
        </p:txBody>
      </p:sp>
      <p:sp>
        <p:nvSpPr>
          <p:cNvPr id="10" name="文本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563485" y="2797175"/>
            <a:ext cx="3395345" cy="205359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  <a:ea typeface="隶书" panose="02010509060101010101" charset="-122"/>
                <a:cs typeface="+mn-lt"/>
              </a:rPr>
              <a:t>80%</a:t>
            </a:r>
            <a:r>
              <a:rPr lang="zh-CN" altLang="en-US" sz="2800" dirty="0">
                <a:solidFill>
                  <a:schemeClr val="tx1"/>
                </a:solidFill>
                <a:ea typeface="隶书" panose="02010509060101010101" charset="-122"/>
                <a:cs typeface="+mn-lt"/>
              </a:rPr>
              <a:t>的时间</a:t>
            </a:r>
            <a:endParaRPr lang="zh-CN" altLang="en-US" sz="2800" dirty="0">
              <a:solidFill>
                <a:schemeClr val="tx1"/>
              </a:solidFill>
              <a:ea typeface="隶书" panose="02010509060101010101" charset="-122"/>
              <a:cs typeface="+mn-lt"/>
            </a:endParaRPr>
          </a:p>
          <a:p>
            <a:pPr algn="ctr"/>
            <a:endParaRPr lang="zh-CN" altLang="en-US" sz="2800" dirty="0">
              <a:solidFill>
                <a:schemeClr val="tx1"/>
              </a:solidFill>
              <a:ea typeface="隶书" panose="02010509060101010101" charset="-122"/>
              <a:cs typeface="+mn-lt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7563485" y="1257935"/>
            <a:ext cx="3395345" cy="115379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  <a:ea typeface="隶书" panose="02010509060101010101" charset="-122"/>
                <a:cs typeface="+mn-lt"/>
              </a:rPr>
              <a:t>20%</a:t>
            </a:r>
            <a:r>
              <a:rPr lang="zh-CN" altLang="en-US" sz="2800" dirty="0">
                <a:solidFill>
                  <a:schemeClr val="tx1"/>
                </a:solidFill>
                <a:ea typeface="隶书" panose="02010509060101010101" charset="-122"/>
                <a:cs typeface="+mn-lt"/>
              </a:rPr>
              <a:t>的时间</a:t>
            </a:r>
            <a:endParaRPr lang="zh-CN" altLang="en-US" sz="2800" dirty="0">
              <a:solidFill>
                <a:schemeClr val="tx1"/>
              </a:solidFill>
              <a:ea typeface="隶书" panose="02010509060101010101" charset="-122"/>
              <a:cs typeface="+mn-lt"/>
            </a:endParaRPr>
          </a:p>
          <a:p>
            <a:pPr algn="ctr"/>
            <a:endParaRPr lang="zh-CN" altLang="en-US" sz="2800" dirty="0">
              <a:solidFill>
                <a:schemeClr val="tx1"/>
              </a:solidFill>
              <a:ea typeface="隶书" panose="02010509060101010101" charset="-122"/>
              <a:cs typeface="+mn-lt"/>
            </a:endParaRPr>
          </a:p>
        </p:txBody>
      </p:sp>
      <p:sp>
        <p:nvSpPr>
          <p:cNvPr id="12" name="文本占位符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1123315" y="4333240"/>
            <a:ext cx="3830320" cy="14376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  <a:ea typeface="隶书" panose="02010509060101010101" charset="-122"/>
                <a:cs typeface="+mn-lt"/>
              </a:rPr>
              <a:t>20%</a:t>
            </a:r>
            <a:r>
              <a:rPr lang="zh-CN" altLang="en-US" sz="2800" dirty="0">
                <a:solidFill>
                  <a:schemeClr val="tx1"/>
                </a:solidFill>
                <a:ea typeface="隶书" panose="02010509060101010101" charset="-122"/>
                <a:cs typeface="+mn-lt"/>
              </a:rPr>
              <a:t>较为次要的工作</a:t>
            </a:r>
            <a:endParaRPr lang="zh-CN" altLang="en-US" sz="2800" dirty="0">
              <a:solidFill>
                <a:schemeClr val="tx1"/>
              </a:solidFill>
              <a:ea typeface="隶书" panose="02010509060101010101" charset="-122"/>
              <a:cs typeface="+mn-lt"/>
            </a:endParaRPr>
          </a:p>
          <a:p>
            <a:pPr algn="ctr"/>
            <a:endParaRPr lang="zh-CN" altLang="en-US" sz="2800" dirty="0">
              <a:solidFill>
                <a:schemeClr val="tx1"/>
              </a:solidFill>
              <a:ea typeface="隶书" panose="02010509060101010101" charset="-122"/>
              <a:cs typeface="+mn-lt"/>
            </a:endParaRPr>
          </a:p>
        </p:txBody>
      </p:sp>
      <p:sp>
        <p:nvSpPr>
          <p:cNvPr id="135" name=" 135"/>
          <p:cNvSpPr/>
          <p:nvPr/>
        </p:nvSpPr>
        <p:spPr>
          <a:xfrm rot="19200000">
            <a:off x="5342255" y="2194560"/>
            <a:ext cx="1602740" cy="25590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 135"/>
          <p:cNvSpPr/>
          <p:nvPr/>
        </p:nvSpPr>
        <p:spPr>
          <a:xfrm rot="19620000">
            <a:off x="5342255" y="4178935"/>
            <a:ext cx="1602740" cy="25590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custDataLst>
              <p:tags r:id="rId7"/>
            </p:custDataLst>
          </p:nvPr>
        </p:nvSpPr>
        <p:spPr>
          <a:xfrm rot="19260000">
            <a:off x="4908550" y="1611630"/>
            <a:ext cx="2296160" cy="6705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/>
                </a:solidFill>
                <a:ea typeface="隶书" panose="02010509060101010101" charset="-122"/>
                <a:cs typeface="+mn-lt"/>
              </a:rPr>
              <a:t>来自</a:t>
            </a:r>
            <a:endParaRPr lang="zh-CN" altLang="en-US" sz="2800" dirty="0">
              <a:solidFill>
                <a:schemeClr val="tx1"/>
              </a:solidFill>
              <a:ea typeface="隶书" panose="02010509060101010101" charset="-122"/>
              <a:cs typeface="+mn-lt"/>
            </a:endParaRPr>
          </a:p>
        </p:txBody>
      </p:sp>
      <p:sp>
        <p:nvSpPr>
          <p:cNvPr id="19" name="文本占位符 2"/>
          <p:cNvSpPr>
            <a:spLocks noGrp="1"/>
          </p:cNvSpPr>
          <p:nvPr>
            <p:custDataLst>
              <p:tags r:id="rId8"/>
            </p:custDataLst>
          </p:nvPr>
        </p:nvSpPr>
        <p:spPr>
          <a:xfrm rot="19740000">
            <a:off x="4895215" y="3636645"/>
            <a:ext cx="2296160" cy="6705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/>
                </a:solidFill>
                <a:ea typeface="隶书" panose="02010509060101010101" charset="-122"/>
                <a:cs typeface="+mn-lt"/>
              </a:rPr>
              <a:t>花去</a:t>
            </a:r>
            <a:endParaRPr lang="zh-CN" altLang="en-US" sz="2800" dirty="0">
              <a:solidFill>
                <a:schemeClr val="tx1"/>
              </a:solidFill>
              <a:ea typeface="隶书" panose="02010509060101010101" charset="-122"/>
              <a:cs typeface="+mn-lt"/>
            </a:endParaRPr>
          </a:p>
        </p:txBody>
      </p:sp>
    </p:spTree>
    <p:custDataLst>
      <p:tags r:id="rId9"/>
    </p:custDataLst>
  </p:cSld>
  <p:clrMapOvr>
    <a:masterClrMapping/>
  </p:clrMapOvr>
  <p:transition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39900" y="2975610"/>
            <a:ext cx="8712200" cy="906780"/>
          </a:xfrm>
        </p:spPr>
        <p:txBody>
          <a:bodyPr anchor="ctr" anchorCtr="0">
            <a:normAutofit/>
          </a:bodyPr>
          <a:lstStyle/>
          <a:p>
            <a:r>
              <a:rPr lang="zh-CN" altLang="en-US" sz="5400" dirty="0">
                <a:latin typeface="隶书" panose="02010509060101010101" charset="-122"/>
                <a:ea typeface="隶书" panose="02010509060101010101" charset="-122"/>
              </a:rPr>
              <a:t>高效会议</a:t>
            </a:r>
            <a:endParaRPr lang="zh-CN" altLang="en-US" sz="5400" dirty="0"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2"/>
    </p:custData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60560" y="180340"/>
            <a:ext cx="24003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高效会议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83210" y="370205"/>
            <a:ext cx="4989830" cy="5937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dirty="0">
                <a:solidFill>
                  <a:srgbClr val="FFFF00"/>
                </a:solidFill>
                <a:ea typeface="隶书" panose="02010509060101010101" charset="-122"/>
                <a:cs typeface="+mn-lt"/>
              </a:rPr>
              <a:t>目前会议存在的问题</a:t>
            </a:r>
            <a:endParaRPr lang="zh-CN" altLang="en-US" sz="3600" dirty="0">
              <a:solidFill>
                <a:srgbClr val="FFFF00"/>
              </a:solidFill>
              <a:ea typeface="隶书" panose="02010509060101010101" charset="-122"/>
              <a:cs typeface="+mn-lt"/>
            </a:endParaRPr>
          </a:p>
        </p:txBody>
      </p:sp>
      <p:sp>
        <p:nvSpPr>
          <p:cNvPr id="5" name="文本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372235" y="1737360"/>
            <a:ext cx="7820025" cy="48831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冷场、跑题、争论不休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371600" y="2376170"/>
            <a:ext cx="7820025" cy="48831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时间过长，或被无限拖延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8" name="文本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371600" y="3005455"/>
            <a:ext cx="7820025" cy="48831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除了主持人外的参会者，在进入会议室前没有任何准备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1372235" y="3625215"/>
            <a:ext cx="7820025" cy="48831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参会者人数过多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0" name="文本占位符 2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1371600" y="5466715"/>
            <a:ext cx="7820025" cy="48831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会议纪要一塌糊涂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1372235" y="4244975"/>
            <a:ext cx="10469880" cy="48831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参会者不敢发言、或者乱发言（发泄式、复读机式、刷存在感式、</a:t>
            </a:r>
            <a:r>
              <a:rPr lang="en-US" altLang="zh-CN" dirty="0">
                <a:latin typeface="隶书" panose="02010509060101010101" charset="-122"/>
                <a:ea typeface="隶书" panose="02010509060101010101" charset="-122"/>
              </a:rPr>
              <a:t>……</a:t>
            </a: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）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2" name="文本占位符 2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1372235" y="4855210"/>
            <a:ext cx="7820025" cy="48831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没有明确的会议记录员，都由主持人临时充当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3" name="文本占位符 2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1372235" y="1099820"/>
            <a:ext cx="7820025" cy="48831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官僚主义，屁大的事儿都要开会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11"/>
    </p:custDataLst>
  </p:cSld>
  <p:clrMapOvr>
    <a:masterClrMapping/>
  </p:clrMapOvr>
  <p:transition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60560" y="180340"/>
            <a:ext cx="24003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高效会议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83210" y="370205"/>
            <a:ext cx="2921000" cy="5937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dirty="0">
                <a:solidFill>
                  <a:srgbClr val="FFFF00"/>
                </a:solidFill>
                <a:ea typeface="隶书" panose="02010509060101010101" charset="-122"/>
                <a:cs typeface="+mn-lt"/>
              </a:rPr>
              <a:t>会议类型</a:t>
            </a:r>
            <a:endParaRPr lang="zh-CN" altLang="en-US" sz="3600" dirty="0">
              <a:solidFill>
                <a:srgbClr val="FFFF00"/>
              </a:solidFill>
              <a:ea typeface="隶书" panose="02010509060101010101" charset="-122"/>
              <a:cs typeface="+mn-lt"/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389505" y="1508760"/>
            <a:ext cx="4274820" cy="5956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zh-CN" altLang="en-US" sz="3600" dirty="0">
                <a:latin typeface="隶书" panose="02010509060101010101" charset="-122"/>
                <a:ea typeface="隶书" panose="02010509060101010101" charset="-122"/>
              </a:rPr>
              <a:t>一、决策型会议</a:t>
            </a:r>
            <a:endParaRPr lang="zh-CN" altLang="en-US" sz="36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5" name="文本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450465" y="2104390"/>
            <a:ext cx="7820025" cy="5956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方案评审会、转正答辩会、</a:t>
            </a:r>
            <a:r>
              <a:rPr lang="en-US" altLang="zh-CN" dirty="0">
                <a:latin typeface="隶书" panose="02010509060101010101" charset="-122"/>
                <a:ea typeface="隶书" panose="02010509060101010101" charset="-122"/>
              </a:rPr>
              <a:t>……</a:t>
            </a:r>
            <a:endParaRPr lang="en-US" altLang="zh-CN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389505" y="3663950"/>
            <a:ext cx="4274820" cy="5956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zh-CN" altLang="en-US" sz="3600" dirty="0">
                <a:latin typeface="隶书" panose="02010509060101010101" charset="-122"/>
                <a:ea typeface="隶书" panose="02010509060101010101" charset="-122"/>
              </a:rPr>
              <a:t>二、讨论型会议</a:t>
            </a:r>
            <a:endParaRPr lang="zh-CN" altLang="en-US" sz="36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2450465" y="4259580"/>
            <a:ext cx="7820025" cy="5956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早会、项目例会、头脑风暴会、产品需求宣讲会、</a:t>
            </a:r>
            <a:r>
              <a:rPr lang="en-US" altLang="zh-CN" dirty="0">
                <a:latin typeface="隶书" panose="02010509060101010101" charset="-122"/>
                <a:ea typeface="隶书" panose="02010509060101010101" charset="-122"/>
              </a:rPr>
              <a:t>……</a:t>
            </a:r>
            <a:endParaRPr lang="en-US" altLang="zh-CN" dirty="0"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7"/>
    </p:custDataLst>
  </p:cSld>
  <p:clrMapOvr>
    <a:masterClrMapping/>
  </p:clrMapOvr>
  <p:transition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60560" y="180340"/>
            <a:ext cx="24003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高效会议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83210" y="370205"/>
            <a:ext cx="5536565" cy="5937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dirty="0">
                <a:solidFill>
                  <a:srgbClr val="FFFF00"/>
                </a:solidFill>
                <a:ea typeface="隶书" panose="02010509060101010101" charset="-122"/>
                <a:cs typeface="+mn-lt"/>
              </a:rPr>
              <a:t>如何开一场高效的会议？</a:t>
            </a:r>
            <a:endParaRPr lang="zh-CN" altLang="en-US" sz="3600" dirty="0">
              <a:solidFill>
                <a:srgbClr val="FFFF00"/>
              </a:solidFill>
              <a:ea typeface="隶书" panose="02010509060101010101" charset="-122"/>
              <a:cs typeface="+mn-lt"/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389505" y="1508760"/>
            <a:ext cx="4274820" cy="5956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zh-CN" altLang="en-US" sz="3600" dirty="0">
                <a:latin typeface="隶书" panose="02010509060101010101" charset="-122"/>
                <a:ea typeface="隶书" panose="02010509060101010101" charset="-122"/>
              </a:rPr>
              <a:t>一、会前</a:t>
            </a:r>
            <a:endParaRPr lang="zh-CN" altLang="en-US" sz="36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5" name="文本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450465" y="2104390"/>
            <a:ext cx="7820025" cy="5956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明确目标、确定形式、普及信息、精选人员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389505" y="2896235"/>
            <a:ext cx="4274820" cy="5956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zh-CN" altLang="en-US" sz="3600" dirty="0">
                <a:latin typeface="隶书" panose="02010509060101010101" charset="-122"/>
                <a:ea typeface="隶书" panose="02010509060101010101" charset="-122"/>
              </a:rPr>
              <a:t>二、会中</a:t>
            </a:r>
            <a:endParaRPr lang="zh-CN" altLang="en-US" sz="36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8" name="文本占位符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2450465" y="3491865"/>
            <a:ext cx="7820025" cy="5956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明确角色、掌握时间、把握进度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2389505" y="4274820"/>
            <a:ext cx="4274820" cy="5956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zh-CN" altLang="en-US" sz="3600" dirty="0">
                <a:latin typeface="隶书" panose="02010509060101010101" charset="-122"/>
                <a:ea typeface="隶书" panose="02010509060101010101" charset="-122"/>
              </a:rPr>
              <a:t>三、会后</a:t>
            </a:r>
            <a:endParaRPr lang="zh-CN" altLang="en-US" sz="36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0" name="文本占位符 2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2450465" y="4870450"/>
            <a:ext cx="7820025" cy="5956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有结论、有责任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9"/>
    </p:custDataLst>
  </p:cSld>
  <p:clrMapOvr>
    <a:masterClrMapping/>
  </p:clrMapOvr>
  <p:transition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60560" y="180340"/>
            <a:ext cx="24003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高效会议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83210" y="370205"/>
            <a:ext cx="4693285" cy="5937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dirty="0">
                <a:solidFill>
                  <a:srgbClr val="FFFF00"/>
                </a:solidFill>
                <a:ea typeface="隶书" panose="02010509060101010101" charset="-122"/>
                <a:cs typeface="+mn-lt"/>
              </a:rPr>
              <a:t>会前：明确目标</a:t>
            </a:r>
            <a:endParaRPr lang="zh-CN" altLang="en-US" sz="3600" dirty="0">
              <a:solidFill>
                <a:srgbClr val="FFFF00"/>
              </a:solidFill>
              <a:ea typeface="隶书" panose="02010509060101010101" charset="-122"/>
              <a:cs typeface="+mn-lt"/>
            </a:endParaRPr>
          </a:p>
        </p:txBody>
      </p:sp>
      <p:sp>
        <p:nvSpPr>
          <p:cNvPr id="5" name="文本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185670" y="1983105"/>
            <a:ext cx="7820025" cy="54800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明确会议最终要输出的，是什么？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186305" y="3074035"/>
            <a:ext cx="7820025" cy="13271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一个决定？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一系列可行的方案？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与会人员达成某种共识？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186305" y="4944110"/>
            <a:ext cx="8844280" cy="54800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zh-CN" altLang="en-US" sz="3200" dirty="0">
                <a:solidFill>
                  <a:srgbClr val="FF3333"/>
                </a:solidFill>
                <a:latin typeface="隶书" panose="02010509060101010101" charset="-122"/>
                <a:ea typeface="隶书" panose="02010509060101010101" charset="-122"/>
              </a:rPr>
              <a:t>没有明确目的的会议，纯粹是在浪费生命！！！</a:t>
            </a:r>
            <a:endParaRPr lang="zh-CN" altLang="en-US" sz="3200" dirty="0">
              <a:solidFill>
                <a:srgbClr val="FF3333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pic>
        <p:nvPicPr>
          <p:cNvPr id="7" name="图片 6" descr="单独logo(灰色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020" y="4574540"/>
            <a:ext cx="1136650" cy="128714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60560" y="180340"/>
            <a:ext cx="24003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高效会议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83210" y="370205"/>
            <a:ext cx="4693285" cy="5937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dirty="0">
                <a:solidFill>
                  <a:srgbClr val="FFFF00"/>
                </a:solidFill>
                <a:ea typeface="隶书" panose="02010509060101010101" charset="-122"/>
                <a:cs typeface="+mn-lt"/>
              </a:rPr>
              <a:t>会前：确定形式</a:t>
            </a:r>
            <a:endParaRPr lang="zh-CN" altLang="en-US" sz="3600" dirty="0">
              <a:solidFill>
                <a:srgbClr val="FFFF00"/>
              </a:solidFill>
              <a:ea typeface="隶书" panose="02010509060101010101" charset="-122"/>
              <a:cs typeface="+mn-lt"/>
            </a:endParaRPr>
          </a:p>
        </p:txBody>
      </p:sp>
      <p:sp>
        <p:nvSpPr>
          <p:cNvPr id="5" name="文本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89610" y="845820"/>
            <a:ext cx="10085070" cy="54800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在确定目的之后，需要明确会议的形式、场地与时长。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89610" y="1393825"/>
            <a:ext cx="10812780" cy="15843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方案评审会</a:t>
            </a:r>
            <a:endParaRPr lang="zh-CN" alt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适宜的形式：方案设计者站立主持，评审员身前摆放名签、方案评估表。</a:t>
            </a:r>
            <a:endParaRPr lang="zh-CN" alt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适宜的地点：没有演讲台的、较为正式的会议室</a:t>
            </a:r>
            <a:endParaRPr lang="zh-CN" alt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适宜的时间：根据实际情况，最长不超过</a:t>
            </a:r>
            <a:r>
              <a:rPr lang="en-US" altLang="zh-CN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60</a:t>
            </a:r>
            <a:r>
              <a:rPr lang="zh-CN" alt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分钟。参会者等级越高，时长越短。</a:t>
            </a:r>
            <a:endParaRPr lang="zh-CN" alt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algn="l">
              <a:buFont typeface="Arial" panose="020B0604020202020204" pitchFamily="34" charset="0"/>
            </a:pPr>
            <a:endParaRPr lang="zh-CN" alt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89610" y="2978150"/>
            <a:ext cx="11393805" cy="157543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项目例会</a:t>
            </a:r>
            <a:endParaRPr lang="zh-CN" altLang="en-US" sz="2000" dirty="0">
              <a:solidFill>
                <a:schemeClr val="accent5">
                  <a:lumMod val="20000"/>
                  <a:lumOff val="80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适宜的形式：</a:t>
            </a:r>
            <a:r>
              <a:rPr lang="zh-CN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隶书" panose="02010509060101010101" charset="-122"/>
                <a:ea typeface="隶书" panose="02010509060101010101" charset="-122"/>
                <a:sym typeface="+mn-ea"/>
              </a:rPr>
              <a:t>不开电脑、或者仅</a:t>
            </a:r>
            <a:r>
              <a:rPr lang="zh-CN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主持人一人操作电脑，全体站立、围成一圈。</a:t>
            </a:r>
            <a:endParaRPr lang="zh-CN" altLang="en-US" sz="2000" dirty="0">
              <a:solidFill>
                <a:schemeClr val="accent5">
                  <a:lumMod val="20000"/>
                  <a:lumOff val="80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适宜的地点：没有座位的会议室</a:t>
            </a:r>
            <a:endParaRPr lang="zh-CN" altLang="en-US" sz="2000" dirty="0">
              <a:solidFill>
                <a:schemeClr val="accent5">
                  <a:lumMod val="20000"/>
                  <a:lumOff val="80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适宜的时间：每人最多</a:t>
            </a:r>
            <a:r>
              <a:rPr lang="en-US" altLang="zh-CN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2</a:t>
            </a:r>
            <a:r>
              <a:rPr lang="zh-CN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分钟，超时则会后讨论。可安排在临近午饭时、临近晚上下班时。</a:t>
            </a:r>
            <a:endParaRPr lang="zh-CN" altLang="en-US" sz="2000" dirty="0">
              <a:solidFill>
                <a:schemeClr val="accent5">
                  <a:lumMod val="20000"/>
                  <a:lumOff val="80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algn="l">
              <a:buFont typeface="Arial" panose="020B0604020202020204" pitchFamily="34" charset="0"/>
            </a:pPr>
            <a:endParaRPr lang="zh-CN" altLang="en-US" sz="2000" dirty="0">
              <a:solidFill>
                <a:schemeClr val="accent5">
                  <a:lumMod val="20000"/>
                  <a:lumOff val="80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89610" y="4553585"/>
            <a:ext cx="10812780" cy="17424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头脑风暴会</a:t>
            </a:r>
            <a:endParaRPr lang="zh-CN" altLang="en-US" sz="2000" dirty="0">
              <a:solidFill>
                <a:schemeClr val="accent3">
                  <a:lumMod val="20000"/>
                  <a:lumOff val="80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适宜的形式：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隶书" panose="02010509060101010101" charset="-122"/>
                <a:ea typeface="隶书" panose="02010509060101010101" charset="-122"/>
                <a:sym typeface="+mn-ea"/>
              </a:rPr>
              <a:t>畅所欲言，主持人需要做过程引导、和最后的总结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。</a:t>
            </a:r>
            <a:endParaRPr lang="zh-CN" altLang="en-US" sz="2000" dirty="0">
              <a:solidFill>
                <a:schemeClr val="accent3">
                  <a:lumMod val="20000"/>
                  <a:lumOff val="80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适宜的地点：有白板、气氛轻松的地点，最好还有沙发、零食、植物、鱼缸等</a:t>
            </a:r>
            <a:endParaRPr lang="zh-CN" altLang="en-US" sz="2000" dirty="0">
              <a:solidFill>
                <a:schemeClr val="accent3">
                  <a:lumMod val="20000"/>
                  <a:lumOff val="80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适宜的时间：根据实际情况，最长不宜超过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60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分钟。</a:t>
            </a:r>
            <a:endParaRPr lang="zh-CN" altLang="en-US" sz="2000" dirty="0">
              <a:solidFill>
                <a:schemeClr val="accent3">
                  <a:lumMod val="20000"/>
                  <a:lumOff val="80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algn="l">
              <a:buFont typeface="Arial" panose="020B0604020202020204" pitchFamily="34" charset="0"/>
            </a:pPr>
            <a:endParaRPr lang="zh-CN" altLang="en-US" sz="2000" dirty="0">
              <a:solidFill>
                <a:schemeClr val="accent3">
                  <a:lumMod val="20000"/>
                  <a:lumOff val="80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7"/>
    </p:custDataLst>
  </p:cSld>
  <p:clrMapOvr>
    <a:masterClrMapping/>
  </p:clrMapOvr>
  <p:transition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60560" y="180340"/>
            <a:ext cx="24003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高效会议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83210" y="370205"/>
            <a:ext cx="4693285" cy="5937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dirty="0">
                <a:solidFill>
                  <a:srgbClr val="FFFF00"/>
                </a:solidFill>
                <a:ea typeface="隶书" panose="02010509060101010101" charset="-122"/>
                <a:cs typeface="+mn-lt"/>
              </a:rPr>
              <a:t>会前：普及信息</a:t>
            </a:r>
            <a:endParaRPr lang="zh-CN" altLang="en-US" sz="3600" dirty="0">
              <a:solidFill>
                <a:srgbClr val="FFFF00"/>
              </a:solidFill>
              <a:ea typeface="隶书" panose="02010509060101010101" charset="-122"/>
              <a:cs typeface="+mn-lt"/>
            </a:endParaRPr>
          </a:p>
        </p:txBody>
      </p:sp>
      <p:sp>
        <p:nvSpPr>
          <p:cNvPr id="5" name="文本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960245" y="1656715"/>
            <a:ext cx="8627110" cy="54800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zh-CN" altLang="en-US" sz="3200" dirty="0">
                <a:solidFill>
                  <a:srgbClr val="FF3333"/>
                </a:solidFill>
                <a:latin typeface="隶书" panose="02010509060101010101" charset="-122"/>
                <a:ea typeface="隶书" panose="02010509060101010101" charset="-122"/>
              </a:rPr>
              <a:t>一无所知，就走进会议室，是不负责任的！！！</a:t>
            </a:r>
            <a:endParaRPr lang="zh-CN" altLang="en-US" sz="3200" dirty="0">
              <a:solidFill>
                <a:srgbClr val="FF3333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960245" y="2748915"/>
            <a:ext cx="7820025" cy="28543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会议的组织者，需要将会议的：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时间、预估时长、地点、参与人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希望达成的目标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会议材料及重要议题清单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需要每个参与人做出的准备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至少提前</a:t>
            </a:r>
            <a:r>
              <a:rPr lang="en-US" altLang="zh-CN" dirty="0">
                <a:latin typeface="隶书" panose="02010509060101010101" charset="-122"/>
                <a:ea typeface="隶书" panose="02010509060101010101" charset="-122"/>
              </a:rPr>
              <a:t>24</a:t>
            </a: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小时发给所有参与人，并要求每个人在参会前阅读、做好相应的准备。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pPr algn="l">
              <a:buFont typeface="Arial" panose="020B0604020202020204" pitchFamily="34" charset="0"/>
            </a:pP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</p:txBody>
      </p:sp>
      <p:pic>
        <p:nvPicPr>
          <p:cNvPr id="7" name="图片 6" descr="单独logo(灰色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595" y="1287145"/>
            <a:ext cx="1136650" cy="128714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60560" y="180340"/>
            <a:ext cx="24003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高效会议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83210" y="370205"/>
            <a:ext cx="4693285" cy="5937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dirty="0">
                <a:solidFill>
                  <a:srgbClr val="FFFF00"/>
                </a:solidFill>
                <a:ea typeface="隶书" panose="02010509060101010101" charset="-122"/>
                <a:cs typeface="+mn-lt"/>
              </a:rPr>
              <a:t>会前：精选人员</a:t>
            </a:r>
            <a:endParaRPr lang="zh-CN" altLang="en-US" sz="3600" dirty="0">
              <a:solidFill>
                <a:srgbClr val="FFFF00"/>
              </a:solidFill>
              <a:ea typeface="隶书" panose="02010509060101010101" charset="-122"/>
              <a:cs typeface="+mn-lt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960245" y="2315210"/>
            <a:ext cx="7820025" cy="34448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拉里佩奇：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每个会议不超过</a:t>
            </a:r>
            <a:r>
              <a:rPr lang="en-US" altLang="zh-CN" dirty="0">
                <a:latin typeface="隶书" panose="02010509060101010101" charset="-122"/>
                <a:ea typeface="隶书" panose="02010509060101010101" charset="-122"/>
              </a:rPr>
              <a:t>10</a:t>
            </a: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个人。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pPr algn="l">
              <a:buFont typeface="Arial" panose="020B0604020202020204" pitchFamily="34" charset="0"/>
            </a:pP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史蒂芬乔布斯：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觉得你是多余的，就把你赶出去。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pPr algn="l">
              <a:buFont typeface="Arial" panose="020B0604020202020204" pitchFamily="34" charset="0"/>
            </a:pP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杰夫贝佐斯：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每场会议的参与人数，订两份披萨就够了。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pPr algn="l">
              <a:buFont typeface="Arial" panose="020B0604020202020204" pitchFamily="34" charset="0"/>
            </a:pP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960245" y="1411605"/>
            <a:ext cx="7820025" cy="54800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小规模，只邀请必要的人。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5"/>
    </p:custDataLst>
  </p:cSld>
  <p:clrMapOvr>
    <a:masterClrMapping/>
  </p:clrMapOvr>
  <p:transition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60560" y="180340"/>
            <a:ext cx="24003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目标管理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2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83210" y="483870"/>
            <a:ext cx="455295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rgbClr val="FFFF00"/>
                </a:solidFill>
                <a:ea typeface="隶书" panose="02010509060101010101" charset="-122"/>
                <a:cs typeface="+mn-lt"/>
              </a:rPr>
              <a:t>什么是目标管理？</a:t>
            </a:r>
            <a:endParaRPr lang="zh-CN" altLang="en-US" sz="3600" dirty="0">
              <a:solidFill>
                <a:srgbClr val="FFFF00"/>
              </a:solidFill>
              <a:ea typeface="隶书" panose="02010509060101010101" charset="-122"/>
              <a:cs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5170" y="3137535"/>
            <a:ext cx="10741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ea typeface="隶书" panose="02010509060101010101" charset="-122"/>
                <a:cs typeface="+mn-lt"/>
              </a:rPr>
              <a:t>把</a:t>
            </a:r>
            <a:r>
              <a:rPr lang="en-US" altLang="zh-CN" sz="3200">
                <a:ea typeface="隶书" panose="02010509060101010101" charset="-122"/>
                <a:cs typeface="+mn-lt"/>
              </a:rPr>
              <a:t>“</a:t>
            </a:r>
            <a:r>
              <a:rPr lang="zh-CN" altLang="en-US" sz="3200">
                <a:ea typeface="隶书" panose="02010509060101010101" charset="-122"/>
                <a:cs typeface="+mn-lt"/>
              </a:rPr>
              <a:t>指定目标</a:t>
            </a:r>
            <a:r>
              <a:rPr lang="en-US" altLang="zh-CN" sz="3200">
                <a:ea typeface="隶书" panose="02010509060101010101" charset="-122"/>
                <a:cs typeface="+mn-lt"/>
              </a:rPr>
              <a:t>”</a:t>
            </a:r>
            <a:r>
              <a:rPr lang="zh-CN" altLang="en-US" sz="3200">
                <a:ea typeface="隶书" panose="02010509060101010101" charset="-122"/>
                <a:cs typeface="+mn-lt"/>
              </a:rPr>
              <a:t>和</a:t>
            </a:r>
            <a:r>
              <a:rPr lang="en-US" altLang="zh-CN" sz="3200">
                <a:ea typeface="隶书" panose="02010509060101010101" charset="-122"/>
                <a:cs typeface="+mn-lt"/>
              </a:rPr>
              <a:t>“</a:t>
            </a:r>
            <a:r>
              <a:rPr lang="zh-CN" altLang="en-US" sz="3200">
                <a:ea typeface="隶书" panose="02010509060101010101" charset="-122"/>
                <a:cs typeface="+mn-lt"/>
              </a:rPr>
              <a:t>完成目标</a:t>
            </a:r>
            <a:r>
              <a:rPr lang="en-US" altLang="zh-CN" sz="3200">
                <a:ea typeface="隶书" panose="02010509060101010101" charset="-122"/>
                <a:cs typeface="+mn-lt"/>
              </a:rPr>
              <a:t>”</a:t>
            </a:r>
            <a:r>
              <a:rPr lang="zh-CN" altLang="en-US" sz="3200">
                <a:ea typeface="隶书" panose="02010509060101010101" charset="-122"/>
                <a:cs typeface="+mn-lt"/>
              </a:rPr>
              <a:t>连在一起的，就是目标管理。</a:t>
            </a:r>
            <a:endParaRPr lang="zh-CN" altLang="en-US" sz="3200">
              <a:ea typeface="隶书" panose="02010509060101010101" charset="-122"/>
              <a:cs typeface="+mn-lt"/>
            </a:endParaRPr>
          </a:p>
        </p:txBody>
      </p:sp>
    </p:spTree>
    <p:custDataLst>
      <p:tags r:id="rId3"/>
    </p:custData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60560" y="180340"/>
            <a:ext cx="24003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高效会议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83210" y="370205"/>
            <a:ext cx="4693285" cy="5937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dirty="0">
                <a:solidFill>
                  <a:srgbClr val="FFFF00"/>
                </a:solidFill>
                <a:ea typeface="隶书" panose="02010509060101010101" charset="-122"/>
                <a:cs typeface="+mn-lt"/>
              </a:rPr>
              <a:t>会中：明确角色</a:t>
            </a:r>
            <a:endParaRPr lang="zh-CN" altLang="en-US" sz="3600" dirty="0">
              <a:solidFill>
                <a:srgbClr val="FFFF00"/>
              </a:solidFill>
              <a:ea typeface="隶书" panose="02010509060101010101" charset="-122"/>
              <a:cs typeface="+mn-lt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186305" y="1886585"/>
            <a:ext cx="7820025" cy="80581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隶书" panose="02010509060101010101" charset="-122"/>
                <a:ea typeface="隶书" panose="02010509060101010101" charset="-122"/>
              </a:rPr>
              <a:t>控制流程：发言规则、发言顺序、时间控制、适时干预</a:t>
            </a:r>
            <a:endParaRPr lang="zh-CN" altLang="en-US" sz="2000" dirty="0">
              <a:latin typeface="隶书" panose="02010509060101010101" charset="-122"/>
              <a:ea typeface="隶书" panose="0201050906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隶书" panose="02010509060101010101" charset="-122"/>
                <a:ea typeface="隶书" panose="02010509060101010101" charset="-122"/>
              </a:rPr>
              <a:t>维持秩序：处理</a:t>
            </a:r>
            <a:r>
              <a:rPr lang="en-US" altLang="zh-CN" sz="2000" dirty="0">
                <a:latin typeface="隶书" panose="02010509060101010101" charset="-122"/>
                <a:ea typeface="隶书" panose="02010509060101010101" charset="-122"/>
              </a:rPr>
              <a:t>“</a:t>
            </a:r>
            <a:r>
              <a:rPr lang="zh-CN" altLang="en-US" sz="2000" dirty="0">
                <a:latin typeface="隶书" panose="02010509060101010101" charset="-122"/>
                <a:ea typeface="隶书" panose="02010509060101010101" charset="-122"/>
              </a:rPr>
              <a:t>跑题</a:t>
            </a:r>
            <a:r>
              <a:rPr lang="en-US" altLang="zh-CN" sz="2000" dirty="0">
                <a:latin typeface="隶书" panose="02010509060101010101" charset="-122"/>
                <a:ea typeface="隶书" panose="02010509060101010101" charset="-122"/>
              </a:rPr>
              <a:t>”</a:t>
            </a:r>
            <a:r>
              <a:rPr lang="zh-CN" altLang="en-US" sz="2000" dirty="0">
                <a:latin typeface="隶书" panose="02010509060101010101" charset="-122"/>
                <a:ea typeface="隶书" panose="02010509060101010101" charset="-122"/>
              </a:rPr>
              <a:t>、</a:t>
            </a:r>
            <a:r>
              <a:rPr lang="en-US" altLang="zh-CN" sz="2000" dirty="0">
                <a:latin typeface="隶书" panose="02010509060101010101" charset="-122"/>
                <a:ea typeface="隶书" panose="02010509060101010101" charset="-122"/>
              </a:rPr>
              <a:t>“</a:t>
            </a:r>
            <a:r>
              <a:rPr lang="zh-CN" altLang="en-US" sz="2000" dirty="0">
                <a:latin typeface="隶书" panose="02010509060101010101" charset="-122"/>
                <a:ea typeface="隶书" panose="02010509060101010101" charset="-122"/>
              </a:rPr>
              <a:t>僵局</a:t>
            </a:r>
            <a:r>
              <a:rPr lang="en-US" altLang="zh-CN" sz="2000" dirty="0">
                <a:latin typeface="隶书" panose="02010509060101010101" charset="-122"/>
                <a:ea typeface="隶书" panose="02010509060101010101" charset="-122"/>
              </a:rPr>
              <a:t>”</a:t>
            </a:r>
            <a:r>
              <a:rPr lang="zh-CN" altLang="en-US" sz="2000" dirty="0">
                <a:latin typeface="隶书" panose="02010509060101010101" charset="-122"/>
                <a:ea typeface="隶书" panose="02010509060101010101" charset="-122"/>
              </a:rPr>
              <a:t>、</a:t>
            </a:r>
            <a:r>
              <a:rPr lang="en-US" altLang="zh-CN" sz="2000" dirty="0">
                <a:latin typeface="隶书" panose="02010509060101010101" charset="-122"/>
                <a:ea typeface="隶书" panose="02010509060101010101" charset="-122"/>
              </a:rPr>
              <a:t>“</a:t>
            </a:r>
            <a:r>
              <a:rPr lang="zh-CN" altLang="en-US" sz="2000" dirty="0">
                <a:latin typeface="隶书" panose="02010509060101010101" charset="-122"/>
                <a:ea typeface="隶书" panose="02010509060101010101" charset="-122"/>
              </a:rPr>
              <a:t>争论不休</a:t>
            </a:r>
            <a:r>
              <a:rPr lang="en-US" altLang="zh-CN" sz="2000" dirty="0">
                <a:latin typeface="隶书" panose="02010509060101010101" charset="-122"/>
                <a:ea typeface="隶书" panose="02010509060101010101" charset="-122"/>
              </a:rPr>
              <a:t>”</a:t>
            </a:r>
            <a:r>
              <a:rPr lang="zh-CN" altLang="en-US" sz="2000" dirty="0">
                <a:latin typeface="隶书" panose="02010509060101010101" charset="-122"/>
                <a:ea typeface="隶书" panose="02010509060101010101" charset="-122"/>
              </a:rPr>
              <a:t>等情况</a:t>
            </a:r>
            <a:endParaRPr lang="zh-CN" altLang="en-US" sz="2000" dirty="0">
              <a:latin typeface="隶书" panose="02010509060101010101" charset="-122"/>
              <a:ea typeface="隶书" panose="02010509060101010101" charset="-122"/>
            </a:endParaRPr>
          </a:p>
          <a:p>
            <a:pPr algn="l">
              <a:buFont typeface="Arial" panose="020B0604020202020204" pitchFamily="34" charset="0"/>
            </a:pPr>
            <a:endParaRPr lang="zh-CN" altLang="en-US" sz="20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186305" y="1338580"/>
            <a:ext cx="7820025" cy="54800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主持人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5" name="文本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186305" y="3545840"/>
            <a:ext cx="9435465" cy="4025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隶书" panose="02010509060101010101" charset="-122"/>
                <a:ea typeface="隶书" panose="02010509060101010101" charset="-122"/>
              </a:rPr>
              <a:t>记录：会议内容、会议决定、遗留问题、新增问题。速度优先，避免遗漏。</a:t>
            </a:r>
            <a:endParaRPr lang="zh-CN" altLang="en-US" sz="2000" dirty="0">
              <a:latin typeface="隶书" panose="02010509060101010101" charset="-122"/>
              <a:ea typeface="隶书" panose="02010509060101010101" charset="-122"/>
            </a:endParaRPr>
          </a:p>
          <a:p>
            <a:pPr algn="l">
              <a:buFont typeface="Arial" panose="020B0604020202020204" pitchFamily="34" charset="0"/>
            </a:pPr>
            <a:endParaRPr lang="zh-CN" altLang="en-US" sz="20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2186305" y="2997835"/>
            <a:ext cx="7820025" cy="54800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记录员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8" name="文本占位符 2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2186305" y="4253865"/>
            <a:ext cx="7820025" cy="54800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决策者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2186305" y="4801870"/>
            <a:ext cx="7820025" cy="4025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隶书" panose="02010509060101010101" charset="-122"/>
                <a:ea typeface="隶书" panose="02010509060101010101" charset="-122"/>
              </a:rPr>
              <a:t>决策：保证结果的唯一性、统一所有人的认识</a:t>
            </a:r>
            <a:endParaRPr lang="zh-CN" altLang="en-US" sz="2000" dirty="0">
              <a:latin typeface="隶书" panose="02010509060101010101" charset="-122"/>
              <a:ea typeface="隶书" panose="02010509060101010101" charset="-122"/>
            </a:endParaRPr>
          </a:p>
          <a:p>
            <a:pPr algn="l">
              <a:buFont typeface="Arial" panose="020B0604020202020204" pitchFamily="34" charset="0"/>
            </a:pPr>
            <a:endParaRPr lang="zh-CN" altLang="en-US" sz="2000" dirty="0"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9"/>
    </p:custDataLst>
  </p:cSld>
  <p:clrMapOvr>
    <a:masterClrMapping/>
  </p:clrMapOvr>
  <p:transition>
    <p:cov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60560" y="180340"/>
            <a:ext cx="24003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高效会议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83210" y="370205"/>
            <a:ext cx="4693285" cy="5937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dirty="0">
                <a:solidFill>
                  <a:srgbClr val="FFFF00"/>
                </a:solidFill>
                <a:ea typeface="隶书" panose="02010509060101010101" charset="-122"/>
                <a:cs typeface="+mn-lt"/>
              </a:rPr>
              <a:t>会中：掌握时间</a:t>
            </a:r>
            <a:endParaRPr lang="zh-CN" altLang="en-US" sz="3600" dirty="0">
              <a:solidFill>
                <a:srgbClr val="FFFF00"/>
              </a:solidFill>
              <a:ea typeface="隶书" panose="02010509060101010101" charset="-122"/>
              <a:cs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186305" y="1151255"/>
            <a:ext cx="7820025" cy="54800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时间必须被严格遵守，以防无限拖延。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0" name="文本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185670" y="5507355"/>
            <a:ext cx="7820025" cy="4025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zh-CN" altLang="en-US" sz="2000" dirty="0">
                <a:latin typeface="隶书" panose="02010509060101010101" charset="-122"/>
                <a:ea typeface="隶书" panose="02010509060101010101" charset="-122"/>
              </a:rPr>
              <a:t>准备计时器，放在显眼的地方，让所有人都能清楚地看到。</a:t>
            </a:r>
            <a:endParaRPr lang="zh-CN" altLang="en-US" sz="2000" dirty="0">
              <a:latin typeface="隶书" panose="02010509060101010101" charset="-122"/>
              <a:ea typeface="隶书" panose="0201050906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835" y="2780665"/>
            <a:ext cx="2381250" cy="23812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6010" y="2780665"/>
            <a:ext cx="2381250" cy="23812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rcRect t="10007" b="-12969"/>
          <a:stretch>
            <a:fillRect/>
          </a:stretch>
        </p:blipFill>
        <p:spPr>
          <a:xfrm>
            <a:off x="8614410" y="2771140"/>
            <a:ext cx="3003550" cy="273621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>
    <p:cov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60560" y="180340"/>
            <a:ext cx="24003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高效会议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83210" y="370205"/>
            <a:ext cx="4693285" cy="5937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dirty="0">
                <a:solidFill>
                  <a:srgbClr val="FFFF00"/>
                </a:solidFill>
                <a:ea typeface="隶书" panose="02010509060101010101" charset="-122"/>
                <a:cs typeface="+mn-lt"/>
              </a:rPr>
              <a:t>会中：把握进度</a:t>
            </a:r>
            <a:endParaRPr lang="zh-CN" altLang="en-US" sz="3600" dirty="0">
              <a:solidFill>
                <a:srgbClr val="FFFF00"/>
              </a:solidFill>
              <a:ea typeface="隶书" panose="02010509060101010101" charset="-122"/>
              <a:cs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32840" y="1338580"/>
            <a:ext cx="9927590" cy="54800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准备一份议题清单，每讨论完一个议题，就打个勾。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185670" y="2860675"/>
            <a:ext cx="7820025" cy="10033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确保每个议题都已经有了正确的结论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如果提前打勾完成，会议就可以提前结束了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pPr algn="l">
              <a:buFont typeface="Arial" panose="020B0604020202020204" pitchFamily="34" charset="0"/>
            </a:pP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5"/>
    </p:custDataLst>
  </p:cSld>
  <p:clrMapOvr>
    <a:masterClrMapping/>
  </p:clrMapOvr>
  <p:transition>
    <p:cov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60560" y="180340"/>
            <a:ext cx="24003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高效会议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83210" y="370205"/>
            <a:ext cx="4693285" cy="5937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dirty="0">
                <a:solidFill>
                  <a:srgbClr val="FFFF00"/>
                </a:solidFill>
                <a:ea typeface="隶书" panose="02010509060101010101" charset="-122"/>
                <a:cs typeface="+mn-lt"/>
              </a:rPr>
              <a:t>会后：有结论</a:t>
            </a:r>
            <a:endParaRPr lang="zh-CN" altLang="en-US" sz="3600" dirty="0">
              <a:solidFill>
                <a:srgbClr val="FFFF00"/>
              </a:solidFill>
              <a:ea typeface="隶书" panose="02010509060101010101" charset="-122"/>
              <a:cs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28745" y="1742440"/>
            <a:ext cx="4333240" cy="54800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尽早发出会议纪要。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185670" y="2850515"/>
            <a:ext cx="7820025" cy="10033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由于会议纪要是由一个人记录的，难免会有遗漏。尽早发给所有参会人，可以让其他参会者审阅，以提出问题或作出补充。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5"/>
    </p:custDataLst>
  </p:cSld>
  <p:clrMapOvr>
    <a:masterClrMapping/>
  </p:clrMapOvr>
  <p:transition>
    <p:cover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60560" y="180340"/>
            <a:ext cx="24003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高效会议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83210" y="370205"/>
            <a:ext cx="4693285" cy="5937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dirty="0">
                <a:solidFill>
                  <a:srgbClr val="FFFF00"/>
                </a:solidFill>
                <a:ea typeface="隶书" panose="02010509060101010101" charset="-122"/>
                <a:cs typeface="+mn-lt"/>
              </a:rPr>
              <a:t>会后：有责任</a:t>
            </a:r>
            <a:endParaRPr lang="zh-CN" altLang="en-US" sz="3600" dirty="0">
              <a:solidFill>
                <a:srgbClr val="FFFF00"/>
              </a:solidFill>
              <a:ea typeface="隶书" panose="02010509060101010101" charset="-122"/>
              <a:cs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530350" y="1637665"/>
            <a:ext cx="9131300" cy="223266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会议结束后：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记录员需要及时和决策者沟通，将会议中的每个决定、事项，指派给明确的责任人。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让所有的相关人，都清楚后续的行动和责任人。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5" name="文本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530350" y="4681220"/>
            <a:ext cx="9131300" cy="57721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后续行动的跟进，则由项目的负责人来处理。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5"/>
    </p:custDataLst>
  </p:cSld>
  <p:clrMapOvr>
    <a:masterClrMapping/>
  </p:clrMapOvr>
  <p:transition>
    <p:cover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39900" y="2975610"/>
            <a:ext cx="8712200" cy="906780"/>
          </a:xfrm>
        </p:spPr>
        <p:txBody>
          <a:bodyPr anchor="ctr" anchorCtr="0">
            <a:normAutofit/>
          </a:bodyPr>
          <a:lstStyle/>
          <a:p>
            <a:r>
              <a:rPr lang="zh-CN" altLang="en-US" sz="5400" dirty="0">
                <a:latin typeface="隶书" panose="02010509060101010101" charset="-122"/>
                <a:ea typeface="隶书" panose="02010509060101010101" charset="-122"/>
              </a:rPr>
              <a:t>总结</a:t>
            </a:r>
            <a:endParaRPr lang="zh-CN" altLang="en-US" sz="5400" dirty="0"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2"/>
    </p:custData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56335" y="448310"/>
            <a:ext cx="3607435" cy="916305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目标管理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739900" y="1305244"/>
            <a:ext cx="8712200" cy="594058"/>
          </a:xfrm>
        </p:spPr>
        <p:txBody>
          <a:bodyPr anchor="ctr" anchorCtr="0">
            <a:normAutofit/>
          </a:bodyPr>
          <a:lstStyle/>
          <a:p>
            <a:r>
              <a:rPr lang="en-US" altLang="zh-CN" sz="3600" dirty="0">
                <a:latin typeface="隶书" panose="02010509060101010101" charset="-122"/>
                <a:ea typeface="隶书" panose="02010509060101010101" charset="-122"/>
              </a:rPr>
              <a:t>SMART</a:t>
            </a:r>
            <a:r>
              <a:rPr lang="zh-CN" altLang="en-US" sz="3600" dirty="0">
                <a:latin typeface="隶书" panose="02010509060101010101" charset="-122"/>
                <a:ea typeface="隶书" panose="02010509060101010101" charset="-122"/>
              </a:rPr>
              <a:t>原则</a:t>
            </a:r>
            <a:endParaRPr lang="zh-CN" altLang="en-US" sz="36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739900" y="2082484"/>
            <a:ext cx="8712200" cy="59405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latin typeface="隶书" panose="02010509060101010101" charset="-122"/>
                <a:ea typeface="隶书" panose="02010509060101010101" charset="-122"/>
              </a:rPr>
              <a:t>目标的连锁</a:t>
            </a:r>
            <a:endParaRPr lang="zh-CN" altLang="en-US" sz="36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739900" y="2859724"/>
            <a:ext cx="8712200" cy="59405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latin typeface="隶书" panose="02010509060101010101" charset="-122"/>
                <a:ea typeface="隶书" panose="02010509060101010101" charset="-122"/>
              </a:rPr>
              <a:t>如何制定计划</a:t>
            </a:r>
            <a:endParaRPr lang="zh-CN" altLang="en-US" sz="36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8" name="文本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739900" y="3646489"/>
            <a:ext cx="8712200" cy="59405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latin typeface="隶书" panose="02010509060101010101" charset="-122"/>
                <a:ea typeface="隶书" panose="02010509060101010101" charset="-122"/>
              </a:rPr>
              <a:t>6W3H</a:t>
            </a:r>
            <a:r>
              <a:rPr lang="zh-CN" altLang="en-US" sz="3600" dirty="0">
                <a:latin typeface="隶书" panose="02010509060101010101" charset="-122"/>
                <a:ea typeface="隶书" panose="02010509060101010101" charset="-122"/>
              </a:rPr>
              <a:t>原则</a:t>
            </a:r>
            <a:endParaRPr lang="zh-CN" altLang="en-US" sz="36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1739900" y="4423729"/>
            <a:ext cx="8712200" cy="59405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latin typeface="隶书" panose="02010509060101010101" charset="-122"/>
                <a:ea typeface="隶书" panose="02010509060101010101" charset="-122"/>
              </a:rPr>
              <a:t>实施过程</a:t>
            </a:r>
            <a:endParaRPr lang="zh-CN" altLang="en-US" sz="36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0" name="文本占位符 2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1739900" y="5210494"/>
            <a:ext cx="8712200" cy="59405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latin typeface="隶书" panose="02010509060101010101" charset="-122"/>
                <a:ea typeface="隶书" panose="02010509060101010101" charset="-122"/>
              </a:rPr>
              <a:t>目标执行原则</a:t>
            </a:r>
            <a:endParaRPr lang="zh-CN" altLang="en-US" sz="3600" dirty="0"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8"/>
    </p:custData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56335" y="448310"/>
            <a:ext cx="3607435" cy="916305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时间管理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739900" y="2034224"/>
            <a:ext cx="8712200" cy="594058"/>
          </a:xfrm>
        </p:spPr>
        <p:txBody>
          <a:bodyPr anchor="ctr" anchorCtr="0">
            <a:normAutofit/>
          </a:bodyPr>
          <a:lstStyle/>
          <a:p>
            <a:r>
              <a:rPr lang="zh-CN" altLang="en-US" sz="3600" dirty="0">
                <a:latin typeface="隶书" panose="02010509060101010101" charset="-122"/>
                <a:ea typeface="隶书" panose="02010509060101010101" charset="-122"/>
              </a:rPr>
              <a:t>二八定律</a:t>
            </a:r>
            <a:endParaRPr lang="zh-CN" altLang="en-US" sz="36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739900" y="2811464"/>
            <a:ext cx="8712200" cy="59405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latin typeface="隶书" panose="02010509060101010101" charset="-122"/>
                <a:ea typeface="隶书" panose="02010509060101010101" charset="-122"/>
              </a:rPr>
              <a:t>“</a:t>
            </a:r>
            <a:r>
              <a:rPr lang="zh-CN" altLang="en-US" sz="3600" dirty="0">
                <a:latin typeface="隶书" panose="02010509060101010101" charset="-122"/>
                <a:ea typeface="隶书" panose="02010509060101010101" charset="-122"/>
              </a:rPr>
              <a:t>紧急</a:t>
            </a:r>
            <a:r>
              <a:rPr lang="en-US" altLang="zh-CN" sz="3600" dirty="0">
                <a:latin typeface="隶书" panose="02010509060101010101" charset="-122"/>
                <a:ea typeface="隶书" panose="02010509060101010101" charset="-122"/>
                <a:sym typeface="+mn-ea"/>
              </a:rPr>
              <a:t>”</a:t>
            </a:r>
            <a:r>
              <a:rPr lang="en-US" altLang="zh-CN" sz="3600" dirty="0">
                <a:latin typeface="隶书" panose="02010509060101010101" charset="-122"/>
                <a:ea typeface="隶书" panose="02010509060101010101" charset="-122"/>
              </a:rPr>
              <a:t>·“</a:t>
            </a:r>
            <a:r>
              <a:rPr lang="zh-CN" altLang="en-US" sz="3600" dirty="0">
                <a:latin typeface="隶书" panose="02010509060101010101" charset="-122"/>
                <a:ea typeface="隶书" panose="02010509060101010101" charset="-122"/>
              </a:rPr>
              <a:t>重要</a:t>
            </a:r>
            <a:r>
              <a:rPr lang="en-US" altLang="zh-CN" sz="3600" dirty="0">
                <a:latin typeface="隶书" panose="02010509060101010101" charset="-122"/>
                <a:ea typeface="隶书" panose="02010509060101010101" charset="-122"/>
                <a:sym typeface="+mn-ea"/>
              </a:rPr>
              <a:t>”</a:t>
            </a:r>
            <a:r>
              <a:rPr lang="zh-CN" altLang="en-US" sz="3600" dirty="0">
                <a:latin typeface="隶书" panose="02010509060101010101" charset="-122"/>
                <a:ea typeface="隶书" panose="02010509060101010101" charset="-122"/>
              </a:rPr>
              <a:t>的四个象限</a:t>
            </a:r>
            <a:endParaRPr lang="zh-CN" altLang="en-US" sz="36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739900" y="3588704"/>
            <a:ext cx="8712200" cy="59405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latin typeface="隶书" panose="02010509060101010101" charset="-122"/>
                <a:ea typeface="隶书" panose="02010509060101010101" charset="-122"/>
              </a:rPr>
              <a:t>20%</a:t>
            </a:r>
            <a:r>
              <a:rPr lang="zh-CN" altLang="en-US" sz="3600" dirty="0">
                <a:latin typeface="隶书" panose="02010509060101010101" charset="-122"/>
                <a:ea typeface="隶书" panose="02010509060101010101" charset="-122"/>
              </a:rPr>
              <a:t>的时间做紧急且重要的事儿</a:t>
            </a:r>
            <a:endParaRPr lang="zh-CN" altLang="en-US" sz="36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8" name="文本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739900" y="4375469"/>
            <a:ext cx="8712200" cy="59405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atin typeface="隶书" panose="02010509060101010101" charset="-122"/>
                <a:ea typeface="隶书" panose="02010509060101010101" charset="-122"/>
              </a:rPr>
              <a:t>80%</a:t>
            </a:r>
            <a:r>
              <a:rPr lang="zh-CN" altLang="en-US" sz="3600" dirty="0">
                <a:latin typeface="隶书" panose="02010509060101010101" charset="-122"/>
                <a:ea typeface="隶书" panose="02010509060101010101" charset="-122"/>
              </a:rPr>
              <a:t>的时间做不紧急但重要的事儿</a:t>
            </a:r>
            <a:endParaRPr lang="zh-CN" altLang="en-US" sz="3600" dirty="0"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6"/>
    </p:custData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65860" y="310515"/>
            <a:ext cx="3607435" cy="916305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高效会议</a:t>
            </a:r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739900" y="1226820"/>
            <a:ext cx="5509895" cy="594360"/>
          </a:xfrm>
        </p:spPr>
        <p:txBody>
          <a:bodyPr anchor="ctr" anchorCtr="0">
            <a:normAutofit/>
          </a:bodyPr>
          <a:lstStyle/>
          <a:p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会前：明确目标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739900" y="1821180"/>
            <a:ext cx="5509895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会前：确定形式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739900" y="2415540"/>
            <a:ext cx="5509895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  <a:sym typeface="+mn-ea"/>
              </a:rPr>
              <a:t>会前：普及信息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  <a:sym typeface="+mn-ea"/>
            </a:endParaRPr>
          </a:p>
        </p:txBody>
      </p:sp>
      <p:sp>
        <p:nvSpPr>
          <p:cNvPr id="8" name="文本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739900" y="3009900"/>
            <a:ext cx="5509895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  <a:sym typeface="+mn-ea"/>
              </a:rPr>
              <a:t>会前：精选人员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  <a:sym typeface="+mn-ea"/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1739900" y="3603944"/>
            <a:ext cx="8712200" cy="59405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会中：明确角色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0" name="文本占位符 2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1739900" y="4198304"/>
            <a:ext cx="8712200" cy="59405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会中：掌握时间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1739900" y="4792664"/>
            <a:ext cx="8712200" cy="59405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会中：把握进度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2" name="文本占位符 2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4764405" y="5387340"/>
            <a:ext cx="5687695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会后：有结论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3" name="文本占位符 2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4764405" y="5981700"/>
            <a:ext cx="5687695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会后：有责任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11"/>
    </p:custData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05879" y="336560"/>
            <a:ext cx="6978972" cy="1766550"/>
          </a:xfrm>
        </p:spPr>
        <p:txBody>
          <a:bodyPr>
            <a:normAutofit/>
          </a:bodyPr>
          <a:lstStyle/>
          <a:p>
            <a:r>
              <a:rPr lang="en-US" altLang="zh-CN" smtClean="0">
                <a:ln w="3175">
                  <a:noFill/>
                </a:ln>
              </a:rPr>
              <a:t>THANK YOU</a:t>
            </a:r>
            <a:endParaRPr lang="en-US" altLang="zh-CN" smtClean="0">
              <a:ln w="3175">
                <a:noFill/>
              </a:ln>
            </a:endParaRPr>
          </a:p>
        </p:txBody>
      </p:sp>
      <p:pic>
        <p:nvPicPr>
          <p:cNvPr id="3" name="图片 2" descr="3A7D8D21-4EDA-4863-8441-47DC4E9765D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095" y="1861820"/>
            <a:ext cx="3305810" cy="3305810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877060" y="5231765"/>
            <a:ext cx="8437880" cy="1397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smtClean="0">
                <a:ln w="3175">
                  <a:noFill/>
                </a:ln>
                <a:latin typeface="隶书" panose="02010509060101010101" charset="-122"/>
                <a:ea typeface="隶书" panose="02010509060101010101" charset="-122"/>
              </a:rPr>
              <a:t>请使用钉钉、微信扫描二维码填写课程评价</a:t>
            </a:r>
            <a:endParaRPr lang="zh-CN" altLang="en-US" sz="3200" smtClean="0">
              <a:ln w="3175">
                <a:noFill/>
              </a:ln>
              <a:latin typeface="隶书" panose="02010509060101010101" charset="-122"/>
              <a:ea typeface="隶书" panose="02010509060101010101" charset="-122"/>
            </a:endParaRPr>
          </a:p>
          <a:p>
            <a:r>
              <a:rPr lang="zh-CN" altLang="en-US" sz="3200" smtClean="0">
                <a:ln w="3175">
                  <a:noFill/>
                </a:ln>
                <a:latin typeface="隶书" panose="02010509060101010101" charset="-122"/>
                <a:ea typeface="隶书" panose="02010509060101010101" charset="-122"/>
              </a:rPr>
              <a:t>课程名称：《目标、时间管理及</a:t>
            </a:r>
            <a:r>
              <a:rPr lang="zh-CN" altLang="en-US" sz="3200" smtClean="0">
                <a:ln w="3175">
                  <a:noFill/>
                </a:ln>
                <a:latin typeface="隶书" panose="02010509060101010101" charset="-122"/>
                <a:ea typeface="隶书" panose="02010509060101010101" charset="-122"/>
              </a:rPr>
              <a:t>高效会议》</a:t>
            </a:r>
            <a:endParaRPr lang="zh-CN" altLang="en-US" sz="3200" smtClean="0">
              <a:ln w="3175">
                <a:noFill/>
              </a:ln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4"/>
    </p:custData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60560" y="180340"/>
            <a:ext cx="24003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目标管理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2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02260" y="180340"/>
            <a:ext cx="1698625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solidFill>
                  <a:srgbClr val="FFFF00"/>
                </a:solidFill>
                <a:ea typeface="隶书" panose="02010509060101010101" charset="-122"/>
                <a:cs typeface="+mn-lt"/>
              </a:rPr>
              <a:t>S</a:t>
            </a:r>
            <a:r>
              <a:rPr lang="en-US" sz="3600" dirty="0">
                <a:solidFill>
                  <a:srgbClr val="FFFF00"/>
                </a:solidFill>
                <a:ea typeface="隶书" panose="02010509060101010101" charset="-122"/>
                <a:cs typeface="+mn-lt"/>
              </a:rPr>
              <a:t>MART</a:t>
            </a:r>
            <a:endParaRPr lang="en-US" sz="3600" dirty="0">
              <a:solidFill>
                <a:srgbClr val="FFFF00"/>
              </a:solidFill>
              <a:ea typeface="隶书" panose="02010509060101010101" charset="-122"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72920" y="1414145"/>
            <a:ext cx="22948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ea typeface="隶书" panose="02010509060101010101" charset="-122"/>
                <a:cs typeface="+mn-lt"/>
              </a:rPr>
              <a:t>Specific</a:t>
            </a:r>
            <a:endParaRPr lang="zh-CN" altLang="en-US" sz="3200">
              <a:ea typeface="隶书" panose="02010509060101010101" charset="-122"/>
              <a:cs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72920" y="1997710"/>
            <a:ext cx="22948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ea typeface="隶书" panose="02010509060101010101" charset="-122"/>
                <a:cs typeface="+mn-lt"/>
              </a:rPr>
              <a:t>具体的</a:t>
            </a:r>
            <a:endParaRPr lang="zh-CN" altLang="en-US" sz="3200">
              <a:ea typeface="隶书" panose="02010509060101010101" charset="-122"/>
              <a:cs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72920" y="3129915"/>
            <a:ext cx="7376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ea typeface="隶书" panose="02010509060101010101" charset="-122"/>
                <a:cs typeface="+mn-lt"/>
              </a:rPr>
              <a:t>熟悉</a:t>
            </a:r>
            <a:r>
              <a:rPr lang="en-US" altLang="zh-CN" sz="2400">
                <a:ea typeface="隶书" panose="02010509060101010101" charset="-122"/>
                <a:cs typeface="+mn-lt"/>
              </a:rPr>
              <a:t>XXX</a:t>
            </a:r>
            <a:r>
              <a:rPr lang="zh-CN" altLang="en-US" sz="2400">
                <a:ea typeface="隶书" panose="02010509060101010101" charset="-122"/>
                <a:cs typeface="+mn-lt"/>
              </a:rPr>
              <a:t>需求</a:t>
            </a:r>
            <a:endParaRPr lang="zh-CN" altLang="en-US" sz="2400">
              <a:ea typeface="隶书" panose="02010509060101010101" charset="-122"/>
              <a:cs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72920" y="4214495"/>
            <a:ext cx="8418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ea typeface="隶书" panose="02010509060101010101" charset="-122"/>
                <a:cs typeface="+mn-lt"/>
              </a:rPr>
              <a:t>熟悉</a:t>
            </a:r>
            <a:r>
              <a:rPr lang="en-US" altLang="zh-CN" sz="2400">
                <a:ea typeface="隶书" panose="02010509060101010101" charset="-122"/>
                <a:cs typeface="+mn-lt"/>
              </a:rPr>
              <a:t>XXX</a:t>
            </a:r>
            <a:r>
              <a:rPr lang="zh-CN" altLang="en-US" sz="2400">
                <a:ea typeface="隶书" panose="02010509060101010101" charset="-122"/>
                <a:cs typeface="+mn-lt"/>
              </a:rPr>
              <a:t>需求，整理出待改造的功能点及流程图，并输出文档</a:t>
            </a:r>
            <a:endParaRPr lang="zh-CN" altLang="en-US" sz="2400">
              <a:ea typeface="隶书" panose="02010509060101010101" charset="-122"/>
              <a:cs typeface="+mn-lt"/>
            </a:endParaRPr>
          </a:p>
        </p:txBody>
      </p:sp>
      <p:pic>
        <p:nvPicPr>
          <p:cNvPr id="6" name="图片 5" descr="错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665" y="3054985"/>
            <a:ext cx="609600" cy="609600"/>
          </a:xfrm>
          <a:prstGeom prst="rect">
            <a:avLst/>
          </a:prstGeom>
        </p:spPr>
      </p:pic>
      <p:pic>
        <p:nvPicPr>
          <p:cNvPr id="7" name="图片 6" descr="正确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665" y="4139565"/>
            <a:ext cx="609600" cy="6096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60560" y="180340"/>
            <a:ext cx="24003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目标管理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72920" y="1414145"/>
            <a:ext cx="28632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ea typeface="隶书" panose="02010509060101010101" charset="-122"/>
                <a:cs typeface="+mn-lt"/>
              </a:rPr>
              <a:t>Measurable</a:t>
            </a:r>
            <a:endParaRPr lang="zh-CN" altLang="en-US" sz="3200">
              <a:ea typeface="隶书" panose="02010509060101010101" charset="-122"/>
              <a:cs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72920" y="1997710"/>
            <a:ext cx="22948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ea typeface="隶书" panose="02010509060101010101" charset="-122"/>
                <a:cs typeface="+mn-lt"/>
              </a:rPr>
              <a:t>可衡量的</a:t>
            </a:r>
            <a:endParaRPr lang="zh-CN" altLang="en-US" sz="3200">
              <a:ea typeface="隶书" panose="02010509060101010101" charset="-122"/>
              <a:cs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72920" y="3129915"/>
            <a:ext cx="7376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ea typeface="隶书" panose="02010509060101010101" charset="-122"/>
                <a:cs typeface="+mn-lt"/>
              </a:rPr>
              <a:t>完成</a:t>
            </a:r>
            <a:r>
              <a:rPr lang="en-US" altLang="zh-CN" sz="2400">
                <a:ea typeface="隶书" panose="02010509060101010101" charset="-122"/>
                <a:cs typeface="+mn-lt"/>
              </a:rPr>
              <a:t>XXX</a:t>
            </a:r>
            <a:r>
              <a:rPr lang="zh-CN" altLang="en-US" sz="2400">
                <a:ea typeface="隶书" panose="02010509060101010101" charset="-122"/>
                <a:cs typeface="+mn-lt"/>
              </a:rPr>
              <a:t>需求的方案设计</a:t>
            </a:r>
            <a:endParaRPr lang="zh-CN" altLang="en-US" sz="2400">
              <a:ea typeface="隶书" panose="02010509060101010101" charset="-122"/>
              <a:cs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72920" y="4214495"/>
            <a:ext cx="8418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ea typeface="隶书" panose="02010509060101010101" charset="-122"/>
                <a:cs typeface="+mn-lt"/>
              </a:rPr>
              <a:t>编写完成并输出</a:t>
            </a:r>
            <a:r>
              <a:rPr lang="en-US" altLang="zh-CN" sz="2400">
                <a:ea typeface="隶书" panose="02010509060101010101" charset="-122"/>
                <a:cs typeface="+mn-lt"/>
              </a:rPr>
              <a:t>XXX</a:t>
            </a:r>
            <a:r>
              <a:rPr lang="zh-CN" altLang="en-US" sz="2400">
                <a:ea typeface="隶书" panose="02010509060101010101" charset="-122"/>
                <a:cs typeface="+mn-lt"/>
              </a:rPr>
              <a:t>需求的概要方案设计文档，并评审通过</a:t>
            </a:r>
            <a:endParaRPr lang="zh-CN" altLang="en-US" sz="2400">
              <a:ea typeface="隶书" panose="02010509060101010101" charset="-122"/>
              <a:cs typeface="+mn-lt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02260" y="180340"/>
            <a:ext cx="1698625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solidFill>
                  <a:srgbClr val="FFFF00"/>
                </a:solidFill>
                <a:ea typeface="隶书" panose="02010509060101010101" charset="-122"/>
                <a:cs typeface="+mn-lt"/>
              </a:rPr>
              <a:t>S</a:t>
            </a:r>
            <a:r>
              <a:rPr lang="en-US" sz="3600" dirty="0">
                <a:solidFill>
                  <a:srgbClr val="FFFF00"/>
                </a:solidFill>
                <a:ea typeface="隶书" panose="02010509060101010101" charset="-122"/>
                <a:cs typeface="+mn-lt"/>
              </a:rPr>
              <a:t>MART</a:t>
            </a:r>
            <a:endParaRPr lang="en-US" sz="3600" dirty="0">
              <a:solidFill>
                <a:srgbClr val="FFFF00"/>
              </a:solidFill>
              <a:ea typeface="隶书" panose="02010509060101010101" charset="-122"/>
              <a:cs typeface="+mn-lt"/>
            </a:endParaRPr>
          </a:p>
        </p:txBody>
      </p:sp>
      <p:pic>
        <p:nvPicPr>
          <p:cNvPr id="2" name="图片 1" descr="错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665" y="3054985"/>
            <a:ext cx="609600" cy="609600"/>
          </a:xfrm>
          <a:prstGeom prst="rect">
            <a:avLst/>
          </a:prstGeom>
        </p:spPr>
      </p:pic>
      <p:pic>
        <p:nvPicPr>
          <p:cNvPr id="7" name="图片 6" descr="正确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665" y="4139565"/>
            <a:ext cx="609600" cy="6096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60560" y="180340"/>
            <a:ext cx="24003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目标管理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72920" y="1414145"/>
            <a:ext cx="28632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ea typeface="隶书" panose="02010509060101010101" charset="-122"/>
                <a:cs typeface="+mn-lt"/>
              </a:rPr>
              <a:t>Attainable</a:t>
            </a:r>
            <a:endParaRPr lang="zh-CN" altLang="en-US" sz="3200">
              <a:ea typeface="隶书" panose="02010509060101010101" charset="-122"/>
              <a:cs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72920" y="1997710"/>
            <a:ext cx="22948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ea typeface="隶书" panose="02010509060101010101" charset="-122"/>
                <a:cs typeface="+mn-lt"/>
              </a:rPr>
              <a:t>可实现的</a:t>
            </a:r>
            <a:endParaRPr lang="zh-CN" altLang="en-US" sz="3200">
              <a:ea typeface="隶书" panose="02010509060101010101" charset="-122"/>
              <a:cs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72920" y="3129915"/>
            <a:ext cx="7376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ea typeface="隶书" panose="02010509060101010101" charset="-122"/>
                <a:cs typeface="+mn-lt"/>
              </a:rPr>
              <a:t>一周内安排</a:t>
            </a:r>
            <a:r>
              <a:rPr lang="en-US" altLang="zh-CN" sz="2400">
                <a:ea typeface="隶书" panose="02010509060101010101" charset="-122"/>
                <a:cs typeface="+mn-lt"/>
              </a:rPr>
              <a:t>50</a:t>
            </a:r>
            <a:r>
              <a:rPr lang="zh-CN" altLang="en-US" sz="2400">
                <a:ea typeface="隶书" panose="02010509060101010101" charset="-122"/>
                <a:cs typeface="+mn-lt"/>
              </a:rPr>
              <a:t>个大数据岗位候选人来面试</a:t>
            </a:r>
            <a:endParaRPr lang="zh-CN" altLang="en-US" sz="2400">
              <a:ea typeface="隶书" panose="02010509060101010101" charset="-122"/>
              <a:cs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72920" y="4214495"/>
            <a:ext cx="8418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ea typeface="隶书" panose="02010509060101010101" charset="-122"/>
                <a:cs typeface="+mn-lt"/>
                <a:sym typeface="+mn-ea"/>
              </a:rPr>
              <a:t>一周内安排</a:t>
            </a:r>
            <a:r>
              <a:rPr lang="en-US" altLang="zh-CN" sz="2400">
                <a:ea typeface="隶书" panose="02010509060101010101" charset="-122"/>
                <a:cs typeface="+mn-lt"/>
                <a:sym typeface="+mn-ea"/>
              </a:rPr>
              <a:t>10</a:t>
            </a:r>
            <a:r>
              <a:rPr lang="zh-CN" altLang="en-US" sz="2400">
                <a:ea typeface="隶书" panose="02010509060101010101" charset="-122"/>
                <a:cs typeface="+mn-lt"/>
                <a:sym typeface="+mn-ea"/>
              </a:rPr>
              <a:t>个大数据岗位候选人来面试</a:t>
            </a:r>
            <a:endParaRPr lang="zh-CN" altLang="en-US" sz="2400">
              <a:ea typeface="隶书" panose="02010509060101010101" charset="-122"/>
              <a:cs typeface="+mn-lt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02260" y="180340"/>
            <a:ext cx="1698625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solidFill>
                  <a:srgbClr val="FFFF00"/>
                </a:solidFill>
                <a:ea typeface="隶书" panose="02010509060101010101" charset="-122"/>
                <a:cs typeface="+mn-lt"/>
              </a:rPr>
              <a:t>S</a:t>
            </a:r>
            <a:r>
              <a:rPr lang="en-US" sz="3600" dirty="0">
                <a:solidFill>
                  <a:srgbClr val="FFFF00"/>
                </a:solidFill>
                <a:ea typeface="隶书" panose="02010509060101010101" charset="-122"/>
                <a:cs typeface="+mn-lt"/>
              </a:rPr>
              <a:t>MART</a:t>
            </a:r>
            <a:endParaRPr lang="en-US" sz="3600" dirty="0">
              <a:solidFill>
                <a:srgbClr val="FFFF00"/>
              </a:solidFill>
              <a:ea typeface="隶书" panose="02010509060101010101" charset="-122"/>
              <a:cs typeface="+mn-lt"/>
            </a:endParaRPr>
          </a:p>
        </p:txBody>
      </p:sp>
      <p:pic>
        <p:nvPicPr>
          <p:cNvPr id="2" name="图片 1" descr="错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665" y="3054985"/>
            <a:ext cx="609600" cy="609600"/>
          </a:xfrm>
          <a:prstGeom prst="rect">
            <a:avLst/>
          </a:prstGeom>
        </p:spPr>
      </p:pic>
      <p:pic>
        <p:nvPicPr>
          <p:cNvPr id="7" name="图片 6" descr="正确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665" y="4139565"/>
            <a:ext cx="609600" cy="6096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60560" y="180340"/>
            <a:ext cx="24003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目标管理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72920" y="1414145"/>
            <a:ext cx="28632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ea typeface="隶书" panose="02010509060101010101" charset="-122"/>
                <a:cs typeface="+mn-lt"/>
              </a:rPr>
              <a:t>Relevant</a:t>
            </a:r>
            <a:endParaRPr lang="zh-CN" altLang="en-US" sz="3200">
              <a:ea typeface="隶书" panose="02010509060101010101" charset="-122"/>
              <a:cs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72920" y="1997710"/>
            <a:ext cx="22948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ea typeface="隶书" panose="02010509060101010101" charset="-122"/>
                <a:cs typeface="+mn-lt"/>
              </a:rPr>
              <a:t>关联性</a:t>
            </a:r>
            <a:endParaRPr lang="zh-CN" altLang="en-US" sz="3200">
              <a:ea typeface="隶书" panose="02010509060101010101" charset="-122"/>
              <a:cs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72920" y="3129915"/>
            <a:ext cx="7376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ea typeface="隶书" panose="02010509060101010101" charset="-122"/>
                <a:cs typeface="+mn-lt"/>
              </a:rPr>
              <a:t>9</a:t>
            </a:r>
            <a:r>
              <a:rPr lang="zh-CN" altLang="en-US" sz="2400">
                <a:ea typeface="隶书" panose="02010509060101010101" charset="-122"/>
                <a:cs typeface="+mn-lt"/>
              </a:rPr>
              <a:t>月</a:t>
            </a:r>
            <a:r>
              <a:rPr lang="en-US" altLang="zh-CN" sz="2400">
                <a:ea typeface="隶书" panose="02010509060101010101" charset="-122"/>
                <a:cs typeface="+mn-lt"/>
              </a:rPr>
              <a:t>30</a:t>
            </a:r>
            <a:r>
              <a:rPr lang="zh-CN" altLang="en-US" sz="2400">
                <a:ea typeface="隶书" panose="02010509060101010101" charset="-122"/>
                <a:cs typeface="+mn-lt"/>
              </a:rPr>
              <a:t>日上线对应新</a:t>
            </a:r>
            <a:r>
              <a:rPr lang="en-US" altLang="zh-CN" sz="2400">
                <a:ea typeface="隶书" panose="02010509060101010101" charset="-122"/>
                <a:cs typeface="+mn-lt"/>
              </a:rPr>
              <a:t>oms</a:t>
            </a:r>
            <a:r>
              <a:rPr lang="zh-CN" altLang="en-US" sz="2400">
                <a:ea typeface="隶书" panose="02010509060101010101" charset="-122"/>
                <a:cs typeface="+mn-lt"/>
              </a:rPr>
              <a:t>的数据仓库到生产环境</a:t>
            </a:r>
            <a:endParaRPr lang="zh-CN" altLang="en-US" sz="2400">
              <a:ea typeface="隶书" panose="02010509060101010101" charset="-122"/>
              <a:cs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72920" y="4214495"/>
            <a:ext cx="8418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ea typeface="隶书" panose="02010509060101010101" charset="-122"/>
                <a:cs typeface="+mn-lt"/>
                <a:sym typeface="+mn-ea"/>
              </a:rPr>
              <a:t>10</a:t>
            </a:r>
            <a:r>
              <a:rPr lang="zh-CN" altLang="en-US" sz="2400">
                <a:ea typeface="隶书" panose="02010509060101010101" charset="-122"/>
                <a:cs typeface="+mn-lt"/>
                <a:sym typeface="+mn-ea"/>
              </a:rPr>
              <a:t>月</a:t>
            </a:r>
            <a:r>
              <a:rPr lang="en-US" altLang="zh-CN" sz="2400">
                <a:ea typeface="隶书" panose="02010509060101010101" charset="-122"/>
                <a:cs typeface="+mn-lt"/>
                <a:sym typeface="+mn-ea"/>
              </a:rPr>
              <a:t>19</a:t>
            </a:r>
            <a:r>
              <a:rPr lang="zh-CN" altLang="en-US" sz="2400">
                <a:ea typeface="隶书" panose="02010509060101010101" charset="-122"/>
                <a:cs typeface="+mn-lt"/>
                <a:sym typeface="+mn-ea"/>
              </a:rPr>
              <a:t>日上线对应新</a:t>
            </a:r>
            <a:r>
              <a:rPr lang="en-US" altLang="zh-CN" sz="2400">
                <a:ea typeface="隶书" panose="02010509060101010101" charset="-122"/>
                <a:cs typeface="+mn-lt"/>
                <a:sym typeface="+mn-ea"/>
              </a:rPr>
              <a:t>oms</a:t>
            </a:r>
            <a:r>
              <a:rPr lang="zh-CN" altLang="en-US" sz="2400">
                <a:ea typeface="隶书" panose="02010509060101010101" charset="-122"/>
                <a:cs typeface="+mn-lt"/>
                <a:sym typeface="+mn-ea"/>
              </a:rPr>
              <a:t>的数据仓库到生产环境</a:t>
            </a:r>
            <a:endParaRPr lang="zh-CN" altLang="en-US" sz="2400">
              <a:ea typeface="隶书" panose="02010509060101010101" charset="-122"/>
              <a:cs typeface="+mn-lt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02260" y="180340"/>
            <a:ext cx="1698625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solidFill>
                  <a:srgbClr val="FFFF00"/>
                </a:solidFill>
                <a:ea typeface="隶书" panose="02010509060101010101" charset="-122"/>
                <a:cs typeface="+mn-lt"/>
              </a:rPr>
              <a:t>S</a:t>
            </a:r>
            <a:r>
              <a:rPr lang="en-US" sz="3600" dirty="0">
                <a:solidFill>
                  <a:srgbClr val="FFFF00"/>
                </a:solidFill>
                <a:ea typeface="隶书" panose="02010509060101010101" charset="-122"/>
                <a:cs typeface="+mn-lt"/>
              </a:rPr>
              <a:t>MART</a:t>
            </a:r>
            <a:endParaRPr lang="en-US" sz="3600" dirty="0">
              <a:solidFill>
                <a:srgbClr val="FFFF00"/>
              </a:solidFill>
              <a:ea typeface="隶书" panose="02010509060101010101" charset="-122"/>
              <a:cs typeface="+mn-lt"/>
            </a:endParaRPr>
          </a:p>
        </p:txBody>
      </p:sp>
      <p:pic>
        <p:nvPicPr>
          <p:cNvPr id="2" name="图片 1" descr="错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665" y="3054985"/>
            <a:ext cx="609600" cy="609600"/>
          </a:xfrm>
          <a:prstGeom prst="rect">
            <a:avLst/>
          </a:prstGeom>
        </p:spPr>
      </p:pic>
      <p:pic>
        <p:nvPicPr>
          <p:cNvPr id="7" name="图片 6" descr="正确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665" y="4139565"/>
            <a:ext cx="609600" cy="6096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60560" y="180340"/>
            <a:ext cx="2400300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目标管理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72920" y="1414145"/>
            <a:ext cx="28632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ea typeface="隶书" panose="02010509060101010101" charset="-122"/>
                <a:cs typeface="+mn-lt"/>
              </a:rPr>
              <a:t>Time-bound</a:t>
            </a:r>
            <a:r>
              <a:rPr lang="en-US" altLang="zh-CN" sz="3200">
                <a:ea typeface="隶书" panose="02010509060101010101" charset="-122"/>
                <a:cs typeface="+mn-lt"/>
              </a:rPr>
              <a:t>ed</a:t>
            </a:r>
            <a:endParaRPr lang="en-US" altLang="zh-CN" sz="3200">
              <a:ea typeface="隶书" panose="02010509060101010101" charset="-122"/>
              <a:cs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72920" y="1997710"/>
            <a:ext cx="22948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ea typeface="隶书" panose="02010509060101010101" charset="-122"/>
                <a:cs typeface="+mn-lt"/>
              </a:rPr>
              <a:t>有时间限制</a:t>
            </a:r>
            <a:endParaRPr lang="zh-CN" altLang="en-US" sz="3200">
              <a:ea typeface="隶书" panose="02010509060101010101" charset="-122"/>
              <a:cs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72920" y="3129915"/>
            <a:ext cx="7376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ea typeface="隶书" panose="02010509060101010101" charset="-122"/>
                <a:cs typeface="+mn-lt"/>
              </a:rPr>
              <a:t>XXX</a:t>
            </a:r>
            <a:r>
              <a:rPr lang="zh-CN" altLang="en-US" sz="2400">
                <a:ea typeface="隶书" panose="02010509060101010101" charset="-122"/>
                <a:cs typeface="+mn-lt"/>
              </a:rPr>
              <a:t>项目开发</a:t>
            </a:r>
            <a:endParaRPr lang="zh-CN" altLang="en-US" sz="2400">
              <a:ea typeface="隶书" panose="02010509060101010101" charset="-122"/>
              <a:cs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72920" y="4214495"/>
            <a:ext cx="8418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ea typeface="隶书" panose="02010509060101010101" charset="-122"/>
                <a:cs typeface="+mn-lt"/>
                <a:sym typeface="+mn-ea"/>
              </a:rPr>
              <a:t>XXX</a:t>
            </a:r>
            <a:r>
              <a:rPr lang="zh-CN" altLang="en-US" sz="2400">
                <a:ea typeface="隶书" panose="02010509060101010101" charset="-122"/>
                <a:cs typeface="+mn-lt"/>
                <a:sym typeface="+mn-ea"/>
              </a:rPr>
              <a:t>项目开发，按计划</a:t>
            </a:r>
            <a:r>
              <a:rPr lang="en-US" altLang="zh-CN" sz="2400">
                <a:ea typeface="隶书" panose="02010509060101010101" charset="-122"/>
                <a:cs typeface="+mn-lt"/>
                <a:sym typeface="+mn-ea"/>
              </a:rPr>
              <a:t>X</a:t>
            </a:r>
            <a:r>
              <a:rPr lang="zh-CN" altLang="en-US" sz="2400">
                <a:ea typeface="隶书" panose="02010509060101010101" charset="-122"/>
                <a:cs typeface="+mn-lt"/>
                <a:sym typeface="+mn-ea"/>
              </a:rPr>
              <a:t>月</a:t>
            </a:r>
            <a:r>
              <a:rPr lang="en-US" altLang="zh-CN" sz="2400">
                <a:ea typeface="隶书" panose="02010509060101010101" charset="-122"/>
                <a:cs typeface="+mn-lt"/>
                <a:sym typeface="+mn-ea"/>
              </a:rPr>
              <a:t>X</a:t>
            </a:r>
            <a:r>
              <a:rPr lang="zh-CN" altLang="en-US" sz="2400">
                <a:ea typeface="隶书" panose="02010509060101010101" charset="-122"/>
                <a:cs typeface="+mn-lt"/>
                <a:sym typeface="+mn-ea"/>
              </a:rPr>
              <a:t>日提测、</a:t>
            </a:r>
            <a:r>
              <a:rPr lang="en-US" altLang="zh-CN" sz="2400">
                <a:ea typeface="隶书" panose="02010509060101010101" charset="-122"/>
                <a:cs typeface="+mn-lt"/>
                <a:sym typeface="+mn-ea"/>
              </a:rPr>
              <a:t>X</a:t>
            </a:r>
            <a:r>
              <a:rPr lang="zh-CN" altLang="en-US" sz="2400">
                <a:ea typeface="隶书" panose="02010509060101010101" charset="-122"/>
                <a:cs typeface="+mn-lt"/>
                <a:sym typeface="+mn-ea"/>
              </a:rPr>
              <a:t>月</a:t>
            </a:r>
            <a:r>
              <a:rPr lang="en-US" altLang="zh-CN" sz="2400">
                <a:ea typeface="隶书" panose="02010509060101010101" charset="-122"/>
                <a:cs typeface="+mn-lt"/>
                <a:sym typeface="+mn-ea"/>
              </a:rPr>
              <a:t>X</a:t>
            </a:r>
            <a:r>
              <a:rPr lang="zh-CN" altLang="en-US" sz="2400">
                <a:ea typeface="隶书" panose="02010509060101010101" charset="-122"/>
                <a:cs typeface="+mn-lt"/>
                <a:sym typeface="+mn-ea"/>
              </a:rPr>
              <a:t>日上线</a:t>
            </a:r>
            <a:endParaRPr lang="zh-CN" altLang="en-US" sz="2400">
              <a:ea typeface="隶书" panose="02010509060101010101" charset="-122"/>
              <a:cs typeface="+mn-lt"/>
              <a:sym typeface="+mn-ea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02260" y="180340"/>
            <a:ext cx="1698625" cy="594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solidFill>
                  <a:srgbClr val="FFFF00"/>
                </a:solidFill>
                <a:ea typeface="隶书" panose="02010509060101010101" charset="-122"/>
                <a:cs typeface="+mn-lt"/>
              </a:rPr>
              <a:t>S</a:t>
            </a:r>
            <a:r>
              <a:rPr lang="en-US" sz="3600" dirty="0">
                <a:solidFill>
                  <a:srgbClr val="FFFF00"/>
                </a:solidFill>
                <a:ea typeface="隶书" panose="02010509060101010101" charset="-122"/>
                <a:cs typeface="+mn-lt"/>
              </a:rPr>
              <a:t>MART</a:t>
            </a:r>
            <a:endParaRPr lang="en-US" sz="3600" dirty="0">
              <a:solidFill>
                <a:srgbClr val="FFFF00"/>
              </a:solidFill>
              <a:ea typeface="隶书" panose="02010509060101010101" charset="-122"/>
              <a:cs typeface="+mn-lt"/>
            </a:endParaRPr>
          </a:p>
        </p:txBody>
      </p:sp>
      <p:pic>
        <p:nvPicPr>
          <p:cNvPr id="2" name="图片 1" descr="错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665" y="3054985"/>
            <a:ext cx="609600" cy="609600"/>
          </a:xfrm>
          <a:prstGeom prst="rect">
            <a:avLst/>
          </a:prstGeom>
        </p:spPr>
      </p:pic>
      <p:pic>
        <p:nvPicPr>
          <p:cNvPr id="7" name="图片 6" descr="正确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665" y="4139565"/>
            <a:ext cx="609600" cy="6096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0810150004"/>
  <p:tag name="MH_LIBRARY" val="GRAPHIC"/>
  <p:tag name="MH_TYPE" val="Other"/>
  <p:tag name="MH_ORDER" val="6"/>
</p:tagLst>
</file>

<file path=ppt/tags/tag10.xml><?xml version="1.0" encoding="utf-8"?>
<p:tagLst xmlns:p="http://schemas.openxmlformats.org/presentationml/2006/main">
  <p:tag name="MH" val="20150810150004"/>
  <p:tag name="MH_LIBRARY" val="GRAPHIC"/>
  <p:tag name="MH_TYPE" val="Other"/>
  <p:tag name="MH_ORDER" val="10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p="http://schemas.openxmlformats.org/presentationml/2006/main">
  <p:tag name="MH" val="20150810150004"/>
  <p:tag name="MH_LIBRARY" val="GRAPHIC"/>
  <p:tag name="MH_TYPE" val="Other"/>
  <p:tag name="MH_ORDER" val="3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MH" val="20150810150004"/>
  <p:tag name="MH_LIBRARY" val="GRAPHIC"/>
  <p:tag name="MH_TYPE" val="Other"/>
  <p:tag name="MH_ORDER" val="7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1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1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7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1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p="http://schemas.openxmlformats.org/presentationml/2006/main">
  <p:tag name="KSO_WM_TAG_VERSION" val="1.0"/>
  <p:tag name="KSO_WM_TEMPLATE_CATEGORY" val="custom"/>
  <p:tag name="KSO_WM_TEMPLATE_INDEX" val="160555"/>
</p:tagLst>
</file>

<file path=ppt/tags/tag1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6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8.xml><?xml version="1.0" encoding="utf-8"?>
<p:tagLst xmlns:p="http://schemas.openxmlformats.org/presentationml/2006/main">
  <p:tag name="MH" val="20150923172202"/>
  <p:tag name="MH_LIBRARY" val="GRAPHIC"/>
  <p:tag name="KSO_WM_TEMPLATE_CATEGORY" val="custom"/>
  <p:tag name="KSO_WM_TEMPLATE_INDEX" val="160555"/>
  <p:tag name="KSO_WM_TAG_VERSION" val="1.0"/>
  <p:tag name="KSO_WM_SLIDE_ID" val="custom160555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.xml><?xml version="1.0" encoding="utf-8"?>
<p:tagLst xmlns:p="http://schemas.openxmlformats.org/presentationml/2006/main">
  <p:tag name="KSO_WM_TAG_VERSION" val="1.0"/>
  <p:tag name="KSO_WM_TEMPLATE_CATEGORY" val="custom"/>
  <p:tag name="KSO_WM_TEMPLATE_INDEX" val="160555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1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6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1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.xml><?xml version="1.0" encoding="utf-8"?>
<p:tagLst xmlns:p="http://schemas.openxmlformats.org/presentationml/2006/main">
  <p:tag name="KSO_WM_TEMPLATE_CATEGORY" val="custom"/>
  <p:tag name="KSO_WM_TEMPLATE_INDEX" val="160555"/>
</p:tagLst>
</file>

<file path=ppt/tags/tag1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7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1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12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1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1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5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1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9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3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1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4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1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MH" val="20150810150004"/>
  <p:tag name="MH_LIBRARY" val="GRAPHIC"/>
  <p:tag name="MH_TYPE" val="Other"/>
  <p:tag name="MH_ORDER" val="3"/>
</p:tagLst>
</file>

<file path=ppt/tags/tag20.xml><?xml version="1.0" encoding="utf-8"?>
<p:tagLst xmlns:p="http://schemas.openxmlformats.org/presentationml/2006/main">
  <p:tag name="MH" val="20150923172202"/>
  <p:tag name="MH_LIBRARY" val="GRAPHIC"/>
  <p:tag name="KSO_WM_TEMPLATE_CATEGORY" val="custom"/>
  <p:tag name="KSO_WM_TEMPLATE_INDEX" val="160555"/>
  <p:tag name="KSO_WM_TAG_VERSION" val="1.0"/>
  <p:tag name="KSO_WM_SLIDE_ID" val="custom160555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</p:tagLst>
</file>

<file path=ppt/tags/tag2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5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20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4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2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6.xml><?xml version="1.0" encoding="utf-8"?>
<p:tagLst xmlns:p="http://schemas.openxmlformats.org/presentationml/2006/main">
  <p:tag name="MH" val="20150923172202"/>
  <p:tag name="MH_LIBRARY" val="GRAPHIC"/>
  <p:tag name="KSO_WM_TEMPLATE_CATEGORY" val="custom"/>
  <p:tag name="KSO_WM_TEMPLATE_INDEX" val="160555"/>
  <p:tag name="KSO_WM_TAG_VERSION" val="1.0"/>
  <p:tag name="KSO_WM_SLIDE_ID" val="custom160555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</p:tagLst>
</file>

<file path=ppt/tags/tag2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.xml><?xml version="1.0" encoding="utf-8"?>
<p:tagLst xmlns:p="http://schemas.openxmlformats.org/presentationml/2006/main">
  <p:tag name="MH" val="20150923172202"/>
  <p:tag name="MH_LIBRARY" val="GRAPHIC"/>
  <p:tag name="KSO_WM_TEMPLATE_CATEGORY" val="custom"/>
  <p:tag name="KSO_WM_TEMPLATE_INDEX" val="160555"/>
  <p:tag name="KSO_WM_TAG_VERSION" val="1.0"/>
  <p:tag name="KSO_WM_SLIDE_ID" val="custom160555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</p:tagLst>
</file>

<file path=ppt/tags/tag2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7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2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4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2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3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2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9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25.xml><?xml version="1.0" encoding="utf-8"?>
<p:tagLst xmlns:p="http://schemas.openxmlformats.org/presentationml/2006/main">
  <p:tag name="MH" val="20150923171813"/>
  <p:tag name="MH_LIBRARY" val="GRAPHIC"/>
  <p:tag name="KSO_WM_TEMPLATE_CATEGORY" val="custom"/>
  <p:tag name="KSO_WM_TEMPLATE_INDEX" val="160555"/>
  <p:tag name="KSO_WM_TAG_VERSION" val="1.0"/>
  <p:tag name="KSO_WM_SLIDE_ID" val="custom160555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2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1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2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6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2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5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2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.xml><?xml version="1.0" encoding="utf-8"?>
<p:tagLst xmlns:p="http://schemas.openxmlformats.org/presentationml/2006/main">
  <p:tag name="MH" val="20150923171813"/>
  <p:tag name="MH_LIBRARY" val="GRAPHIC"/>
  <p:tag name="KSO_WM_TEMPLATE_CATEGORY" val="custom"/>
  <p:tag name="KSO_WM_TEMPLATE_INDEX" val="160555"/>
  <p:tag name="KSO_WM_TAG_VERSION" val="1.0"/>
  <p:tag name="KSO_WM_SLIDE_ID" val="custom160555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80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2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5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2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0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2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5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2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7.xml><?xml version="1.0" encoding="utf-8"?>
<p:tagLst xmlns:p="http://schemas.openxmlformats.org/presentationml/2006/main">
  <p:tag name="MH" val="20150923172202"/>
  <p:tag name="MH_LIBRARY" val="GRAPHIC"/>
  <p:tag name="KSO_WM_TEMPLATE_CATEGORY" val="custom"/>
  <p:tag name="KSO_WM_TEMPLATE_INDEX" val="160555"/>
  <p:tag name="KSO_WM_TAG_VERSION" val="1.0"/>
  <p:tag name="KSO_WM_SLIDE_ID" val="custom160555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</p:tagLst>
</file>

<file path=ppt/tags/tag2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12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MH" val="20150810150004"/>
  <p:tag name="MH_LIBRARY" val="GRAPHIC"/>
  <p:tag name="MH_TYPE" val="Other"/>
  <p:tag name="MH_ORDER" val="3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5.xml><?xml version="1.0" encoding="utf-8"?>
<p:tagLst xmlns:p="http://schemas.openxmlformats.org/presentationml/2006/main">
  <p:tag name="MH" val="20150923172202"/>
  <p:tag name="MH_LIBRARY" val="GRAPHIC"/>
  <p:tag name="KSO_WM_TEMPLATE_CATEGORY" val="custom"/>
  <p:tag name="KSO_WM_TEMPLATE_INDEX" val="160555"/>
  <p:tag name="KSO_WM_TAG_VERSION" val="1.0"/>
  <p:tag name="KSO_WM_SLIDE_ID" val="custom160555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</p:tagLst>
</file>

<file path=ppt/tags/tag30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12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p="http://schemas.openxmlformats.org/presentationml/2006/main">
  <p:tag name="MH" val="20150923171813"/>
  <p:tag name="MH_LIBRARY" val="GRAPHIC"/>
  <p:tag name="KSO_WM_TEMPLATE_CATEGORY" val="custom"/>
  <p:tag name="KSO_WM_TEMPLATE_INDEX" val="160555"/>
  <p:tag name="KSO_WM_TAG_VERSION" val="1.0"/>
  <p:tag name="KSO_WM_SLIDE_ID" val="custom160555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1.xml><?xml version="1.0" encoding="utf-8"?>
<p:tagLst xmlns:p="http://schemas.openxmlformats.org/presentationml/2006/main">
  <p:tag name="MH" val="20150923172202"/>
  <p:tag name="MH_LIBRARY" val="GRAPHIC"/>
  <p:tag name="KSO_WM_TEMPLATE_CATEGORY" val="custom"/>
  <p:tag name="KSO_WM_TEMPLATE_INDEX" val="160555"/>
  <p:tag name="KSO_WM_TAG_VERSION" val="1.0"/>
  <p:tag name="KSO_WM_SLIDE_ID" val="custom160555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</p:tagLst>
</file>

<file path=ppt/tags/tag3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12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2.xml><?xml version="1.0" encoding="utf-8"?>
<p:tagLst xmlns:p="http://schemas.openxmlformats.org/presentationml/2006/main">
  <p:tag name="MH" val="20150923172202"/>
  <p:tag name="MH_LIBRARY" val="GRAPHIC"/>
  <p:tag name="KSO_WM_TEMPLATE_CATEGORY" val="custom"/>
  <p:tag name="KSO_WM_TEMPLATE_INDEX" val="160555"/>
  <p:tag name="KSO_WM_TAG_VERSION" val="1.0"/>
  <p:tag name="KSO_WM_SLIDE_ID" val="custom160555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</p:tagLst>
</file>

<file path=ppt/tags/tag3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28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" val="THANK YOU"/>
</p:tagLst>
</file>

<file path=ppt/tags/tag3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28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" val="THANK YOU"/>
</p:tagLst>
</file>

<file path=ppt/tags/tag325.xml><?xml version="1.0" encoding="utf-8"?>
<p:tagLst xmlns:p="http://schemas.openxmlformats.org/presentationml/2006/main">
  <p:tag name="MH" val="20150923170952"/>
  <p:tag name="MH_LIBRARY" val="GRAPHIC"/>
  <p:tag name="KSO_WM_TEMPLATE_CATEGORY" val="custom"/>
  <p:tag name="KSO_WM_TEMPLATE_INDEX" val="160555"/>
  <p:tag name="KSO_WM_TAG_VERSION" val="1.0"/>
  <p:tag name="KSO_WM_SLIDE_ID" val="custom160555_28"/>
  <p:tag name="KSO_WM_SLIDE_INDEX" val="28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p="http://schemas.openxmlformats.org/presentationml/2006/main">
  <p:tag name="MH" val="20150923171813"/>
  <p:tag name="MH_LIBRARY" val="GRAPHIC"/>
  <p:tag name="KSO_WM_TEMPLATE_CATEGORY" val="custom"/>
  <p:tag name="KSO_WM_TEMPLATE_INDEX" val="160555"/>
  <p:tag name="KSO_WM_TAG_VERSION" val="1.0"/>
  <p:tag name="KSO_WM_SLIDE_ID" val="custom160555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p="http://schemas.openxmlformats.org/presentationml/2006/main">
  <p:tag name="MH" val="20150923171813"/>
  <p:tag name="MH_LIBRARY" val="GRAPHIC"/>
  <p:tag name="KSO_WM_TEMPLATE_CATEGORY" val="custom"/>
  <p:tag name="KSO_WM_TEMPLATE_INDEX" val="160555"/>
  <p:tag name="KSO_WM_TAG_VERSION" val="1.0"/>
  <p:tag name="KSO_WM_SLIDE_ID" val="custom160555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MH" val="20150810150004"/>
  <p:tag name="MH_LIBRARY" val="GRAPHIC"/>
  <p:tag name="MH_TYPE" val="Other"/>
  <p:tag name="MH_ORDER" val="7"/>
</p:tagLst>
</file>

<file path=ppt/tags/tag40.xml><?xml version="1.0" encoding="utf-8"?>
<p:tagLst xmlns:p="http://schemas.openxmlformats.org/presentationml/2006/main">
  <p:tag name="MH" val="20150923171813"/>
  <p:tag name="MH_LIBRARY" val="GRAPHIC"/>
  <p:tag name="KSO_WM_TEMPLATE_CATEGORY" val="custom"/>
  <p:tag name="KSO_WM_TEMPLATE_INDEX" val="160555"/>
  <p:tag name="KSO_WM_TAG_VERSION" val="1.0"/>
  <p:tag name="KSO_WM_SLIDE_ID" val="custom160555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3.xml><?xml version="1.0" encoding="utf-8"?>
<p:tagLst xmlns:p="http://schemas.openxmlformats.org/presentationml/2006/main">
  <p:tag name="MH" val="20150923171813"/>
  <p:tag name="MH_LIBRARY" val="GRAPHIC"/>
  <p:tag name="KSO_WM_TEMPLATE_CATEGORY" val="custom"/>
  <p:tag name="KSO_WM_TEMPLATE_INDEX" val="160555"/>
  <p:tag name="KSO_WM_TAG_VERSION" val="1.0"/>
  <p:tag name="KSO_WM_SLIDE_ID" val="custom160555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MH" val="20150810150004"/>
  <p:tag name="MH_LIBRARY" val="GRAPHIC"/>
  <p:tag name="MH_TYPE" val="Other"/>
  <p:tag name="MH_ORDER" val="7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MH" val="20150810150004"/>
  <p:tag name="MH_LIBRARY" val="GRAPHIC"/>
  <p:tag name="MH_TYPE" val="Other"/>
  <p:tag name="MH_ORDER" val="3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MH" val="20150810150004"/>
  <p:tag name="MH_LIBRARY" val="GRAPHIC"/>
  <p:tag name="MH_TYPE" val="Other"/>
  <p:tag name="MH_ORDER" val="5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MH" val="20150810150004"/>
  <p:tag name="MH_LIBRARY" val="GRAPHIC"/>
  <p:tag name="MH_TYPE" val="Other"/>
  <p:tag name="MH_ORDER" val="7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p="http://schemas.openxmlformats.org/presentationml/2006/main">
  <p:tag name="MH" val="20150810150004"/>
  <p:tag name="MH_LIBRARY" val="GRAPHIC"/>
  <p:tag name="MH_TYPE" val="Other"/>
  <p:tag name="MH_ORDER" val="8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2*b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Office 主题">
  <a:themeElements>
    <a:clrScheme name="160555">
      <a:dk1>
        <a:srgbClr val="FFFFFF"/>
      </a:dk1>
      <a:lt1>
        <a:srgbClr val="5A5A5A"/>
      </a:lt1>
      <a:dk2>
        <a:srgbClr val="FFFFFF"/>
      </a:dk2>
      <a:lt2>
        <a:srgbClr val="5A5A5A"/>
      </a:lt2>
      <a:accent1>
        <a:srgbClr val="60BDF7"/>
      </a:accent1>
      <a:accent2>
        <a:srgbClr val="5FB4CF"/>
      </a:accent2>
      <a:accent3>
        <a:srgbClr val="659F8C"/>
      </a:accent3>
      <a:accent4>
        <a:srgbClr val="83738D"/>
      </a:accent4>
      <a:accent5>
        <a:srgbClr val="5959A7"/>
      </a:accent5>
      <a:accent6>
        <a:srgbClr val="F49100"/>
      </a:accent6>
      <a:hlink>
        <a:srgbClr val="C764EE"/>
      </a:hlink>
      <a:folHlink>
        <a:srgbClr val="85DFD0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3153</Words>
  <Application>WPS 演示</Application>
  <PresentationFormat>宽屏</PresentationFormat>
  <Paragraphs>679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8" baseType="lpstr">
      <vt:lpstr>Arial</vt:lpstr>
      <vt:lpstr>宋体</vt:lpstr>
      <vt:lpstr>Wingdings</vt:lpstr>
      <vt:lpstr>隶书</vt:lpstr>
      <vt:lpstr>微软雅黑</vt:lpstr>
      <vt:lpstr>Arial Unicode MS</vt:lpstr>
      <vt:lpstr>黑体</vt:lpstr>
      <vt:lpstr>Calibri</vt:lpstr>
      <vt:lpstr>Office 主题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目标管理</vt:lpstr>
      <vt:lpstr>时间管理</vt:lpstr>
      <vt:lpstr>高效会议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Dの追寻</cp:lastModifiedBy>
  <cp:revision>318</cp:revision>
  <dcterms:created xsi:type="dcterms:W3CDTF">2018-09-27T08:27:00Z</dcterms:created>
  <dcterms:modified xsi:type="dcterms:W3CDTF">2018-10-25T10:21:24Z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2052-11.1.0.7881</vt:lpwstr>
  </property>
</Properties>
</file>