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309" r:id="rId6"/>
    <p:sldId id="303" r:id="rId7"/>
    <p:sldId id="304" r:id="rId8"/>
    <p:sldId id="288" r:id="rId9"/>
    <p:sldId id="306" r:id="rId10"/>
    <p:sldId id="289" r:id="rId11"/>
    <p:sldId id="292" r:id="rId12"/>
    <p:sldId id="293" r:id="rId13"/>
    <p:sldId id="319" r:id="rId14"/>
    <p:sldId id="315" r:id="rId15"/>
    <p:sldId id="316" r:id="rId16"/>
    <p:sldId id="317" r:id="rId17"/>
    <p:sldId id="318" r:id="rId18"/>
    <p:sldId id="314" r:id="rId19"/>
    <p:sldId id="320" r:id="rId20"/>
    <p:sldId id="321" r:id="rId21"/>
    <p:sldId id="322" r:id="rId22"/>
    <p:sldId id="301" r:id="rId23"/>
    <p:sldId id="295" r:id="rId24"/>
    <p:sldId id="323" r:id="rId25"/>
    <p:sldId id="297" r:id="rId26"/>
    <p:sldId id="299" r:id="rId27"/>
    <p:sldId id="310" r:id="rId28"/>
    <p:sldId id="300" r:id="rId29"/>
    <p:sldId id="302" r:id="rId30"/>
    <p:sldId id="269" r:id="rId31"/>
    <p:sldId id="33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0">
              <a:schemeClr val="accent5">
                <a:lumMod val="7000"/>
                <a:alpha val="45000"/>
                <a:lumOff val="9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>
                <a:latin typeface="+mj-ea"/>
              </a:rPr>
              <a:t>管理者的角色认知</a:t>
            </a:r>
            <a:endParaRPr lang="zh-CN" altLang="zh-CN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 sz="3200"/>
              <a:t>黄宪清</a:t>
            </a:r>
            <a:endParaRPr lang="zh-CN" altLang="en-US" sz="3200"/>
          </a:p>
          <a:p>
            <a:pPr algn="r"/>
            <a:r>
              <a:rPr lang="en-US" altLang="zh-CN" sz="3200"/>
              <a:t>2018-10-24</a:t>
            </a:r>
            <a:endParaRPr lang="en-US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管理者特点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3065" y="1853565"/>
            <a:ext cx="8865870" cy="3821430"/>
          </a:xfrm>
        </p:spPr>
        <p:txBody>
          <a:bodyPr/>
          <a:p>
            <a:pPr algn="l">
              <a:spcBef>
                <a:spcPts val="1500"/>
              </a:spcBef>
            </a:pPr>
            <a:r>
              <a:rPr lang="zh-CN" altLang="en-US"/>
              <a:t>监督执行者</a:t>
            </a:r>
            <a:endParaRPr lang="zh-CN" altLang="en-US"/>
          </a:p>
          <a:p>
            <a:pPr algn="l">
              <a:spcBef>
                <a:spcPts val="1500"/>
              </a:spcBef>
            </a:pPr>
            <a:r>
              <a:rPr lang="zh-CN" altLang="en-US"/>
              <a:t>团队运行</a:t>
            </a:r>
            <a:endParaRPr lang="zh-CN" altLang="en-US"/>
          </a:p>
          <a:p>
            <a:pPr algn="l">
              <a:spcBef>
                <a:spcPts val="1500"/>
              </a:spcBef>
            </a:pPr>
            <a:r>
              <a:rPr lang="zh-CN" altLang="en-US"/>
              <a:t>管人，管事</a:t>
            </a:r>
            <a:endParaRPr lang="zh-CN" altLang="en-US"/>
          </a:p>
          <a:p>
            <a:pPr algn="l">
              <a:spcBef>
                <a:spcPts val="1500"/>
              </a:spcBef>
            </a:pPr>
            <a:r>
              <a:rPr lang="zh-CN" altLang="en-US"/>
              <a:t>人际管理</a:t>
            </a:r>
            <a:endParaRPr lang="zh-CN" altLang="en-US"/>
          </a:p>
          <a:p>
            <a:pPr algn="l">
              <a:spcBef>
                <a:spcPts val="1500"/>
              </a:spcBef>
            </a:pPr>
            <a:r>
              <a:rPr lang="zh-CN" altLang="en-US"/>
              <a:t>团队绩效，全局观念，决策</a:t>
            </a:r>
            <a:endParaRPr lang="zh-CN" altLang="en-US"/>
          </a:p>
          <a:p>
            <a:pPr algn="l">
              <a:spcBef>
                <a:spcPts val="1500"/>
              </a:spcBef>
            </a:pP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3815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  <a:sym typeface="+mn-ea"/>
              </a:rPr>
              <a:t>四、管理者的角色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管理者是谁？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6460" y="1863090"/>
            <a:ext cx="6837680" cy="3480435"/>
          </a:xfrm>
        </p:spPr>
        <p:txBody>
          <a:bodyPr/>
          <a:p>
            <a:pPr marL="0" indent="0">
              <a:buNone/>
            </a:pPr>
            <a:r>
              <a:rPr lang="zh-CN" altLang="en-US"/>
              <a:t>好朋友、下属、执行者、联络官、传声筒、兄弟、教练、企业代表、铁哥们、明星、姐妹、民意代表、平面镜、法官、领导人、决策者、小国君主、自由人、同事、老师、父母、学生、和事老、合作伙伴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对于上级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2590" y="1806575"/>
            <a:ext cx="8515985" cy="4229100"/>
          </a:xfrm>
        </p:spPr>
        <p:txBody>
          <a:bodyPr>
            <a:normAutofit lnSpcReduction="20000"/>
          </a:bodyPr>
          <a:p>
            <a:r>
              <a:rPr lang="zh-CN" altLang="en-US"/>
              <a:t>下属</a:t>
            </a:r>
            <a:endParaRPr lang="zh-CN" altLang="en-US"/>
          </a:p>
          <a:p>
            <a:pPr lvl="1"/>
            <a:r>
              <a:rPr lang="zh-CN" altLang="en-US" sz="2400"/>
              <a:t>忠诚：忠于职位，忠于事，在其位，谋其事</a:t>
            </a:r>
            <a:endParaRPr lang="zh-CN" altLang="en-US" sz="1710"/>
          </a:p>
          <a:p>
            <a:r>
              <a:rPr lang="zh-CN" altLang="en-US"/>
              <a:t>执行者</a:t>
            </a:r>
            <a:endParaRPr lang="zh-CN" altLang="en-US"/>
          </a:p>
          <a:p>
            <a:pPr lvl="1"/>
            <a:r>
              <a:rPr lang="zh-CN" altLang="en-US" sz="2400"/>
              <a:t>服从</a:t>
            </a:r>
            <a:endParaRPr lang="zh-CN" altLang="en-US" sz="2400"/>
          </a:p>
          <a:p>
            <a:pPr lvl="1"/>
            <a:r>
              <a:rPr lang="zh-CN" altLang="en-US" sz="2400"/>
              <a:t>结果</a:t>
            </a:r>
            <a:endParaRPr lang="zh-CN" altLang="en-US" sz="1710"/>
          </a:p>
          <a:p>
            <a:r>
              <a:rPr lang="zh-CN" altLang="en-US"/>
              <a:t>合作伙伴</a:t>
            </a:r>
            <a:endParaRPr lang="zh-CN" altLang="en-US"/>
          </a:p>
          <a:p>
            <a:pPr lvl="1"/>
            <a:r>
              <a:rPr lang="zh-CN" altLang="en-US"/>
              <a:t>信任</a:t>
            </a:r>
            <a:endParaRPr lang="zh-CN" altLang="en-US"/>
          </a:p>
          <a:p>
            <a:pPr lvl="1"/>
            <a:r>
              <a:rPr lang="zh-CN" altLang="en-US"/>
              <a:t>共赢</a:t>
            </a:r>
            <a:endParaRPr lang="zh-CN" altLang="en-US"/>
          </a:p>
          <a:p>
            <a:pPr lvl="1"/>
            <a:r>
              <a:rPr lang="zh-CN" altLang="en-US"/>
              <a:t>支持</a:t>
            </a:r>
            <a:endParaRPr lang="zh-CN" altLang="en-US"/>
          </a:p>
          <a:p>
            <a:pPr marL="457200" lvl="1" indent="0">
              <a:buNone/>
            </a:pPr>
            <a:endParaRPr lang="zh-CN" altLang="zh-CN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zh-CN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zh-CN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注意：上面角色、关键词达成时，如有冲突，按顺序优先达成前面的。</a:t>
            </a:r>
            <a:endParaRPr lang="zh-CN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对于同僚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5440" y="1787525"/>
            <a:ext cx="9738360" cy="4086860"/>
          </a:xfrm>
        </p:spPr>
        <p:txBody>
          <a:bodyPr>
            <a:normAutofit lnSpcReduction="20000"/>
          </a:bodyPr>
          <a:p>
            <a:r>
              <a:rPr lang="zh-CN" altLang="en-US"/>
              <a:t>合作伙伴</a:t>
            </a:r>
            <a:endParaRPr lang="zh-CN" altLang="en-US"/>
          </a:p>
          <a:p>
            <a:pPr lvl="1"/>
            <a:r>
              <a:rPr lang="zh-CN" altLang="en-US"/>
              <a:t>支持</a:t>
            </a:r>
            <a:endParaRPr lang="zh-CN" altLang="en-US"/>
          </a:p>
          <a:p>
            <a:pPr lvl="1"/>
            <a:r>
              <a:rPr lang="zh-CN" altLang="en-US"/>
              <a:t>信任</a:t>
            </a:r>
            <a:endParaRPr lang="zh-CN" altLang="en-US"/>
          </a:p>
          <a:p>
            <a:pPr lvl="1"/>
            <a:r>
              <a:rPr lang="zh-CN" altLang="en-US"/>
              <a:t>共赢</a:t>
            </a:r>
            <a:endParaRPr lang="zh-CN" altLang="en-US"/>
          </a:p>
          <a:p>
            <a:r>
              <a:rPr lang="zh-CN" altLang="en-US"/>
              <a:t>联络官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效果（及时、正确、完整）</a:t>
            </a:r>
            <a:endParaRPr lang="zh-CN" altLang="en-US">
              <a:sym typeface="+mn-ea"/>
            </a:endParaRPr>
          </a:p>
          <a:p>
            <a:r>
              <a:rPr lang="zh-CN" altLang="en-US"/>
              <a:t>平面镜</a:t>
            </a:r>
            <a:endParaRPr lang="zh-CN" altLang="en-US"/>
          </a:p>
          <a:p>
            <a:pPr lvl="1"/>
            <a:r>
              <a:rPr lang="zh-CN" altLang="en-US"/>
              <a:t>反映：互为镜子，相互帮助和成长（项目总结，反思，鱼缸会议）</a:t>
            </a:r>
            <a:endParaRPr lang="zh-CN" altLang="en-US"/>
          </a:p>
          <a:p>
            <a:pPr marL="457200" lvl="1" indent="0">
              <a:buNone/>
            </a:pPr>
            <a:endParaRPr lang="zh-CN" altLang="zh-CN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zh-CN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zh-CN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注意：上面角色、关键词达成时，如有冲突，按顺序优先达成前面的。</a:t>
            </a:r>
            <a:endParaRPr lang="zh-CN" altLang="zh-CN" sz="200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zh-CN" altLang="zh-CN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对于员工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085" y="1691005"/>
            <a:ext cx="9255125" cy="4171315"/>
          </a:xfrm>
        </p:spPr>
        <p:txBody>
          <a:bodyPr>
            <a:normAutofit lnSpcReduction="20000"/>
          </a:bodyPr>
          <a:p>
            <a:r>
              <a:rPr lang="zh-CN" altLang="en-US"/>
              <a:t>企业代表</a:t>
            </a:r>
            <a:endParaRPr lang="zh-CN" altLang="en-US"/>
          </a:p>
          <a:p>
            <a:pPr lvl="1"/>
            <a:r>
              <a:rPr lang="zh-CN" altLang="en-US"/>
              <a:t>立场：清晰自己的立场，坚持立场（代表公司，代表团队）</a:t>
            </a:r>
            <a:endParaRPr lang="zh-CN" altLang="en-US"/>
          </a:p>
          <a:p>
            <a:r>
              <a:rPr lang="zh-CN" altLang="en-US"/>
              <a:t>领导人</a:t>
            </a:r>
            <a:endParaRPr lang="zh-CN" altLang="en-US"/>
          </a:p>
          <a:p>
            <a:pPr lvl="1"/>
            <a:r>
              <a:rPr lang="zh-CN" altLang="en-US" sz="2400"/>
              <a:t>榜样（团队需要激励，榜样的力量是无穷的）</a:t>
            </a:r>
            <a:endParaRPr lang="zh-CN" altLang="en-US" sz="1710"/>
          </a:p>
          <a:p>
            <a:r>
              <a:rPr lang="zh-CN" altLang="en-US"/>
              <a:t>决策者</a:t>
            </a:r>
            <a:endParaRPr lang="zh-CN" altLang="en-US"/>
          </a:p>
          <a:p>
            <a:pPr lvl="1"/>
            <a:r>
              <a:rPr lang="zh-CN" altLang="en-US" sz="2400"/>
              <a:t>责任（清晰自己的责任，敢于承担自己的责任）</a:t>
            </a:r>
            <a:endParaRPr lang="zh-CN" altLang="en-US" sz="1710"/>
          </a:p>
          <a:p>
            <a:r>
              <a:rPr lang="zh-CN" altLang="en-US"/>
              <a:t>教练</a:t>
            </a:r>
            <a:endParaRPr lang="zh-CN" altLang="en-US"/>
          </a:p>
          <a:p>
            <a:pPr lvl="1"/>
            <a:r>
              <a:rPr lang="zh-CN" altLang="en-US"/>
              <a:t>育才（言传身教，培养技能）</a:t>
            </a: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zh-CN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zh-CN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注意：上面角色、关键词达成时，如有冲突，按顺序优先达成前面的。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管理者的角色与功能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7815" y="1691005"/>
            <a:ext cx="8771255" cy="4521835"/>
          </a:xfrm>
        </p:spPr>
        <p:txBody>
          <a:bodyPr/>
          <a:p>
            <a:r>
              <a:rPr lang="zh-CN" altLang="en-US"/>
              <a:t>承上</a:t>
            </a:r>
            <a:endParaRPr lang="zh-CN" altLang="en-US"/>
          </a:p>
          <a:p>
            <a:pPr lvl="1"/>
            <a:r>
              <a:rPr lang="zh-CN" altLang="en-US" sz="2400"/>
              <a:t>承担单位职责</a:t>
            </a:r>
            <a:endParaRPr lang="zh-CN" altLang="en-US" sz="2400"/>
          </a:p>
          <a:p>
            <a:pPr lvl="1"/>
            <a:r>
              <a:rPr lang="zh-CN" altLang="en-US"/>
              <a:t>达成组织目标</a:t>
            </a:r>
            <a:endParaRPr lang="zh-CN" altLang="en-US"/>
          </a:p>
          <a:p>
            <a:pPr lvl="1"/>
            <a:r>
              <a:rPr lang="zh-CN" altLang="en-US"/>
              <a:t>执行上司指示</a:t>
            </a:r>
            <a:endParaRPr lang="zh-CN" altLang="en-US"/>
          </a:p>
          <a:p>
            <a:r>
              <a:rPr lang="zh-CN" altLang="en-US"/>
              <a:t>启下</a:t>
            </a:r>
            <a:endParaRPr lang="zh-CN" altLang="en-US"/>
          </a:p>
          <a:p>
            <a:pPr lvl="1"/>
            <a:r>
              <a:rPr lang="zh-CN" altLang="en-US" sz="2400"/>
              <a:t>做好组织管理</a:t>
            </a:r>
            <a:endParaRPr lang="zh-CN" altLang="en-US" sz="2400"/>
          </a:p>
          <a:p>
            <a:pPr lvl="1"/>
            <a:r>
              <a:rPr lang="zh-CN" altLang="en-US" sz="2400"/>
              <a:t>带团达成任务</a:t>
            </a:r>
            <a:endParaRPr lang="zh-CN" altLang="en-US" sz="2400"/>
          </a:p>
          <a:p>
            <a:pPr lvl="1"/>
            <a:r>
              <a:rPr lang="zh-CN" altLang="en-US" sz="2400"/>
              <a:t>资源有效发挥</a:t>
            </a:r>
            <a:endParaRPr lang="zh-CN" altLang="en-US"/>
          </a:p>
          <a:p>
            <a:r>
              <a:rPr lang="zh-CN" altLang="en-US"/>
              <a:t>平行间</a:t>
            </a:r>
            <a:endParaRPr lang="zh-CN" altLang="en-US"/>
          </a:p>
          <a:p>
            <a:pPr lvl="1"/>
            <a:r>
              <a:rPr lang="zh-CN" altLang="en-US"/>
              <a:t>协调、公关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1235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  <a:sym typeface="+mn-ea"/>
              </a:rPr>
              <a:t>五、管理者习惯养成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管理者的三个个人习惯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2760" y="1835150"/>
            <a:ext cx="8666480" cy="4123690"/>
          </a:xfrm>
        </p:spPr>
        <p:txBody>
          <a:bodyPr/>
          <a:p>
            <a:r>
              <a:rPr lang="zh-CN" altLang="en-US"/>
              <a:t>关注结果</a:t>
            </a:r>
            <a:endParaRPr lang="zh-CN" altLang="en-US"/>
          </a:p>
          <a:p>
            <a:r>
              <a:rPr lang="zh-CN" altLang="en-US"/>
              <a:t>眼观大图</a:t>
            </a:r>
            <a:endParaRPr lang="zh-CN" altLang="en-US"/>
          </a:p>
          <a:p>
            <a:r>
              <a:rPr lang="zh-CN" altLang="en-US"/>
              <a:t>紧扣要事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管理者的三个团队习惯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0395" y="1797050"/>
            <a:ext cx="7558405" cy="3716655"/>
          </a:xfrm>
        </p:spPr>
        <p:txBody>
          <a:bodyPr/>
          <a:p>
            <a:r>
              <a:rPr lang="zh-CN" altLang="en-US"/>
              <a:t>发展优势</a:t>
            </a:r>
            <a:endParaRPr lang="zh-CN" altLang="en-US"/>
          </a:p>
          <a:p>
            <a:r>
              <a:rPr lang="zh-CN" altLang="en-US"/>
              <a:t>集思广益</a:t>
            </a:r>
            <a:endParaRPr lang="zh-CN" altLang="en-US"/>
          </a:p>
          <a:p>
            <a:r>
              <a:rPr lang="zh-CN" altLang="en-US"/>
              <a:t>创造信任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</a:rPr>
              <a:t>目录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8270" y="1732280"/>
            <a:ext cx="8684895" cy="4872990"/>
          </a:xfrm>
        </p:spPr>
        <p:txBody>
          <a:bodyPr>
            <a:normAutofit lnSpcReduction="10000"/>
          </a:bodyPr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一、管理是什么？</a:t>
            </a:r>
            <a:endParaRPr lang="zh-CN" altLang="en-US"/>
          </a:p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/>
              <a:t>二、为什么？</a:t>
            </a:r>
            <a:endParaRPr lang="zh-CN" altLang="en-US"/>
          </a:p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三、管理者的角色和非管理者</a:t>
            </a:r>
            <a:r>
              <a:rPr lang="zh-CN" altLang="en-US"/>
              <a:t>的区别</a:t>
            </a:r>
            <a:endParaRPr lang="zh-CN" altLang="en-US"/>
          </a:p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四、管理者的角色</a:t>
            </a:r>
            <a:endParaRPr lang="zh-CN" altLang="en-US">
              <a:sym typeface="+mn-ea"/>
            </a:endParaRPr>
          </a:p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五、管理者的职责与要求</a:t>
            </a:r>
            <a:endParaRPr lang="zh-CN" altLang="en-US">
              <a:sym typeface="+mn-ea"/>
            </a:endParaRPr>
          </a:p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六、管理者习惯养成 </a:t>
            </a:r>
            <a:endParaRPr lang="zh-CN" altLang="en-US"/>
          </a:p>
          <a:p>
            <a:pPr marL="0" indent="0" fontAlgn="auto">
              <a:spcBef>
                <a:spcPts val="1600"/>
              </a:spcBef>
              <a:buFont typeface="Wingdings" panose="05000000000000000000" charset="0"/>
              <a:buNone/>
            </a:pPr>
            <a:r>
              <a:rPr lang="zh-CN" altLang="en-US"/>
              <a:t>七、当前阶段的自我管理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7140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  <a:sym typeface="+mn-ea"/>
              </a:rPr>
              <a:t>六、管理者的职责和要求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管理者的职责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1825625"/>
            <a:ext cx="8534400" cy="4427220"/>
          </a:xfrm>
        </p:spPr>
        <p:txBody>
          <a:bodyPr>
            <a:normAutofit/>
          </a:bodyPr>
          <a:p>
            <a:r>
              <a:rPr lang="zh-CN" altLang="en-US"/>
              <a:t>做决定</a:t>
            </a:r>
            <a:endParaRPr lang="zh-CN" altLang="en-US"/>
          </a:p>
          <a:p>
            <a:r>
              <a:rPr lang="zh-CN" altLang="en-US"/>
              <a:t>设目标</a:t>
            </a:r>
            <a:endParaRPr lang="zh-CN" altLang="en-US"/>
          </a:p>
          <a:p>
            <a:r>
              <a:rPr lang="zh-CN" altLang="en-US"/>
              <a:t>委派工作</a:t>
            </a:r>
            <a:endParaRPr lang="zh-CN" altLang="en-US"/>
          </a:p>
          <a:p>
            <a:r>
              <a:rPr lang="zh-CN" altLang="en-US"/>
              <a:t>沟通激励</a:t>
            </a:r>
            <a:endParaRPr lang="zh-CN" altLang="en-US"/>
          </a:p>
          <a:p>
            <a:r>
              <a:rPr lang="zh-CN" altLang="en-US"/>
              <a:t>业绩评估</a:t>
            </a:r>
            <a:endParaRPr lang="zh-CN" altLang="en-US"/>
          </a:p>
          <a:p>
            <a:r>
              <a:rPr lang="zh-CN" altLang="en-US"/>
              <a:t>培养和发展员工</a:t>
            </a:r>
            <a:endParaRPr lang="zh-CN" altLang="en-US"/>
          </a:p>
          <a:p>
            <a:r>
              <a:rPr lang="zh-CN" altLang="en-US"/>
              <a:t>梳理流程制度标准</a:t>
            </a:r>
            <a:endParaRPr lang="zh-CN" altLang="en-US"/>
          </a:p>
          <a:p>
            <a:r>
              <a:rPr lang="zh-CN" altLang="en-US"/>
              <a:t>培养团队激情、分享、快乐的文化。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管理者的思想要求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9445" y="1787525"/>
            <a:ext cx="7558405" cy="3602990"/>
          </a:xfrm>
        </p:spPr>
        <p:txBody>
          <a:bodyPr/>
          <a:p>
            <a:r>
              <a:rPr lang="zh-CN" altLang="en-US"/>
              <a:t>价值观</a:t>
            </a:r>
            <a:endParaRPr lang="zh-CN" altLang="en-US"/>
          </a:p>
          <a:p>
            <a:r>
              <a:rPr lang="zh-CN" altLang="en-US"/>
              <a:t>使命感</a:t>
            </a:r>
            <a:endParaRPr lang="zh-CN" altLang="en-US"/>
          </a:p>
          <a:p>
            <a:r>
              <a:rPr lang="zh-CN" altLang="en-US"/>
              <a:t>奉献精神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管理者的能力要求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技术</a:t>
            </a:r>
            <a:endParaRPr lang="zh-CN" altLang="en-US"/>
          </a:p>
          <a:p>
            <a:r>
              <a:rPr lang="zh-CN" altLang="en-US"/>
              <a:t>项目管理能力</a:t>
            </a:r>
            <a:endParaRPr lang="zh-CN" altLang="en-US"/>
          </a:p>
          <a:p>
            <a:r>
              <a:rPr lang="zh-CN" altLang="en-US"/>
              <a:t>团队沟通协调能力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管理者的做事要求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9310" y="1816100"/>
            <a:ext cx="7121525" cy="3755390"/>
          </a:xfrm>
        </p:spPr>
        <p:txBody>
          <a:bodyPr/>
          <a:p>
            <a:r>
              <a:rPr lang="zh-CN" altLang="en-US"/>
              <a:t>效率和质量</a:t>
            </a:r>
            <a:endParaRPr lang="zh-CN" altLang="en-US"/>
          </a:p>
          <a:p>
            <a:r>
              <a:rPr lang="zh-CN" altLang="en-US"/>
              <a:t>认真</a:t>
            </a:r>
            <a:endParaRPr lang="zh-CN" altLang="en-US"/>
          </a:p>
          <a:p>
            <a:r>
              <a:rPr lang="zh-CN" altLang="en-US"/>
              <a:t>负责</a:t>
            </a:r>
            <a:endParaRPr lang="zh-CN" altLang="en-US"/>
          </a:p>
          <a:p>
            <a:r>
              <a:rPr lang="zh-CN" altLang="en-US"/>
              <a:t>前瞻性</a:t>
            </a:r>
            <a:endParaRPr lang="zh-CN" altLang="en-US"/>
          </a:p>
          <a:p>
            <a:r>
              <a:rPr lang="zh-CN" altLang="en-US"/>
              <a:t>主动性</a:t>
            </a:r>
            <a:endParaRPr lang="zh-CN" altLang="en-US"/>
          </a:p>
          <a:p>
            <a:r>
              <a:rPr lang="zh-CN" altLang="en-US"/>
              <a:t>承担重任</a:t>
            </a:r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7140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  <a:sym typeface="+mn-ea"/>
              </a:rPr>
              <a:t>七、管理者的自我管理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当前阶段的自我管理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-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管好自己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7975" y="1816100"/>
            <a:ext cx="9170035" cy="4389120"/>
          </a:xfrm>
        </p:spPr>
        <p:txBody>
          <a:bodyPr>
            <a:normAutofit lnSpcReduction="20000"/>
          </a:bodyPr>
          <a:p>
            <a:r>
              <a:rPr lang="zh-CN" altLang="en-US"/>
              <a:t>践行公司价值观</a:t>
            </a:r>
            <a:endParaRPr lang="zh-CN" altLang="en-US"/>
          </a:p>
          <a:p>
            <a:r>
              <a:rPr lang="zh-CN" altLang="en-US"/>
              <a:t>提高自身使命感</a:t>
            </a:r>
            <a:endParaRPr lang="zh-CN" altLang="en-US"/>
          </a:p>
          <a:p>
            <a:r>
              <a:rPr lang="zh-CN" altLang="en-US"/>
              <a:t>做事更负责，质量要求更高</a:t>
            </a:r>
            <a:endParaRPr lang="zh-CN" altLang="en-US"/>
          </a:p>
          <a:p>
            <a:r>
              <a:rPr lang="zh-CN" altLang="en-US"/>
              <a:t>技能提升，需成为团长中坚力量</a:t>
            </a:r>
            <a:endParaRPr lang="zh-CN" altLang="en-US"/>
          </a:p>
          <a:p>
            <a:r>
              <a:rPr lang="zh-CN" altLang="en-US"/>
              <a:t>考虑事情，需更具有前瞻性</a:t>
            </a:r>
            <a:endParaRPr lang="zh-CN" altLang="en-US"/>
          </a:p>
          <a:p>
            <a:r>
              <a:rPr lang="zh-CN" altLang="en-US"/>
              <a:t>主动性，主动承担重任</a:t>
            </a:r>
            <a:endParaRPr lang="zh-CN" altLang="en-US"/>
          </a:p>
          <a:p>
            <a:r>
              <a:rPr lang="zh-CN" altLang="en-US"/>
              <a:t>团队管理能力，项目管理能力的提升</a:t>
            </a:r>
            <a:endParaRPr lang="zh-CN" altLang="en-US"/>
          </a:p>
          <a:p>
            <a:r>
              <a:rPr lang="zh-CN" altLang="en-US"/>
              <a:t>沟通协作能力提升：主动沟通，高效沟通</a:t>
            </a:r>
            <a:endParaRPr lang="zh-CN" altLang="en-US"/>
          </a:p>
          <a:p>
            <a:r>
              <a:rPr lang="zh-CN" altLang="en-US"/>
              <a:t>在团队氛围建立中，传播正能量</a:t>
            </a:r>
            <a:endParaRPr lang="zh-CN" altLang="en-US"/>
          </a:p>
          <a:p>
            <a:r>
              <a:rPr lang="zh-CN" altLang="en-US"/>
              <a:t>在团队中树立良好的榜样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角色转变</a:t>
            </a:r>
            <a:r>
              <a:rPr lang="en-US" altLang="zh-CN">
                <a:solidFill>
                  <a:srgbClr val="7030A0"/>
                </a:solidFill>
              </a:rPr>
              <a:t>-</a:t>
            </a:r>
            <a:r>
              <a:rPr lang="zh-CN" altLang="en-US">
                <a:solidFill>
                  <a:srgbClr val="7030A0"/>
                </a:solidFill>
              </a:rPr>
              <a:t>管好团队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7690" y="1806575"/>
            <a:ext cx="8515985" cy="3669030"/>
          </a:xfrm>
        </p:spPr>
        <p:txBody>
          <a:bodyPr/>
          <a:p>
            <a:r>
              <a:rPr lang="zh-CN" altLang="en-US"/>
              <a:t>个人绩效转为团队绩效</a:t>
            </a:r>
            <a:endParaRPr lang="zh-CN" altLang="en-US"/>
          </a:p>
          <a:p>
            <a:r>
              <a:rPr lang="zh-CN" altLang="en-US"/>
              <a:t>被动工作转为主动工作</a:t>
            </a:r>
            <a:endParaRPr lang="zh-CN" altLang="en-US"/>
          </a:p>
          <a:p>
            <a:r>
              <a:rPr lang="zh-CN" altLang="en-US"/>
              <a:t>被服务者变为服务者</a:t>
            </a:r>
            <a:endParaRPr lang="zh-CN" altLang="en-US"/>
          </a:p>
          <a:p>
            <a:r>
              <a:rPr lang="zh-CN" altLang="en-US"/>
              <a:t>从兵变为团长和政委</a:t>
            </a:r>
            <a:endParaRPr lang="zh-CN" altLang="en-US"/>
          </a:p>
          <a:p>
            <a:r>
              <a:rPr lang="zh-CN" altLang="en-US"/>
              <a:t>从执行者变为思考者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管理者自我管理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135" y="1844675"/>
            <a:ext cx="8761730" cy="3716655"/>
          </a:xfrm>
        </p:spPr>
        <p:txBody>
          <a:bodyPr/>
          <a:p>
            <a:r>
              <a:rPr lang="zh-CN" altLang="en-US"/>
              <a:t>每个对组织负有贡献责任的知识工作者都是管理者</a:t>
            </a:r>
            <a:endParaRPr lang="zh-CN" altLang="en-US"/>
          </a:p>
          <a:p>
            <a:r>
              <a:rPr lang="zh-CN" altLang="en-US"/>
              <a:t>管理是一种实践</a:t>
            </a:r>
            <a:endParaRPr lang="zh-CN" altLang="en-US"/>
          </a:p>
          <a:p>
            <a:r>
              <a:rPr lang="zh-CN" altLang="en-US"/>
              <a:t>其本质不在于</a:t>
            </a:r>
            <a:r>
              <a:rPr lang="en-US" altLang="zh-CN"/>
              <a:t>“</a:t>
            </a:r>
            <a:r>
              <a:rPr lang="zh-CN" altLang="en-US"/>
              <a:t>知</a:t>
            </a:r>
            <a:r>
              <a:rPr lang="en-US" altLang="zh-CN"/>
              <a:t>”</a:t>
            </a:r>
            <a:r>
              <a:rPr lang="zh-CN" altLang="en-US"/>
              <a:t>，而在于</a:t>
            </a:r>
            <a:r>
              <a:rPr lang="en-US" altLang="zh-CN"/>
              <a:t>“</a:t>
            </a:r>
            <a:r>
              <a:rPr lang="zh-CN" altLang="en-US"/>
              <a:t>行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其验证不在于逻辑，而在于成果；</a:t>
            </a:r>
            <a:endParaRPr lang="zh-CN" altLang="en-US"/>
          </a:p>
          <a:p>
            <a:r>
              <a:rPr lang="zh-CN" altLang="en-US"/>
              <a:t>其唯一权威就是成就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135" y="1835150"/>
            <a:ext cx="8761730" cy="371665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algn="ctr">
              <a:buNone/>
            </a:pPr>
            <a:endParaRPr lang="zh-CN" altLang="zh-CN" sz="6000">
              <a:sym typeface="+mn-ea"/>
            </a:endParaRPr>
          </a:p>
          <a:p>
            <a:pPr marL="0" indent="0" algn="ctr">
              <a:buNone/>
            </a:pPr>
            <a:r>
              <a:rPr lang="zh-CN" altLang="zh-CN" sz="6000">
                <a:sym typeface="+mn-ea"/>
              </a:rPr>
              <a:t>谢谢</a:t>
            </a:r>
            <a:r>
              <a:rPr lang="en-US" altLang="zh-CN" sz="6000">
                <a:sym typeface="+mn-ea"/>
              </a:rPr>
              <a:t>~</a:t>
            </a:r>
            <a:endParaRPr lang="en-US" altLang="zh-CN" sz="6000"/>
          </a:p>
          <a:p>
            <a:pPr marL="0" indent="0">
              <a:buNone/>
            </a:pPr>
            <a:endParaRPr lang="en-US" altLang="zh-CN" sz="6000"/>
          </a:p>
        </p:txBody>
      </p:sp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890" y="581660"/>
            <a:ext cx="3030855" cy="3030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0845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  <a:sym typeface="+mn-ea"/>
              </a:rPr>
              <a:t>一、</a:t>
            </a:r>
            <a:r>
              <a:rPr lang="zh-CN" altLang="en-US">
                <a:solidFill>
                  <a:srgbClr val="7030A0"/>
                </a:solidFill>
              </a:rPr>
              <a:t>管理是什么？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管理是什么？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0"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 sz="2400"/>
              <a:t>管理是为了实现某种目的而进行的决策、计划、组织、指导、实施、控制的过程。管理的目的是效率和效益。管理的核心是人。管理的本质是协调，协调的中心是人。</a:t>
            </a:r>
            <a:endParaRPr lang="zh-CN" altLang="en-US" sz="2400"/>
          </a:p>
          <a:p>
            <a:pPr indent="0"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 sz="2400"/>
              <a:t>简单说：使人与人之间能够协调配合，扬长避短，发挥最大的集体效益。</a:t>
            </a:r>
            <a:endParaRPr lang="zh-CN" altLang="en-US"/>
          </a:p>
          <a:p>
            <a:pPr marL="0" indent="0" fontAlgn="auto">
              <a:spcBef>
                <a:spcPts val="1500"/>
              </a:spcBef>
              <a:buNone/>
            </a:pPr>
            <a:endParaRPr lang="zh-CN" altLang="en-US">
              <a:sym typeface="+mn-ea"/>
            </a:endParaRPr>
          </a:p>
          <a:p>
            <a:pPr marL="0" indent="0" fontAlgn="auto">
              <a:spcBef>
                <a:spcPts val="150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0845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</a:rPr>
              <a:t>二、为什么？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为什么是你们？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6255" y="1787525"/>
            <a:ext cx="8411210" cy="4342130"/>
          </a:xfrm>
        </p:spPr>
        <p:txBody>
          <a:bodyPr/>
          <a:p>
            <a:pPr fontAlgn="auto">
              <a:spcBef>
                <a:spcPts val="1500"/>
              </a:spcBef>
              <a:buFont typeface="Wingdings" panose="05000000000000000000" charset="0"/>
              <a:buChar char="Ø"/>
            </a:pPr>
            <a:endParaRPr lang="zh-CN" altLang="en-US"/>
          </a:p>
          <a:p>
            <a:pPr marL="342900" lvl="1" indent="-342900" fontAlgn="auto">
              <a:spcBef>
                <a:spcPts val="1500"/>
              </a:spcBef>
              <a:buFont typeface="Wingdings" panose="05000000000000000000" charset="0"/>
              <a:buChar char="Ø"/>
            </a:pPr>
            <a:r>
              <a:rPr lang="zh-CN" altLang="en-US"/>
              <a:t>使命感</a:t>
            </a:r>
            <a:endParaRPr lang="zh-CN" altLang="en-US"/>
          </a:p>
          <a:p>
            <a:pPr marL="342900" lvl="1" indent="-342900" fontAlgn="auto">
              <a:spcBef>
                <a:spcPts val="1500"/>
              </a:spcBef>
              <a:buFont typeface="Wingdings" panose="05000000000000000000" charset="0"/>
              <a:buChar char="Ø"/>
            </a:pPr>
            <a:r>
              <a:rPr lang="zh-CN" altLang="en-US"/>
              <a:t>公司价值观</a:t>
            </a:r>
            <a:endParaRPr lang="zh-CN" altLang="en-US"/>
          </a:p>
          <a:p>
            <a:pPr marL="342900" lvl="1" indent="-342900" fontAlgn="auto">
              <a:spcBef>
                <a:spcPts val="1500"/>
              </a:spcBef>
              <a:buFont typeface="Wingdings" panose="05000000000000000000" charset="0"/>
              <a:buChar char="Ø"/>
            </a:pPr>
            <a:r>
              <a:rPr lang="zh-CN" altLang="en-US"/>
              <a:t>奋斗</a:t>
            </a:r>
            <a:endParaRPr lang="zh-CN" altLang="en-US"/>
          </a:p>
          <a:p>
            <a:pPr marL="342900" lvl="1" indent="-342900" fontAlgn="auto">
              <a:spcBef>
                <a:spcPts val="1500"/>
              </a:spcBef>
              <a:buFont typeface="Wingdings" panose="05000000000000000000" charset="0"/>
              <a:buChar char="Ø"/>
            </a:pPr>
            <a:r>
              <a:rPr lang="zh-CN" altLang="en-US"/>
              <a:t>奉献</a:t>
            </a:r>
            <a:endParaRPr lang="zh-CN" altLang="en-US"/>
          </a:p>
          <a:p>
            <a:pPr marL="342900" lvl="1" indent="-342900" fontAlgn="auto">
              <a:spcBef>
                <a:spcPts val="1500"/>
              </a:spcBef>
              <a:buFont typeface="Wingdings" panose="05000000000000000000" charset="0"/>
              <a:buChar char="Ø"/>
            </a:pPr>
            <a:r>
              <a:rPr lang="zh-CN" altLang="en-US"/>
              <a:t>能力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p>
            <a:r>
              <a:rPr lang="zh-CN" altLang="en-US">
                <a:solidFill>
                  <a:srgbClr val="7030A0"/>
                </a:solidFill>
                <a:sym typeface="+mn-ea"/>
              </a:rPr>
              <a:t>为什么需要了解管理？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lvl="1" fontAlgn="auto">
              <a:spcBef>
                <a:spcPts val="1100"/>
              </a:spcBef>
            </a:pPr>
            <a:r>
              <a:rPr lang="zh-CN" altLang="en-US"/>
              <a:t>你们是部门各个业务领域推选出的一批，在使命感、公司价值观、又肯奋斗、肯奉献各方面表现相对不错的人才，你们未来的方向是管理者、专家，与管理密切相关，包括管人和管事。</a:t>
            </a:r>
            <a:endParaRPr lang="zh-CN" altLang="en-US"/>
          </a:p>
          <a:p>
            <a:pPr lvl="1" fontAlgn="auto">
              <a:spcBef>
                <a:spcPts val="1100"/>
              </a:spcBef>
            </a:pPr>
            <a:r>
              <a:rPr lang="zh-CN" altLang="en-US"/>
              <a:t>团队的力量才是最大的力量，公司的发展离不开大家技能与贡献，需要大家与公司一同成长，一同进步。</a:t>
            </a:r>
            <a:endParaRPr lang="zh-CN" altLang="en-US"/>
          </a:p>
          <a:p>
            <a:pPr lvl="1" fontAlgn="auto">
              <a:spcBef>
                <a:spcPts val="1100"/>
              </a:spcBef>
            </a:pPr>
            <a:r>
              <a:rPr lang="zh-CN" altLang="en-US"/>
              <a:t>相信大家都是追求上进的，都希望能在公司里学到东西，此课程也是为了给大家提供一个学习通道，提升自己。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3815"/>
            <a:ext cx="10515600" cy="1325563"/>
          </a:xfrm>
        </p:spPr>
        <p:txBody>
          <a:bodyPr/>
          <a:p>
            <a:pPr algn="ctr"/>
            <a:r>
              <a:rPr lang="zh-CN" altLang="en-US">
                <a:solidFill>
                  <a:srgbClr val="7030A0"/>
                </a:solidFill>
                <a:sym typeface="+mn-ea"/>
              </a:rPr>
              <a:t>三、管理者和非管理者的区别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000"/>
                <a:lumOff val="93000"/>
                <a:alpha val="4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非管理者特点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4355" y="1853565"/>
            <a:ext cx="9368790" cy="4001135"/>
          </a:xfrm>
        </p:spPr>
        <p:txBody>
          <a:bodyPr/>
          <a:p>
            <a:pPr fontAlgn="auto">
              <a:spcBef>
                <a:spcPts val="1500"/>
              </a:spcBef>
            </a:pPr>
            <a:r>
              <a:rPr lang="zh-CN" altLang="en-US"/>
              <a:t>执行者</a:t>
            </a:r>
            <a:endParaRPr lang="zh-CN" altLang="en-US"/>
          </a:p>
          <a:p>
            <a:pPr fontAlgn="auto">
              <a:spcBef>
                <a:spcPts val="1500"/>
              </a:spcBef>
            </a:pPr>
            <a:r>
              <a:rPr lang="zh-CN" altLang="en-US"/>
              <a:t>专项事务</a:t>
            </a:r>
            <a:endParaRPr lang="zh-CN" altLang="en-US"/>
          </a:p>
          <a:p>
            <a:pPr fontAlgn="auto">
              <a:spcBef>
                <a:spcPts val="1500"/>
              </a:spcBef>
            </a:pPr>
            <a:r>
              <a:rPr lang="zh-CN" altLang="en-US"/>
              <a:t>管事</a:t>
            </a:r>
            <a:endParaRPr lang="zh-CN" altLang="en-US"/>
          </a:p>
          <a:p>
            <a:pPr fontAlgn="auto">
              <a:spcBef>
                <a:spcPts val="1500"/>
              </a:spcBef>
            </a:pPr>
            <a:r>
              <a:rPr lang="zh-CN" altLang="en-US"/>
              <a:t>着重作业情况</a:t>
            </a:r>
            <a:endParaRPr lang="zh-CN" altLang="en-US"/>
          </a:p>
          <a:p>
            <a:pPr fontAlgn="auto">
              <a:spcBef>
                <a:spcPts val="1500"/>
              </a:spcBef>
            </a:pPr>
            <a:r>
              <a:rPr lang="zh-CN" altLang="en-US"/>
              <a:t>考虑个人业绩</a:t>
            </a:r>
            <a:endParaRPr lang="zh-CN" altLang="en-US"/>
          </a:p>
          <a:p>
            <a:pPr fontAlgn="auto">
              <a:spcBef>
                <a:spcPts val="1500"/>
              </a:spcBef>
            </a:pPr>
            <a:r>
              <a:rPr lang="zh-CN" altLang="en-US"/>
              <a:t>关注提升技术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WPS 演示</Application>
  <PresentationFormat>宽屏</PresentationFormat>
  <Paragraphs>219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Calibri Light</vt:lpstr>
      <vt:lpstr>Office 主题</vt:lpstr>
      <vt:lpstr>管理者的角色认知</vt:lpstr>
      <vt:lpstr>目录</vt:lpstr>
      <vt:lpstr>一、管理是什么？</vt:lpstr>
      <vt:lpstr>管理是什么？</vt:lpstr>
      <vt:lpstr>二、为什么？</vt:lpstr>
      <vt:lpstr>为什么是你们？</vt:lpstr>
      <vt:lpstr>为什么需要了解管理？</vt:lpstr>
      <vt:lpstr>三、管理者和非管理者的区别</vt:lpstr>
      <vt:lpstr>非管理者特点</vt:lpstr>
      <vt:lpstr>管理者特点</vt:lpstr>
      <vt:lpstr>四、管理者的角色</vt:lpstr>
      <vt:lpstr>管理者是谁？</vt:lpstr>
      <vt:lpstr>对于上级</vt:lpstr>
      <vt:lpstr>对于同僚</vt:lpstr>
      <vt:lpstr>对于员工</vt:lpstr>
      <vt:lpstr>管理者的角色与功能</vt:lpstr>
      <vt:lpstr>五、管理者习惯养成</vt:lpstr>
      <vt:lpstr>管理者的三个个人习惯</vt:lpstr>
      <vt:lpstr>管理者的三个团队习惯</vt:lpstr>
      <vt:lpstr>六、管理者的职责和要求</vt:lpstr>
      <vt:lpstr>管理者的职责</vt:lpstr>
      <vt:lpstr>管理者的思想要求</vt:lpstr>
      <vt:lpstr>管理者的能力要求</vt:lpstr>
      <vt:lpstr>管理者的做事要求</vt:lpstr>
      <vt:lpstr>七、管理者的自我管理</vt:lpstr>
      <vt:lpstr>当前阶段的自我管理-管好自己</vt:lpstr>
      <vt:lpstr>角色转变-管好团队</vt:lpstr>
      <vt:lpstr>管理者自我管理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39</cp:revision>
  <dcterms:created xsi:type="dcterms:W3CDTF">2018-10-16T02:12:00Z</dcterms:created>
  <dcterms:modified xsi:type="dcterms:W3CDTF">2018-10-26T02:49:34Z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