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7" r:id="rId7"/>
    <p:sldId id="268" r:id="rId8"/>
    <p:sldId id="266" r:id="rId9"/>
    <p:sldId id="269" r:id="rId10"/>
    <p:sldId id="270" r:id="rId11"/>
    <p:sldId id="299" r:id="rId12"/>
    <p:sldId id="300" r:id="rId13"/>
    <p:sldId id="301" r:id="rId14"/>
    <p:sldId id="302" r:id="rId15"/>
    <p:sldId id="303" r:id="rId16"/>
    <p:sldId id="304" r:id="rId17"/>
    <p:sldId id="271" r:id="rId18"/>
    <p:sldId id="305" r:id="rId19"/>
    <p:sldId id="276" r:id="rId20"/>
    <p:sldId id="280" r:id="rId21"/>
    <p:sldId id="281" r:id="rId22"/>
    <p:sldId id="306" r:id="rId23"/>
    <p:sldId id="283" r:id="rId24"/>
    <p:sldId id="285" r:id="rId25"/>
    <p:sldId id="287" r:id="rId26"/>
    <p:sldId id="307" r:id="rId27"/>
    <p:sldId id="288" r:id="rId28"/>
    <p:sldId id="309" r:id="rId29"/>
    <p:sldId id="291" r:id="rId30"/>
    <p:sldId id="317" r:id="rId31"/>
    <p:sldId id="318" r:id="rId32"/>
    <p:sldId id="319" r:id="rId33"/>
    <p:sldId id="321" r:id="rId34"/>
    <p:sldId id="292" r:id="rId35"/>
    <p:sldId id="313" r:id="rId36"/>
    <p:sldId id="314" r:id="rId37"/>
    <p:sldId id="308" r:id="rId38"/>
    <p:sldId id="295" r:id="rId39"/>
    <p:sldId id="296" r:id="rId40"/>
    <p:sldId id="322" r:id="rId41"/>
    <p:sldId id="297" r:id="rId42"/>
    <p:sldId id="32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项目管理经验培训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黄宪清</a:t>
            </a:r>
            <a:endParaRPr lang="zh-CN" altLang="en-US"/>
          </a:p>
          <a:p>
            <a:pPr algn="r"/>
            <a:r>
              <a:rPr lang="en-US" altLang="zh-CN"/>
              <a:t>2018-11-22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 sz="3600"/>
          </a:p>
          <a:p>
            <a:pPr marL="0" indent="0" algn="ctr">
              <a:buNone/>
            </a:pPr>
            <a:r>
              <a:rPr lang="zh-CN" altLang="en-US" sz="3600"/>
              <a:t>三、当前存在问题</a:t>
            </a:r>
            <a:endParaRPr lang="zh-CN" alt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需求问题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需求评审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重要需求遗漏，没及时发现</a:t>
            </a:r>
            <a:endParaRPr lang="zh-CN" altLang="en-US"/>
          </a:p>
          <a:p>
            <a:r>
              <a:rPr lang="zh-CN" altLang="en-US" b="1"/>
              <a:t>需求消化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需求漏洞没及时发现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需求没全理解清楚就开始开发</a:t>
            </a:r>
            <a:endParaRPr lang="zh-CN" altLang="en-US"/>
          </a:p>
          <a:p>
            <a:r>
              <a:rPr lang="zh-CN" altLang="en-US" b="1"/>
              <a:t>需求管理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频繁变更需求，不走变更流程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方案问题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方案设计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方案粗糙，或根本不满足需求功能，反复修改等</a:t>
            </a:r>
            <a:endParaRPr lang="zh-CN" altLang="en-US"/>
          </a:p>
          <a:p>
            <a:r>
              <a:rPr lang="zh-CN" altLang="en-US" b="1"/>
              <a:t>方案评审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评审人员对需求不熟悉，提不出有意义的建议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开发人员没提前熟悉需求与方案，评审过后对方案还是一知半解</a:t>
            </a:r>
            <a:endParaRPr lang="zh-CN" altLang="en-US"/>
          </a:p>
          <a:p>
            <a:r>
              <a:rPr lang="zh-CN" altLang="en-US" b="1"/>
              <a:t>方案消化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没来得及消化方案就进行详细设计或开发，容易遗漏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工时评估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工时评估不够科学、拍脑袋定</a:t>
            </a:r>
            <a:endParaRPr lang="en-US" altLang="zh-CN"/>
          </a:p>
          <a:p>
            <a:r>
              <a:rPr lang="zh-CN" altLang="en-US" b="1"/>
              <a:t>项目计划制定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很多额外事情没考虑，项目并行多次合并代码、联调、其他项目上线影响等导致经常加班</a:t>
            </a:r>
            <a:endParaRPr lang="zh-CN" altLang="en-US"/>
          </a:p>
          <a:p>
            <a:r>
              <a:rPr lang="zh-CN" altLang="en-US" b="1"/>
              <a:t>项目计划管理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没有预先针对不同事情的发生去做好多种计划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有突发事情的时候不知道怎么处理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项目启动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项目成员选择考虑不充分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项目分支不明确，有直接在周迭代分支开发情况</a:t>
            </a:r>
            <a:endParaRPr lang="zh-CN" altLang="en-US"/>
          </a:p>
          <a:p>
            <a:r>
              <a:rPr lang="zh-CN" altLang="en-US" b="1"/>
              <a:t>项目进度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项目前松后紧</a:t>
            </a:r>
            <a:endParaRPr lang="zh-CN" altLang="en-US"/>
          </a:p>
          <a:p>
            <a:r>
              <a:rPr lang="zh-CN" altLang="en-US" b="1"/>
              <a:t>项目上线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上线效率等，多人只有小任务却处于等待状态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总结走形式</a:t>
            </a:r>
            <a:endParaRPr lang="zh-CN" altLang="en-US"/>
          </a:p>
          <a:p>
            <a:r>
              <a:rPr lang="zh-CN" altLang="en-US"/>
              <a:t>不够深刻 只描述有啥问题   </a:t>
            </a:r>
            <a:endParaRPr lang="zh-CN" altLang="en-US"/>
          </a:p>
          <a:p>
            <a:r>
              <a:rPr lang="zh-CN" altLang="en-US"/>
              <a:t>没提出解决方案</a:t>
            </a:r>
            <a:endParaRPr lang="zh-CN" altLang="en-US"/>
          </a:p>
          <a:p>
            <a:r>
              <a:rPr lang="zh-CN" altLang="en-US"/>
              <a:t>提出方案没计划</a:t>
            </a:r>
            <a:endParaRPr lang="zh-CN" altLang="en-US"/>
          </a:p>
          <a:p>
            <a:r>
              <a:rPr lang="zh-CN" altLang="en-US"/>
              <a:t>有计划没落实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3600" b="1">
                <a:sym typeface="+mn-ea"/>
              </a:rPr>
              <a:t>四、经验教训</a:t>
            </a:r>
            <a:endParaRPr lang="zh-CN" altLang="en-US" sz="3600">
              <a:sym typeface="+mn-ea"/>
            </a:endParaRPr>
          </a:p>
          <a:p>
            <a:pPr marL="0" indent="0" algn="ctr">
              <a:buNone/>
            </a:pPr>
            <a:r>
              <a:rPr lang="zh-CN" altLang="en-US" sz="3600"/>
              <a:t>需求管理</a:t>
            </a:r>
            <a:endParaRPr lang="zh-CN" altLang="en-US" sz="3600"/>
          </a:p>
          <a:p>
            <a:pPr marL="0" indent="0" algn="ctr">
              <a:buNone/>
            </a:pPr>
            <a:r>
              <a:rPr lang="zh-CN" altLang="en-US" sz="3600"/>
              <a:t>方案设计</a:t>
            </a:r>
            <a:endParaRPr lang="zh-CN" altLang="en-US" sz="3600"/>
          </a:p>
          <a:p>
            <a:pPr marL="0" indent="0" algn="ctr">
              <a:buNone/>
            </a:pPr>
            <a:r>
              <a:rPr lang="zh-CN" altLang="en-US" sz="3600"/>
              <a:t>项目计划</a:t>
            </a:r>
            <a:endParaRPr lang="zh-CN" altLang="en-US" sz="3600"/>
          </a:p>
          <a:p>
            <a:pPr marL="0" indent="0" algn="ctr">
              <a:buNone/>
            </a:pPr>
            <a:r>
              <a:rPr lang="zh-CN" altLang="en-US" sz="3600"/>
              <a:t>项目过程</a:t>
            </a:r>
            <a:endParaRPr lang="zh-CN" altLang="en-US" sz="3600"/>
          </a:p>
          <a:p>
            <a:pPr marL="0" indent="0" algn="ctr">
              <a:buNone/>
            </a:pPr>
            <a:r>
              <a:rPr lang="zh-CN" altLang="en-US" sz="3600"/>
              <a:t>项目总结</a:t>
            </a:r>
            <a:endParaRPr lang="zh-CN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>
              <a:sym typeface="+mn-ea"/>
            </a:endParaRPr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3200" b="1"/>
              <a:t>需求管理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需求评审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334000" cy="2408555"/>
          </a:xfrm>
        </p:spPr>
        <p:txBody>
          <a:bodyPr>
            <a:normAutofit/>
          </a:bodyPr>
          <a:p>
            <a:r>
              <a:rPr lang="en-US" altLang="zh-CN">
                <a:latin typeface="+mn-ea"/>
              </a:rPr>
              <a:t>双十一接单易版本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8250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j-ea"/>
                <a:ea typeface="+mj-ea"/>
                <a:cs typeface="+mj-ea"/>
              </a:rPr>
              <a:t>接单易3.2.0版本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1800"/>
              <a:t>	</a:t>
            </a:r>
            <a:r>
              <a:rPr lang="zh-CN" altLang="en-US" sz="2000"/>
              <a:t>更改责任险相关功能，在需求评审时，需求没明确指出订单相关结算方式，开发人员能直接指出来让产品回去修正后再评审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647700" y="5191125"/>
            <a:ext cx="98202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需求评审：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需求需完整，需求讲解需全面，需求消化</a:t>
            </a:r>
            <a:r>
              <a:rPr lang="zh-CN" altLang="en-US" sz="2000">
                <a:sym typeface="+mn-ea"/>
              </a:rPr>
              <a:t>需充分（有任何疑问及时提出）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研发各组长、pm做好把关工作，在项目成员对业务不熟悉的情况下，安排人员或者自己把关需求，检查需求是否有遗漏；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2286000"/>
            <a:ext cx="5010150" cy="2783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需求消化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4934585" cy="2721610"/>
          </a:xfrm>
        </p:spPr>
        <p:txBody>
          <a:bodyPr>
            <a:normAutofit/>
          </a:bodyPr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+mn-ea"/>
              </a:rPr>
              <a:t>小程序项目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 sz="2000"/>
              <a:t>在经过至少三轮概要方案评审后才把没考虑到的需求，遗漏的需求挖掘出来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38545" y="177482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20000"/>
              </a:lnSpc>
            </a:pPr>
            <a:r>
              <a:rPr lang="zh-CN" altLang="en-US"/>
              <a:t>城市服务商三期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 sz="2000"/>
              <a:t>做方案前，找之前同学充分了解需求，不明白的及时和有经验的同学、产品沟通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4638675"/>
            <a:ext cx="105244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需求消化</a:t>
            </a:r>
            <a:r>
              <a:rPr lang="zh-CN" altLang="en-US" sz="2000"/>
              <a:t>：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消化时间安排合理充分（</a:t>
            </a:r>
            <a:r>
              <a:rPr lang="en-US" altLang="zh-CN" sz="2000"/>
              <a:t>pm</a:t>
            </a:r>
            <a:r>
              <a:rPr lang="zh-CN" altLang="en-US" sz="2000"/>
              <a:t>、开发人员预估需求消化时间）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需求消化过程</a:t>
            </a:r>
            <a:r>
              <a:rPr lang="en-US" altLang="zh-CN" sz="2000"/>
              <a:t>pm</a:t>
            </a:r>
            <a:r>
              <a:rPr lang="zh-CN" altLang="en-US" sz="2000"/>
              <a:t>与团队成员及时沟通，梳理业务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在需求答疑中，要求开发人员提出问题，或者让其复述下他负责的流程，保证关键功能点开发人员需要理解清楚。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 sz="3600" b="1"/>
              <a:t>一、项目流程简介</a:t>
            </a:r>
            <a:endParaRPr lang="zh-CN" altLang="en-US" sz="3600" b="1"/>
          </a:p>
          <a:p>
            <a:pPr algn="l"/>
            <a:r>
              <a:rPr lang="zh-CN" altLang="en-US" sz="3600" b="1"/>
              <a:t>二、周迭代流程简介</a:t>
            </a:r>
            <a:endParaRPr lang="zh-CN" altLang="en-US" sz="3600" b="1"/>
          </a:p>
          <a:p>
            <a:pPr algn="l"/>
            <a:r>
              <a:rPr lang="zh-CN" altLang="en-US" sz="3600" b="1">
                <a:sym typeface="+mn-ea"/>
              </a:rPr>
              <a:t>三、当前存在问题</a:t>
            </a:r>
            <a:endParaRPr lang="zh-CN" altLang="en-US" sz="3600" b="1"/>
          </a:p>
          <a:p>
            <a:pPr algn="l"/>
            <a:r>
              <a:rPr lang="zh-CN" altLang="en-US" sz="3600" b="1"/>
              <a:t>四、经验教训</a:t>
            </a:r>
            <a:endParaRPr lang="zh-CN" altLang="en-US" sz="3600" b="1"/>
          </a:p>
          <a:p>
            <a:pPr algn="l"/>
            <a:r>
              <a:rPr lang="zh-CN" altLang="en-US" sz="3600" b="1"/>
              <a:t>五、总结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需求管理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334000" cy="2408555"/>
          </a:xfrm>
        </p:spPr>
        <p:txBody>
          <a:bodyPr>
            <a:normAutofit/>
          </a:bodyPr>
          <a:p>
            <a:r>
              <a:rPr lang="en-US" altLang="zh-CN"/>
              <a:t>双十一活动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>
                <a:latin typeface="+mn-ea"/>
              </a:rPr>
              <a:t>埋点数据，文案反复调整</a:t>
            </a:r>
            <a:endParaRPr lang="en-US" altLang="zh-CN" sz="2000">
              <a:latin typeface="+mn-ea"/>
            </a:endParaRPr>
          </a:p>
          <a:p>
            <a:r>
              <a:rPr lang="en-US" altLang="zh-CN"/>
              <a:t>网站首页重构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文案、样式、图片反复调整，上线过程还在改需求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8250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城市服务商三期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47700" y="5200650"/>
            <a:ext cx="9820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+mn-ea"/>
                <a:cs typeface="+mn-ea"/>
              </a:rPr>
              <a:t>需求消化：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需求更改，需在</a:t>
            </a:r>
            <a:r>
              <a:rPr lang="en-US" altLang="zh-CN" sz="2000">
                <a:latin typeface="+mn-ea"/>
                <a:cs typeface="+mn-ea"/>
              </a:rPr>
              <a:t>平台</a:t>
            </a:r>
            <a:r>
              <a:rPr lang="zh-CN" altLang="en-US" sz="2000">
                <a:latin typeface="+mn-ea"/>
                <a:cs typeface="+mn-ea"/>
              </a:rPr>
              <a:t>使用</a:t>
            </a:r>
            <a:r>
              <a:rPr lang="en-US" altLang="zh-CN" sz="2000">
                <a:latin typeface="+mn-ea"/>
                <a:cs typeface="+mn-ea"/>
              </a:rPr>
              <a:t>正常</a:t>
            </a:r>
            <a:r>
              <a:rPr lang="zh-CN" altLang="en-US" sz="2000">
                <a:latin typeface="+mn-ea"/>
                <a:cs typeface="+mn-ea"/>
              </a:rPr>
              <a:t>、</a:t>
            </a:r>
            <a:r>
              <a:rPr lang="en-US" altLang="zh-CN" sz="2000">
                <a:latin typeface="+mn-ea"/>
                <a:cs typeface="+mn-ea"/>
              </a:rPr>
              <a:t>项目进行</a:t>
            </a:r>
            <a:r>
              <a:rPr lang="zh-CN" altLang="en-US" sz="2000">
                <a:latin typeface="+mn-ea"/>
                <a:cs typeface="+mn-ea"/>
              </a:rPr>
              <a:t>正常、</a:t>
            </a:r>
            <a:r>
              <a:rPr lang="en-US" altLang="zh-CN" sz="2000">
                <a:latin typeface="+mn-ea"/>
                <a:cs typeface="+mn-ea"/>
              </a:rPr>
              <a:t>项目质量</a:t>
            </a:r>
            <a:r>
              <a:rPr lang="zh-CN" altLang="en-US" sz="2000">
                <a:latin typeface="+mn-ea"/>
                <a:cs typeface="+mn-ea"/>
              </a:rPr>
              <a:t>有保证的前提下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	要敢于要求，敢于拒绝不合理</a:t>
            </a:r>
            <a:r>
              <a:rPr lang="zh-CN" altLang="en-US" sz="2000">
                <a:latin typeface="+mn-ea"/>
                <a:cs typeface="+mn-ea"/>
              </a:rPr>
              <a:t>需求</a:t>
            </a:r>
            <a:r>
              <a:rPr lang="en-US" altLang="zh-CN" sz="2000">
                <a:latin typeface="+mn-ea"/>
                <a:cs typeface="+mn-ea"/>
              </a:rPr>
              <a:t>。</a:t>
            </a:r>
            <a:endParaRPr lang="en-US" altLang="zh-CN" sz="200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0" y="2066608"/>
            <a:ext cx="4972050" cy="301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 sz="3200"/>
          </a:p>
          <a:p>
            <a:pPr marL="0" indent="0" algn="ctr">
              <a:buNone/>
            </a:pPr>
            <a:r>
              <a:rPr lang="zh-CN" altLang="en-US" sz="3200" b="1"/>
              <a:t>方案设计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接口设计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591175" cy="3217545"/>
          </a:xfrm>
        </p:spPr>
        <p:txBody>
          <a:bodyPr>
            <a:normAutofit lnSpcReduction="10000"/>
          </a:bodyPr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8250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433195"/>
            <a:ext cx="5495925" cy="542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31165"/>
            <a:ext cx="5334635" cy="6205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方案设计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591175" cy="3217545"/>
          </a:xfrm>
        </p:spPr>
        <p:txBody>
          <a:bodyPr>
            <a:normAutofit lnSpcReduction="10000"/>
          </a:bodyPr>
          <a:p>
            <a:pPr indent="0" fontAlgn="auto">
              <a:lnSpc>
                <a:spcPct val="110000"/>
              </a:lnSpc>
            </a:pPr>
            <a:r>
              <a:rPr lang="en-US" altLang="zh-CN"/>
              <a:t>金币商城</a:t>
            </a:r>
            <a:endParaRPr lang="en-US" altLang="zh-CN"/>
          </a:p>
          <a:p>
            <a:pPr indent="0" fontAlgn="auto">
              <a:lnSpc>
                <a:spcPct val="110000"/>
              </a:lnSpc>
              <a:buNone/>
            </a:pPr>
            <a:r>
              <a:rPr lang="en-US" altLang="zh-CN" sz="2000">
                <a:latin typeface="+mn-ea"/>
              </a:rPr>
              <a:t>	数据表很多通用性；代码很多没考虑扩展性、可维护性，不按模板要求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/>
              <a:t>Wallet、oms</a:t>
            </a:r>
            <a:endParaRPr lang="en-US" altLang="zh-CN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 sz="2000">
                <a:latin typeface="+mn-ea"/>
              </a:rPr>
              <a:t>前期设计粗糙</a:t>
            </a:r>
            <a:r>
              <a:rPr lang="zh-CN" altLang="en-US" sz="2000">
                <a:latin typeface="+mn-ea"/>
              </a:rPr>
              <a:t>，不满足需求</a:t>
            </a:r>
            <a:endParaRPr lang="en-US" altLang="zh-CN"/>
          </a:p>
          <a:p>
            <a:pPr marL="0" indent="0" fontAlgn="auto">
              <a:lnSpc>
                <a:spcPct val="110000"/>
              </a:lnSpc>
              <a:buNone/>
            </a:pPr>
            <a:endParaRPr lang="en-US" altLang="zh-CN"/>
          </a:p>
          <a:p>
            <a:pPr indent="0" fontAlgn="auto">
              <a:lnSpc>
                <a:spcPct val="110000"/>
              </a:lnSpc>
            </a:pP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27775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10000"/>
              </a:lnSpc>
            </a:pPr>
            <a:r>
              <a:rPr lang="en-US" altLang="zh-CN"/>
              <a:t>Wallet、oms二期设计</a:t>
            </a:r>
            <a:endParaRPr lang="en-US" altLang="zh-CN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 sz="2000">
                <a:latin typeface="+mn-ea"/>
              </a:rPr>
              <a:t>方案</a:t>
            </a:r>
            <a:r>
              <a:rPr lang="en-US" altLang="zh-CN" sz="2000">
                <a:latin typeface="+mn-ea"/>
              </a:rPr>
              <a:t>详细</a:t>
            </a:r>
            <a:r>
              <a:rPr lang="zh-CN" altLang="en-US" sz="2000">
                <a:latin typeface="+mn-ea"/>
              </a:rPr>
              <a:t>，</a:t>
            </a:r>
            <a:r>
              <a:rPr lang="en-US" altLang="zh-CN" sz="2000">
                <a:latin typeface="+mn-ea"/>
              </a:rPr>
              <a:t>流程图，时序图，系统交互图等信息都补充完整</a:t>
            </a:r>
            <a:endParaRPr lang="en-US" altLang="zh-CN" sz="2000">
              <a:latin typeface="+mn-ea"/>
            </a:endParaRPr>
          </a:p>
          <a:p>
            <a:pPr fontAlgn="auto">
              <a:lnSpc>
                <a:spcPct val="110000"/>
              </a:lnSpc>
            </a:pPr>
            <a:r>
              <a:rPr lang="zh-CN" altLang="en-US"/>
              <a:t>城市服务商三期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4676775"/>
            <a:ext cx="109569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方案设计：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设计时间安排合理充分（</a:t>
            </a:r>
            <a:r>
              <a:rPr lang="en-US" altLang="zh-CN" sz="2000"/>
              <a:t>pm</a:t>
            </a:r>
            <a:r>
              <a:rPr lang="zh-CN" altLang="en-US" sz="2000"/>
              <a:t>、开发人员预估设计时间）</a:t>
            </a:r>
            <a:endParaRPr lang="zh-CN" altLang="en-US" sz="2000"/>
          </a:p>
          <a:p>
            <a:r>
              <a:rPr lang="en-US" altLang="zh-CN" sz="2000"/>
              <a:t>	pm</a:t>
            </a:r>
            <a:r>
              <a:rPr lang="zh-CN" altLang="en-US" sz="2000"/>
              <a:t>做好方案把关工作，在设计人员能力不足时候请求组长协助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方案必须完整，足够详细（时序图，流程图，交互图），接口文档要以方便他人为目的</a:t>
            </a:r>
            <a:endParaRPr lang="zh-CN" altLang="en-US" sz="2000"/>
          </a:p>
          <a:p>
            <a:r>
              <a:rPr lang="en-US" altLang="zh-CN" sz="2000"/>
              <a:t>	考虑方案要想的更多更远，多做防火的事情</a:t>
            </a:r>
            <a:endParaRPr lang="en-US" altLang="zh-CN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方案评审与消化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248275" cy="3226435"/>
          </a:xfrm>
        </p:spPr>
        <p:txBody>
          <a:bodyPr>
            <a:normAutofit/>
          </a:bodyPr>
          <a:p>
            <a:r>
              <a:rPr lang="en-US" altLang="zh-CN">
                <a:latin typeface="+mj-ea"/>
                <a:ea typeface="+mj-ea"/>
              </a:rPr>
              <a:t>城市服务商三期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en-US" altLang="zh-CN" sz="1800">
                <a:latin typeface="+mn-ea"/>
                <a:cs typeface="+mn-ea"/>
              </a:rPr>
              <a:t>需求评审有明显分歧，方案评审人员没提前消化好方案，关键功能点没提前达成一致。</a:t>
            </a:r>
            <a:endParaRPr lang="en-US" altLang="zh-CN" sz="1800">
              <a:latin typeface="+mn-ea"/>
              <a:cs typeface="+mn-ea"/>
            </a:endParaRPr>
          </a:p>
          <a:p>
            <a:r>
              <a:rPr lang="en-US" altLang="zh-CN">
                <a:latin typeface="+mn-ea"/>
              </a:rPr>
              <a:t>组织效率提升会议</a:t>
            </a:r>
            <a:endParaRPr lang="en-US" altLang="zh-CN">
              <a:latin typeface="+mn-ea"/>
            </a:endParaRPr>
          </a:p>
          <a:p>
            <a:pPr>
              <a:buNone/>
            </a:pPr>
            <a:r>
              <a:rPr lang="en-US" altLang="zh-CN"/>
              <a:t>		</a:t>
            </a:r>
            <a:r>
              <a:rPr lang="en-US" altLang="zh-CN" sz="1800">
                <a:latin typeface="+mn-ea"/>
              </a:rPr>
              <a:t>每次需要讨论都消耗太长时间【没提前收集建议和方案，会上一时决定不了的问题应该会后花时间讨论】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08725" y="1281430"/>
            <a:ext cx="5210810" cy="372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+mn-ea"/>
              </a:rPr>
              <a:t>投诉重构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1800"/>
              <a:t>提前发出资料，安排时间给评审人员提前消化方案，有明显问题评审人员及时提出，如kpi表需拆分，师傅缴纳违约金需区分是赔偿用户钱包还是保障金等问题。【准备充分】</a:t>
            </a:r>
            <a:endParaRPr lang="en-US" altLang="zh-CN"/>
          </a:p>
          <a:p>
            <a:r>
              <a:rPr lang="en-US" altLang="zh-CN"/>
              <a:t>11.22现金券</a:t>
            </a:r>
            <a:r>
              <a:rPr lang="zh-CN" altLang="en-US"/>
              <a:t>问题</a:t>
            </a:r>
            <a:r>
              <a:rPr lang="en-US" altLang="zh-CN"/>
              <a:t>讨论会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1800"/>
              <a:t>虽然没有最终决议，但是控制住了时间，并且明确了会后各自的责任。【会议时间把控】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647700" y="4638675"/>
            <a:ext cx="107061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/>
              <a:t>准备工作：</a:t>
            </a:r>
            <a:endParaRPr b="1"/>
          </a:p>
          <a:p>
            <a:r>
              <a:rPr lang="en-US"/>
              <a:t>	</a:t>
            </a:r>
            <a:r>
              <a:t>方案设计工作、提前发出方案设计资料，评审人员和开发人员提前消化需求</a:t>
            </a:r>
            <a:r>
              <a:rPr lang="zh-CN"/>
              <a:t>与方案</a:t>
            </a:r>
            <a:r>
              <a:t>;</a:t>
            </a:r>
          </a:p>
          <a:p>
            <a:r>
              <a:rPr lang="en-US"/>
              <a:t>	</a:t>
            </a:r>
            <a:r>
              <a:rPr b="1"/>
              <a:t>基本功能都没法实现的方案拿出来评审就是浪费大家时间！</a:t>
            </a:r>
            <a:endParaRPr b="1"/>
          </a:p>
          <a:p>
            <a:r>
              <a:rPr b="1"/>
              <a:t>会议效率：</a:t>
            </a:r>
            <a:endParaRPr b="1"/>
          </a:p>
          <a:p>
            <a:r>
              <a:rPr lang="en-US"/>
              <a:t>	</a:t>
            </a:r>
            <a:r>
              <a:t>在大家没有“主动参与”的意识的时候，点名发言，让其提出问题、方案或复述下他负责的功能是哪些，方案是否满足，保证关键功能点开发人员需要理解清楚；</a:t>
            </a:r>
          </a:p>
          <a:p>
            <a:r>
              <a:rPr lang="en-US"/>
              <a:t>	</a:t>
            </a:r>
            <a:r>
              <a:t>会议上一时解决不了的问题会后讨论，尽量少浪费大家时间；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>
              <a:sym typeface="+mn-ea"/>
            </a:endParaRPr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3200" b="1"/>
              <a:t>项目计划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计划制定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工时评估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324475" cy="32175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Wallet、oms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>
                <a:latin typeface="+mn-ea"/>
                <a:cs typeface="+mn-ea"/>
              </a:rPr>
              <a:t>评估工时不够细化，前期都是拍脑袋决定的</a:t>
            </a:r>
            <a:r>
              <a:rPr lang="zh-CN" altLang="en-US" sz="2000">
                <a:latin typeface="+mn-ea"/>
                <a:cs typeface="+mn-ea"/>
              </a:rPr>
              <a:t>；</a:t>
            </a: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没充分考虑代码合并，其他项目上线对本项目的影响；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27775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周期短的项目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>
                <a:latin typeface="+mn-ea"/>
              </a:rPr>
              <a:t>项目周期短，功能相对简单的项目能较好评估</a:t>
            </a:r>
            <a:endParaRPr lang="en-US" altLang="zh-CN" sz="200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4471035"/>
            <a:ext cx="107061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工时评估：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 sz="2000"/>
              <a:t>每个功能点必须细分到8小时以内，挖掘所有需求点，预留处理额外问题的时间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en-US" altLang="zh-CN" sz="2000"/>
              <a:t>	充分考虑刷数据、合并代码、联调、提测准备等时间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en-US" altLang="zh-CN" sz="2000"/>
              <a:t>	目标不是一成不变的，通常情况下都会发生变化，计划要根据目标变化而灵活改动（多预留方案：如受项目1因为项目二先上线了，需要增加合并代码、联调的时间，则改A计划为B计划）</a:t>
            </a:r>
            <a:endParaRPr lang="en-US" altLang="zh-CN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3200" b="1"/>
              <a:t>项目过程</a:t>
            </a:r>
            <a:endParaRPr lang="zh-CN" altLang="en-US"/>
          </a:p>
          <a:p>
            <a:pPr marL="0" indent="0" algn="ctr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项目启动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591175" cy="3217545"/>
          </a:xfrm>
        </p:spPr>
        <p:txBody>
          <a:bodyPr>
            <a:normAutofit lnSpcReduction="10000"/>
          </a:bodyPr>
          <a:p>
            <a:r>
              <a:rPr lang="en-US" altLang="zh-CN">
                <a:latin typeface="+mn-ea"/>
              </a:rPr>
              <a:t>智能推单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>
                <a:latin typeface="+mn-ea"/>
                <a:cs typeface="+mn-ea"/>
              </a:rPr>
              <a:t>推</a:t>
            </a:r>
            <a:r>
              <a:rPr lang="en-US" altLang="zh-CN" sz="2000">
                <a:latin typeface="+mn-ea"/>
                <a:cs typeface="+mn-ea"/>
              </a:rPr>
              <a:t>单系统直接在dev分支开发并推到测试环境测试，导致后面需要上线时，得回滚代码</a:t>
            </a:r>
            <a:endParaRPr lang="en-US" altLang="zh-CN" sz="2000">
              <a:latin typeface="+mn-ea"/>
              <a:cs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27775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其他项目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/>
              <a:t>正常项目基本能执行起来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647700" y="4908550"/>
            <a:ext cx="10706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+mn-ea"/>
                <a:cs typeface="+mn-ea"/>
              </a:rPr>
              <a:t>项目启动事项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	环境部署，切分支，pm统筹，分支尽量统一时间点切，大项目必须切分支开发。</a:t>
            </a:r>
            <a:endParaRPr lang="en-US" altLang="zh-CN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确定</a:t>
            </a:r>
            <a:r>
              <a:rPr lang="en-US" altLang="zh-CN"/>
              <a:t>pm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2408555"/>
          </a:xfrm>
        </p:spPr>
        <p:txBody>
          <a:bodyPr>
            <a:normAutofit lnSpcReduction="10000"/>
          </a:bodyPr>
          <a:p>
            <a:r>
              <a:rPr lang="en-US" altLang="zh-CN"/>
              <a:t>crm</a:t>
            </a:r>
            <a:r>
              <a:rPr lang="zh-CN" altLang="en-US"/>
              <a:t>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>
                <a:latin typeface="+mn-ea"/>
                <a:cs typeface="+mn-ea"/>
              </a:rPr>
              <a:t>责任心？</a:t>
            </a: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能力？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风险可控？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8250" y="182562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金币商城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>
                <a:latin typeface="+mn-ea"/>
                <a:cs typeface="+mn-ea"/>
              </a:rPr>
              <a:t>pm负责，有什么不懂的地方会主动请教，请求组长协助等，积极解决问题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【负责、风险可控】</a:t>
            </a:r>
            <a:endParaRPr lang="zh-CN" altLang="en-US"/>
          </a:p>
          <a:p>
            <a:r>
              <a:rPr lang="zh-CN" altLang="en-US"/>
              <a:t>城市服务商三期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</a:t>
            </a:r>
            <a:r>
              <a:rPr lang="en-US" altLang="zh-CN" sz="2000"/>
              <a:t>	</a:t>
            </a:r>
            <a:r>
              <a:rPr lang="zh-CN" altLang="en-US" sz="2000"/>
              <a:t>【负责、有能力】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4895850"/>
            <a:ext cx="982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项目pm要求：</a:t>
            </a:r>
            <a:endParaRPr lang="zh-CN" altLang="en-US"/>
          </a:p>
          <a:p>
            <a:pPr lvl="1"/>
            <a:r>
              <a:rPr lang="zh-CN" altLang="en-US"/>
              <a:t>负责、</a:t>
            </a:r>
            <a:r>
              <a:rPr lang="zh-CN" altLang="en-US">
                <a:sym typeface="+mn-ea"/>
              </a:rPr>
              <a:t>有能力、</a:t>
            </a:r>
            <a:r>
              <a:rPr lang="zh-CN" altLang="en-US"/>
              <a:t>在风险可控范围内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既不负责也没能力的人，还不在风险可控范围内的人选不要考虑!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 sz="3600"/>
          </a:p>
          <a:p>
            <a:pPr marL="0" indent="0" algn="ctr">
              <a:buNone/>
            </a:pPr>
            <a:r>
              <a:rPr lang="zh-CN" altLang="en-US" sz="3600" b="1"/>
              <a:t>一、</a:t>
            </a:r>
            <a:r>
              <a:rPr lang="zh-CN" altLang="en-US" sz="3600" b="1">
                <a:sym typeface="+mn-ea"/>
              </a:rPr>
              <a:t>项目流程简介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确定方案设计人员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2408555"/>
          </a:xfrm>
        </p:spPr>
        <p:txBody>
          <a:bodyPr/>
          <a:p>
            <a:r>
              <a:rPr lang="en-US" altLang="zh-CN"/>
              <a:t>crm</a:t>
            </a:r>
            <a:r>
              <a:rPr lang="zh-CN" altLang="en-US"/>
              <a:t>项目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/>
              <a:t>需求</a:t>
            </a:r>
            <a:r>
              <a:rPr lang="zh-CN" altLang="en-US" sz="2000"/>
              <a:t>理解</a:t>
            </a:r>
            <a:r>
              <a:rPr lang="en-US" altLang="zh-CN" sz="2000"/>
              <a:t>不</a:t>
            </a:r>
            <a:r>
              <a:rPr lang="zh-CN" altLang="en-US" sz="2000"/>
              <a:t>够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主动承担</a:t>
            </a:r>
            <a:r>
              <a:rPr lang="zh-CN" altLang="en-US" sz="2000"/>
              <a:t>不够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方案质量没保证</a:t>
            </a:r>
            <a:endParaRPr lang="zh-CN" altLang="en-US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8250" y="182562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微服务架构</a:t>
            </a:r>
            <a:endParaRPr lang="zh-CN" altLang="en-US"/>
          </a:p>
          <a:p>
            <a:r>
              <a:rPr lang="zh-CN" altLang="en-US"/>
              <a:t>oms重构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>
                <a:latin typeface="+mn-ea"/>
                <a:cs typeface="+mn-ea"/>
              </a:rPr>
              <a:t>选取最有经验的人做最有挑战的事情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【负责、有能力（相对）】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9625" y="4905375"/>
            <a:ext cx="98202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+mn-ea"/>
                <a:cs typeface="+mn-ea"/>
              </a:rPr>
              <a:t>方案设计：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负责</a:t>
            </a:r>
            <a:endParaRPr lang="en-US" altLang="zh-CN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能力相匹配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选择能力不足却需要锻炼的人，组长</a:t>
            </a:r>
            <a:r>
              <a:rPr lang="en-US" altLang="zh-CN" sz="2000">
                <a:latin typeface="+mn-ea"/>
                <a:cs typeface="+mn-ea"/>
              </a:rPr>
              <a:t>做好把关工作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项目成员</a:t>
            </a:r>
            <a:r>
              <a:rPr lang="zh-CN" altLang="en-US">
                <a:sym typeface="+mn-ea"/>
              </a:rPr>
              <a:t>管理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2225" y="1952625"/>
            <a:ext cx="5295900" cy="2780665"/>
          </a:xfrm>
        </p:spPr>
        <p:txBody>
          <a:bodyPr>
            <a:normAutofit/>
          </a:bodyPr>
          <a:p>
            <a:r>
              <a:rPr lang="en-US" altLang="zh-CN"/>
              <a:t>oms</a:t>
            </a:r>
            <a:r>
              <a:rPr lang="zh-CN" altLang="zh-CN"/>
              <a:t>后期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专人开发</a:t>
            </a:r>
            <a:endParaRPr lang="en-US" altLang="zh-CN"/>
          </a:p>
          <a:p>
            <a:r>
              <a:rPr lang="zh-CN" altLang="en-US"/>
              <a:t>投诉重构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>
                <a:sym typeface="+mn-ea"/>
              </a:rPr>
              <a:t>细化所有需求，指派给所有组负责的开发人员（前端、业务、平台、运营、测试）</a:t>
            </a:r>
            <a:endParaRPr lang="en-US" altLang="zh-CN" sz="200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625" y="4905375"/>
            <a:ext cx="9820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项目成员：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专人开发</a:t>
            </a:r>
            <a:endParaRPr lang="zh-CN" altLang="en-US" sz="2000"/>
          </a:p>
          <a:p>
            <a:r>
              <a:rPr lang="en-US" altLang="zh-CN" sz="2000"/>
              <a:t>	Pm把控好所有需求点，涉及到</a:t>
            </a:r>
            <a:r>
              <a:rPr lang="zh-CN" altLang="en-US" sz="2000"/>
              <a:t>哪</a:t>
            </a:r>
            <a:r>
              <a:rPr lang="en-US" altLang="zh-CN" sz="2000"/>
              <a:t>些组哪些人，在项目启动时全部确定下来。</a:t>
            </a:r>
            <a:endParaRPr lang="zh-CN" altLang="en-US" sz="20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65200" y="1952625"/>
            <a:ext cx="5295900" cy="2780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oms</a:t>
            </a:r>
            <a:r>
              <a:rPr lang="zh-CN" altLang="en-US"/>
              <a:t>前期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>
                <a:latin typeface="+mn-ea"/>
                <a:cs typeface="+mn-ea"/>
              </a:rPr>
              <a:t>5-7月平台组多人参与到周迭代，导致大项目进展一拖再拖</a:t>
            </a:r>
            <a:endParaRPr lang="en-US" altLang="zh-CN"/>
          </a:p>
          <a:p>
            <a:r>
              <a:rPr lang="en-US" altLang="zh-CN"/>
              <a:t>金币商城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>
                <a:latin typeface="+mn-ea"/>
              </a:rPr>
              <a:t>遗漏后台人员</a:t>
            </a:r>
            <a:endParaRPr lang="en-US" altLang="zh-CN" sz="200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项目</a:t>
            </a:r>
            <a:r>
              <a:rPr lang="zh-CN" altLang="en-US">
                <a:sym typeface="+mn-ea"/>
              </a:rPr>
              <a:t>过程管理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2408555"/>
          </a:xfrm>
        </p:spPr>
        <p:txBody>
          <a:bodyPr>
            <a:normAutofit lnSpcReduction="20000"/>
          </a:bodyPr>
          <a:p>
            <a:pPr indent="0" fontAlgn="auto">
              <a:lnSpc>
                <a:spcPct val="110000"/>
              </a:lnSpc>
            </a:pPr>
            <a:r>
              <a:rPr lang="zh-CN" altLang="en-US"/>
              <a:t>一口价项目</a:t>
            </a:r>
            <a:endParaRPr lang="zh-CN" altLang="en-US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测试阶段前松后紧（测试人员调去测试其他项目）</a:t>
            </a:r>
            <a:endParaRPr lang="en-US" altLang="zh-CN"/>
          </a:p>
          <a:p>
            <a:pPr indent="0" fontAlgn="auto">
              <a:lnSpc>
                <a:spcPct val="110000"/>
              </a:lnSpc>
            </a:pPr>
            <a:r>
              <a:rPr lang="zh-CN" altLang="en-US"/>
              <a:t>大部分项目</a:t>
            </a:r>
            <a:endParaRPr lang="en-US" altLang="zh-CN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开发阶段存在前松后紧情况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8250" y="182562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xxx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9625" y="4905375"/>
            <a:ext cx="982027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+mn-ea"/>
                <a:cs typeface="+mn-ea"/>
              </a:rPr>
              <a:t>项目过程：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每天一小查（早会），各里程碑定时检查（原则上计划只提前不延后）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项目上线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591175" cy="32175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/>
              <a:t>一口价：</a:t>
            </a:r>
            <a:endParaRPr 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>
                <a:latin typeface="+mn-ea"/>
                <a:cs typeface="+mn-ea"/>
              </a:rPr>
              <a:t>上线需要运维准备时间久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没提前刷数据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中小项目上线耗时长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27775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oms</a:t>
            </a:r>
            <a:r>
              <a:rPr lang="zh-CN" altLang="en-US"/>
              <a:t>重构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上线前全量</a:t>
            </a:r>
            <a:r>
              <a:rPr lang="en-US" altLang="zh-CN" sz="2000">
                <a:latin typeface="+mn-ea"/>
                <a:cs typeface="+mn-ea"/>
              </a:rPr>
              <a:t>+</a:t>
            </a:r>
            <a:r>
              <a:rPr lang="zh-CN" altLang="en-US" sz="2000">
                <a:latin typeface="+mn-ea"/>
                <a:cs typeface="+mn-ea"/>
              </a:rPr>
              <a:t>增量模式刷数据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4908550"/>
            <a:ext cx="10706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+mn-ea"/>
                <a:cs typeface="+mn-ea"/>
                <a:sym typeface="+mn-ea"/>
              </a:rPr>
              <a:t>项目上线：</a:t>
            </a:r>
            <a:endParaRPr lang="zh-CN" altLang="en-US" sz="2000">
              <a:latin typeface="+mn-ea"/>
              <a:cs typeface="+mn-ea"/>
            </a:endParaRPr>
          </a:p>
          <a:p>
            <a:r>
              <a:rPr lang="en-US" altLang="zh-CN" sz="2000">
                <a:latin typeface="+mn-ea"/>
                <a:cs typeface="+mn-ea"/>
                <a:sym typeface="+mn-ea"/>
              </a:rPr>
              <a:t>	</a:t>
            </a:r>
            <a:r>
              <a:rPr lang="zh-CN" altLang="en-US" sz="2000">
                <a:latin typeface="+mn-ea"/>
                <a:cs typeface="+mn-ea"/>
                <a:sym typeface="+mn-ea"/>
              </a:rPr>
              <a:t>做好上线准备工作，缩小上线时间 ，</a:t>
            </a:r>
            <a:r>
              <a:rPr lang="en-US" altLang="zh-CN" sz="2000">
                <a:latin typeface="+mn-ea"/>
                <a:cs typeface="+mn-ea"/>
                <a:sym typeface="+mn-ea"/>
              </a:rPr>
              <a:t>2019</a:t>
            </a:r>
            <a:r>
              <a:rPr lang="zh-CN" altLang="en-US" sz="2000">
                <a:latin typeface="+mn-ea"/>
                <a:cs typeface="+mn-ea"/>
                <a:sym typeface="+mn-ea"/>
              </a:rPr>
              <a:t>年中实现上线</a:t>
            </a:r>
            <a:r>
              <a:rPr lang="en-US" altLang="zh-CN" sz="2000">
                <a:latin typeface="+mn-ea"/>
                <a:cs typeface="+mn-ea"/>
                <a:sym typeface="+mn-ea"/>
              </a:rPr>
              <a:t>2+2 </a:t>
            </a:r>
            <a:r>
              <a:rPr lang="zh-CN" altLang="en-US" sz="2000">
                <a:latin typeface="+mn-ea"/>
                <a:cs typeface="+mn-ea"/>
                <a:sym typeface="+mn-ea"/>
              </a:rPr>
              <a:t>（</a:t>
            </a:r>
            <a:r>
              <a:rPr lang="en-US" altLang="zh-CN" sz="2000">
                <a:latin typeface="+mn-ea"/>
                <a:cs typeface="+mn-ea"/>
                <a:sym typeface="+mn-ea"/>
              </a:rPr>
              <a:t>2</a:t>
            </a:r>
            <a:r>
              <a:rPr lang="zh-CN" altLang="en-US" sz="2000">
                <a:latin typeface="+mn-ea"/>
                <a:cs typeface="+mn-ea"/>
                <a:sym typeface="+mn-ea"/>
              </a:rPr>
              <a:t>小时运维</a:t>
            </a:r>
            <a:r>
              <a:rPr lang="en-US" altLang="zh-CN" sz="2000">
                <a:latin typeface="+mn-ea"/>
                <a:cs typeface="+mn-ea"/>
                <a:sym typeface="+mn-ea"/>
              </a:rPr>
              <a:t>+2</a:t>
            </a:r>
            <a:r>
              <a:rPr lang="zh-CN" altLang="en-US" sz="2000">
                <a:latin typeface="+mn-ea"/>
                <a:cs typeface="+mn-ea"/>
                <a:sym typeface="+mn-ea"/>
              </a:rPr>
              <a:t>小时测试）</a:t>
            </a:r>
            <a:endParaRPr lang="zh-CN" altLang="en-US" sz="200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5" y="26987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周迭代流程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5755"/>
            <a:ext cx="4001135" cy="299910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sz="2000">
                <a:latin typeface="+mn-ea"/>
                <a:cs typeface="+mn-ea"/>
              </a:rPr>
              <a:t>周迭代会议：</a:t>
            </a:r>
            <a:endParaRPr 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sz="2000">
                <a:latin typeface="+mn-ea"/>
                <a:cs typeface="+mn-ea"/>
              </a:rPr>
              <a:t>10月前，组长参加会议，开发人员不了解需求，任务进展无法了解</a:t>
            </a:r>
            <a:endParaRPr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sz="2000">
                <a:latin typeface="+mn-ea"/>
                <a:cs typeface="+mn-ea"/>
              </a:rPr>
              <a:t>周迭代排期：</a:t>
            </a:r>
            <a:endParaRPr 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	</a:t>
            </a:r>
            <a:r>
              <a:rPr sz="2000">
                <a:latin typeface="+mn-ea"/>
                <a:cs typeface="+mn-ea"/>
              </a:rPr>
              <a:t>周迭代内容，待确认太多，导致临上线才知道哪些上线哪些不上线</a:t>
            </a:r>
            <a:endParaRPr sz="2000">
              <a:latin typeface="+mn-ea"/>
              <a:cs typeface="+mn-ea"/>
            </a:endParaRPr>
          </a:p>
          <a:p>
            <a:pPr marL="0" indent="0">
              <a:buNone/>
            </a:pPr>
            <a:endParaRPr 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6350" y="159575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23925" y="5153025"/>
            <a:ext cx="10458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、专人开发，项目负责制，负责的开发人员、测试人员参加周迭代会议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、任务排期会议上敲定，敲定不下来的会议中写好后续安排与跟踪时间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>
                <a:sym typeface="+mn-ea"/>
              </a:rPr>
              <a:t>周迭代上线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591175" cy="32175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t>10月前</a:t>
            </a:r>
            <a:r>
              <a:rPr lang="zh-CN"/>
              <a:t>周迭代</a:t>
            </a:r>
            <a:endParaRPr 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t>app组、前端、业务，有一个小需求也得等上线</a:t>
            </a:r>
          </a:p>
          <a:p>
            <a:pPr marL="0" indent="0">
              <a:buNone/>
            </a:pPr>
            <a:endParaRPr 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27775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10</a:t>
            </a:r>
            <a:r>
              <a:rPr lang="zh-CN" altLang="en-US"/>
              <a:t>月后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各</a:t>
            </a:r>
            <a:r>
              <a:rPr lang="en-US" altLang="zh-CN"/>
              <a:t>组在风险可控范围内，小需求交给靠谱的人负责上线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47700" y="4908550"/>
            <a:ext cx="10706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项目上线：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风险可控，人数精简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3200" b="1"/>
              <a:t>项目总结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项目总结</a:t>
            </a:r>
            <a:r>
              <a:rPr lang="en-US" altLang="zh-CN">
                <a:sym typeface="+mn-ea"/>
              </a:rPr>
              <a:t>-1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27775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960" y="1367790"/>
            <a:ext cx="4905375" cy="53987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35" y="213360"/>
            <a:ext cx="6036945" cy="6450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项目总结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691005"/>
            <a:ext cx="5591175" cy="32175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>
                <a:sym typeface="+mn-ea"/>
              </a:rPr>
              <a:t>oms重构项目测试总结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金币商城测试总结（要敢于提要求）</a:t>
            </a:r>
            <a:endParaRPr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27775" y="1691005"/>
            <a:ext cx="5276850" cy="2780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oms重构项目</a:t>
            </a:r>
            <a:r>
              <a:rPr lang="zh-CN">
                <a:sym typeface="+mn-ea"/>
              </a:rPr>
              <a:t>运维</a:t>
            </a:r>
            <a:r>
              <a:rPr>
                <a:sym typeface="+mn-ea"/>
              </a:rPr>
              <a:t>总结</a:t>
            </a:r>
            <a:r>
              <a:rPr lang="zh-CN">
                <a:sym typeface="+mn-ea"/>
              </a:rPr>
              <a:t>报告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47700" y="4471035"/>
            <a:ext cx="10706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项目总结：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总结需深刻、到位，是一个复盘的过程。</a:t>
            </a:r>
            <a:endParaRPr lang="zh-CN" altLang="en-US"/>
          </a:p>
          <a:p>
            <a:r>
              <a:rPr lang="zh-CN" altLang="en-US"/>
              <a:t>复盘：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最满意的事情，我们为什么能做好，有啥经验（多找成功经验，大家分享），把隐性经验变为显性经验，再总结分析标准化（制定解决问题的流程），予以实践，成果化。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最不满意的地方：为什么没做好，要怎么样改进（少找确定，聚焦重点问题），每次要有改进。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 sz="3600"/>
          </a:p>
          <a:p>
            <a:pPr marL="0" indent="0" algn="ctr">
              <a:buNone/>
            </a:pPr>
            <a:r>
              <a:rPr lang="zh-CN" altLang="en-US" sz="3600" b="1"/>
              <a:t>五、总结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项目流程</a:t>
            </a:r>
            <a:r>
              <a:rPr lang="en-US" altLang="zh-CN"/>
              <a:t>-</a:t>
            </a:r>
            <a:r>
              <a:rPr lang="zh-CN" altLang="en-US"/>
              <a:t>项目启动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235" y="1589405"/>
            <a:ext cx="4307840" cy="435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0" y="2219325"/>
            <a:ext cx="548640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负责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前提条件，对所有人的基本要求</a:t>
            </a:r>
            <a:endParaRPr lang="zh-CN" altLang="en-US" sz="2000"/>
          </a:p>
          <a:p>
            <a:r>
              <a:rPr lang="zh-CN" altLang="en-US"/>
              <a:t>流程制定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了解流程</a:t>
            </a:r>
            <a:endParaRPr lang="zh-CN" altLang="en-US" sz="2000"/>
          </a:p>
          <a:p>
            <a:r>
              <a:rPr lang="zh-CN" altLang="en-US"/>
              <a:t>执行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执行流程</a:t>
            </a:r>
            <a:endParaRPr lang="zh-CN" altLang="en-US" sz="2000"/>
          </a:p>
          <a:p>
            <a:r>
              <a:rPr lang="zh-CN" altLang="en-US"/>
              <a:t>完善流程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发现问题，解决问题</a:t>
            </a:r>
            <a:endParaRPr lang="zh-CN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 sz="4000"/>
          </a:p>
          <a:p>
            <a:pPr marL="0" indent="0" algn="ctr">
              <a:buNone/>
            </a:pPr>
            <a:r>
              <a:rPr lang="zh-CN" altLang="en-US" sz="4800"/>
              <a:t>谢谢！</a:t>
            </a:r>
            <a:endParaRPr lang="zh-CN" altLang="en-US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项目流程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项目计划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5525" y="1435735"/>
            <a:ext cx="4063365" cy="4760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645160"/>
            <a:ext cx="2910840" cy="2790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60" y="3491865"/>
            <a:ext cx="5027295" cy="2436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项目流程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项目实施与控制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7755" y="1381760"/>
            <a:ext cx="4937125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项目流程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项目收尾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7790" y="1236980"/>
            <a:ext cx="4489450" cy="5466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75" y="1876425"/>
            <a:ext cx="264795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 sz="3600"/>
          </a:p>
          <a:p>
            <a:pPr marL="0" indent="0" algn="ctr">
              <a:buNone/>
            </a:pPr>
            <a:r>
              <a:rPr lang="zh-CN" altLang="en-US" sz="3600" b="1">
                <a:sym typeface="+mn-ea"/>
              </a:rPr>
              <a:t>二、周迭代流程简介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三、周迭代流程简介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0955" y="1339850"/>
            <a:ext cx="7397750" cy="5281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3154</Words>
  <Application>WPS 演示</Application>
  <PresentationFormat>宽屏</PresentationFormat>
  <Paragraphs>360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项目管理经验培训</vt:lpstr>
      <vt:lpstr>目录</vt:lpstr>
      <vt:lpstr>PowerPoint 演示文稿</vt:lpstr>
      <vt:lpstr>项目流程-项目启动</vt:lpstr>
      <vt:lpstr>项目流程-项目计划 </vt:lpstr>
      <vt:lpstr>项目流程-项目实施与控制</vt:lpstr>
      <vt:lpstr>项目流程-项目收尾</vt:lpstr>
      <vt:lpstr>PowerPoint 演示文稿</vt:lpstr>
      <vt:lpstr>三、周迭代流程简介</vt:lpstr>
      <vt:lpstr>PowerPoint 演示文稿</vt:lpstr>
      <vt:lpstr>需求问题 </vt:lpstr>
      <vt:lpstr>方案问题</vt:lpstr>
      <vt:lpstr>项目计划</vt:lpstr>
      <vt:lpstr>项目过程</vt:lpstr>
      <vt:lpstr>项目总结</vt:lpstr>
      <vt:lpstr>PowerPoint 演示文稿</vt:lpstr>
      <vt:lpstr>PowerPoint 演示文稿</vt:lpstr>
      <vt:lpstr>需求评审</vt:lpstr>
      <vt:lpstr>需求消化</vt:lpstr>
      <vt:lpstr>需求管理</vt:lpstr>
      <vt:lpstr>PowerPoint 演示文稿</vt:lpstr>
      <vt:lpstr>接口设计</vt:lpstr>
      <vt:lpstr>方案设计</vt:lpstr>
      <vt:lpstr>方案评审与消化</vt:lpstr>
      <vt:lpstr>PowerPoint 演示文稿</vt:lpstr>
      <vt:lpstr>计划制定-工时评估</vt:lpstr>
      <vt:lpstr>PowerPoint 演示文稿</vt:lpstr>
      <vt:lpstr>项目启动</vt:lpstr>
      <vt:lpstr>确定pm</vt:lpstr>
      <vt:lpstr>确定方案设计人员</vt:lpstr>
      <vt:lpstr>项目成员管理</vt:lpstr>
      <vt:lpstr>项目过程管理</vt:lpstr>
      <vt:lpstr>项目上线</vt:lpstr>
      <vt:lpstr>周迭代流程</vt:lpstr>
      <vt:lpstr>周迭代上线</vt:lpstr>
      <vt:lpstr>PowerPoint 演示文稿</vt:lpstr>
      <vt:lpstr>项目总结-1</vt:lpstr>
      <vt:lpstr>项目总结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25</cp:revision>
  <dcterms:created xsi:type="dcterms:W3CDTF">2018-11-22T06:30:00Z</dcterms:created>
  <dcterms:modified xsi:type="dcterms:W3CDTF">2018-11-27T12:52:54Z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