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dZS1Jc5wnLt8C5GmJc7Z86NW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d010951b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d010951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cfabb113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cfabb1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cfabb113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cfabb11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dea39568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dea395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cfabb113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cfabb1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8046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181"/>
              <a:buFont typeface="Calibri"/>
              <a:buNone/>
            </a:pPr>
            <a:r>
              <a:rPr b="1" lang="en-US" sz="6111">
                <a:solidFill>
                  <a:schemeClr val="lt1"/>
                </a:solidFill>
              </a:rPr>
              <a:t>Entrenamiento de un modelo de Machine Learning usando la Encuesta Nacional de Hogares </a:t>
            </a:r>
            <a:endParaRPr b="1" sz="611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Población de Essalud</a:t>
            </a:r>
            <a:endParaRPr/>
          </a:p>
        </p:txBody>
      </p:sp>
      <p:pic>
        <p:nvPicPr>
          <p:cNvPr id="143" name="Google Shape;14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937" y="2205718"/>
            <a:ext cx="5568864" cy="373242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>
            <p:ph idx="2" type="body"/>
          </p:nvPr>
        </p:nvSpPr>
        <p:spPr>
          <a:xfrm>
            <a:off x="6467713" y="3429000"/>
            <a:ext cx="5181600" cy="942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Vemos que más del 40% de la muestra con seguro de Essalud.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Población con seguro privado</a:t>
            </a:r>
            <a:endParaRPr/>
          </a:p>
        </p:txBody>
      </p:sp>
      <p:pic>
        <p:nvPicPr>
          <p:cNvPr id="150" name="Google Shape;15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360" y="2122487"/>
            <a:ext cx="5606441" cy="375761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/>
          <p:nvPr>
            <p:ph idx="2" type="body"/>
          </p:nvPr>
        </p:nvSpPr>
        <p:spPr>
          <a:xfrm>
            <a:off x="6172200" y="3203488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Una reducida parte de la muestra cuenta con un seguro privado.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Población con seguro EPS</a:t>
            </a:r>
            <a:endParaRPr/>
          </a:p>
        </p:txBody>
      </p:sp>
      <p:pic>
        <p:nvPicPr>
          <p:cNvPr id="157" name="Google Shape;157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308" y="2051009"/>
            <a:ext cx="5631493" cy="377440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 txBox="1"/>
          <p:nvPr>
            <p:ph idx="2" type="body"/>
          </p:nvPr>
        </p:nvSpPr>
        <p:spPr>
          <a:xfrm>
            <a:off x="6172200" y="3040650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Una parte más reducida que la del caso anterior cuenta con seguro EPS.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Población con seguro policial</a:t>
            </a:r>
            <a:endParaRPr/>
          </a:p>
        </p:txBody>
      </p:sp>
      <p:pic>
        <p:nvPicPr>
          <p:cNvPr id="164" name="Google Shape;16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51" y="2104372"/>
            <a:ext cx="5589250" cy="374609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>
            <p:ph idx="2" type="body"/>
          </p:nvPr>
        </p:nvSpPr>
        <p:spPr>
          <a:xfrm>
            <a:off x="6335039" y="3228540"/>
            <a:ext cx="5181600" cy="854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Una parte ínfima de la muestra cuenta con seguro policial.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Población con seguro SIS</a:t>
            </a:r>
            <a:endParaRPr/>
          </a:p>
        </p:txBody>
      </p:sp>
      <p:pic>
        <p:nvPicPr>
          <p:cNvPr id="171" name="Google Shape;17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781" y="1954931"/>
            <a:ext cx="5644019" cy="37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 txBox="1"/>
          <p:nvPr>
            <p:ph idx="2" type="body"/>
          </p:nvPr>
        </p:nvSpPr>
        <p:spPr>
          <a:xfrm>
            <a:off x="6385142" y="3368754"/>
            <a:ext cx="5181600" cy="955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 SIS es el seguro con más afiliados en la muestra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Tamaño de la empresa </a:t>
            </a:r>
            <a:endParaRPr/>
          </a:p>
        </p:txBody>
      </p:sp>
      <p:pic>
        <p:nvPicPr>
          <p:cNvPr id="178" name="Google Shape;178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49529"/>
            <a:ext cx="5681711" cy="378780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/>
          <p:nvPr>
            <p:ph idx="2" type="body"/>
          </p:nvPr>
        </p:nvSpPr>
        <p:spPr>
          <a:xfrm>
            <a:off x="6672310" y="3316222"/>
            <a:ext cx="5181600" cy="992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 grueso de la muestra se encuentra en microempresas.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Acceso a agua potable </a:t>
            </a:r>
            <a:endParaRPr/>
          </a:p>
        </p:txBody>
      </p:sp>
      <p:pic>
        <p:nvPicPr>
          <p:cNvPr id="185" name="Google Shape;18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627" y="1916482"/>
            <a:ext cx="5701385" cy="382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 txBox="1"/>
          <p:nvPr>
            <p:ph idx="2" type="body"/>
          </p:nvPr>
        </p:nvSpPr>
        <p:spPr>
          <a:xfrm>
            <a:off x="6447773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Podemos ver gran parte de la muestra cuenta con agua potable.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 llamativo que este grupo no pase del 80%.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Acceso a la electricidad</a:t>
            </a:r>
            <a:endParaRPr/>
          </a:p>
        </p:txBody>
      </p:sp>
      <p:pic>
        <p:nvPicPr>
          <p:cNvPr id="192" name="Google Shape;19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91847"/>
            <a:ext cx="5477114" cy="3670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>
            <p:ph idx="2" type="body"/>
          </p:nvPr>
        </p:nvSpPr>
        <p:spPr>
          <a:xfrm>
            <a:off x="6347566" y="3291170"/>
            <a:ext cx="5181600" cy="980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Casi toda la muestra cuenta con servicios de electricidad.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Acceso a telefono</a:t>
            </a:r>
            <a:endParaRPr/>
          </a:p>
        </p:txBody>
      </p:sp>
      <p:pic>
        <p:nvPicPr>
          <p:cNvPr id="199" name="Google Shape;19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625" y="1941534"/>
            <a:ext cx="5682695" cy="380872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>
            <p:ph idx="2" type="body"/>
          </p:nvPr>
        </p:nvSpPr>
        <p:spPr>
          <a:xfrm>
            <a:off x="6460301" y="3190962"/>
            <a:ext cx="4687864" cy="942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 mayoría de la muestra no cuenta con teléfono.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Acceso a celular</a:t>
            </a:r>
            <a:endParaRPr/>
          </a:p>
        </p:txBody>
      </p:sp>
      <p:pic>
        <p:nvPicPr>
          <p:cNvPr id="206" name="Google Shape;20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411" y="1996907"/>
            <a:ext cx="5581389" cy="374082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/>
          <p:nvPr>
            <p:ph idx="2" type="body"/>
          </p:nvPr>
        </p:nvSpPr>
        <p:spPr>
          <a:xfrm>
            <a:off x="6172202" y="2945160"/>
            <a:ext cx="5181600" cy="967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Casi toda la muestra cuenta con celular.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d010951b9_0_0"/>
          <p:cNvSpPr txBox="1"/>
          <p:nvPr>
            <p:ph type="ctrTitle"/>
          </p:nvPr>
        </p:nvSpPr>
        <p:spPr>
          <a:xfrm>
            <a:off x="1524000" y="522944"/>
            <a:ext cx="9144000" cy="123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/>
              <a:t>Estadística descriptiva</a:t>
            </a:r>
            <a:endParaRPr/>
          </a:p>
        </p:txBody>
      </p:sp>
      <p:pic>
        <p:nvPicPr>
          <p:cNvPr id="90" name="Google Shape;90;g2bd010951b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089" y="2128029"/>
            <a:ext cx="6411826" cy="40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Acceso a televisión</a:t>
            </a:r>
            <a:endParaRPr/>
          </a:p>
        </p:txBody>
      </p:sp>
      <p:pic>
        <p:nvPicPr>
          <p:cNvPr id="213" name="Google Shape;21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586" y="1954061"/>
            <a:ext cx="5637214" cy="378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 txBox="1"/>
          <p:nvPr>
            <p:ph idx="2" type="body"/>
          </p:nvPr>
        </p:nvSpPr>
        <p:spPr>
          <a:xfrm>
            <a:off x="6172202" y="3353518"/>
            <a:ext cx="51816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Poco más de la mitad de la muestra no tiene televisión.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Acceso a internet</a:t>
            </a:r>
            <a:endParaRPr/>
          </a:p>
        </p:txBody>
      </p:sp>
      <p:pic>
        <p:nvPicPr>
          <p:cNvPr id="220" name="Google Shape;22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83" y="1954060"/>
            <a:ext cx="5645317" cy="3783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>
            <p:ph idx="2" type="body"/>
          </p:nvPr>
        </p:nvSpPr>
        <p:spPr>
          <a:xfrm>
            <a:off x="6172202" y="3044207"/>
            <a:ext cx="51816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Menos de la mitad de la muestra muestra acceso a servicios de internet.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Gastos mensuales vs edad</a:t>
            </a:r>
            <a:endParaRPr/>
          </a:p>
        </p:txBody>
      </p:sp>
      <p:pic>
        <p:nvPicPr>
          <p:cNvPr id="227" name="Google Shape;22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4852"/>
            <a:ext cx="5181600" cy="419288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Tendencia positiva hasta pasados los 30 años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Máximo outlier de gastos es una persona de 60 años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Tendencia decreciente posterior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7968" y="383601"/>
            <a:ext cx="6813564" cy="6090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2bcfabb113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425" y="1680575"/>
            <a:ext cx="7105650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bcfabb1139_0_0"/>
          <p:cNvSpPr txBox="1"/>
          <p:nvPr>
            <p:ph type="title"/>
          </p:nvPr>
        </p:nvSpPr>
        <p:spPr>
          <a:xfrm>
            <a:off x="1145725" y="354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Entrenamiento del modelo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cfabb1139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Evaluación de Métricas</a:t>
            </a:r>
            <a:endParaRPr/>
          </a:p>
        </p:txBody>
      </p:sp>
      <p:pic>
        <p:nvPicPr>
          <p:cNvPr id="245" name="Google Shape;245;g2bcfabb113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04475"/>
            <a:ext cx="10515600" cy="28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2bdea3956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50" y="664975"/>
            <a:ext cx="42957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bdea395682_0_0"/>
          <p:cNvSpPr txBox="1"/>
          <p:nvPr/>
        </p:nvSpPr>
        <p:spPr>
          <a:xfrm>
            <a:off x="306850" y="151025"/>
            <a:ext cx="3997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Lasso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2bdea3956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275" y="859725"/>
            <a:ext cx="42862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bdea3956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25" y="4160025"/>
            <a:ext cx="428625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bdea395682_0_0"/>
          <p:cNvSpPr txBox="1"/>
          <p:nvPr/>
        </p:nvSpPr>
        <p:spPr>
          <a:xfrm>
            <a:off x="6312625" y="193375"/>
            <a:ext cx="5219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Random Forest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bdea395682_0_0"/>
          <p:cNvSpPr txBox="1"/>
          <p:nvPr/>
        </p:nvSpPr>
        <p:spPr>
          <a:xfrm>
            <a:off x="306850" y="3622075"/>
            <a:ext cx="3997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XGBOOST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g2bdea39568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7325" y="4188600"/>
            <a:ext cx="43148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bdea395682_0_0"/>
          <p:cNvSpPr txBox="1"/>
          <p:nvPr/>
        </p:nvSpPr>
        <p:spPr>
          <a:xfrm>
            <a:off x="6877725" y="3688425"/>
            <a:ext cx="3997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Lineal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cfabb1139_0_15"/>
          <p:cNvSpPr txBox="1"/>
          <p:nvPr>
            <p:ph type="title"/>
          </p:nvPr>
        </p:nvSpPr>
        <p:spPr>
          <a:xfrm>
            <a:off x="971475" y="13492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Elección del Mejor Modelo</a:t>
            </a:r>
            <a:endParaRPr/>
          </a:p>
        </p:txBody>
      </p:sp>
      <p:pic>
        <p:nvPicPr>
          <p:cNvPr id="263" name="Google Shape;263;g2bcfabb113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2909350"/>
            <a:ext cx="57150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Edad</a:t>
            </a:r>
            <a:endParaRPr/>
          </a:p>
        </p:txBody>
      </p:sp>
      <p:pic>
        <p:nvPicPr>
          <p:cNvPr id="96" name="Google Shape;96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74389"/>
            <a:ext cx="5181600" cy="365381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>
            <p:ph idx="2" type="body"/>
          </p:nvPr>
        </p:nvSpPr>
        <p:spPr>
          <a:xfrm>
            <a:off x="6172200" y="2174389"/>
            <a:ext cx="5181600" cy="4002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Máxima edad: 95 años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Hay 53 personas con más de 80 años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es significativo, ya que la muestra es de 52737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es necesario eliminar los outliers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Gastos mensuales</a:t>
            </a:r>
            <a:endParaRPr/>
          </a:p>
        </p:txBody>
      </p:sp>
      <p:pic>
        <p:nvPicPr>
          <p:cNvPr id="103" name="Google Shape;10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07" y="1825625"/>
            <a:ext cx="5501455" cy="36800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Valor máximo: 25838.78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hay como poner un límite “realista” al gasto mensual a simple vista.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 necesario analizarlo con otras variables como el nivel de educación o la edad para hallar incongruencies.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Género</a:t>
            </a:r>
            <a:endParaRPr/>
          </a:p>
        </p:txBody>
      </p:sp>
      <p:pic>
        <p:nvPicPr>
          <p:cNvPr id="115" name="Google Shape;11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833" y="1971721"/>
            <a:ext cx="5618967" cy="376600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>
            <p:ph idx="2" type="body"/>
          </p:nvPr>
        </p:nvSpPr>
        <p:spPr>
          <a:xfrm>
            <a:off x="6447772" y="3216014"/>
            <a:ext cx="5181600" cy="955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 aprecia una brecha de casi 20% entre ambos géneros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Estado Civil</a:t>
            </a:r>
            <a:endParaRPr/>
          </a:p>
        </p:txBody>
      </p:sp>
      <p:pic>
        <p:nvPicPr>
          <p:cNvPr id="122" name="Google Shape;12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74" y="2088184"/>
            <a:ext cx="5744227" cy="38499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>
            <p:ph idx="2" type="body"/>
          </p:nvPr>
        </p:nvSpPr>
        <p:spPr>
          <a:xfrm>
            <a:off x="6297460" y="3328748"/>
            <a:ext cx="5181600" cy="955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Podemos ver que la mayoría de la muestra es gente soltera.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Nivel educativo</a:t>
            </a:r>
            <a:endParaRPr/>
          </a:p>
        </p:txBody>
      </p:sp>
      <p:pic>
        <p:nvPicPr>
          <p:cNvPr id="129" name="Google Shape;12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782" y="2117768"/>
            <a:ext cx="5644019" cy="37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>
            <p:ph idx="2" type="body"/>
          </p:nvPr>
        </p:nvSpPr>
        <p:spPr>
          <a:xfrm>
            <a:off x="6172201" y="2677395"/>
            <a:ext cx="5181600" cy="1944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 mayoría de la muestra cuenta con educación primaria.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Menos del 4% de la muestra cuenta con educación superior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Población de enfermedades crónicas</a:t>
            </a:r>
            <a:endParaRPr/>
          </a:p>
        </p:txBody>
      </p:sp>
      <p:pic>
        <p:nvPicPr>
          <p:cNvPr id="136" name="Google Shape;13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782" y="2139277"/>
            <a:ext cx="5556337" cy="372403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>
            <p:ph idx="2" type="body"/>
          </p:nvPr>
        </p:nvSpPr>
        <p:spPr>
          <a:xfrm>
            <a:off x="6259883" y="3090754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Vemos que una buena parte de la muestra padece de enfermedades crónicas.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2024-02-26T05:00:19Z</dcterms:created>
  <dc:creator>Juan Diego Linares Jaime</dc:creator>
</cp:coreProperties>
</file>