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85" r:id="rId2"/>
  </p:sldMasterIdLst>
  <p:notesMasterIdLst>
    <p:notesMasterId r:id="rId49"/>
  </p:notesMasterIdLst>
  <p:sldIdLst>
    <p:sldId id="269" r:id="rId3"/>
    <p:sldId id="367" r:id="rId4"/>
    <p:sldId id="257" r:id="rId5"/>
    <p:sldId id="428" r:id="rId6"/>
    <p:sldId id="406" r:id="rId7"/>
    <p:sldId id="410" r:id="rId8"/>
    <p:sldId id="430" r:id="rId9"/>
    <p:sldId id="431" r:id="rId10"/>
    <p:sldId id="448" r:id="rId11"/>
    <p:sldId id="455" r:id="rId12"/>
    <p:sldId id="459" r:id="rId13"/>
    <p:sldId id="449" r:id="rId14"/>
    <p:sldId id="450" r:id="rId15"/>
    <p:sldId id="463" r:id="rId16"/>
    <p:sldId id="451" r:id="rId17"/>
    <p:sldId id="452" r:id="rId18"/>
    <p:sldId id="453" r:id="rId19"/>
    <p:sldId id="462" r:id="rId20"/>
    <p:sldId id="456" r:id="rId21"/>
    <p:sldId id="457" r:id="rId22"/>
    <p:sldId id="458" r:id="rId23"/>
    <p:sldId id="461" r:id="rId24"/>
    <p:sldId id="467" r:id="rId25"/>
    <p:sldId id="460" r:id="rId26"/>
    <p:sldId id="464" r:id="rId27"/>
    <p:sldId id="402" r:id="rId28"/>
    <p:sldId id="405" r:id="rId29"/>
    <p:sldId id="421" r:id="rId30"/>
    <p:sldId id="422" r:id="rId31"/>
    <p:sldId id="408" r:id="rId32"/>
    <p:sldId id="412" r:id="rId33"/>
    <p:sldId id="465" r:id="rId34"/>
    <p:sldId id="413" r:id="rId35"/>
    <p:sldId id="415" r:id="rId36"/>
    <p:sldId id="416" r:id="rId37"/>
    <p:sldId id="414" r:id="rId38"/>
    <p:sldId id="417" r:id="rId39"/>
    <p:sldId id="418" r:id="rId40"/>
    <p:sldId id="423" r:id="rId41"/>
    <p:sldId id="466" r:id="rId42"/>
    <p:sldId id="404" r:id="rId43"/>
    <p:sldId id="435" r:id="rId44"/>
    <p:sldId id="437" r:id="rId45"/>
    <p:sldId id="440" r:id="rId46"/>
    <p:sldId id="443" r:id="rId47"/>
    <p:sldId id="43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/>
    <p:restoredTop sz="94654"/>
  </p:normalViewPr>
  <p:slideViewPr>
    <p:cSldViewPr>
      <p:cViewPr varScale="1">
        <p:scale>
          <a:sx n="95" d="100"/>
          <a:sy n="95" d="100"/>
        </p:scale>
        <p:origin x="122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3262-A04C-3540-BD13-6EBA7A753A7A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4D9F-F8B4-FE4C-8B4B-2D48D6F2E8E4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9B8B-E3D7-7940-9AF3-78B0F4E9F7AE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6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27C2-A711-294C-BFC2-635C82375C34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0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B0C-2A3C-3445-AF59-1669D077CC78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0673-E702-6D4B-896B-E55A503A5057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4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4000" y="1692000"/>
            <a:ext cx="8494713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484845" y="6488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00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tIns="1296000" rtlCol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484845" y="648290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654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484845" y="6488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81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 anchor="t" anchorCtr="0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164E-CB0A-E040-8222-A3A5F05D2391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5289-CFFE-F04C-8D68-EE3A65807ABD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ADC5-7B5A-4A4F-BE5D-EF023BC2275F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81E-6E56-6949-A204-C0BAA51956A4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7BD-6661-3B42-A1F6-6A4BB2F3258F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955A-43CD-7D43-BA17-11AF9EDF6B9D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EE3-FC0A-854F-9B08-1FB3B6483A7C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71A3EF1-6B22-184F-8103-D574727575E2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9482E3-0062-E54F-9D58-F40484BAFEAF}" type="datetime2">
              <a:rPr lang="en-HK" altLang="zh-HK" smtClean="0"/>
              <a:t>Monday, February 11,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z="4400" dirty="0">
                <a:solidFill>
                  <a:schemeClr val="bg1"/>
                </a:solidFill>
              </a:rPr>
              <a:t>ITP4512 Enterprise Software</a:t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Lecture </a:t>
            </a:r>
            <a:r>
              <a:rPr lang="en-US" altLang="zh-HK" sz="4400" dirty="0" smtClean="0">
                <a:solidFill>
                  <a:schemeClr val="bg1"/>
                </a:solidFill>
              </a:rPr>
              <a:t>4</a:t>
            </a:r>
            <a:r>
              <a:rPr lang="en-US" altLang="zh-HK" sz="4400" dirty="0">
                <a:solidFill>
                  <a:schemeClr val="bg1"/>
                </a:solidFill>
              </a:rPr>
              <a:t/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 smtClean="0">
                <a:solidFill>
                  <a:schemeClr val="bg1"/>
                </a:solidFill>
              </a:rPr>
              <a:t>Internal Table </a:t>
            </a:r>
            <a:r>
              <a:rPr lang="en-US" altLang="zh-HK" sz="4400" dirty="0" smtClean="0">
                <a:solidFill>
                  <a:schemeClr val="bg1"/>
                </a:solidFill>
              </a:rPr>
              <a:t>&amp; </a:t>
            </a:r>
            <a:r>
              <a:rPr lang="en-US" altLang="zh-HK" sz="4400" dirty="0" smtClean="0">
                <a:solidFill>
                  <a:schemeClr val="bg1"/>
                </a:solidFill>
              </a:rPr>
              <a:t>Open </a:t>
            </a:r>
            <a:r>
              <a:rPr lang="en-US" altLang="zh-HK" sz="4400" dirty="0">
                <a:solidFill>
                  <a:schemeClr val="bg1"/>
                </a:solidFill>
              </a:rPr>
              <a:t>SQL</a:t>
            </a:r>
            <a:endParaRPr lang="en-US" altLang="zh-TW" sz="4400" dirty="0">
              <a:solidFill>
                <a:schemeClr val="bg1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96BB01-989D-4007-86C3-6A71877FC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IT114105 Higher Diploma in Software Engineering</a:t>
            </a:r>
            <a:endParaRPr lang="zh-HK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Work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HK" altLang="zh-HK" b="1" dirty="0"/>
              <a:t>Add</a:t>
            </a:r>
            <a:r>
              <a:rPr lang="en-HK" altLang="zh-HK" dirty="0"/>
              <a:t> record into work area</a:t>
            </a: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CLEAR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mandt = '810'</a:t>
            </a:r>
            <a:r>
              <a:rPr lang="en-US" altLang="zh-HK" dirty="0"/>
              <a:t>. 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carrid = 'QQ'</a:t>
            </a:r>
            <a:r>
              <a:rPr lang="en-US" altLang="zh-HK" dirty="0"/>
              <a:t>.   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carrname = 'QQ Airlines'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endParaRPr lang="en-US" altLang="zh-H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71C037D-619F-3646-9327-B98E4F60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13632"/>
              </p:ext>
            </p:extLst>
          </p:nvPr>
        </p:nvGraphicFramePr>
        <p:xfrm>
          <a:off x="1331640" y="4221088"/>
          <a:ext cx="3619092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 Airlines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6FDB44-D9D0-BA4B-A9CB-B95080F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299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Work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HK" altLang="zh-HK" b="1" dirty="0"/>
              <a:t>Update</a:t>
            </a:r>
            <a:r>
              <a:rPr lang="en-HK" altLang="zh-HK" dirty="0"/>
              <a:t> record into work area</a:t>
            </a:r>
            <a:endParaRPr lang="en-US" altLang="zh-HK" dirty="0"/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B0F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currcode = 'HKD'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endParaRPr lang="en-US" altLang="zh-H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71C037D-619F-3646-9327-B98E4F60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79019"/>
              </p:ext>
            </p:extLst>
          </p:nvPr>
        </p:nvGraphicFramePr>
        <p:xfrm>
          <a:off x="1331640" y="4581128"/>
          <a:ext cx="3619092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B0F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827CADC-4D78-9841-BF6F-6AA739639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46044"/>
              </p:ext>
            </p:extLst>
          </p:nvPr>
        </p:nvGraphicFramePr>
        <p:xfrm>
          <a:off x="1331640" y="2636912"/>
          <a:ext cx="3619092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B0F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1A256D-B475-D844-8148-E2A38A1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6729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4"/>
          </a:xfrm>
        </p:spPr>
        <p:txBody>
          <a:bodyPr>
            <a:normAutofit/>
          </a:bodyPr>
          <a:lstStyle/>
          <a:p>
            <a:r>
              <a:rPr lang="en-US" b="1" dirty="0"/>
              <a:t>LOOP</a:t>
            </a:r>
            <a:r>
              <a:rPr lang="en-US" dirty="0"/>
              <a:t> all records</a:t>
            </a:r>
            <a:endParaRPr lang="pl-PL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HK" altLang="zh-HK" dirty="0"/>
          </a:p>
          <a:p>
            <a:pPr marL="457200" lvl="1" indent="0">
              <a:buNone/>
            </a:pPr>
            <a:endParaRPr lang="en-HK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HK" altLang="zh-HK" dirty="0"/>
              <a:t>﻿WRITE: '#', 5 'ID', 9 'Name'.</a:t>
            </a:r>
          </a:p>
          <a:p>
            <a:pPr marL="457200" lvl="1" indent="0">
              <a:buNone/>
            </a:pPr>
            <a:r>
              <a:rPr lang="en-US" altLang="zh-HK" b="1" dirty="0"/>
              <a:t>LOOP AT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 INTO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﻿	WRITE: /(2) </a:t>
            </a:r>
            <a:r>
              <a:rPr lang="en-US" altLang="zh-HK" b="1" dirty="0"/>
              <a:t>SY-TABIX</a:t>
            </a:r>
            <a:r>
              <a:rPr lang="en-US" altLang="zh-HK" dirty="0"/>
              <a:t> UNDER '#</a:t>
            </a:r>
            <a:r>
              <a:rPr lang="en-HK" altLang="zh-HK" dirty="0"/>
              <a:t>'</a:t>
            </a:r>
            <a:r>
              <a:rPr lang="en-US" altLang="zh-HK" dirty="0"/>
              <a:t>,</a:t>
            </a:r>
          </a:p>
          <a:p>
            <a:pPr marL="457200" lvl="1" indent="0">
              <a:buNone/>
            </a:pPr>
            <a:r>
              <a:rPr lang="en-US" altLang="zh-HK" dirty="0"/>
              <a:t>			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carrid</a:t>
            </a:r>
            <a:r>
              <a:rPr lang="en-US" altLang="zh-HK" dirty="0"/>
              <a:t> UNDER 'ID',</a:t>
            </a:r>
          </a:p>
          <a:p>
            <a:pPr marL="457200" lvl="1" indent="0">
              <a:buNone/>
            </a:pPr>
            <a:r>
              <a:rPr lang="en-US" altLang="zh-HK" dirty="0"/>
              <a:t>			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carrname</a:t>
            </a:r>
            <a:r>
              <a:rPr lang="en-US" altLang="zh-HK" dirty="0"/>
              <a:t> UNDER 'Name</a:t>
            </a:r>
            <a:r>
              <a:rPr lang="en-HK" altLang="zh-HK" dirty="0"/>
              <a:t>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ENDLOOP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SY-TABIX: index of table iteration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15DBD70-E486-6A40-8D26-1217ED32C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93860"/>
              </p:ext>
            </p:extLst>
          </p:nvPr>
        </p:nvGraphicFramePr>
        <p:xfrm>
          <a:off x="1331640" y="2564904"/>
          <a:ext cx="448208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993198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DFC7D89-A8BE-2543-9FA7-BBEE96F2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111239"/>
            <a:ext cx="2700563" cy="7201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680E00AA-A359-FA43-8F12-946392E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592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  <a:r>
              <a:rPr lang="en-US" dirty="0"/>
              <a:t> the records</a:t>
            </a:r>
            <a:endParaRPr lang="pl-PL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marL="457200" lvl="1" indent="0">
              <a:buNone/>
            </a:pPr>
            <a:r>
              <a:rPr lang="en-HK" altLang="zh-HK" dirty="0"/>
              <a:t>﻿</a:t>
            </a:r>
            <a:r>
              <a:rPr lang="en-HK" altLang="zh-HK" b="1" dirty="0"/>
              <a:t>SORT</a:t>
            </a:r>
            <a:r>
              <a:rPr lang="en-HK" altLang="zh-HK" dirty="0"/>
              <a:t> </a:t>
            </a:r>
            <a:r>
              <a:rPr lang="en-HK" altLang="zh-HK" dirty="0">
                <a:solidFill>
                  <a:srgbClr val="FF0000"/>
                </a:solidFill>
              </a:rPr>
              <a:t>itab1</a:t>
            </a:r>
            <a:r>
              <a:rPr lang="en-HK" altLang="zh-HK" dirty="0"/>
              <a:t> </a:t>
            </a:r>
            <a:r>
              <a:rPr lang="en-HK" altLang="zh-HK" b="1" dirty="0"/>
              <a:t>BY</a:t>
            </a:r>
            <a:r>
              <a:rPr lang="en-HK" altLang="zh-HK" dirty="0"/>
              <a:t> </a:t>
            </a:r>
            <a:r>
              <a:rPr lang="en-HK" altLang="zh-HK" dirty="0">
                <a:solidFill>
                  <a:srgbClr val="00B050"/>
                </a:solidFill>
              </a:rPr>
              <a:t>carrname</a:t>
            </a:r>
            <a:r>
              <a:rPr lang="en-HK" altLang="zh-HK" dirty="0"/>
              <a:t> </a:t>
            </a:r>
            <a:r>
              <a:rPr lang="en-HK" altLang="zh-HK" b="1" dirty="0"/>
              <a:t>DESCENDING</a:t>
            </a:r>
            <a:r>
              <a:rPr lang="en-HK" altLang="zh-HK" dirty="0"/>
              <a:t>.</a:t>
            </a:r>
            <a:endParaRPr lang="en-US" altLang="zh-HK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179B702-2E43-3F48-97FE-9F8D8EAC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13775"/>
              </p:ext>
            </p:extLst>
          </p:nvPr>
        </p:nvGraphicFramePr>
        <p:xfrm>
          <a:off x="1331640" y="2626216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55C47ED8-D173-7A42-9C77-506C830D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72959"/>
              </p:ext>
            </p:extLst>
          </p:nvPr>
        </p:nvGraphicFramePr>
        <p:xfrm>
          <a:off x="1331640" y="4941272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2990912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DBD4785-DE22-C341-94B9-9C9C45C3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81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438" y="2222287"/>
            <a:ext cx="3010203" cy="45190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Internal table should be sorted before using </a:t>
            </a:r>
            <a:r>
              <a:rPr lang="en-US" altLang="zh-HK" b="1" dirty="0"/>
              <a:t>control levels</a:t>
            </a:r>
          </a:p>
          <a:p>
            <a:pPr marL="457200" lvl="1" indent="0">
              <a:buNone/>
            </a:pPr>
            <a:r>
              <a:rPr lang="en-US" altLang="zh-HK" dirty="0"/>
              <a:t>﻿SORT itab1 by item.</a:t>
            </a:r>
          </a:p>
          <a:p>
            <a:pPr marL="457200" lvl="1" indent="0">
              <a:buNone/>
            </a:pPr>
            <a:r>
              <a:rPr lang="en-US" altLang="zh-HK" b="1" dirty="0"/>
              <a:t>LOOP</a:t>
            </a:r>
            <a:r>
              <a:rPr lang="en-US" altLang="zh-HK" dirty="0"/>
              <a:t> AT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INTO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  </a:t>
            </a:r>
            <a:r>
              <a:rPr lang="en-US" altLang="zh-HK" b="1" dirty="0">
                <a:solidFill>
                  <a:srgbClr val="00B050"/>
                </a:solidFill>
              </a:rPr>
              <a:t>AT FIRST</a:t>
            </a:r>
            <a:r>
              <a:rPr lang="en-US" altLang="zh-HK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    WRITE 'Summary'.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  </a:t>
            </a:r>
            <a:r>
              <a:rPr lang="en-US" altLang="zh-HK" b="1" dirty="0">
                <a:solidFill>
                  <a:srgbClr val="00B050"/>
                </a:solidFill>
              </a:rPr>
              <a:t>ENDAT</a:t>
            </a:r>
            <a:r>
              <a:rPr lang="en-US" altLang="zh-HK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AT NEW </a:t>
            </a:r>
            <a:r>
              <a:rPr lang="en-US" altLang="zh-HK" dirty="0"/>
              <a:t>item.</a:t>
            </a:r>
          </a:p>
          <a:p>
            <a:pPr marL="457200" lvl="1" indent="0">
              <a:buNone/>
            </a:pPr>
            <a:r>
              <a:rPr lang="en-US" altLang="zh-HK" dirty="0"/>
              <a:t> ﻿ WRITE: /3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-item.</a:t>
            </a:r>
          </a:p>
          <a:p>
            <a:pPr marL="457200" lvl="1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ENDAT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 WRITE: ﻿/10(3)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-stock.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BD2BC2E-5765-4D4A-A195-511BFD0D7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5641" y="2222287"/>
            <a:ext cx="2957013" cy="437506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HK" b="1" dirty="0"/>
              <a:t>  AT END OF </a:t>
            </a:r>
            <a:r>
              <a:rPr lang="en-US" altLang="zh-HK" dirty="0"/>
              <a:t>item.</a:t>
            </a:r>
          </a:p>
          <a:p>
            <a:pPr marL="457200" lvl="1" indent="0">
              <a:buNone/>
            </a:pPr>
            <a:r>
              <a:rPr lang="en-US" altLang="zh-HK" b="1" dirty="0"/>
              <a:t>    SUM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    WRITE: /5 '  sub:', </a:t>
            </a:r>
          </a:p>
          <a:p>
            <a:pPr marL="457200" lvl="1" indent="0">
              <a:buNone/>
            </a:pPr>
            <a:r>
              <a:rPr lang="en-US" altLang="zh-HK" dirty="0"/>
              <a:t>                (3)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-stock.</a:t>
            </a:r>
          </a:p>
          <a:p>
            <a:pPr marL="457200" lvl="1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ENDAT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  </a:t>
            </a:r>
            <a:r>
              <a:rPr lang="en-US" altLang="zh-HK" b="1" dirty="0">
                <a:solidFill>
                  <a:srgbClr val="00B050"/>
                </a:solidFill>
              </a:rPr>
              <a:t>AT LAST</a:t>
            </a:r>
            <a:r>
              <a:rPr lang="en-US" altLang="zh-HK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    </a:t>
            </a:r>
            <a:r>
              <a:rPr lang="en-US" altLang="zh-HK" b="1" dirty="0"/>
              <a:t>SUM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    WRITE: / 'Total:', </a:t>
            </a:r>
          </a:p>
          <a:p>
            <a:pPr marL="457200" lvl="1" indent="0">
              <a:buNone/>
            </a:pPr>
            <a:r>
              <a:rPr lang="en-US" altLang="zh-HK" dirty="0"/>
              <a:t>                9(3)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-stock.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  </a:t>
            </a:r>
            <a:r>
              <a:rPr lang="en-US" altLang="zh-HK" b="1" dirty="0">
                <a:solidFill>
                  <a:srgbClr val="00B050"/>
                </a:solidFill>
              </a:rPr>
              <a:t>ENDAT</a:t>
            </a:r>
            <a:r>
              <a:rPr lang="en-US" altLang="zh-HK" dirty="0">
                <a:solidFill>
                  <a:srgbClr val="00B050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ENDLOOP.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4F9853D-6752-4C49-AA84-C0B3E56B5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63501"/>
              </p:ext>
            </p:extLst>
          </p:nvPr>
        </p:nvGraphicFramePr>
        <p:xfrm>
          <a:off x="6212654" y="1579240"/>
          <a:ext cx="2535810" cy="2209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1120712">
                  <a:extLst>
                    <a:ext uri="{9D8B030D-6E8A-4147-A177-3AD203B41FA5}">
                      <a16:colId xmlns:a16="http://schemas.microsoft.com/office/drawing/2014/main" xmlns="" val="28564157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rgbClr val="00B050"/>
                          </a:solidFill>
                        </a:rPr>
                        <a:t>AT FIRST</a:t>
                      </a:r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zh-HK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>AT NEW</a:t>
                      </a:r>
                      <a:endParaRPr lang="zh-HK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>AT END OF</a:t>
                      </a:r>
                      <a:endParaRPr lang="zh-HK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410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>AT NEW</a:t>
                      </a:r>
                      <a:br>
                        <a:rPr lang="en-US" altLang="zh-HK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>AT END OF</a:t>
                      </a:r>
                      <a:br>
                        <a:rPr lang="en-US" altLang="zh-HK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HK" sz="1200" b="1" dirty="0">
                          <a:solidFill>
                            <a:srgbClr val="00B050"/>
                          </a:solidFill>
                        </a:rPr>
                        <a:t>AT LAST</a:t>
                      </a:r>
                      <a:endParaRPr lang="zh-HK" altLang="en-US" sz="12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9F187AC-6120-DD46-8786-164E291B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80747"/>
            <a:ext cx="1800200" cy="288032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56D7672-A4E0-9F4A-AD9F-86E28806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5828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US" b="1" dirty="0"/>
              <a:t>READ</a:t>
            </a:r>
            <a:r>
              <a:rPr lang="en-US" dirty="0"/>
              <a:t> a single (first) record </a:t>
            </a:r>
            <a:r>
              <a:rPr lang="en-US" b="1" dirty="0"/>
              <a:t>with condition</a:t>
            </a:r>
            <a:endParaRPr lang="pl-PL" altLang="zh-HK" b="1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READ TABLE</a:t>
            </a:r>
            <a:r>
              <a:rPr lang="en-US" altLang="zh-HK" dirty="0"/>
              <a:t> </a:t>
            </a:r>
            <a:r>
              <a:rPr lang="en-HK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</a:t>
            </a:r>
            <a:r>
              <a:rPr lang="en-US" altLang="zh-HK" b="1" dirty="0"/>
              <a:t>INTO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b="1" dirty="0">
                <a:solidFill>
                  <a:srgbClr val="0070C0"/>
                </a:solidFill>
              </a:rPr>
              <a:t> </a:t>
            </a:r>
            <a:r>
              <a:rPr lang="en-US" altLang="zh-HK" b="1" dirty="0"/>
              <a:t>WITH KEY </a:t>
            </a:r>
            <a:r>
              <a:rPr lang="en-US" altLang="zh-HK" dirty="0">
                <a:solidFill>
                  <a:srgbClr val="00B050"/>
                </a:solidFill>
              </a:rPr>
              <a:t>carrname = 'Air Berlin'</a:t>
            </a:r>
            <a:r>
              <a:rPr lang="en-US" altLang="zh-HK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BF52979-B615-314B-BC81-170A2F712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0847"/>
              </p:ext>
            </p:extLst>
          </p:nvPr>
        </p:nvGraphicFramePr>
        <p:xfrm>
          <a:off x="1331640" y="4941168"/>
          <a:ext cx="3801510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0038"/>
              </p:ext>
            </p:extLst>
          </p:nvPr>
        </p:nvGraphicFramePr>
        <p:xfrm>
          <a:off x="1331640" y="2626216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2DDCDF-4A74-8F40-8648-1DB81889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028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US" b="1" dirty="0"/>
              <a:t>READ</a:t>
            </a:r>
            <a:r>
              <a:rPr lang="en-US" dirty="0"/>
              <a:t> a single record with </a:t>
            </a:r>
            <a:r>
              <a:rPr lang="en-US" b="1" dirty="0"/>
              <a:t>INDEX</a:t>
            </a:r>
            <a:endParaRPr lang="pl-PL" altLang="zh-HK" b="1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READ TABLE</a:t>
            </a:r>
            <a:r>
              <a:rPr lang="en-US" altLang="zh-HK" dirty="0"/>
              <a:t> </a:t>
            </a:r>
            <a:r>
              <a:rPr lang="en-HK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</a:t>
            </a:r>
            <a:r>
              <a:rPr lang="en-US" altLang="zh-HK" b="1" dirty="0"/>
              <a:t>INTO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b="1" dirty="0">
                <a:solidFill>
                  <a:srgbClr val="0070C0"/>
                </a:solidFill>
              </a:rPr>
              <a:t> </a:t>
            </a:r>
            <a:r>
              <a:rPr lang="en-US" altLang="zh-HK" b="1" dirty="0"/>
              <a:t>INDEX </a:t>
            </a:r>
            <a:r>
              <a:rPr lang="en-US" altLang="zh-HK" dirty="0">
                <a:solidFill>
                  <a:srgbClr val="00B050"/>
                </a:solidFill>
              </a:rPr>
              <a:t>1</a:t>
            </a:r>
            <a:r>
              <a:rPr lang="en-US" altLang="zh-HK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7BF52979-B615-314B-BC81-170A2F712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22979"/>
              </p:ext>
            </p:extLst>
          </p:nvPr>
        </p:nvGraphicFramePr>
        <p:xfrm>
          <a:off x="1331640" y="4941168"/>
          <a:ext cx="3801510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06121"/>
              </p:ext>
            </p:extLst>
          </p:nvPr>
        </p:nvGraphicFramePr>
        <p:xfrm>
          <a:off x="1331640" y="2626216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rgbClr val="00B050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E8CC96-2567-BC4C-BC5E-AD95BFB1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3634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APPEND</a:t>
            </a:r>
            <a:r>
              <a:rPr lang="en-HK" dirty="0"/>
              <a:t> a new record at the </a:t>
            </a:r>
            <a:r>
              <a:rPr lang="en-HK" b="1" dirty="0"/>
              <a:t>last</a:t>
            </a:r>
            <a:r>
              <a:rPr lang="en-HK" dirty="0"/>
              <a:t> position﻿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APPEND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b="1" dirty="0"/>
              <a:t> TO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dirty="0"/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8863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EBBB0D6-2BED-2A43-A622-F8C9AB1F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05433"/>
              </p:ext>
            </p:extLst>
          </p:nvPr>
        </p:nvGraphicFramePr>
        <p:xfrm>
          <a:off x="5220072" y="2709024"/>
          <a:ext cx="380151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QQ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QQ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7A44904-89F1-E742-A41B-16F09FA6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03605"/>
              </p:ext>
            </p:extLst>
          </p:nvPr>
        </p:nvGraphicFramePr>
        <p:xfrm>
          <a:off x="1321421" y="4786456"/>
          <a:ext cx="3801510" cy="2026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 Airlines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10690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B6F34CC1-9289-6A4F-A51A-E380C26A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6792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COLLECT</a:t>
            </a:r>
            <a:r>
              <a:rPr lang="en-HK" dirty="0"/>
              <a:t> (sum) values of </a:t>
            </a:r>
            <a:r>
              <a:rPr lang="en-HK" b="1" dirty="0"/>
              <a:t>numeric fields </a:t>
            </a:r>
            <a:r>
              <a:rPr lang="en-HK" dirty="0"/>
              <a:t>if key value is found</a:t>
            </a:r>
          </a:p>
          <a:p>
            <a:r>
              <a:rPr lang="en-HK" dirty="0"/>
              <a:t>Otherwise a new record will be created</a:t>
            </a:r>
          </a:p>
          <a:p>
            <a:r>
              <a:rPr lang="en-HK" dirty="0"/>
              <a:t>Assume non-numeric fields are the key</a:t>
            </a:r>
          </a:p>
          <a:p>
            <a:endParaRPr lang="en-HK" b="1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HK" b="1" dirty="0"/>
          </a:p>
          <a:p>
            <a:pPr marL="457200" lvl="1" indent="0">
              <a:buNone/>
            </a:pPr>
            <a:r>
              <a:rPr lang="en-US" b="1" dirty="0"/>
              <a:t>COLLECT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b="1" dirty="0"/>
              <a:t> INTO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8B5B302-3D70-CE43-820E-323839C8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81836"/>
              </p:ext>
            </p:extLst>
          </p:nvPr>
        </p:nvGraphicFramePr>
        <p:xfrm>
          <a:off x="1331640" y="3385800"/>
          <a:ext cx="15182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71465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50FF922C-DCA6-8A43-82ED-179A3245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10676"/>
              </p:ext>
            </p:extLst>
          </p:nvPr>
        </p:nvGraphicFramePr>
        <p:xfrm>
          <a:off x="3779912" y="3385800"/>
          <a:ext cx="151825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71465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56335CBF-ED04-FD4E-A903-6BDF4433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34139"/>
              </p:ext>
            </p:extLst>
          </p:nvPr>
        </p:nvGraphicFramePr>
        <p:xfrm>
          <a:off x="1331640" y="5258008"/>
          <a:ext cx="151825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71465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234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8335-CF2A-AD4A-A786-4C7557D5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33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INSERT</a:t>
            </a:r>
            <a:r>
              <a:rPr lang="en-HK" dirty="0"/>
              <a:t> a new record at a </a:t>
            </a:r>
            <a:r>
              <a:rPr lang="en-HK" b="1" dirty="0"/>
              <a:t>specific</a:t>
            </a:r>
            <a:r>
              <a:rPr lang="en-HK" dirty="0"/>
              <a:t> position﻿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HK" b="1" dirty="0"/>
              <a:t>INSERT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HK" b="1" dirty="0"/>
              <a:t> INTO </a:t>
            </a:r>
            <a:r>
              <a:rPr lang="en-HK" dirty="0">
                <a:solidFill>
                  <a:srgbClr val="FF0000"/>
                </a:solidFill>
              </a:rPr>
              <a:t>itab1</a:t>
            </a:r>
            <a:r>
              <a:rPr lang="en-HK" b="1" dirty="0"/>
              <a:t> INDEX </a:t>
            </a:r>
            <a:r>
              <a:rPr lang="en-HK" dirty="0">
                <a:solidFill>
                  <a:srgbClr val="00B050"/>
                </a:solidFill>
              </a:rPr>
              <a:t>1</a:t>
            </a:r>
            <a:r>
              <a:rPr lang="en-HK" b="1" dirty="0"/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5071"/>
              </p:ext>
            </p:extLst>
          </p:nvPr>
        </p:nvGraphicFramePr>
        <p:xfrm>
          <a:off x="1331640" y="2636912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6EBBB0D6-2BED-2A43-A622-F8C9AB1F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601"/>
              </p:ext>
            </p:extLst>
          </p:nvPr>
        </p:nvGraphicFramePr>
        <p:xfrm>
          <a:off x="5220072" y="2636912"/>
          <a:ext cx="380151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QQ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QQ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7A44904-89F1-E742-A41B-16F09FA6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31320"/>
              </p:ext>
            </p:extLst>
          </p:nvPr>
        </p:nvGraphicFramePr>
        <p:xfrm>
          <a:off x="1321421" y="4786456"/>
          <a:ext cx="3801510" cy="2026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QQ Airlines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29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56007B-EF4B-484A-916B-CD981AC0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19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3699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93DB5-095A-42DB-8F73-012235A4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Module Intended Learning Outcomes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E358C-540B-42B1-A360-303D01BB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US" altLang="zh-HK" dirty="0"/>
              <a:t>perform some common daily operations of major modules of an ERP system;</a:t>
            </a:r>
          </a:p>
          <a:p>
            <a:pPr lvl="1"/>
            <a:r>
              <a:rPr lang="en-US" altLang="zh-HK" dirty="0"/>
              <a:t>customise an ERP system using an appropriate programming environment; and</a:t>
            </a:r>
          </a:p>
          <a:p>
            <a:pPr lvl="1"/>
            <a:r>
              <a:rPr lang="en-US" altLang="zh-HK" dirty="0"/>
              <a:t>develop programs to support the integration of business transactions among business partners in the supply chain.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4581E1-F41C-084F-BD34-0AB24726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399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US" b="1" dirty="0"/>
              <a:t>MODIFY</a:t>
            </a:r>
            <a:r>
              <a:rPr lang="en-US" dirty="0"/>
              <a:t> record with </a:t>
            </a:r>
            <a:r>
              <a:rPr lang="en-US" b="1" dirty="0"/>
              <a:t>INDEX</a:t>
            </a:r>
            <a:endParaRPr lang="pl-PL" altLang="zh-HK" b="1" dirty="0"/>
          </a:p>
          <a:p>
            <a:pPr marL="457200" lvl="1" indent="0">
              <a:buNone/>
            </a:pPr>
            <a:endParaRPr lang="pl-PL" altLang="zh-HK" dirty="0"/>
          </a:p>
          <a:p>
            <a:pPr marL="457200" lvl="1" indent="0">
              <a:buNone/>
            </a:pPr>
            <a:endParaRPr lang="pl-PL" altLang="zh-HK" dirty="0"/>
          </a:p>
          <a:p>
            <a:pPr marL="457200" lvl="1" indent="0">
              <a:buNone/>
            </a:pPr>
            <a:endParaRPr lang="pl-PL" altLang="zh-HK" dirty="0"/>
          </a:p>
          <a:p>
            <a:pPr marL="457200" lvl="1" indent="0">
              <a:buNone/>
            </a:pPr>
            <a:endParaRPr lang="pl-PL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READ TABLE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</a:t>
            </a:r>
            <a:r>
              <a:rPr lang="en-US" altLang="zh-HK" b="1" dirty="0"/>
              <a:t>INTO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 </a:t>
            </a:r>
            <a:r>
              <a:rPr lang="en-US" altLang="zh-HK" b="1" dirty="0"/>
              <a:t>INDEX </a:t>
            </a:r>
            <a:r>
              <a:rPr lang="en-US" altLang="zh-HK" dirty="0">
                <a:solidFill>
                  <a:srgbClr val="00B050"/>
                </a:solidFill>
              </a:rPr>
              <a:t>1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currcode = 'HKD'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b="1" dirty="0"/>
              <a:t>MODIFY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 FROM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b="1" dirty="0"/>
              <a:t> INDEX </a:t>
            </a:r>
            <a:r>
              <a:rPr lang="en-US" altLang="zh-HK" dirty="0">
                <a:solidFill>
                  <a:srgbClr val="00B050"/>
                </a:solidFill>
              </a:rPr>
              <a:t>1</a:t>
            </a:r>
            <a:r>
              <a:rPr lang="en-US" altLang="zh-HK" b="1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CF090D1-5A05-8A47-AB86-2DC8CC244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55998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rgbClr val="00B050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CB2081A-05B0-7E43-8D49-100B57C60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9895"/>
              </p:ext>
            </p:extLst>
          </p:nvPr>
        </p:nvGraphicFramePr>
        <p:xfrm>
          <a:off x="251520" y="5517232"/>
          <a:ext cx="3801510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1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b="0" dirty="0">
                          <a:solidFill>
                            <a:srgbClr val="00B050"/>
                          </a:solidFill>
                          <a:sym typeface="Wingdings" pitchFamily="2" charset="2"/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82378C54-2AF1-DB4B-A10E-6A35C421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92155"/>
              </p:ext>
            </p:extLst>
          </p:nvPr>
        </p:nvGraphicFramePr>
        <p:xfrm>
          <a:off x="4442898" y="508518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  <a:sym typeface="Wingdings" pitchFamily="2" charset="2"/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608ACA72-790D-3648-88A3-8652D7E1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6380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0347"/>
          </a:xfrm>
        </p:spPr>
        <p:txBody>
          <a:bodyPr>
            <a:normAutofit/>
          </a:bodyPr>
          <a:lstStyle/>
          <a:p>
            <a:r>
              <a:rPr lang="en-US" b="1" dirty="0"/>
              <a:t>MODIFY</a:t>
            </a:r>
            <a:r>
              <a:rPr lang="en-US" dirty="0"/>
              <a:t> records with </a:t>
            </a:r>
            <a:r>
              <a:rPr lang="en-US" b="1" dirty="0"/>
              <a:t>conditions</a:t>
            </a:r>
            <a:endParaRPr lang="pl-PL" altLang="zh-HK" b="1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MODIFY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 FROM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b="1" dirty="0"/>
              <a:t> </a:t>
            </a:r>
          </a:p>
          <a:p>
            <a:pPr marL="457200" lvl="1" indent="0">
              <a:buNone/>
            </a:pPr>
            <a:r>
              <a:rPr lang="en-US" altLang="zh-HK" b="1" dirty="0"/>
              <a:t>TRANSPORTING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50"/>
                </a:solidFill>
              </a:rPr>
              <a:t>currcode url </a:t>
            </a:r>
            <a:r>
              <a:rPr lang="en-US" altLang="zh-HK" b="1" dirty="0"/>
              <a:t>WHERE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50"/>
                </a:solidFill>
              </a:rPr>
              <a:t>currcode = 'USD'</a:t>
            </a:r>
            <a:r>
              <a:rPr lang="en-US" altLang="zh-HK" dirty="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D8DCBDE-00AB-6E4F-85BB-4C9E72330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08616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41AB0EA-48DB-2844-B6C8-2CAF05869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00791"/>
              </p:ext>
            </p:extLst>
          </p:nvPr>
        </p:nvGraphicFramePr>
        <p:xfrm>
          <a:off x="5220072" y="2709024"/>
          <a:ext cx="380151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HKD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2BA9DDC-A82C-F24D-900F-26B01F7C5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2785"/>
              </p:ext>
            </p:extLst>
          </p:nvPr>
        </p:nvGraphicFramePr>
        <p:xfrm>
          <a:off x="1331640" y="5157296"/>
          <a:ext cx="448208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993198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rgbClr val="00B050"/>
                          </a:solidFill>
                        </a:rPr>
                        <a:t>X</a:t>
                      </a:r>
                      <a:endParaRPr lang="zh-HK" altLang="en-US" sz="1200" b="0" strike="noStrike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8C96A17-7382-4F48-9588-2C1080B1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8093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DELETE</a:t>
            </a:r>
            <a:r>
              <a:rPr lang="en-HK" dirty="0"/>
              <a:t> records with </a:t>
            </a:r>
            <a:r>
              <a:rPr lang="en-HK" b="1" dirty="0"/>
              <a:t>conditions</a:t>
            </a:r>
            <a:r>
              <a:rPr lang="en-HK" dirty="0"/>
              <a:t>﻿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HK" b="1" dirty="0"/>
              <a:t>DELETE </a:t>
            </a:r>
            <a:r>
              <a:rPr lang="en-HK" dirty="0">
                <a:solidFill>
                  <a:srgbClr val="FF0000"/>
                </a:solidFill>
              </a:rPr>
              <a:t>itab1</a:t>
            </a:r>
            <a:r>
              <a:rPr lang="en-HK" b="1" dirty="0"/>
              <a:t> WHERE </a:t>
            </a:r>
            <a:r>
              <a:rPr lang="en-HK" dirty="0">
                <a:solidFill>
                  <a:srgbClr val="00B050"/>
                </a:solidFill>
              </a:rPr>
              <a:t>currcode = 'EUR'</a:t>
            </a:r>
            <a:r>
              <a:rPr lang="en-HK" dirty="0"/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53714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7A44904-89F1-E742-A41B-16F09FA6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14452"/>
              </p:ext>
            </p:extLst>
          </p:nvPr>
        </p:nvGraphicFramePr>
        <p:xfrm>
          <a:off x="1321421" y="4941168"/>
          <a:ext cx="3801510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0C6FA1-FCD5-8449-BC02-FBDB1A4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699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DELETE</a:t>
            </a:r>
            <a:r>
              <a:rPr lang="en-HK" dirty="0"/>
              <a:t> records with </a:t>
            </a:r>
            <a:r>
              <a:rPr lang="en-HK" b="1" dirty="0"/>
              <a:t>INDEX</a:t>
            </a:r>
            <a:r>
              <a:rPr lang="en-HK" dirty="0"/>
              <a:t>﻿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HK" b="1" dirty="0"/>
              <a:t>DELETE </a:t>
            </a:r>
            <a:r>
              <a:rPr lang="en-HK" dirty="0">
                <a:solidFill>
                  <a:srgbClr val="FF0000"/>
                </a:solidFill>
              </a:rPr>
              <a:t>itab1</a:t>
            </a:r>
            <a:r>
              <a:rPr lang="en-HK" b="1" dirty="0"/>
              <a:t> WHERE INDEX </a:t>
            </a:r>
            <a:r>
              <a:rPr lang="en-HK" dirty="0"/>
              <a:t>1.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5B36FFE-B3CF-0545-9991-03083AED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28085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7A44904-89F1-E742-A41B-16F09FA6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33160"/>
              </p:ext>
            </p:extLst>
          </p:nvPr>
        </p:nvGraphicFramePr>
        <p:xfrm>
          <a:off x="1321421" y="4941168"/>
          <a:ext cx="3801510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0C6FA1-FCD5-8449-BC02-FBDB1A4F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7546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19081"/>
          </a:xfrm>
        </p:spPr>
        <p:txBody>
          <a:bodyPr>
            <a:normAutofit/>
          </a:bodyPr>
          <a:lstStyle/>
          <a:p>
            <a:r>
              <a:rPr lang="en-HK" b="1" dirty="0"/>
              <a:t>DELETE</a:t>
            </a:r>
            <a:r>
              <a:rPr lang="en-HK" dirty="0"/>
              <a:t> </a:t>
            </a:r>
            <a:r>
              <a:rPr lang="en-HK" b="1" dirty="0"/>
              <a:t>adjacent</a:t>
            </a:r>
            <a:r>
              <a:rPr lang="en-HK" dirty="0"/>
              <a:t> </a:t>
            </a:r>
            <a:r>
              <a:rPr lang="en-HK" b="1" dirty="0"/>
              <a:t>duplicate</a:t>
            </a:r>
            <a:r>
              <a:rPr lang="en-HK" dirty="0"/>
              <a:t> records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HK" b="1" dirty="0"/>
          </a:p>
          <a:p>
            <a:pPr marL="457200" lvl="1" indent="0">
              <a:buNone/>
            </a:pPr>
            <a:r>
              <a:rPr lang="en-HK" b="1" dirty="0"/>
              <a:t>DELETE ADJACENT DUPLICATES FROM </a:t>
            </a:r>
            <a:r>
              <a:rPr lang="en-HK" dirty="0">
                <a:solidFill>
                  <a:srgbClr val="FF0000"/>
                </a:solidFill>
              </a:rPr>
              <a:t>itab1</a:t>
            </a:r>
            <a:r>
              <a:rPr lang="en-HK" b="1" dirty="0"/>
              <a:t> COMPARING</a:t>
            </a:r>
            <a:r>
              <a:rPr lang="en-HK" dirty="0"/>
              <a:t> </a:t>
            </a:r>
            <a:r>
              <a:rPr lang="en-HK" dirty="0">
                <a:solidFill>
                  <a:srgbClr val="00B050"/>
                </a:solidFill>
              </a:rPr>
              <a:t>currcode</a:t>
            </a:r>
            <a:r>
              <a:rPr lang="en-HK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8B5B302-3D70-CE43-820E-323839C85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71317"/>
              </p:ext>
            </p:extLst>
          </p:nvPr>
        </p:nvGraphicFramePr>
        <p:xfrm>
          <a:off x="1331640" y="2712576"/>
          <a:ext cx="4482081" cy="194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993198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Canada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7117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669F5155-9E19-5740-89D2-B5AF90D6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72493"/>
              </p:ext>
            </p:extLst>
          </p:nvPr>
        </p:nvGraphicFramePr>
        <p:xfrm>
          <a:off x="1328470" y="5171648"/>
          <a:ext cx="448208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1048068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993198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Canada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711757"/>
                  </a:ext>
                </a:extLst>
              </a:tr>
            </a:tbl>
          </a:graphicData>
        </a:graphic>
      </p:graphicFrame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AEF02E6D-89B0-AC44-A16E-4D2D4C6F4D85}"/>
              </a:ext>
            </a:extLst>
          </p:cNvPr>
          <p:cNvSpPr/>
          <p:nvPr/>
        </p:nvSpPr>
        <p:spPr bwMode="gray">
          <a:xfrm rot="20007955">
            <a:off x="730643" y="3977550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ED71AB-55CD-0A49-BEE7-56EF1B37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6991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HK" b="1" dirty="0"/>
              <a:t>REFRESH</a:t>
            </a:r>
            <a:r>
              <a:rPr lang="en-HK" altLang="zh-HK" dirty="0"/>
              <a:t> – delete </a:t>
            </a:r>
            <a:r>
              <a:rPr lang="en-HK" dirty="0"/>
              <a:t>records</a:t>
            </a:r>
          </a:p>
          <a:p>
            <a:pPr marL="457200" lvl="1" indent="0">
              <a:buNone/>
            </a:pPr>
            <a:endParaRPr lang="en-HK" altLang="zh-HK" b="1" dirty="0"/>
          </a:p>
          <a:p>
            <a:pPr marL="457200" lvl="1" indent="0">
              <a:buNone/>
            </a:pPr>
            <a:endParaRPr lang="en-HK" altLang="zh-HK" b="1" dirty="0"/>
          </a:p>
          <a:p>
            <a:pPr marL="457200" lvl="1" indent="0">
              <a:buNone/>
            </a:pPr>
            <a:endParaRPr lang="en-HK" altLang="zh-HK" b="1" dirty="0"/>
          </a:p>
          <a:p>
            <a:pPr marL="457200" lvl="1" indent="0">
              <a:buNone/>
            </a:pPr>
            <a:endParaRPr lang="en-HK" altLang="zh-HK" b="1" dirty="0"/>
          </a:p>
          <a:p>
            <a:pPr marL="457200" lvl="1" indent="0">
              <a:buNone/>
            </a:pPr>
            <a:endParaRPr lang="en-HK" altLang="zh-HK" b="1" dirty="0"/>
          </a:p>
          <a:p>
            <a:pPr marL="457200" lvl="1" indent="0">
              <a:buNone/>
            </a:pPr>
            <a:r>
              <a:rPr lang="en-HK" altLang="zh-HK" b="1" dirty="0"/>
              <a:t>REFRESH</a:t>
            </a:r>
            <a:r>
              <a:rPr lang="en-HK" altLang="zh-HK" dirty="0"/>
              <a:t> itab1.</a:t>
            </a:r>
            <a:endParaRPr lang="en-US" altLang="zh-HK" dirty="0"/>
          </a:p>
          <a:p>
            <a:pPr lvl="1"/>
            <a:endParaRPr lang="en-HK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B8A2398-6E0F-3546-800E-70637412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71942"/>
              </p:ext>
            </p:extLst>
          </p:nvPr>
        </p:nvGraphicFramePr>
        <p:xfrm>
          <a:off x="1331640" y="2709024"/>
          <a:ext cx="3801510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03AF3714-B4EE-1546-AAC1-5FB4626BC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13283"/>
              </p:ext>
            </p:extLst>
          </p:nvPr>
        </p:nvGraphicFramePr>
        <p:xfrm>
          <a:off x="1331640" y="5013176"/>
          <a:ext cx="38015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14F2B270-BFF3-3B42-ADF3-75C3700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4824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96329B4-8171-4C4E-888F-B3EBFB6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4CDDE97-FB6E-3847-96B5-7C31FADB9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2774A6-74A7-894C-A698-16E149A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0671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B59F888-7215-7B44-9430-D9A7A0F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9A8D9C8-9C9D-0146-B4D0-EA9E7C1A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(1) Retrieve </a:t>
            </a:r>
            <a:r>
              <a:rPr lang="en-US" b="1" dirty="0"/>
              <a:t>all qualified record(s) </a:t>
            </a:r>
            <a:r>
              <a:rPr lang="en-US" dirty="0"/>
              <a:t>with</a:t>
            </a:r>
            <a:r>
              <a:rPr lang="en-US" b="1" dirty="0"/>
              <a:t> SELECT statement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Retrieve the record(s) from the database and </a:t>
            </a:r>
            <a:r>
              <a:rPr lang="en-US" b="1" dirty="0"/>
              <a:t>buffer them with an </a:t>
            </a:r>
            <a:r>
              <a:rPr lang="en-US" b="1" dirty="0">
                <a:solidFill>
                  <a:srgbClr val="FF0000"/>
                </a:solidFill>
              </a:rPr>
              <a:t>internal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Get the records </a:t>
            </a:r>
            <a:r>
              <a:rPr lang="en-US" b="1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internal table</a:t>
            </a:r>
            <a:r>
              <a:rPr lang="en-US" b="1" dirty="0"/>
              <a:t> line </a:t>
            </a:r>
            <a:r>
              <a:rPr lang="en-US" altLang="zh-HK" b="1" dirty="0"/>
              <a:t>by line </a:t>
            </a:r>
            <a:r>
              <a:rPr lang="en-US" dirty="0"/>
              <a:t>and </a:t>
            </a:r>
            <a:r>
              <a:rPr lang="en-US" b="1" dirty="0"/>
              <a:t>buffer them with a </a:t>
            </a:r>
            <a:r>
              <a:rPr lang="en-US" b="1" dirty="0">
                <a:solidFill>
                  <a:srgbClr val="0070C0"/>
                </a:solidFill>
              </a:rPr>
              <a:t>work area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the records </a:t>
            </a:r>
            <a:r>
              <a:rPr lang="en-US" b="1" dirty="0"/>
              <a:t>from the </a:t>
            </a:r>
            <a:r>
              <a:rPr lang="en-US" b="1" dirty="0">
                <a:solidFill>
                  <a:srgbClr val="0070C0"/>
                </a:solidFill>
              </a:rPr>
              <a:t>work area</a:t>
            </a:r>
            <a:endParaRPr lang="en-US" altLang="zh-HK" b="1" dirty="0">
              <a:solidFill>
                <a:srgbClr val="0070C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xmlns="" id="{8B44D6C1-292C-8A4F-BE06-6E749F18A785}"/>
              </a:ext>
            </a:extLst>
          </p:cNvPr>
          <p:cNvSpPr/>
          <p:nvPr/>
        </p:nvSpPr>
        <p:spPr>
          <a:xfrm>
            <a:off x="7849250" y="4974740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D230B3A-89FB-AD47-8D15-6C5B98E80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99628"/>
              </p:ext>
            </p:extLst>
          </p:nvPr>
        </p:nvGraphicFramePr>
        <p:xfrm>
          <a:off x="4626719" y="4786140"/>
          <a:ext cx="2327920" cy="1463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71806454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3110380192"/>
                    </a:ext>
                  </a:extLst>
                </a:gridCol>
              </a:tblGrid>
              <a:tr h="34129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 Table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614965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9612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D347CF2-9500-E34E-A5BF-A7A9B82B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86024"/>
              </p:ext>
            </p:extLst>
          </p:nvPr>
        </p:nvGraphicFramePr>
        <p:xfrm>
          <a:off x="1391193" y="4870084"/>
          <a:ext cx="232792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71806454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3110380192"/>
                    </a:ext>
                  </a:extLst>
                </a:gridCol>
              </a:tblGrid>
              <a:tr h="34129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Area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</a:tbl>
          </a:graphicData>
        </a:graphic>
      </p:graphicFrame>
      <p:sp>
        <p:nvSpPr>
          <p:cNvPr id="12" name="Striped Right Arrow 4">
            <a:extLst>
              <a:ext uri="{FF2B5EF4-FFF2-40B4-BE49-F238E27FC236}">
                <a16:creationId xmlns:a16="http://schemas.microsoft.com/office/drawing/2014/main" xmlns="" id="{E5307AD6-F4C6-5B40-AB28-B87EDAE7A0E3}"/>
              </a:ext>
            </a:extLst>
          </p:cNvPr>
          <p:cNvSpPr/>
          <p:nvPr/>
        </p:nvSpPr>
        <p:spPr bwMode="gray">
          <a:xfrm rot="10261324">
            <a:off x="3300298" y="4551091"/>
            <a:ext cx="1454643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170625C7-9BF5-B343-9BF3-1AA232025A1A}"/>
              </a:ext>
            </a:extLst>
          </p:cNvPr>
          <p:cNvSpPr/>
          <p:nvPr/>
        </p:nvSpPr>
        <p:spPr bwMode="gray">
          <a:xfrm rot="10376726">
            <a:off x="6705217" y="4515495"/>
            <a:ext cx="1200009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Striped Right Arrow 4">
            <a:extLst>
              <a:ext uri="{FF2B5EF4-FFF2-40B4-BE49-F238E27FC236}">
                <a16:creationId xmlns:a16="http://schemas.microsoft.com/office/drawing/2014/main" xmlns="" id="{8C599340-462B-5F47-A141-E505755BCE59}"/>
              </a:ext>
            </a:extLst>
          </p:cNvPr>
          <p:cNvSpPr/>
          <p:nvPr/>
        </p:nvSpPr>
        <p:spPr bwMode="gray">
          <a:xfrm rot="10535583">
            <a:off x="3558518" y="4714167"/>
            <a:ext cx="1040425" cy="424746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Striped Right Arrow 4">
            <a:extLst>
              <a:ext uri="{FF2B5EF4-FFF2-40B4-BE49-F238E27FC236}">
                <a16:creationId xmlns:a16="http://schemas.microsoft.com/office/drawing/2014/main" xmlns="" id="{3249DAB9-D9C5-7448-8021-A85987A816EF}"/>
              </a:ext>
            </a:extLst>
          </p:cNvPr>
          <p:cNvSpPr/>
          <p:nvPr/>
        </p:nvSpPr>
        <p:spPr bwMode="gray">
          <a:xfrm rot="10261324">
            <a:off x="3084753" y="4427759"/>
            <a:ext cx="1756266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Striped Right Arrow 4">
            <a:extLst>
              <a:ext uri="{FF2B5EF4-FFF2-40B4-BE49-F238E27FC236}">
                <a16:creationId xmlns:a16="http://schemas.microsoft.com/office/drawing/2014/main" xmlns="" id="{F6534334-4DBE-3040-9179-57C7BEC51589}"/>
              </a:ext>
            </a:extLst>
          </p:cNvPr>
          <p:cNvSpPr/>
          <p:nvPr/>
        </p:nvSpPr>
        <p:spPr bwMode="gray">
          <a:xfrm rot="10535583">
            <a:off x="626341" y="4965886"/>
            <a:ext cx="1040425" cy="424746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EF12B0-251A-D140-A3D4-E95AA301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61061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B59F888-7215-7B44-9430-D9A7A0F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9A8D9C8-9C9D-0146-B4D0-EA9E7C1A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(2) Retrieve the </a:t>
            </a:r>
            <a:r>
              <a:rPr lang="en-US" b="1" dirty="0"/>
              <a:t>first qualified record </a:t>
            </a:r>
            <a:r>
              <a:rPr lang="en-US" dirty="0"/>
              <a:t>with</a:t>
            </a:r>
            <a:r>
              <a:rPr lang="en-US" b="1" dirty="0"/>
              <a:t> SELECT statement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Retrieve the record from the database and </a:t>
            </a:r>
            <a:r>
              <a:rPr lang="en-US" b="1" dirty="0"/>
              <a:t>buffer them with a </a:t>
            </a:r>
            <a:r>
              <a:rPr lang="en-US" b="1" dirty="0">
                <a:solidFill>
                  <a:srgbClr val="0070C0"/>
                </a:solidFill>
              </a:rPr>
              <a:t>work area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the records </a:t>
            </a:r>
            <a:r>
              <a:rPr lang="en-US" b="1" dirty="0"/>
              <a:t>from the </a:t>
            </a:r>
            <a:r>
              <a:rPr lang="en-US" b="1" dirty="0">
                <a:solidFill>
                  <a:srgbClr val="0070C0"/>
                </a:solidFill>
              </a:rPr>
              <a:t>work area</a:t>
            </a:r>
            <a:endParaRPr lang="en-US" altLang="zh-HK" b="1" dirty="0">
              <a:solidFill>
                <a:srgbClr val="0070C0"/>
              </a:solidFill>
            </a:endParaRPr>
          </a:p>
        </p:txBody>
      </p:sp>
      <p:sp>
        <p:nvSpPr>
          <p:cNvPr id="11" name="Flowchart: Magnetic Disk 5">
            <a:extLst>
              <a:ext uri="{FF2B5EF4-FFF2-40B4-BE49-F238E27FC236}">
                <a16:creationId xmlns:a16="http://schemas.microsoft.com/office/drawing/2014/main" xmlns="" id="{67C1E16B-200B-9242-8903-5E11A866A4BF}"/>
              </a:ext>
            </a:extLst>
          </p:cNvPr>
          <p:cNvSpPr/>
          <p:nvPr/>
        </p:nvSpPr>
        <p:spPr>
          <a:xfrm>
            <a:off x="6178370" y="4807222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5102AF68-6863-8843-A064-EE1E7C49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27899"/>
              </p:ext>
            </p:extLst>
          </p:nvPr>
        </p:nvGraphicFramePr>
        <p:xfrm>
          <a:off x="2964813" y="4646300"/>
          <a:ext cx="232792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71806454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3110380192"/>
                    </a:ext>
                  </a:extLst>
                </a:gridCol>
              </a:tblGrid>
              <a:tr h="34129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Area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</a:tbl>
          </a:graphicData>
        </a:graphic>
      </p:graphicFrame>
      <p:sp>
        <p:nvSpPr>
          <p:cNvPr id="14" name="Striped Right Arrow 4">
            <a:extLst>
              <a:ext uri="{FF2B5EF4-FFF2-40B4-BE49-F238E27FC236}">
                <a16:creationId xmlns:a16="http://schemas.microsoft.com/office/drawing/2014/main" xmlns="" id="{582C7C34-06BC-3948-8E9C-DA78F825F9A4}"/>
              </a:ext>
            </a:extLst>
          </p:cNvPr>
          <p:cNvSpPr/>
          <p:nvPr/>
        </p:nvSpPr>
        <p:spPr bwMode="gray">
          <a:xfrm rot="10261324">
            <a:off x="4955481" y="4452578"/>
            <a:ext cx="1200009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Striped Right Arrow 4">
            <a:extLst>
              <a:ext uri="{FF2B5EF4-FFF2-40B4-BE49-F238E27FC236}">
                <a16:creationId xmlns:a16="http://schemas.microsoft.com/office/drawing/2014/main" xmlns="" id="{E66C8EC2-8F76-864C-A0E5-D89743F7592F}"/>
              </a:ext>
            </a:extLst>
          </p:cNvPr>
          <p:cNvSpPr/>
          <p:nvPr/>
        </p:nvSpPr>
        <p:spPr bwMode="gray">
          <a:xfrm rot="10535583">
            <a:off x="2128670" y="4718906"/>
            <a:ext cx="1040425" cy="424746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E7342C6-0043-2F45-BF2C-082A5011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591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B59F888-7215-7B44-9430-D9A7A0F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9A8D9C8-9C9D-0146-B4D0-EA9E7C1A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(3) Retrieve </a:t>
            </a:r>
            <a:r>
              <a:rPr lang="en-US" b="1" dirty="0"/>
              <a:t>all qualified record(s) </a:t>
            </a:r>
            <a:r>
              <a:rPr lang="en-US" dirty="0"/>
              <a:t>with</a:t>
            </a:r>
            <a:r>
              <a:rPr lang="en-US" b="1" dirty="0"/>
              <a:t> SELECT LOOP: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Retrieve the record(s) from the database </a:t>
            </a:r>
            <a:r>
              <a:rPr lang="en-US" b="1" dirty="0"/>
              <a:t>line </a:t>
            </a:r>
            <a:r>
              <a:rPr lang="en-US" altLang="zh-HK" b="1" dirty="0"/>
              <a:t>by line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buffer them with a work area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the records </a:t>
            </a:r>
            <a:r>
              <a:rPr lang="en-US" b="1" dirty="0"/>
              <a:t>from the </a:t>
            </a:r>
            <a:r>
              <a:rPr lang="en-US" b="1" dirty="0">
                <a:solidFill>
                  <a:srgbClr val="0070C0"/>
                </a:solidFill>
              </a:rPr>
              <a:t>work area</a:t>
            </a:r>
            <a:endParaRPr lang="en-US" altLang="zh-HK" b="1" dirty="0">
              <a:solidFill>
                <a:srgbClr val="0070C0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xmlns="" id="{8B44D6C1-292C-8A4F-BE06-6E749F18A785}"/>
              </a:ext>
            </a:extLst>
          </p:cNvPr>
          <p:cNvSpPr/>
          <p:nvPr/>
        </p:nvSpPr>
        <p:spPr>
          <a:xfrm>
            <a:off x="6300192" y="4797152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D347CF2-9500-E34E-A5BF-A7A9B82B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18529"/>
              </p:ext>
            </p:extLst>
          </p:nvPr>
        </p:nvGraphicFramePr>
        <p:xfrm>
          <a:off x="2926173" y="4830749"/>
          <a:ext cx="232792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1971806454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xmlns="" val="3110380192"/>
                    </a:ext>
                  </a:extLst>
                </a:gridCol>
              </a:tblGrid>
              <a:tr h="34129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Area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</a:tbl>
          </a:graphicData>
        </a:graphic>
      </p:graphicFrame>
      <p:sp>
        <p:nvSpPr>
          <p:cNvPr id="12" name="Striped Right Arrow 4">
            <a:extLst>
              <a:ext uri="{FF2B5EF4-FFF2-40B4-BE49-F238E27FC236}">
                <a16:creationId xmlns:a16="http://schemas.microsoft.com/office/drawing/2014/main" xmlns="" id="{E5307AD6-F4C6-5B40-AB28-B87EDAE7A0E3}"/>
              </a:ext>
            </a:extLst>
          </p:cNvPr>
          <p:cNvSpPr/>
          <p:nvPr/>
        </p:nvSpPr>
        <p:spPr bwMode="gray">
          <a:xfrm rot="10261324">
            <a:off x="4835278" y="4511756"/>
            <a:ext cx="1454643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Striped Right Arrow 4">
            <a:extLst>
              <a:ext uri="{FF2B5EF4-FFF2-40B4-BE49-F238E27FC236}">
                <a16:creationId xmlns:a16="http://schemas.microsoft.com/office/drawing/2014/main" xmlns="" id="{8C599340-462B-5F47-A141-E505755BCE59}"/>
              </a:ext>
            </a:extLst>
          </p:cNvPr>
          <p:cNvSpPr/>
          <p:nvPr/>
        </p:nvSpPr>
        <p:spPr bwMode="gray">
          <a:xfrm rot="10535583">
            <a:off x="5093498" y="4674832"/>
            <a:ext cx="1040425" cy="424746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Striped Right Arrow 4">
            <a:extLst>
              <a:ext uri="{FF2B5EF4-FFF2-40B4-BE49-F238E27FC236}">
                <a16:creationId xmlns:a16="http://schemas.microsoft.com/office/drawing/2014/main" xmlns="" id="{3249DAB9-D9C5-7448-8021-A85987A816EF}"/>
              </a:ext>
            </a:extLst>
          </p:cNvPr>
          <p:cNvSpPr/>
          <p:nvPr/>
        </p:nvSpPr>
        <p:spPr bwMode="gray">
          <a:xfrm rot="10261324">
            <a:off x="4619733" y="4388424"/>
            <a:ext cx="1756266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Striped Right Arrow 4">
            <a:extLst>
              <a:ext uri="{FF2B5EF4-FFF2-40B4-BE49-F238E27FC236}">
                <a16:creationId xmlns:a16="http://schemas.microsoft.com/office/drawing/2014/main" xmlns="" id="{2FC2F882-42FB-204D-8C15-B4A7C09A28DC}"/>
              </a:ext>
            </a:extLst>
          </p:cNvPr>
          <p:cNvSpPr/>
          <p:nvPr/>
        </p:nvSpPr>
        <p:spPr bwMode="gray">
          <a:xfrm rot="10535583">
            <a:off x="2066169" y="4901291"/>
            <a:ext cx="1040425" cy="424746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BE6668D-30FB-B54B-BC96-80157F95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29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405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 Intended Learning Outcomes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HK" altLang="zh-TW" dirty="0"/>
              <a:t>Define data types for Internal Table and Work Area</a:t>
            </a:r>
          </a:p>
          <a:p>
            <a:pPr lvl="1"/>
            <a:r>
              <a:rPr lang="en-HK" altLang="zh-TW" dirty="0"/>
              <a:t>Create Internal Table and Work Area</a:t>
            </a:r>
          </a:p>
          <a:p>
            <a:pPr lvl="1"/>
            <a:r>
              <a:rPr lang="en-HK" altLang="zh-TW" dirty="0"/>
              <a:t>Use Internal Table and Work Area in ABAP</a:t>
            </a:r>
          </a:p>
          <a:p>
            <a:pPr lvl="1"/>
            <a:r>
              <a:rPr lang="en-HK" altLang="zh-TW" dirty="0"/>
              <a:t>Understand the ABAP Dictionary</a:t>
            </a:r>
          </a:p>
          <a:p>
            <a:pPr lvl="1"/>
            <a:r>
              <a:rPr lang="en-HK" altLang="zh-TW" dirty="0"/>
              <a:t>Retrieve records from database</a:t>
            </a:r>
          </a:p>
          <a:p>
            <a:pPr lvl="1"/>
            <a:r>
              <a:rPr lang="en-HK" altLang="zh-TW" dirty="0"/>
              <a:t>Insert, update and delete records in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C0F7FD8-11BC-0F43-887D-5530B1B6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8285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4A688-D3AC-4B62-9748-06E581AA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Records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E35E9-DE60-4BB0-B486-CBD55206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419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HK" altLang="zh-HK" dirty="0"/>
              <a:t>Retrieve Record(s) with SELECT Statement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HK" dirty="0"/>
              <a:t>Read all fields of all records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HK" dirty="0"/>
              <a:t>Read specific records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HK" dirty="0"/>
              <a:t>Read specific fields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HK" dirty="0"/>
              <a:t>Read specific fields with internal table having different structure</a:t>
            </a:r>
          </a:p>
          <a:p>
            <a:pPr>
              <a:buFont typeface="+mj-lt"/>
              <a:buAutoNum type="arabicPeriod"/>
            </a:pPr>
            <a:r>
              <a:rPr lang="en-HK" altLang="zh-HK" dirty="0"/>
              <a:t>Retrieve Single Record with SELECT Statement</a:t>
            </a:r>
            <a:endParaRPr lang="en-US" altLang="zh-HK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HK" dirty="0"/>
              <a:t>Read single (first) record</a:t>
            </a:r>
          </a:p>
          <a:p>
            <a:pPr>
              <a:buFont typeface="+mj-lt"/>
              <a:buAutoNum type="arabicPeriod"/>
            </a:pPr>
            <a:r>
              <a:rPr lang="en-HK" altLang="zh-HK" dirty="0"/>
              <a:t>Retrieve Record(s) with SELECT Loop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HK" altLang="zh-HK" dirty="0"/>
              <a:t>Read records line by line with an user-defined work area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HK" altLang="zh-HK" dirty="0"/>
              <a:t>Read records line by line with a work area created by TABLES</a:t>
            </a:r>
          </a:p>
          <a:p>
            <a:pPr marL="400050">
              <a:buFont typeface="+mj-lt"/>
              <a:buAutoNum type="arabicPeriod"/>
            </a:pPr>
            <a:r>
              <a:rPr lang="en-HK" altLang="zh-HK" dirty="0"/>
              <a:t>Retrieve Record(s) from Multiple Tables</a:t>
            </a:r>
            <a:endParaRPr lang="en-US" altLang="zh-HK" dirty="0"/>
          </a:p>
          <a:p>
            <a:pPr lvl="1"/>
            <a:endParaRPr lang="en-US" altLang="zh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7FB755-2CDD-4B47-8FB2-9A4ECDF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8648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Record(s) with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3"/>
          </a:xfrm>
        </p:spPr>
        <p:txBody>
          <a:bodyPr>
            <a:normAutofit/>
          </a:bodyPr>
          <a:lstStyle/>
          <a:p>
            <a:r>
              <a:rPr lang="en-US" altLang="zh-HK" dirty="0"/>
              <a:t>a) Read all fields of all records (1)</a:t>
            </a:r>
          </a:p>
          <a:p>
            <a:pPr marL="457200" lvl="1" indent="0">
              <a:buNone/>
            </a:pPr>
            <a:r>
              <a:rPr lang="en-US" altLang="zh-HK" dirty="0"/>
              <a:t>TYPES:  BEGIN OF ty_wa,</a:t>
            </a:r>
          </a:p>
          <a:p>
            <a:pPr marL="457200" lvl="1" indent="0">
              <a:buNone/>
            </a:pPr>
            <a:r>
              <a:rPr lang="nb-NO" altLang="zh-HK" dirty="0"/>
              <a:t>		mandt TYPE c LENGTH 3,		</a:t>
            </a:r>
            <a:r>
              <a:rPr lang="en-US" altLang="zh-HK" dirty="0"/>
              <a:t>carrid TYPE c LENGTH 3,</a:t>
            </a:r>
          </a:p>
          <a:p>
            <a:pPr marL="457200" lvl="1" indent="0">
              <a:buNone/>
            </a:pPr>
            <a:r>
              <a:rPr lang="nb-NO" altLang="zh-HK" dirty="0"/>
              <a:t>		</a:t>
            </a:r>
            <a:r>
              <a:rPr lang="en-US" altLang="zh-HK" dirty="0"/>
              <a:t>carrname TYPE c LENGTH 20,	currcode TYPE c LENGTH 5,</a:t>
            </a:r>
          </a:p>
          <a:p>
            <a:pPr marL="457200" lvl="1" indent="0">
              <a:buNone/>
            </a:pPr>
            <a:r>
              <a:rPr lang="nb-NO" altLang="zh-HK" dirty="0"/>
              <a:t>		url TYPE c LENGTH 255,</a:t>
            </a:r>
          </a:p>
          <a:p>
            <a:pPr marL="457200" lvl="1" indent="0">
              <a:buNone/>
            </a:pPr>
            <a:r>
              <a:rPr lang="nb-NO" altLang="zh-HK" dirty="0"/>
              <a:t>	</a:t>
            </a:r>
            <a:r>
              <a:rPr lang="en-US" altLang="zh-HK" dirty="0"/>
              <a:t>END OF ty_wa.</a:t>
            </a:r>
          </a:p>
          <a:p>
            <a:pPr marL="457200" lvl="1" indent="0">
              <a:buNone/>
            </a:pPr>
            <a:r>
              <a:rPr lang="pl-PL" altLang="zh-HK" dirty="0"/>
              <a:t>DATA wa1 TYPE ty_wa.</a:t>
            </a:r>
          </a:p>
          <a:p>
            <a:pPr marL="457200" lvl="1" indent="0">
              <a:buNone/>
            </a:pPr>
            <a:r>
              <a:rPr lang="en-US" altLang="zh-HK" dirty="0"/>
              <a:t>DATA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TYPE TABLE OF ty_wa.</a:t>
            </a:r>
          </a:p>
          <a:p>
            <a:pPr marL="457200" lvl="1" indent="0">
              <a:buNone/>
            </a:pPr>
            <a:endParaRPr lang="zh-HK" altLang="en-US" dirty="0"/>
          </a:p>
          <a:p>
            <a:pPr marL="457200" lvl="1" indent="0">
              <a:buNone/>
            </a:pPr>
            <a:r>
              <a:rPr lang="en-US" altLang="zh-HK" b="1" dirty="0"/>
              <a:t>SELECT * </a:t>
            </a:r>
          </a:p>
          <a:p>
            <a:pPr marL="457200" lvl="1" indent="0">
              <a:buNone/>
            </a:pPr>
            <a:r>
              <a:rPr lang="en-US" altLang="zh-HK" b="1" dirty="0"/>
              <a:t>FROM</a:t>
            </a:r>
            <a:r>
              <a:rPr lang="en-US" altLang="zh-HK" dirty="0"/>
              <a:t> scarr</a:t>
            </a:r>
          </a:p>
          <a:p>
            <a:pPr marL="457200" lvl="1" indent="0">
              <a:buNone/>
            </a:pPr>
            <a:r>
              <a:rPr lang="en-US" altLang="zh-HK" b="1" dirty="0"/>
              <a:t>INTO TABLE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.</a:t>
            </a:r>
            <a:endParaRPr lang="zh-HK" alt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3BD3518-09DA-A549-80E7-B06DE69D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04570"/>
              </p:ext>
            </p:extLst>
          </p:nvPr>
        </p:nvGraphicFramePr>
        <p:xfrm>
          <a:off x="3563888" y="5157192"/>
          <a:ext cx="366495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135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322424136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019D10-BC27-4443-86E5-3EDC863C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4313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Record(s) with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3"/>
          </a:xfrm>
        </p:spPr>
        <p:txBody>
          <a:bodyPr>
            <a:normAutofit/>
          </a:bodyPr>
          <a:lstStyle/>
          <a:p>
            <a:r>
              <a:rPr lang="en-US" altLang="zh-HK" dirty="0"/>
              <a:t>a) Read all fields of all records (2)</a:t>
            </a:r>
          </a:p>
          <a:p>
            <a:pPr marL="457200" lvl="1" indent="0">
              <a:buNone/>
            </a:pPr>
            <a:r>
              <a:rPr lang="pl-PL" altLang="zh-HK" dirty="0"/>
              <a:t>DATA wa1 TYPE scarr.</a:t>
            </a:r>
          </a:p>
          <a:p>
            <a:pPr marL="457200" lvl="1" indent="0">
              <a:buNone/>
            </a:pPr>
            <a:r>
              <a:rPr lang="en-US" altLang="zh-HK" dirty="0"/>
              <a:t>DATA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 LIKE TABLE OF wa1.</a:t>
            </a:r>
            <a:endParaRPr lang="zh-HK" altLang="en-US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SELECT * FROM</a:t>
            </a:r>
            <a:r>
              <a:rPr lang="en-US" altLang="zh-HK" dirty="0"/>
              <a:t> scarr </a:t>
            </a:r>
            <a:r>
              <a:rPr lang="en-US" altLang="zh-HK" b="1" dirty="0"/>
              <a:t>INTO TABLE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.</a:t>
            </a:r>
          </a:p>
          <a:p>
            <a:pPr marL="457200" lvl="1" indent="0">
              <a:buNone/>
            </a:pPr>
            <a:endParaRPr lang="en-HK" altLang="zh-HK" dirty="0"/>
          </a:p>
          <a:p>
            <a:pPr marL="457200" lvl="1" indent="0">
              <a:buNone/>
            </a:pPr>
            <a:r>
              <a:rPr lang="en-HK" altLang="zh-HK" dirty="0"/>
              <a:t>WRITE: 'ID', 9 'Name'.</a:t>
            </a:r>
          </a:p>
          <a:p>
            <a:pPr marL="457200" lvl="1" indent="0">
              <a:buNone/>
            </a:pPr>
            <a:r>
              <a:rPr lang="en-US" altLang="zh-HK" b="1" dirty="0"/>
              <a:t>LOOP AT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b="1" dirty="0"/>
              <a:t> INTO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nb-NO" altLang="zh-HK" dirty="0"/>
              <a:t>	</a:t>
            </a:r>
            <a:r>
              <a:rPr lang="en-US" altLang="zh-HK" dirty="0"/>
              <a:t>WRITE: /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-carrid UNDER 'ID',</a:t>
            </a:r>
          </a:p>
          <a:p>
            <a:pPr marL="457200" lvl="1" indent="0">
              <a:buNone/>
            </a:pPr>
            <a:r>
              <a:rPr lang="nb-NO" altLang="zh-HK" dirty="0"/>
              <a:t>			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-carrname UNDER 'Name</a:t>
            </a:r>
            <a:r>
              <a:rPr lang="en-HK" altLang="zh-HK" dirty="0"/>
              <a:t>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b="1" dirty="0"/>
              <a:t>ENDLOOP</a:t>
            </a:r>
            <a:r>
              <a:rPr lang="en-US" altLang="zh-HK" dirty="0"/>
              <a:t>.</a:t>
            </a:r>
          </a:p>
          <a:p>
            <a:pPr marL="0" indent="0">
              <a:buNone/>
            </a:pPr>
            <a:endParaRPr lang="zh-HK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6EBB0FC-4352-0A49-900A-175FA4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4005" y="5292939"/>
            <a:ext cx="2340523" cy="7201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CC39B6-CD33-3149-BABA-EDCE1A8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4816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Record(s) with SELECT Statement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3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b) Read </a:t>
            </a:r>
            <a:r>
              <a:rPr lang="en-US" altLang="zh-HK" b="1" dirty="0"/>
              <a:t>specific records</a:t>
            </a:r>
          </a:p>
          <a:p>
            <a:pPr marL="457200" lvl="1" indent="0">
              <a:buNone/>
            </a:pPr>
            <a:r>
              <a:rPr lang="en-US" altLang="zh-HK" dirty="0"/>
              <a:t>TYPES:  BEGIN OF ty_wa,</a:t>
            </a:r>
          </a:p>
          <a:p>
            <a:pPr marL="457200" lvl="1" indent="0">
              <a:buNone/>
            </a:pPr>
            <a:r>
              <a:rPr lang="nb-NO" altLang="zh-HK" dirty="0"/>
              <a:t>			</a:t>
            </a:r>
            <a:r>
              <a:rPr lang="en-US" altLang="zh-HK" dirty="0"/>
              <a:t>. . .</a:t>
            </a:r>
            <a:endParaRPr lang="nb-NO" altLang="zh-HK" dirty="0"/>
          </a:p>
          <a:p>
            <a:pPr marL="457200" lvl="1" indent="0">
              <a:buNone/>
            </a:pPr>
            <a:r>
              <a:rPr lang="nb-NO" altLang="zh-HK" dirty="0"/>
              <a:t>		</a:t>
            </a:r>
            <a:r>
              <a:rPr lang="en-US" altLang="zh-HK" dirty="0"/>
              <a:t>END OF ty_wa.</a:t>
            </a:r>
          </a:p>
          <a:p>
            <a:pPr marL="457200" lvl="1" indent="0">
              <a:buNone/>
            </a:pPr>
            <a:r>
              <a:rPr lang="pl-PL" altLang="zh-HK" dirty="0"/>
              <a:t>DATA wa1 TYPE ty_wa.</a:t>
            </a:r>
          </a:p>
          <a:p>
            <a:pPr marL="457200" lvl="1" indent="0">
              <a:buNone/>
            </a:pPr>
            <a:r>
              <a:rPr lang="en-US" altLang="zh-HK" dirty="0"/>
              <a:t>DATA itab1 TYPE TABLE OF ty_wa.</a:t>
            </a:r>
          </a:p>
          <a:p>
            <a:pPr marL="457200" lvl="1" indent="0">
              <a:buNone/>
            </a:pPr>
            <a:endParaRPr lang="zh-HK" altLang="en-US" dirty="0"/>
          </a:p>
          <a:p>
            <a:pPr marL="457200" lvl="1" indent="0">
              <a:buNone/>
            </a:pPr>
            <a:r>
              <a:rPr lang="en-US" altLang="zh-HK" dirty="0"/>
              <a:t>SELECT * FROM scarr INTO TABLE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</a:p>
          <a:p>
            <a:pPr marL="457200" lvl="1" indent="0">
              <a:buNone/>
            </a:pPr>
            <a:r>
              <a:rPr lang="en-US" altLang="zh-HK" b="1" dirty="0"/>
              <a:t>WHERE </a:t>
            </a:r>
            <a:r>
              <a:rPr lang="en-US" altLang="zh-HK" dirty="0">
                <a:solidFill>
                  <a:srgbClr val="00B050"/>
                </a:solidFill>
              </a:rPr>
              <a:t>scarr~currcode = 'USD'</a:t>
            </a:r>
            <a:r>
              <a:rPr lang="en-US" altLang="zh-HK" dirty="0"/>
              <a:t>.</a:t>
            </a:r>
          </a:p>
          <a:p>
            <a:r>
              <a:rPr lang="en-US" altLang="zh-HK" dirty="0"/>
              <a:t>Case sensitive</a:t>
            </a:r>
          </a:p>
          <a:p>
            <a:r>
              <a:rPr lang="en-US" altLang="zh-HK" dirty="0"/>
              <a:t>Tilde(</a:t>
            </a:r>
            <a:r>
              <a:rPr lang="en-US" altLang="zh-HK" b="1" dirty="0"/>
              <a:t>~</a:t>
            </a:r>
            <a:r>
              <a:rPr lang="en-US" altLang="zh-HK" dirty="0"/>
              <a:t>): relationship between table and field in </a:t>
            </a:r>
            <a:r>
              <a:rPr lang="en-US" altLang="zh-HK" b="1" dirty="0"/>
              <a:t>OpenSQL</a:t>
            </a:r>
          </a:p>
          <a:p>
            <a:r>
              <a:rPr lang="en-US" altLang="zh-HK" dirty="0"/>
              <a:t>Spaces are required before and after the equal sign(=)</a:t>
            </a:r>
            <a:endParaRPr lang="zh-HK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C8E655F-FCC7-3848-849E-F5F91437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29921"/>
              </p:ext>
            </p:extLst>
          </p:nvPr>
        </p:nvGraphicFramePr>
        <p:xfrm>
          <a:off x="5299537" y="3789040"/>
          <a:ext cx="366495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19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322424136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C7720-595C-DD41-99F6-11E45EE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65207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Record(s) with SELECT Statement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4303058"/>
          </a:xfrm>
        </p:spPr>
        <p:txBody>
          <a:bodyPr>
            <a:normAutofit/>
          </a:bodyPr>
          <a:lstStyle/>
          <a:p>
            <a:r>
              <a:rPr lang="en-US" altLang="zh-HK" dirty="0"/>
              <a:t>c) Read </a:t>
            </a:r>
            <a:r>
              <a:rPr lang="en-US" altLang="zh-HK" b="1" dirty="0"/>
              <a:t>specific fields</a:t>
            </a:r>
          </a:p>
          <a:p>
            <a:pPr marL="457200" lvl="1" indent="0">
              <a:buNone/>
            </a:pPr>
            <a:r>
              <a:rPr lang="en-US" altLang="zh-HK" dirty="0"/>
              <a:t>TYPES:  BEGIN OF ty_wa,</a:t>
            </a:r>
          </a:p>
          <a:p>
            <a:pPr marL="457200" lvl="1" indent="0">
              <a:buNone/>
            </a:pPr>
            <a:r>
              <a:rPr lang="nb-NO" altLang="zh-HK" dirty="0"/>
              <a:t>			</a:t>
            </a:r>
            <a:r>
              <a:rPr lang="en-US" altLang="zh-HK" dirty="0">
                <a:solidFill>
                  <a:srgbClr val="00B050"/>
                </a:solidFill>
              </a:rPr>
              <a:t>carrid</a:t>
            </a:r>
            <a:r>
              <a:rPr lang="en-US" altLang="zh-HK" b="1" dirty="0"/>
              <a:t> </a:t>
            </a:r>
            <a:r>
              <a:rPr lang="en-US" altLang="zh-HK" dirty="0"/>
              <a:t>TYPE c LENGTH 3,</a:t>
            </a:r>
          </a:p>
          <a:p>
            <a:pPr marL="457200" lvl="1" indent="0">
              <a:buNone/>
            </a:pPr>
            <a:r>
              <a:rPr lang="nb-NO" altLang="zh-HK" dirty="0"/>
              <a:t>			</a:t>
            </a:r>
            <a:r>
              <a:rPr lang="en-US" altLang="zh-HK" dirty="0">
                <a:solidFill>
                  <a:srgbClr val="00B050"/>
                </a:solidFill>
              </a:rPr>
              <a:t>carrname</a:t>
            </a:r>
            <a:r>
              <a:rPr lang="en-US" altLang="zh-HK" b="1" dirty="0"/>
              <a:t> </a:t>
            </a:r>
            <a:r>
              <a:rPr lang="en-US" altLang="zh-HK" dirty="0"/>
              <a:t>TYPE c LENGTH 20,</a:t>
            </a:r>
            <a:endParaRPr lang="nb-NO" altLang="zh-HK" dirty="0"/>
          </a:p>
          <a:p>
            <a:pPr marL="457200" lvl="1" indent="0">
              <a:buNone/>
            </a:pPr>
            <a:r>
              <a:rPr lang="nb-NO" altLang="zh-HK" dirty="0"/>
              <a:t>		</a:t>
            </a:r>
            <a:r>
              <a:rPr lang="en-US" altLang="zh-HK" dirty="0"/>
              <a:t>END OF ty_wa.</a:t>
            </a:r>
          </a:p>
          <a:p>
            <a:pPr marL="457200" lvl="1" indent="0">
              <a:buNone/>
            </a:pPr>
            <a:r>
              <a:rPr lang="pl-PL" altLang="zh-HK" dirty="0"/>
              <a:t>DATA wa1 TYPE ty_wa.</a:t>
            </a:r>
          </a:p>
          <a:p>
            <a:pPr marL="457200" lvl="1" indent="0">
              <a:buNone/>
            </a:pPr>
            <a:r>
              <a:rPr lang="en-US" altLang="zh-HK" dirty="0"/>
              <a:t>DATA itab1 TYPE TABLE OF ty_wa.</a:t>
            </a:r>
          </a:p>
          <a:p>
            <a:pPr marL="457200" lvl="1" indent="0">
              <a:buNone/>
            </a:pPr>
            <a:endParaRPr lang="zh-HK" altLang="en-US" dirty="0"/>
          </a:p>
          <a:p>
            <a:pPr marL="457200" lvl="1" indent="0">
              <a:buNone/>
            </a:pPr>
            <a:r>
              <a:rPr lang="en-US" altLang="zh-HK" b="1" dirty="0"/>
              <a:t>SELECT </a:t>
            </a:r>
            <a:r>
              <a:rPr lang="en-US" altLang="zh-HK" dirty="0">
                <a:solidFill>
                  <a:srgbClr val="00B050"/>
                </a:solidFill>
              </a:rPr>
              <a:t>scarr~carrid carrname</a:t>
            </a:r>
          </a:p>
          <a:p>
            <a:pPr marL="457200" lvl="1" indent="0">
              <a:buNone/>
            </a:pPr>
            <a:r>
              <a:rPr lang="en-US" altLang="zh-HK" dirty="0"/>
              <a:t>FROM scarr INTO TABLE </a:t>
            </a:r>
            <a:r>
              <a:rPr lang="en-US" altLang="zh-HK" dirty="0">
                <a:solidFill>
                  <a:srgbClr val="FF0000"/>
                </a:solidFill>
              </a:rPr>
              <a:t>itab1</a:t>
            </a:r>
            <a:r>
              <a:rPr lang="en-US" altLang="zh-HK" dirty="0"/>
              <a:t>.</a:t>
            </a:r>
          </a:p>
          <a:p>
            <a:r>
              <a:rPr lang="en-US" altLang="zh-HK" b="1" dirty="0"/>
              <a:t>List table field names with space(s)</a:t>
            </a:r>
            <a:endParaRPr lang="zh-HK" alt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9983B75-B919-F84D-B99F-17AFA1893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08061"/>
              </p:ext>
            </p:extLst>
          </p:nvPr>
        </p:nvGraphicFramePr>
        <p:xfrm>
          <a:off x="5436096" y="4293096"/>
          <a:ext cx="1597501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064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322424136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D10066-8E68-E142-B361-755D31B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6500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Record(s) with SELECT Statement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d) Read specific fields </a:t>
            </a:r>
            <a:r>
              <a:rPr lang="en-US" altLang="zh-HK" b="1" dirty="0"/>
              <a:t>with internal table having different structure</a:t>
            </a:r>
          </a:p>
          <a:p>
            <a:pPr marL="457200" lvl="1" indent="0">
              <a:buNone/>
            </a:pPr>
            <a:r>
              <a:rPr lang="en-US" altLang="zh-HK" dirty="0"/>
              <a:t>TYPES:  BEGIN OF ty_wa,</a:t>
            </a:r>
          </a:p>
          <a:p>
            <a:pPr marL="457200" lvl="1" indent="0">
              <a:buNone/>
            </a:pPr>
            <a:r>
              <a:rPr lang="nb-NO" altLang="zh-HK" dirty="0"/>
              <a:t>			mandt TYPE c LENGTH 3,		</a:t>
            </a:r>
            <a:r>
              <a:rPr lang="en-US" altLang="zh-HK" dirty="0">
                <a:solidFill>
                  <a:srgbClr val="00B050"/>
                </a:solidFill>
              </a:rPr>
              <a:t>carrid</a:t>
            </a:r>
            <a:r>
              <a:rPr lang="en-US" altLang="zh-HK" dirty="0"/>
              <a:t> TYPE c LENGTH 3,</a:t>
            </a:r>
          </a:p>
          <a:p>
            <a:pPr marL="457200" lvl="1" indent="0">
              <a:buNone/>
            </a:pPr>
            <a:r>
              <a:rPr lang="nb-NO" altLang="zh-HK" dirty="0"/>
              <a:t>			</a:t>
            </a:r>
            <a:r>
              <a:rPr lang="en-US" altLang="zh-HK" dirty="0">
                <a:solidFill>
                  <a:srgbClr val="00B050"/>
                </a:solidFill>
              </a:rPr>
              <a:t>carrname</a:t>
            </a:r>
            <a:r>
              <a:rPr lang="en-US" altLang="zh-HK" dirty="0"/>
              <a:t> TYPE c LENGTH 20,	currcode TYPE c LENGTH 5,</a:t>
            </a:r>
          </a:p>
          <a:p>
            <a:pPr marL="457200" lvl="1" indent="0">
              <a:buNone/>
            </a:pPr>
            <a:r>
              <a:rPr lang="nb-NO" altLang="zh-HK" dirty="0"/>
              <a:t>			url TYPE c LENGTH 255,</a:t>
            </a:r>
          </a:p>
          <a:p>
            <a:pPr marL="457200" lvl="1" indent="0">
              <a:buNone/>
            </a:pPr>
            <a:r>
              <a:rPr lang="nb-NO" altLang="zh-HK" dirty="0"/>
              <a:t>		</a:t>
            </a:r>
            <a:r>
              <a:rPr lang="en-US" altLang="zh-HK" dirty="0"/>
              <a:t>END OF ty_wa.</a:t>
            </a:r>
          </a:p>
          <a:p>
            <a:pPr marL="457200" lvl="1" indent="0">
              <a:buNone/>
            </a:pPr>
            <a:r>
              <a:rPr lang="pl-PL" altLang="zh-HK" dirty="0"/>
              <a:t>DATA wa1 TYPE ty_wa.</a:t>
            </a:r>
          </a:p>
          <a:p>
            <a:pPr marL="457200" lvl="1" indent="0">
              <a:buNone/>
            </a:pPr>
            <a:r>
              <a:rPr lang="en-US" altLang="zh-HK" dirty="0"/>
              <a:t>DATA itab1 TYPE TABLE OF ty_wa.</a:t>
            </a:r>
          </a:p>
          <a:p>
            <a:pPr marL="457200" lvl="1" indent="0">
              <a:buNone/>
            </a:pPr>
            <a:endParaRPr lang="zh-HK" altLang="en-US" dirty="0"/>
          </a:p>
          <a:p>
            <a:pPr marL="457200" lvl="1" indent="0">
              <a:buNone/>
            </a:pPr>
            <a:r>
              <a:rPr lang="en-US" altLang="zh-HK" b="1" dirty="0"/>
              <a:t>SELECT </a:t>
            </a:r>
            <a:r>
              <a:rPr lang="en-US" altLang="zh-HK" dirty="0">
                <a:solidFill>
                  <a:srgbClr val="00B050"/>
                </a:solidFill>
              </a:rPr>
              <a:t>carrid carrname </a:t>
            </a:r>
          </a:p>
          <a:p>
            <a:pPr marL="457200" lvl="1" indent="0">
              <a:buNone/>
            </a:pPr>
            <a:r>
              <a:rPr lang="en-US" altLang="zh-HK" dirty="0"/>
              <a:t>FROM scarr</a:t>
            </a:r>
          </a:p>
          <a:p>
            <a:pPr marL="457200" lvl="1" indent="0">
              <a:buNone/>
            </a:pPr>
            <a:r>
              <a:rPr lang="en-US" altLang="zh-HK" b="1" dirty="0"/>
              <a:t>INTO CORRESPONDING FIELDS OF TABLE </a:t>
            </a:r>
            <a:r>
              <a:rPr lang="en-US" altLang="zh-HK" dirty="0"/>
              <a:t>itab1.</a:t>
            </a:r>
          </a:p>
          <a:p>
            <a:r>
              <a:rPr lang="en-US" altLang="zh-HK" dirty="0"/>
              <a:t>Try to buffer data into the fields </a:t>
            </a:r>
            <a:r>
              <a:rPr lang="en-US" altLang="zh-HK" b="1" dirty="0"/>
              <a:t>with the same names</a:t>
            </a:r>
            <a:endParaRPr lang="zh-HK" alt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BDD4877-7377-4BA0-BFD6-A381B7625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26607"/>
              </p:ext>
            </p:extLst>
          </p:nvPr>
        </p:nvGraphicFramePr>
        <p:xfrm>
          <a:off x="5220072" y="4314683"/>
          <a:ext cx="3619092" cy="156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dirty="0"/>
                        <a:t>itab1</a:t>
                      </a:r>
                      <a:endParaRPr lang="zh-HK" altLang="en-US" sz="12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251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mandt</a:t>
                      </a:r>
                      <a:endParaRPr lang="zh-HK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currcode</a:t>
                      </a:r>
                      <a:endParaRPr lang="zh-HK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/>
                        <a:t>url</a:t>
                      </a:r>
                      <a:endParaRPr lang="zh-HK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endParaRPr lang="zh-HK" altLang="en-US" sz="1200"/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322424136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4A38C5-9601-3149-BCC4-868DCE27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92502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Retrieve Single Record with SELECT Statement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591089"/>
          </a:xfrm>
        </p:spPr>
        <p:txBody>
          <a:bodyPr>
            <a:normAutofit/>
          </a:bodyPr>
          <a:lstStyle/>
          <a:p>
            <a:r>
              <a:rPr lang="en-US" altLang="zh-HK" dirty="0"/>
              <a:t>a) Read </a:t>
            </a:r>
            <a:r>
              <a:rPr lang="en-US" altLang="zh-HK" b="1" dirty="0"/>
              <a:t>single (first) record</a:t>
            </a:r>
            <a:endParaRPr lang="en-US" altLang="zh-HK" dirty="0"/>
          </a:p>
          <a:p>
            <a:pPr marL="457200" lvl="1" indent="0">
              <a:buNone/>
            </a:pPr>
            <a:r>
              <a:rPr lang="pl-PL" altLang="zh-HK" dirty="0"/>
              <a:t>DATA </a:t>
            </a:r>
            <a:r>
              <a:rPr lang="pl-PL" altLang="zh-HK" dirty="0">
                <a:solidFill>
                  <a:srgbClr val="0070C0"/>
                </a:solidFill>
              </a:rPr>
              <a:t>wa1</a:t>
            </a:r>
            <a:r>
              <a:rPr lang="pl-PL" altLang="zh-HK" dirty="0"/>
              <a:t> TYPE scarr.</a:t>
            </a:r>
          </a:p>
          <a:p>
            <a:pPr marL="457200" lvl="1" indent="0">
              <a:buNone/>
            </a:pPr>
            <a:endParaRPr lang="zh-HK" altLang="en-US" dirty="0"/>
          </a:p>
          <a:p>
            <a:pPr marL="457200" lvl="1" indent="0">
              <a:buNone/>
            </a:pPr>
            <a:r>
              <a:rPr lang="en-US" altLang="zh-HK" b="1" dirty="0"/>
              <a:t>SELECT</a:t>
            </a:r>
            <a:r>
              <a:rPr lang="en-US" altLang="zh-HK" dirty="0"/>
              <a:t> </a:t>
            </a:r>
            <a:r>
              <a:rPr lang="en-US" altLang="zh-HK" b="1" dirty="0"/>
              <a:t>SINGLE</a:t>
            </a:r>
            <a:r>
              <a:rPr lang="en-US" altLang="zh-HK" dirty="0"/>
              <a:t> * </a:t>
            </a:r>
          </a:p>
          <a:p>
            <a:pPr marL="457200" lvl="1" indent="0">
              <a:buNone/>
            </a:pPr>
            <a:r>
              <a:rPr lang="en-US" altLang="zh-HK" dirty="0"/>
              <a:t>FROM scarr</a:t>
            </a:r>
          </a:p>
          <a:p>
            <a:pPr marL="457200" lvl="1" indent="0">
              <a:buNone/>
            </a:pPr>
            <a:r>
              <a:rPr lang="en-US" altLang="zh-HK" dirty="0"/>
              <a:t>INTO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		" </a:t>
            </a:r>
            <a:r>
              <a:rPr lang="en-US" altLang="zh-HK" b="1" dirty="0"/>
              <a:t>no TABLE</a:t>
            </a:r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r>
              <a:rPr lang="en-US" altLang="zh-HK" dirty="0"/>
              <a:t>WRITE: 'ID', 5 'Name'.</a:t>
            </a:r>
          </a:p>
          <a:p>
            <a:pPr marL="457200" lvl="1" indent="0">
              <a:buNone/>
            </a:pPr>
            <a:r>
              <a:rPr lang="en-US" altLang="zh-HK" dirty="0"/>
              <a:t>WRITE: / wa1-carrid UNDER 'ID',</a:t>
            </a:r>
          </a:p>
          <a:p>
            <a:pPr marL="457200" lvl="1" indent="0">
              <a:buNone/>
            </a:pPr>
            <a:r>
              <a:rPr lang="nb-NO" altLang="zh-HK" dirty="0"/>
              <a:t>		</a:t>
            </a:r>
            <a:r>
              <a:rPr lang="en-US" altLang="zh-HK" dirty="0"/>
              <a:t>wa1-carrname UNDER 'Name'.</a:t>
            </a:r>
          </a:p>
          <a:p>
            <a:pPr marL="0" indent="0">
              <a:buNone/>
            </a:pPr>
            <a:endParaRPr lang="zh-HK" alt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B7F7887-BEEF-7441-AABA-9D54B2E35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3459"/>
              </p:ext>
            </p:extLst>
          </p:nvPr>
        </p:nvGraphicFramePr>
        <p:xfrm>
          <a:off x="5046222" y="3573016"/>
          <a:ext cx="3619092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8672C5A-4AB2-BA42-B785-767C74AD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62" y="5637153"/>
            <a:ext cx="2682811" cy="55746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B03A856-2AE9-CD4F-92B6-EB0F0816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5541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Retrieve Record(s) with SELECT Loop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a) Read records </a:t>
            </a:r>
            <a:r>
              <a:rPr lang="en-US" altLang="zh-HK" b="1" dirty="0"/>
              <a:t>line by line </a:t>
            </a:r>
            <a:r>
              <a:rPr lang="en-US" altLang="zh-HK" dirty="0"/>
              <a:t>with a work area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pl-PL" altLang="zh-HK" dirty="0"/>
              <a:t>DATA </a:t>
            </a:r>
            <a:r>
              <a:rPr lang="pl-PL" altLang="zh-HK" dirty="0">
                <a:solidFill>
                  <a:srgbClr val="0070C0"/>
                </a:solidFill>
              </a:rPr>
              <a:t>wa1</a:t>
            </a:r>
            <a:r>
              <a:rPr lang="pl-PL" altLang="zh-HK" dirty="0"/>
              <a:t> TYPE scarr.</a:t>
            </a:r>
          </a:p>
          <a:p>
            <a:pPr marL="457200" lvl="1" indent="0">
              <a:buNone/>
            </a:pPr>
            <a:endParaRPr lang="pl-PL" altLang="zh-HK" dirty="0"/>
          </a:p>
          <a:p>
            <a:pPr marL="457200" lvl="1" indent="0">
              <a:buNone/>
            </a:pPr>
            <a:r>
              <a:rPr lang="en-US" altLang="zh-HK" b="1" dirty="0"/>
              <a:t>SELECT</a:t>
            </a:r>
            <a:r>
              <a:rPr lang="en-US" altLang="zh-HK" dirty="0"/>
              <a:t> * </a:t>
            </a:r>
            <a:r>
              <a:rPr lang="en-US" altLang="zh-HK" b="1" dirty="0"/>
              <a:t>FROM</a:t>
            </a:r>
            <a:r>
              <a:rPr lang="en-US" altLang="zh-HK" dirty="0"/>
              <a:t> scarr </a:t>
            </a:r>
            <a:r>
              <a:rPr lang="en-US" altLang="zh-HK" b="1" dirty="0"/>
              <a:t>INTO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.	" OpenSQL</a:t>
            </a:r>
          </a:p>
          <a:p>
            <a:pPr marL="457200" lvl="1" indent="0">
              <a:buNone/>
            </a:pPr>
            <a:r>
              <a:rPr lang="nb-NO" altLang="zh-HK" dirty="0"/>
              <a:t>	</a:t>
            </a:r>
            <a:r>
              <a:rPr lang="en-US" altLang="zh-HK" dirty="0"/>
              <a:t>WRITE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-carrid. 			" ABAP</a:t>
            </a:r>
          </a:p>
          <a:p>
            <a:pPr marL="457200" lvl="1" indent="0">
              <a:buNone/>
            </a:pPr>
            <a:r>
              <a:rPr lang="en-US" altLang="zh-HK" b="1" dirty="0"/>
              <a:t>ENDSELECT</a:t>
            </a:r>
            <a:r>
              <a:rPr lang="en-US" altLang="zh-HK" dirty="0"/>
              <a:t>.				 	" OpenSQL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3F5BF57-892D-A649-9CA8-D4EC809F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61362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C5653-A6CC-4886-8BBD-6741435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Retrieve Record(s) with SELECT Loop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49D4E2-8190-4EA7-B0D1-4986F308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b) Read records </a:t>
            </a:r>
            <a:r>
              <a:rPr lang="en-US" altLang="zh-HK" b="1" dirty="0"/>
              <a:t>line by line</a:t>
            </a:r>
            <a:r>
              <a:rPr lang="en-US" altLang="zh-HK" dirty="0"/>
              <a:t> with a work area created by </a:t>
            </a:r>
            <a:r>
              <a:rPr lang="en-US" altLang="zh-HK" b="1" dirty="0"/>
              <a:t>TABLES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TABLES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b="1" dirty="0"/>
              <a:t>SELECT</a:t>
            </a:r>
            <a:r>
              <a:rPr lang="en-US" altLang="zh-HK" dirty="0"/>
              <a:t> * FROM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.		" </a:t>
            </a:r>
            <a:r>
              <a:rPr lang="en-US" altLang="zh-HK" b="1" dirty="0"/>
              <a:t>no INTO clause</a:t>
            </a:r>
          </a:p>
          <a:p>
            <a:pPr marL="457200" lvl="1" indent="0">
              <a:buNone/>
            </a:pPr>
            <a:r>
              <a:rPr lang="nb-NO" altLang="zh-HK" dirty="0"/>
              <a:t>	</a:t>
            </a:r>
            <a:r>
              <a:rPr lang="en-US" altLang="zh-HK" dirty="0"/>
              <a:t>WRITE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-carrid.</a:t>
            </a:r>
          </a:p>
          <a:p>
            <a:pPr marL="457200" lvl="1" indent="0">
              <a:buNone/>
            </a:pPr>
            <a:r>
              <a:rPr lang="en-US" altLang="zh-HK" b="1" dirty="0"/>
              <a:t>ENDSELECT</a:t>
            </a:r>
            <a:r>
              <a:rPr lang="en-US" altLang="zh-HK" dirty="0"/>
              <a:t>.</a:t>
            </a:r>
            <a:endParaRPr lang="zh-HK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0438702-85FC-EB4F-AA59-93703720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6910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8A71E4C-6298-DD4A-80B3-B1FA03931418}"/>
              </a:ext>
            </a:extLst>
          </p:cNvPr>
          <p:cNvSpPr txBox="1">
            <a:spLocks/>
          </p:cNvSpPr>
          <p:nvPr/>
        </p:nvSpPr>
        <p:spPr>
          <a:xfrm>
            <a:off x="809997" y="2222286"/>
            <a:ext cx="7524003" cy="44470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﻿TYPES:  BEGIN OF ty_wa,</a:t>
            </a:r>
          </a:p>
          <a:p>
            <a:pPr marL="0" indent="0">
              <a:buNone/>
            </a:pPr>
            <a:r>
              <a:rPr lang="en-US" altLang="zh-HK" dirty="0"/>
              <a:t>     		carrname TYPE c LENGTH 20,</a:t>
            </a:r>
          </a:p>
          <a:p>
            <a:pPr marL="0" indent="0">
              <a:buNone/>
            </a:pPr>
            <a:r>
              <a:rPr lang="en-US" altLang="zh-HK" dirty="0"/>
              <a:t>         	fldate TYPE d,</a:t>
            </a:r>
          </a:p>
          <a:p>
            <a:pPr marL="0" indent="0">
              <a:buNone/>
            </a:pPr>
            <a:r>
              <a:rPr lang="en-US" altLang="zh-HK" dirty="0"/>
              <a:t>             END OF ty_wa.</a:t>
            </a:r>
          </a:p>
          <a:p>
            <a:pPr marL="0" indent="0">
              <a:buNone/>
            </a:pPr>
            <a:r>
              <a:rPr lang="en-US" altLang="zh-HK" dirty="0"/>
              <a:t>DATA itab1 TYPE TABLE OF ty_wa.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SELECT carrname fldate</a:t>
            </a:r>
          </a:p>
          <a:p>
            <a:pPr marL="0" indent="0">
              <a:buNone/>
            </a:pPr>
            <a:r>
              <a:rPr lang="en-US" altLang="zh-HK" dirty="0"/>
              <a:t>FROM scarr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INNER JOIN</a:t>
            </a:r>
            <a:r>
              <a:rPr lang="en-US" altLang="zh-HK" dirty="0"/>
              <a:t> sflight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b="1" dirty="0"/>
              <a:t>ON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b="1" dirty="0">
                <a:solidFill>
                  <a:srgbClr val="00B050"/>
                </a:solidFill>
              </a:rPr>
              <a:t>~</a:t>
            </a:r>
            <a:r>
              <a:rPr lang="en-US" altLang="zh-HK" dirty="0">
                <a:solidFill>
                  <a:srgbClr val="00B050"/>
                </a:solidFill>
              </a:rPr>
              <a:t>mandt </a:t>
            </a:r>
            <a:r>
              <a:rPr lang="en-US" altLang="zh-HK" b="1" dirty="0">
                <a:solidFill>
                  <a:srgbClr val="00B050"/>
                </a:solidFill>
              </a:rPr>
              <a:t>=</a:t>
            </a:r>
            <a:r>
              <a:rPr lang="en-US" altLang="zh-HK" dirty="0">
                <a:solidFill>
                  <a:srgbClr val="00B050"/>
                </a:solidFill>
              </a:rPr>
              <a:t> sflight</a:t>
            </a:r>
            <a:r>
              <a:rPr lang="en-US" altLang="zh-HK" b="1" dirty="0">
                <a:solidFill>
                  <a:srgbClr val="00B050"/>
                </a:solidFill>
              </a:rPr>
              <a:t>~</a:t>
            </a:r>
            <a:r>
              <a:rPr lang="en-US" altLang="zh-HK" dirty="0">
                <a:solidFill>
                  <a:srgbClr val="00B050"/>
                </a:solidFill>
              </a:rPr>
              <a:t>mandt</a:t>
            </a:r>
          </a:p>
          <a:p>
            <a:pPr marL="0" indent="0">
              <a:buNone/>
            </a:pPr>
            <a:r>
              <a:rPr lang="en-US" altLang="zh-HK" dirty="0"/>
              <a:t>    </a:t>
            </a:r>
            <a:r>
              <a:rPr lang="en-US" altLang="zh-HK" b="1" dirty="0"/>
              <a:t>AND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b="1" dirty="0">
                <a:solidFill>
                  <a:srgbClr val="00B050"/>
                </a:solidFill>
              </a:rPr>
              <a:t>~</a:t>
            </a:r>
            <a:r>
              <a:rPr lang="en-US" altLang="zh-HK" dirty="0">
                <a:solidFill>
                  <a:srgbClr val="00B050"/>
                </a:solidFill>
              </a:rPr>
              <a:t>carrid </a:t>
            </a:r>
            <a:r>
              <a:rPr lang="en-US" altLang="zh-HK" b="1" dirty="0">
                <a:solidFill>
                  <a:srgbClr val="00B050"/>
                </a:solidFill>
              </a:rPr>
              <a:t>=</a:t>
            </a:r>
            <a:r>
              <a:rPr lang="en-US" altLang="zh-HK" dirty="0">
                <a:solidFill>
                  <a:srgbClr val="00B050"/>
                </a:solidFill>
              </a:rPr>
              <a:t> sflight</a:t>
            </a:r>
            <a:r>
              <a:rPr lang="en-US" altLang="zh-HK" b="1" dirty="0">
                <a:solidFill>
                  <a:srgbClr val="00B050"/>
                </a:solidFill>
              </a:rPr>
              <a:t>~</a:t>
            </a:r>
            <a:r>
              <a:rPr lang="en-US" altLang="zh-HK" dirty="0">
                <a:solidFill>
                  <a:srgbClr val="00B050"/>
                </a:solidFill>
              </a:rPr>
              <a:t>carrid</a:t>
            </a:r>
          </a:p>
          <a:p>
            <a:pPr marL="0" indent="0">
              <a:buNone/>
            </a:pPr>
            <a:r>
              <a:rPr lang="en-US" altLang="zh-HK" dirty="0"/>
              <a:t>INTO TABLE itab1.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C3392-70B2-3E43-8983-BD69B812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Retrieve Record(s) from Multiple Tables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DEF5AEA-1A73-844B-A715-22302CBB4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14" y="1950225"/>
            <a:ext cx="2980022" cy="16947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83CB15-2059-5541-B6C4-AA743792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861048"/>
            <a:ext cx="4055169" cy="2070856"/>
          </a:xfrm>
          <a:prstGeom prst="rect">
            <a:avLst/>
          </a:prstGeom>
        </p:spPr>
      </p:pic>
      <p:sp>
        <p:nvSpPr>
          <p:cNvPr id="9" name="Striped Right Arrow 4">
            <a:extLst>
              <a:ext uri="{FF2B5EF4-FFF2-40B4-BE49-F238E27FC236}">
                <a16:creationId xmlns:a16="http://schemas.microsoft.com/office/drawing/2014/main" xmlns="" id="{F91BDA1D-4ACC-AE45-9BAF-A912023029C0}"/>
              </a:ext>
            </a:extLst>
          </p:cNvPr>
          <p:cNvSpPr/>
          <p:nvPr/>
        </p:nvSpPr>
        <p:spPr bwMode="gray">
          <a:xfrm rot="20007955">
            <a:off x="5433736" y="3133500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6F263E03-A0BE-504A-86F1-90AAB4C1217F}"/>
              </a:ext>
            </a:extLst>
          </p:cNvPr>
          <p:cNvSpPr/>
          <p:nvPr/>
        </p:nvSpPr>
        <p:spPr bwMode="gray">
          <a:xfrm rot="20007955">
            <a:off x="4425624" y="5175532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D416B92-1444-534D-BEE6-D42D8C7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39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516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3F130CE-ACA4-8D46-92A5-EC8DE4F0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Table and </a:t>
            </a:r>
            <a:br>
              <a:rPr lang="en-US" dirty="0"/>
            </a:br>
            <a:r>
              <a:rPr lang="en-US" dirty="0"/>
              <a:t>Work Area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78FF246-EC5D-0049-85FD-B5628319E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8D99DA6-0457-D847-94AF-E6B8632E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77585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9DE80-665C-8D43-8B21-C5F8D559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SY-SUBRC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78A831-DEB1-AE4C-9160-45187B17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US" dirty="0"/>
              <a:t>Return code</a:t>
            </a:r>
          </a:p>
          <a:p>
            <a:pPr lvl="1"/>
            <a:r>
              <a:rPr lang="en-US" dirty="0"/>
              <a:t>SY-SUBRC = 0 if record is found</a:t>
            </a:r>
          </a:p>
          <a:p>
            <a:pPr lvl="1"/>
            <a:r>
              <a:rPr lang="en-US" dirty="0"/>
              <a:t>SY-SUBRC &lt;&gt; 0 if no record is found / error occurs</a:t>
            </a:r>
          </a:p>
          <a:p>
            <a:pPr marL="457200" lvl="1" indent="0">
              <a:buNone/>
            </a:pPr>
            <a:endParaRPr lang="en-US" altLang="zh-HK" b="1" dirty="0"/>
          </a:p>
          <a:p>
            <a:pPr marL="457200" lvl="1" indent="0">
              <a:buNone/>
            </a:pPr>
            <a:r>
              <a:rPr lang="en-US" altLang="zh-HK" dirty="0"/>
              <a:t>SELECT SINGLE * FROM scarr INTO TABLE ws1.</a:t>
            </a:r>
          </a:p>
          <a:p>
            <a:pPr marL="457200" lvl="1" indent="0">
              <a:buNone/>
            </a:pPr>
            <a:r>
              <a:rPr lang="en-US" altLang="zh-HK" b="1" dirty="0"/>
              <a:t>IF SY-SUBRC &lt;&gt; 0.</a:t>
            </a:r>
          </a:p>
          <a:p>
            <a:pPr marL="457200" lvl="1" indent="0">
              <a:buNone/>
            </a:pPr>
            <a:r>
              <a:rPr lang="en-US" altLang="zh-HK" b="1" dirty="0"/>
              <a:t>	</a:t>
            </a:r>
            <a:r>
              <a:rPr lang="en-US" altLang="zh-HK" dirty="0"/>
              <a:t>WRITE 'No record'.</a:t>
            </a:r>
          </a:p>
          <a:p>
            <a:pPr marL="457200" lvl="1" indent="0">
              <a:buNone/>
            </a:pPr>
            <a:r>
              <a:rPr lang="en-US" altLang="zh-HK" b="1" dirty="0"/>
              <a:t>ELSE.</a:t>
            </a:r>
          </a:p>
          <a:p>
            <a:pPr marL="457200" lvl="1" indent="0">
              <a:buNone/>
            </a:pPr>
            <a:r>
              <a:rPr lang="en-US" altLang="zh-HK" b="1" dirty="0"/>
              <a:t>	</a:t>
            </a:r>
            <a:r>
              <a:rPr lang="en-US" altLang="zh-HK" dirty="0"/>
              <a:t>WRITE: / wa1-carrid … .</a:t>
            </a:r>
          </a:p>
          <a:p>
            <a:pPr marL="457200" lvl="1" indent="0">
              <a:buNone/>
            </a:pPr>
            <a:r>
              <a:rPr lang="en-HK" b="1" dirty="0"/>
              <a:t>ENDIF.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A71156-42FE-D84D-BCA3-C68AA7E6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40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12066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B05889-B9DB-F54C-9457-9F737EE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DELETE, UPDATE, MODIFY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46E8743-7081-E743-9941-4D2F299C2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BEFFF3F-387F-8643-9BED-9033CD8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41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901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319565-0108-4B4F-AE9B-DD29E52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E5C17B-ED6D-5441-AB40-ECC0E47D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</a:t>
            </a:r>
            <a:r>
              <a:rPr lang="en-US" b="1" dirty="0"/>
              <a:t>INSERT</a:t>
            </a:r>
            <a:r>
              <a:rPr lang="en-US" dirty="0"/>
              <a:t> record from </a:t>
            </a:r>
            <a:r>
              <a:rPr lang="en-US" b="1" dirty="0"/>
              <a:t>work area</a:t>
            </a:r>
          </a:p>
          <a:p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INSERT INTO </a:t>
            </a:r>
            <a:r>
              <a:rPr lang="en-US" dirty="0"/>
              <a:t>zscarr </a:t>
            </a:r>
            <a:r>
              <a:rPr lang="en-US" b="1" dirty="0"/>
              <a:t>VALUES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marL="457200" lvl="1" indent="0">
              <a:buNone/>
            </a:pPr>
            <a:r>
              <a:rPr lang="en-US" b="1" dirty="0"/>
              <a:t>INSERT </a:t>
            </a:r>
            <a:r>
              <a:rPr lang="en-US" dirty="0"/>
              <a:t>zscarr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﻿</a:t>
            </a:r>
            <a:r>
              <a:rPr lang="en-US" b="1" dirty="0"/>
              <a:t>INSERT</a:t>
            </a:r>
            <a:r>
              <a:rPr lang="en-US" dirty="0"/>
              <a:t> record from </a:t>
            </a:r>
            <a:r>
              <a:rPr lang="en-US" b="1" dirty="0"/>
              <a:t>internal table</a:t>
            </a:r>
          </a:p>
          <a:p>
            <a:endParaRPr lang="en-HK" b="1" dirty="0"/>
          </a:p>
          <a:p>
            <a:pPr marL="457200" lvl="1" indent="0">
              <a:buNone/>
            </a:pPr>
            <a:r>
              <a:rPr lang="en-HK" b="1" dirty="0"/>
              <a:t>INSERT </a:t>
            </a:r>
            <a:r>
              <a:rPr lang="en-HK" dirty="0"/>
              <a:t>zscarr</a:t>
            </a:r>
            <a:r>
              <a:rPr lang="en-HK" b="1" dirty="0"/>
              <a:t> FROM TABLE </a:t>
            </a:r>
            <a:r>
              <a:rPr lang="en-HK" dirty="0">
                <a:solidFill>
                  <a:srgbClr val="FF0000"/>
                </a:solidFill>
              </a:rPr>
              <a:t>itab1</a:t>
            </a:r>
            <a:r>
              <a:rPr lang="en-HK" b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0D59539-E9FE-3841-A647-3992DF7A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42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92446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319565-0108-4B4F-AE9B-DD29E52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E5C17B-ED6D-5441-AB40-ECC0E47D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4199"/>
          </a:xfrm>
        </p:spPr>
        <p:txBody>
          <a:bodyPr>
            <a:normAutofit/>
          </a:bodyPr>
          <a:lstStyle/>
          <a:p>
            <a:r>
              <a:rPr lang="en-US" dirty="0"/>
              <a:t>Delete records with </a:t>
            </a:r>
            <a:r>
              <a:rPr lang="en-US" b="1" dirty="0"/>
              <a:t>condition</a:t>
            </a:r>
          </a:p>
          <a:p>
            <a:pPr marL="457200" lvl="1" indent="0">
              <a:buNone/>
            </a:pPr>
            <a:r>
              <a:rPr lang="en-US" b="1" dirty="0"/>
              <a:t>DELETE FROM </a:t>
            </a:r>
            <a:r>
              <a:rPr lang="en-US" dirty="0"/>
              <a:t>zscarr</a:t>
            </a:r>
            <a:r>
              <a:rPr lang="en-US" b="1" dirty="0"/>
              <a:t> WHERE </a:t>
            </a:r>
            <a:r>
              <a:rPr lang="en-US" dirty="0"/>
              <a:t>carrname = 'American Airlines'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Delete records with </a:t>
            </a:r>
            <a:r>
              <a:rPr lang="en-US" b="1" dirty="0"/>
              <a:t>key values from work area </a:t>
            </a:r>
          </a:p>
          <a:p>
            <a:pPr marL="457200" lvl="1" indent="0">
              <a:buNone/>
            </a:pPr>
            <a:r>
              <a:rPr lang="en-US" b="1" dirty="0"/>
              <a:t>DELETE </a:t>
            </a:r>
            <a:r>
              <a:rPr lang="en-US" dirty="0"/>
              <a:t>zscarr</a:t>
            </a:r>
            <a:r>
              <a:rPr lang="en-US" b="1" dirty="0"/>
              <a:t> FROM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Delete records with </a:t>
            </a:r>
            <a:r>
              <a:rPr lang="en-US" b="1" dirty="0"/>
              <a:t>key values from internal table </a:t>
            </a:r>
          </a:p>
          <a:p>
            <a:pPr marL="457200" lvl="1" indent="0">
              <a:buNone/>
            </a:pPr>
            <a:r>
              <a:rPr lang="en-US" b="1" dirty="0"/>
              <a:t>DELETE </a:t>
            </a:r>
            <a:r>
              <a:rPr lang="en-US" dirty="0"/>
              <a:t>zscarr</a:t>
            </a:r>
            <a:r>
              <a:rPr lang="en-US" b="1" dirty="0"/>
              <a:t> FROM TABLE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ABE859E-620C-964B-A52D-6A34D847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70871"/>
              </p:ext>
            </p:extLst>
          </p:nvPr>
        </p:nvGraphicFramePr>
        <p:xfrm>
          <a:off x="1331640" y="5229200"/>
          <a:ext cx="380630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5536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00B386C-ED4D-FA43-B2B2-3099B0D7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59874"/>
              </p:ext>
            </p:extLst>
          </p:nvPr>
        </p:nvGraphicFramePr>
        <p:xfrm>
          <a:off x="4942158" y="3324592"/>
          <a:ext cx="380630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5536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F66D014-B331-C54F-90AB-D76AAFA6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43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73687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319565-0108-4B4F-AE9B-DD29E52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E5C17B-ED6D-5441-AB40-ECC0E47D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4199"/>
          </a:xfrm>
        </p:spPr>
        <p:txBody>
          <a:bodyPr>
            <a:normAutofit/>
          </a:bodyPr>
          <a:lstStyle/>
          <a:p>
            <a:r>
              <a:rPr lang="en-US" dirty="0"/>
              <a:t>Update records with </a:t>
            </a:r>
            <a:r>
              <a:rPr lang="en-US" b="1" dirty="0"/>
              <a:t>value list</a:t>
            </a:r>
          </a:p>
          <a:p>
            <a:pPr marL="457200" lvl="1" indent="0">
              <a:buNone/>
            </a:pPr>
            <a:r>
              <a:rPr lang="en-US" b="1" dirty="0"/>
              <a:t>UDPATE </a:t>
            </a:r>
            <a:r>
              <a:rPr lang="en-US" dirty="0"/>
              <a:t>zscarr</a:t>
            </a:r>
            <a:r>
              <a:rPr lang="en-US" b="1" dirty="0"/>
              <a:t> SET </a:t>
            </a:r>
            <a:r>
              <a:rPr lang="en-US" dirty="0"/>
              <a:t>currcode = 'HKD' </a:t>
            </a:r>
            <a:r>
              <a:rPr lang="en-US" b="1" dirty="0"/>
              <a:t>WHERE </a:t>
            </a:r>
            <a:r>
              <a:rPr lang="en-US" dirty="0"/>
              <a:t>currcode = 'USD'.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records with </a:t>
            </a:r>
            <a:r>
              <a:rPr lang="en-US" b="1" dirty="0"/>
              <a:t>work area</a:t>
            </a:r>
          </a:p>
          <a:p>
            <a:pPr marL="457200" lvl="1" indent="0">
              <a:buNone/>
            </a:pPr>
            <a:r>
              <a:rPr lang="en-US" dirty="0"/>
              <a:t>DATA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 TYPE </a:t>
            </a:r>
            <a:r>
              <a:rPr lang="en-US" dirty="0">
                <a:solidFill>
                  <a:srgbClr val="00B050"/>
                </a:solidFill>
              </a:rPr>
              <a:t>zscarr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SELECT SINGLE * INTO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zscarr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carrid = 'AA'.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-carrname = 'AA Airlines'.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UPDATE </a:t>
            </a:r>
            <a:r>
              <a:rPr lang="en-US" dirty="0">
                <a:solidFill>
                  <a:srgbClr val="00B050"/>
                </a:solidFill>
              </a:rPr>
              <a:t>zscarr</a:t>
            </a:r>
            <a:r>
              <a:rPr lang="en-US" b="1" dirty="0"/>
              <a:t> FROM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b="1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2232CFE-322E-2F42-B3BE-A63E1BFE5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742465"/>
              </p:ext>
            </p:extLst>
          </p:nvPr>
        </p:nvGraphicFramePr>
        <p:xfrm>
          <a:off x="4230443" y="4581128"/>
          <a:ext cx="3664951" cy="2118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zscarr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6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b="0" strike="sngStrike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</a:p>
                    <a:p>
                      <a:pPr algn="ctr"/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  <a:p>
                      <a:pPr algn="ctr"/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12206262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34955C-CFEE-4847-82A6-0A8FC25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44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93603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D319565-0108-4B4F-AE9B-DD29E52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6E5C17B-ED6D-5441-AB40-ECC0E47D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4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Update records with </a:t>
            </a:r>
            <a:r>
              <a:rPr lang="en-US" b="1" dirty="0"/>
              <a:t>internal table</a:t>
            </a:r>
          </a:p>
          <a:p>
            <a:pPr marL="457200" lvl="1" indent="0">
              <a:buNone/>
            </a:pPr>
            <a:r>
              <a:rPr lang="en-US" dirty="0"/>
              <a:t>DATA: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dirty="0"/>
              <a:t> TYPE zscarr,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dirty="0">
                <a:solidFill>
                  <a:srgbClr val="FF0000"/>
                </a:solidFill>
              </a:rPr>
              <a:t> itab1</a:t>
            </a:r>
            <a:r>
              <a:rPr lang="en-US" dirty="0"/>
              <a:t> LIKE TABLE OF zscarr.</a:t>
            </a:r>
          </a:p>
          <a:p>
            <a:pPr marL="457200" lvl="1" indent="0">
              <a:buNone/>
            </a:pPr>
            <a:r>
              <a:rPr lang="en-US" dirty="0"/>
              <a:t>SELECT * INTO TABLE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zscarr </a:t>
            </a:r>
            <a:r>
              <a:rPr lang="en-US" b="1" dirty="0"/>
              <a:t>WHERE</a:t>
            </a:r>
            <a:r>
              <a:rPr lang="en-US" dirty="0"/>
              <a:t> currcode = 'USD</a:t>
            </a:r>
            <a:r>
              <a:rPr lang="en-US" altLang="zh-HK" dirty="0"/>
              <a:t>'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LOOP AT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b="1" dirty="0"/>
              <a:t> INTO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currcode</a:t>
            </a:r>
            <a:r>
              <a:rPr lang="en-US" altLang="zh-HK" dirty="0"/>
              <a:t> = 'HKD'.</a:t>
            </a:r>
          </a:p>
          <a:p>
            <a:pPr marL="457200" lvl="1" indent="0">
              <a:buNone/>
            </a:pPr>
            <a:r>
              <a:rPr lang="en-US" b="1" dirty="0"/>
              <a:t>	MODIFY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b="1" dirty="0"/>
              <a:t> FROM </a:t>
            </a:r>
            <a:r>
              <a:rPr lang="en-US" dirty="0">
                <a:solidFill>
                  <a:srgbClr val="0070C0"/>
                </a:solidFill>
              </a:rPr>
              <a:t>wa1</a:t>
            </a:r>
            <a:endParaRPr lang="en-US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b="1" dirty="0"/>
              <a:t>			INDEX SY-TABIX.</a:t>
            </a:r>
          </a:p>
          <a:p>
            <a:pPr marL="457200" lvl="1" indent="0">
              <a:buNone/>
            </a:pPr>
            <a:r>
              <a:rPr lang="en-US" b="1" dirty="0"/>
              <a:t>ENDLOOP.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UPDATE </a:t>
            </a:r>
            <a:r>
              <a:rPr lang="en-US" dirty="0"/>
              <a:t>zscarr</a:t>
            </a:r>
            <a:r>
              <a:rPr lang="en-US" b="1" dirty="0"/>
              <a:t> FROM TABLE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b="1" dirty="0"/>
              <a:t>.</a:t>
            </a:r>
          </a:p>
        </p:txBody>
      </p:sp>
      <p:sp>
        <p:nvSpPr>
          <p:cNvPr id="9" name="Striped Right Arrow 4">
            <a:extLst>
              <a:ext uri="{FF2B5EF4-FFF2-40B4-BE49-F238E27FC236}">
                <a16:creationId xmlns:a16="http://schemas.microsoft.com/office/drawing/2014/main" xmlns="" id="{269D2D48-8A77-584D-B89F-56CA80A0F459}"/>
              </a:ext>
            </a:extLst>
          </p:cNvPr>
          <p:cNvSpPr/>
          <p:nvPr/>
        </p:nvSpPr>
        <p:spPr bwMode="gray">
          <a:xfrm rot="4407028">
            <a:off x="7415400" y="1015929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495202A-53D2-FB4E-AC7C-B56BD1EF7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2679"/>
              </p:ext>
            </p:extLst>
          </p:nvPr>
        </p:nvGraphicFramePr>
        <p:xfrm>
          <a:off x="4731936" y="3904255"/>
          <a:ext cx="3934324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1076517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52164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275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sngStrike" dirty="0">
                          <a:solidFill>
                            <a:schemeClr val="tx1"/>
                          </a:solidFill>
                        </a:rPr>
                        <a:t>USD</a:t>
                      </a:r>
                      <a:r>
                        <a:rPr lang="en-US" altLang="zh-HK" sz="12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HKD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sngStrike" dirty="0">
                          <a:solidFill>
                            <a:schemeClr val="tx1"/>
                          </a:solidFill>
                        </a:rPr>
                        <a:t>USD</a:t>
                      </a:r>
                      <a:r>
                        <a:rPr lang="en-US" altLang="zh-HK" sz="12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HKD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242503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9D0A510-7CCD-3245-87C3-82FC8FF5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86826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C2CD2-6142-7245-BC5A-A520C807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C3FC6D-00B5-4E44-8F81-D6D9B427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635714"/>
          </a:xfrm>
        </p:spPr>
        <p:txBody>
          <a:bodyPr>
            <a:normAutofit/>
          </a:bodyPr>
          <a:lstStyle/>
          <a:p>
            <a:r>
              <a:rPr lang="en-US" dirty="0"/>
              <a:t>If key value is found, UPDATE the existing records</a:t>
            </a:r>
          </a:p>
          <a:p>
            <a:r>
              <a:rPr lang="en-US" dirty="0"/>
              <a:t>Otherwise, INSERT a new record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MODIFY</a:t>
            </a:r>
            <a:r>
              <a:rPr lang="en-US" dirty="0"/>
              <a:t> zscarr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itab1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/>
              <a:t>MODIFY</a:t>
            </a:r>
            <a:r>
              <a:rPr lang="en-US" dirty="0"/>
              <a:t> zscarr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ws1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52B8625-03C4-554B-9F81-BCB149E58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552"/>
              </p:ext>
            </p:extLst>
          </p:nvPr>
        </p:nvGraphicFramePr>
        <p:xfrm>
          <a:off x="1187624" y="2951013"/>
          <a:ext cx="3664951" cy="119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zscarr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6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4782F62-C2CD-FB40-8565-8A1E85FB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5043"/>
              </p:ext>
            </p:extLst>
          </p:nvPr>
        </p:nvGraphicFramePr>
        <p:xfrm>
          <a:off x="5036249" y="2925048"/>
          <a:ext cx="3664951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itab1</a:t>
                      </a:r>
                      <a:endParaRPr lang="zh-HK" altLang="en-US" sz="12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6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4007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F770521-3253-2947-82D0-13995ED6D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51344"/>
              </p:ext>
            </p:extLst>
          </p:nvPr>
        </p:nvGraphicFramePr>
        <p:xfrm>
          <a:off x="1187623" y="4437112"/>
          <a:ext cx="3664951" cy="16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50740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zscarr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763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carrid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carrname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rgbClr val="00B050"/>
                          </a:solidFill>
                        </a:rPr>
                        <a:t>HKD</a:t>
                      </a:r>
                      <a:endParaRPr lang="zh-HK" altLang="en-US" sz="1200" b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Air Berlin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strike="noStrike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 b="0" strike="noStrik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40077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C8099C4-B1E0-5A44-B73B-19427F1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46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7982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DCFB-9E61-C343-81D3-53BD1A94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Table and Work Area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6A324C-26B5-7445-9062-AC486C82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Runtime objects </a:t>
            </a:r>
            <a:r>
              <a:rPr lang="en-HK" altLang="zh-HK" dirty="0"/>
              <a:t>for buffering records from / to database</a:t>
            </a:r>
          </a:p>
          <a:p>
            <a:r>
              <a:rPr lang="en-HK" altLang="zh-HK" dirty="0"/>
              <a:t>Exist only during the run time of a program, so cannot be accessed outside the program environment</a:t>
            </a:r>
          </a:p>
          <a:p>
            <a:r>
              <a:rPr lang="en-HK" altLang="zh-HK" dirty="0"/>
              <a:t>Internal Table</a:t>
            </a:r>
          </a:p>
          <a:p>
            <a:pPr lvl="1"/>
            <a:r>
              <a:rPr lang="en-HK" altLang="zh-HK" b="1" dirty="0"/>
              <a:t>Buffer multiple lines </a:t>
            </a:r>
            <a:r>
              <a:rPr lang="en-HK" altLang="zh-HK" dirty="0"/>
              <a:t>of record</a:t>
            </a:r>
          </a:p>
          <a:p>
            <a:r>
              <a:rPr lang="en-US" altLang="zh-HK" dirty="0"/>
              <a:t>Work Area</a:t>
            </a:r>
          </a:p>
          <a:p>
            <a:pPr lvl="1"/>
            <a:r>
              <a:rPr lang="en-HK" altLang="zh-HK" b="1" dirty="0"/>
              <a:t>Buffer single line </a:t>
            </a:r>
            <a:r>
              <a:rPr lang="en-HK" altLang="zh-HK" dirty="0"/>
              <a:t>of record</a:t>
            </a:r>
            <a:endParaRPr lang="en-US" altLang="zh-HK" dirty="0"/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xmlns="" id="{C7D34505-3E50-4A40-8426-60AA81237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34844"/>
              </p:ext>
            </p:extLst>
          </p:nvPr>
        </p:nvGraphicFramePr>
        <p:xfrm>
          <a:off x="4283968" y="4562546"/>
          <a:ext cx="3239691" cy="171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" name="點陣圖影像" r:id="rId3" imgW="3172268" imgH="1676634" progId="PBrush">
                  <p:embed/>
                </p:oleObj>
              </mc:Choice>
              <mc:Fallback>
                <p:oleObj name="點陣圖影像" r:id="rId3" imgW="3172268" imgH="1676634" progId="PBrush">
                  <p:embed/>
                  <p:pic>
                    <p:nvPicPr>
                      <p:cNvPr id="9011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562546"/>
                        <a:ext cx="3239691" cy="1712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xmlns="" id="{917F0814-7CB5-4F58-BA2F-6C0A4A94E83E}"/>
              </a:ext>
            </a:extLst>
          </p:cNvPr>
          <p:cNvSpPr/>
          <p:nvPr/>
        </p:nvSpPr>
        <p:spPr>
          <a:xfrm>
            <a:off x="8108257" y="4820065"/>
            <a:ext cx="648072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Striped Right Arrow 4">
            <a:extLst>
              <a:ext uri="{FF2B5EF4-FFF2-40B4-BE49-F238E27FC236}">
                <a16:creationId xmlns:a16="http://schemas.microsoft.com/office/drawing/2014/main" xmlns="" id="{6BAFBCFB-4BB1-4D46-94BE-D14EA4C87E36}"/>
              </a:ext>
            </a:extLst>
          </p:cNvPr>
          <p:cNvSpPr/>
          <p:nvPr/>
        </p:nvSpPr>
        <p:spPr bwMode="gray">
          <a:xfrm rot="20562242">
            <a:off x="7237341" y="5719005"/>
            <a:ext cx="1200009" cy="387441"/>
          </a:xfrm>
          <a:prstGeom prst="curvedUp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Striped Right Arrow 4">
            <a:extLst>
              <a:ext uri="{FF2B5EF4-FFF2-40B4-BE49-F238E27FC236}">
                <a16:creationId xmlns:a16="http://schemas.microsoft.com/office/drawing/2014/main" xmlns="" id="{0F61244A-4590-42F1-BBE2-42468D59D71E}"/>
              </a:ext>
            </a:extLst>
          </p:cNvPr>
          <p:cNvSpPr/>
          <p:nvPr/>
        </p:nvSpPr>
        <p:spPr bwMode="gray">
          <a:xfrm rot="11418823">
            <a:off x="7238635" y="4253374"/>
            <a:ext cx="1200009" cy="387441"/>
          </a:xfrm>
          <a:prstGeom prst="curvedUpArrow">
            <a:avLst/>
          </a:prstGeom>
          <a:solidFill>
            <a:srgbClr val="002060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F3E7756-C45B-0840-9A8B-5EA7106A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5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523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E2157-5E09-40E7-B6CF-71E6836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Define Data Types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5F19E-0D79-491B-AB60-48F11CF9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HK" altLang="zh-HK" dirty="0"/>
              <a:t>Structure of internal table and work area must be compatible with that of the retrieved records from the database</a:t>
            </a:r>
          </a:p>
          <a:p>
            <a:pPr lvl="1"/>
            <a:r>
              <a:rPr lang="en-HK" altLang="zh-HK" dirty="0"/>
              <a:t>For example, if you select 4 fields from database, internal table / work area must contain at least 4 fields with compatible data types (Lecture 6 P.24)</a:t>
            </a:r>
          </a:p>
          <a:p>
            <a:pPr lvl="1"/>
            <a:r>
              <a:rPr lang="en-US" altLang="zh-HK" dirty="0"/>
              <a:t>Define data types for </a:t>
            </a:r>
            <a:r>
              <a:rPr lang="en-US" altLang="zh-HK" b="1" dirty="0"/>
              <a:t>single-line</a:t>
            </a:r>
            <a:r>
              <a:rPr lang="en-US" altLang="zh-HK" dirty="0"/>
              <a:t> record</a:t>
            </a:r>
          </a:p>
          <a:p>
            <a:pPr marL="914400" lvl="2" indent="0">
              <a:buNone/>
            </a:pPr>
            <a:r>
              <a:rPr lang="en-US" altLang="zh-HK" b="1" dirty="0"/>
              <a:t>TYPES</a:t>
            </a:r>
            <a:r>
              <a:rPr lang="en-US" altLang="zh-HK" dirty="0"/>
              <a:t>:  </a:t>
            </a:r>
            <a:r>
              <a:rPr lang="en-US" altLang="zh-HK" b="1" dirty="0"/>
              <a:t>BEGIN OF </a:t>
            </a:r>
            <a:r>
              <a:rPr lang="en-US" altLang="zh-HK" dirty="0">
                <a:solidFill>
                  <a:srgbClr val="0070C0"/>
                </a:solidFill>
              </a:rPr>
              <a:t>ty_wa</a:t>
            </a:r>
            <a:r>
              <a:rPr lang="en-US" altLang="zh-HK" dirty="0"/>
              <a:t>,</a:t>
            </a:r>
          </a:p>
          <a:p>
            <a:pPr marL="914400" lvl="2" indent="0">
              <a:buNone/>
            </a:pPr>
            <a:r>
              <a:rPr lang="en-US" altLang="zh-HK" dirty="0"/>
              <a:t>		col1 TYPE c LENGTH 4,</a:t>
            </a:r>
          </a:p>
          <a:p>
            <a:pPr marL="914400" lvl="2" indent="0">
              <a:buNone/>
            </a:pPr>
            <a:r>
              <a:rPr lang="en-US" altLang="zh-HK" dirty="0"/>
              <a:t>		col2 TYPE i,</a:t>
            </a:r>
          </a:p>
          <a:p>
            <a:pPr marL="914400" lvl="2" indent="0">
              <a:buNone/>
            </a:pPr>
            <a:r>
              <a:rPr lang="en-US" altLang="zh-HK" dirty="0"/>
              <a:t>	    </a:t>
            </a:r>
            <a:r>
              <a:rPr lang="en-US" altLang="zh-HK" b="1" dirty="0"/>
              <a:t>END OF </a:t>
            </a:r>
            <a:r>
              <a:rPr lang="en-US" altLang="zh-HK" dirty="0">
                <a:solidFill>
                  <a:srgbClr val="0070C0"/>
                </a:solidFill>
              </a:rPr>
              <a:t>ty_wa</a:t>
            </a:r>
            <a:r>
              <a:rPr lang="en-US" altLang="zh-HK" dirty="0"/>
              <a:t>.</a:t>
            </a:r>
          </a:p>
          <a:p>
            <a:pPr lvl="1"/>
            <a:r>
              <a:rPr lang="en-US" altLang="zh-HK" dirty="0"/>
              <a:t>Define data types for </a:t>
            </a:r>
            <a:r>
              <a:rPr lang="en-US" altLang="zh-HK" b="1" dirty="0"/>
              <a:t>multi-line</a:t>
            </a:r>
            <a:r>
              <a:rPr lang="en-US" altLang="zh-HK" dirty="0"/>
              <a:t> records</a:t>
            </a:r>
          </a:p>
          <a:p>
            <a:pPr marL="914400" lvl="2" indent="0">
              <a:buNone/>
            </a:pPr>
            <a:r>
              <a:rPr lang="en-US" altLang="zh-HK" b="1" dirty="0"/>
              <a:t>TYPES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</a:rPr>
              <a:t>ty_itab </a:t>
            </a:r>
            <a:r>
              <a:rPr lang="en-US" altLang="zh-HK" b="1" dirty="0"/>
              <a:t>TYPE TABLE OF </a:t>
            </a:r>
            <a:r>
              <a:rPr lang="en-US" altLang="zh-HK" dirty="0">
                <a:solidFill>
                  <a:srgbClr val="0070C0"/>
                </a:solidFill>
              </a:rPr>
              <a:t>ty_wa</a:t>
            </a:r>
            <a:r>
              <a:rPr lang="en-US" altLang="zh-HK" dirty="0"/>
              <a:t>.</a:t>
            </a:r>
            <a:endParaRPr lang="zh-HK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D6F89C-C1EA-A14E-A73B-A3E34DD8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35827"/>
              </p:ext>
            </p:extLst>
          </p:nvPr>
        </p:nvGraphicFramePr>
        <p:xfrm>
          <a:off x="5364088" y="4373814"/>
          <a:ext cx="143256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</a:tblGrid>
              <a:tr h="341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710CB2D-A840-BB4B-AFF4-77FB6995F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99386"/>
              </p:ext>
            </p:extLst>
          </p:nvPr>
        </p:nvGraphicFramePr>
        <p:xfrm>
          <a:off x="5652120" y="5626123"/>
          <a:ext cx="1432560" cy="107281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xmlns="" val="352161548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949657020"/>
                    </a:ext>
                  </a:extLst>
                </a:gridCol>
              </a:tblGrid>
              <a:tr h="341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5085726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3776993"/>
                  </a:ext>
                </a:extLst>
              </a:tr>
              <a:tr h="341296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xmlns="" val="1075614965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9562E50-0CB3-C04A-9602-B07EB680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6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044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207C4-A818-7B44-849F-2EF70C70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E59ED-5A70-AE44-9E0C-74A83E97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1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Create work area with:</a:t>
            </a:r>
          </a:p>
          <a:p>
            <a:pPr lvl="1"/>
            <a:r>
              <a:rPr lang="en-US" altLang="zh-HK" dirty="0"/>
              <a:t>Single-line type</a:t>
            </a:r>
          </a:p>
          <a:p>
            <a:pPr marL="914400" lvl="2" indent="0">
              <a:buNone/>
            </a:pPr>
            <a:r>
              <a:rPr lang="pl-PL" altLang="zh-HK" b="1" dirty="0"/>
              <a:t>DATA</a:t>
            </a:r>
            <a:r>
              <a:rPr lang="pl-PL" altLang="zh-HK" dirty="0"/>
              <a:t> wa1 </a:t>
            </a:r>
            <a:r>
              <a:rPr lang="pl-PL" altLang="zh-HK" b="1" dirty="0"/>
              <a:t>TYPE</a:t>
            </a:r>
            <a:r>
              <a:rPr lang="pl-PL" altLang="zh-HK" dirty="0"/>
              <a:t> ty_wa.</a:t>
            </a:r>
            <a:endParaRPr lang="en-US" altLang="zh-HK" dirty="0"/>
          </a:p>
          <a:p>
            <a:pPr lvl="1"/>
            <a:r>
              <a:rPr lang="en-US" altLang="zh-HK" dirty="0"/>
              <a:t>Multi-line type</a:t>
            </a:r>
          </a:p>
          <a:p>
            <a:pPr marL="914400" lvl="2" indent="0">
              <a:buNone/>
            </a:pPr>
            <a:r>
              <a:rPr lang="en-US" altLang="zh-HK" dirty="0"/>
              <a:t>DATA wa1 </a:t>
            </a:r>
            <a:r>
              <a:rPr lang="en-US" altLang="zh-HK" b="1" dirty="0"/>
              <a:t>TYPE LINE OF </a:t>
            </a:r>
            <a:r>
              <a:rPr lang="en-US" altLang="zh-HK" dirty="0"/>
              <a:t>ty_itab.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Table in ABAP dictionary (1)</a:t>
            </a:r>
          </a:p>
          <a:p>
            <a:pPr marL="914400" lvl="2" indent="0">
              <a:buNone/>
            </a:pPr>
            <a:r>
              <a:rPr lang="en-US" altLang="zh-HK" dirty="0"/>
              <a:t>DATA wa1 </a:t>
            </a:r>
            <a:r>
              <a:rPr lang="en-US" altLang="zh-HK" b="1" dirty="0"/>
              <a:t>TYPE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.</a:t>
            </a:r>
          </a:p>
          <a:p>
            <a:pPr lvl="1"/>
            <a:r>
              <a:rPr lang="en-US" altLang="zh-HK" dirty="0"/>
              <a:t>Table in ABAP dictionary (2)</a:t>
            </a:r>
          </a:p>
          <a:p>
            <a:pPr marL="914400" lvl="2" indent="0">
              <a:buNone/>
            </a:pPr>
            <a:r>
              <a:rPr lang="en-US" altLang="zh-HK" b="1" dirty="0"/>
              <a:t>TABLES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.</a:t>
            </a:r>
          </a:p>
          <a:p>
            <a:pPr lvl="2"/>
            <a:r>
              <a:rPr lang="en-US" altLang="zh-HK" dirty="0"/>
              <a:t>Name of the work area is '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'</a:t>
            </a:r>
          </a:p>
          <a:p>
            <a:pPr lvl="2"/>
            <a:endParaRPr lang="en-US" altLang="zh-HK" dirty="0"/>
          </a:p>
          <a:p>
            <a:pPr lvl="1"/>
            <a:r>
              <a:rPr lang="en-US" altLang="zh-HK" dirty="0"/>
              <a:t>Internal table</a:t>
            </a:r>
          </a:p>
          <a:p>
            <a:pPr marL="914400" lvl="2" indent="0">
              <a:buNone/>
            </a:pPr>
            <a:r>
              <a:rPr lang="en-US" altLang="zh-HK" dirty="0"/>
              <a:t>DATA wa1 </a:t>
            </a:r>
            <a:r>
              <a:rPr lang="en-US" altLang="zh-HK" b="1" dirty="0"/>
              <a:t>LIKE LINE OF </a:t>
            </a:r>
            <a:r>
              <a:rPr lang="en-US" altLang="zh-HK" dirty="0"/>
              <a:t>itab1.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9FBA06-3055-C44F-BFA1-C77A7CEEC6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2080" y="3781577"/>
            <a:ext cx="2612504" cy="2881869"/>
          </a:xfrm>
          <a:prstGeom prst="rect">
            <a:avLst/>
          </a:prstGeom>
        </p:spPr>
      </p:pic>
      <p:sp>
        <p:nvSpPr>
          <p:cNvPr id="9" name="Striped Right Arrow 4">
            <a:extLst>
              <a:ext uri="{FF2B5EF4-FFF2-40B4-BE49-F238E27FC236}">
                <a16:creationId xmlns:a16="http://schemas.microsoft.com/office/drawing/2014/main" xmlns="" id="{EFC02745-CBE2-F940-A515-364A95313FAA}"/>
              </a:ext>
            </a:extLst>
          </p:cNvPr>
          <p:cNvSpPr/>
          <p:nvPr/>
        </p:nvSpPr>
        <p:spPr bwMode="gray">
          <a:xfrm rot="20007955">
            <a:off x="6513856" y="3799248"/>
            <a:ext cx="467593" cy="422060"/>
          </a:xfrm>
          <a:prstGeom prst="stripedRightArrow">
            <a:avLst>
              <a:gd name="adj1" fmla="val 50000"/>
              <a:gd name="adj2" fmla="val 49911"/>
            </a:avLst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3D859625-CD06-A046-A61C-ED4DEC55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7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73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207C4-A818-7B44-849F-2EF70C70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Internal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E59ED-5A70-AE44-9E0C-74A83E97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47073"/>
          </a:xfrm>
        </p:spPr>
        <p:txBody>
          <a:bodyPr>
            <a:normAutofit/>
          </a:bodyPr>
          <a:lstStyle/>
          <a:p>
            <a:r>
              <a:rPr lang="en-US" altLang="zh-HK" dirty="0"/>
              <a:t>Create internal table with:</a:t>
            </a:r>
          </a:p>
          <a:p>
            <a:pPr lvl="1"/>
            <a:r>
              <a:rPr lang="en-US" altLang="zh-HK" dirty="0"/>
              <a:t>Single-line type</a:t>
            </a:r>
          </a:p>
          <a:p>
            <a:pPr marL="914400" lvl="2" indent="0">
              <a:buNone/>
            </a:pPr>
            <a:r>
              <a:rPr lang="pl-PL" altLang="zh-HK" dirty="0"/>
              <a:t>DATA itab1 </a:t>
            </a:r>
            <a:r>
              <a:rPr lang="pl-PL" altLang="zh-HK" b="1" dirty="0"/>
              <a:t>TYPE TABLE OF </a:t>
            </a:r>
            <a:r>
              <a:rPr lang="pl-PL" altLang="zh-HK" dirty="0"/>
              <a:t>ty_wa.</a:t>
            </a:r>
            <a:endParaRPr lang="en-US" altLang="zh-HK" dirty="0"/>
          </a:p>
          <a:p>
            <a:pPr lvl="1"/>
            <a:r>
              <a:rPr lang="en-US" altLang="zh-HK" dirty="0"/>
              <a:t>Multi-line type</a:t>
            </a:r>
          </a:p>
          <a:p>
            <a:pPr marL="914400" lvl="2" indent="0">
              <a:buNone/>
            </a:pPr>
            <a:r>
              <a:rPr lang="en-US" altLang="zh-HK" dirty="0"/>
              <a:t>DATA itab1 </a:t>
            </a:r>
            <a:r>
              <a:rPr lang="en-US" altLang="zh-HK" b="1" dirty="0"/>
              <a:t>TYPE</a:t>
            </a:r>
            <a:r>
              <a:rPr lang="en-US" altLang="zh-HK" dirty="0"/>
              <a:t> ty_itab.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Table in ABAP dictionary</a:t>
            </a:r>
          </a:p>
          <a:p>
            <a:pPr marL="914400" lvl="2" indent="0">
              <a:buNone/>
            </a:pPr>
            <a:r>
              <a:rPr lang="en-US" altLang="zh-HK" dirty="0"/>
              <a:t>DATA itab1 </a:t>
            </a:r>
            <a:r>
              <a:rPr lang="en-US" altLang="zh-HK" b="1" dirty="0"/>
              <a:t>TYPE STANDARD TABLE OF </a:t>
            </a:r>
            <a:r>
              <a:rPr lang="en-US" altLang="zh-HK" dirty="0">
                <a:solidFill>
                  <a:srgbClr val="00B050"/>
                </a:solidFill>
              </a:rPr>
              <a:t>scarr</a:t>
            </a:r>
            <a:r>
              <a:rPr lang="en-US" altLang="zh-HK" dirty="0"/>
              <a:t>.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Work area</a:t>
            </a:r>
          </a:p>
          <a:p>
            <a:pPr marL="914400" lvl="2" indent="0">
              <a:buNone/>
            </a:pPr>
            <a:r>
              <a:rPr lang="en-US" altLang="zh-HK" dirty="0"/>
              <a:t>DATA itab1 </a:t>
            </a:r>
            <a:r>
              <a:rPr lang="en-US" altLang="zh-HK" b="1" dirty="0"/>
              <a:t>LIKE TABLE OF </a:t>
            </a:r>
            <a:r>
              <a:rPr lang="en-US" altLang="zh-HK" dirty="0"/>
              <a:t>wa1.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786D374-2DD6-7F42-8463-CE33A136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8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98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CA082-B2F3-DF4D-B074-0C39A5BC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Work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5027-C4E1-D84E-9CD3-2567279A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r>
              <a:rPr lang="en-HK" altLang="zh-HK" b="1" dirty="0"/>
              <a:t>Read</a:t>
            </a:r>
            <a:r>
              <a:rPr lang="en-HK" altLang="zh-HK" dirty="0"/>
              <a:t> record from work area</a:t>
            </a:r>
            <a:endParaRPr lang="pl-PL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﻿WRITE: 'ID', 5 'Name'.</a:t>
            </a:r>
          </a:p>
          <a:p>
            <a:pPr marL="457200" lvl="1" indent="0">
              <a:buNone/>
            </a:pPr>
            <a:r>
              <a:rPr lang="en-US" altLang="zh-HK" dirty="0"/>
              <a:t>WRITE: / 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carrid</a:t>
            </a:r>
            <a:r>
              <a:rPr lang="en-US" altLang="zh-HK" dirty="0"/>
              <a:t> UNDER 'ID',</a:t>
            </a:r>
          </a:p>
          <a:p>
            <a:pPr marL="457200" lvl="1" indent="0">
              <a:buNone/>
            </a:pPr>
            <a:r>
              <a:rPr lang="en-US" altLang="zh-HK" dirty="0"/>
              <a:t>        </a:t>
            </a:r>
            <a:r>
              <a:rPr lang="en-US" altLang="zh-HK" b="1" dirty="0"/>
              <a:t>		</a:t>
            </a:r>
            <a:r>
              <a:rPr lang="en-US" altLang="zh-HK" dirty="0">
                <a:solidFill>
                  <a:srgbClr val="0070C0"/>
                </a:solidFill>
              </a:rPr>
              <a:t>wa1</a:t>
            </a:r>
            <a:r>
              <a:rPr lang="en-US" altLang="zh-HK" dirty="0"/>
              <a:t>-</a:t>
            </a:r>
            <a:r>
              <a:rPr lang="en-US" altLang="zh-HK" dirty="0">
                <a:solidFill>
                  <a:srgbClr val="00B050"/>
                </a:solidFill>
              </a:rPr>
              <a:t>carrname</a:t>
            </a:r>
            <a:r>
              <a:rPr lang="en-US" altLang="zh-HK" b="1" dirty="0"/>
              <a:t> </a:t>
            </a:r>
            <a:r>
              <a:rPr lang="en-US" altLang="zh-HK" dirty="0"/>
              <a:t>UNDER 'Name'.</a:t>
            </a:r>
          </a:p>
          <a:p>
            <a:pPr lvl="1"/>
            <a:r>
              <a:rPr lang="en-US" altLang="zh-HK" dirty="0"/>
              <a:t>Hyphen(</a:t>
            </a:r>
            <a:r>
              <a:rPr lang="en-US" altLang="zh-HK" b="1" dirty="0"/>
              <a:t>-</a:t>
            </a:r>
            <a:r>
              <a:rPr lang="en-US" altLang="zh-HK" dirty="0"/>
              <a:t>): relationship between work area and field in </a:t>
            </a:r>
            <a:r>
              <a:rPr lang="en-US" altLang="zh-HK" b="1" dirty="0"/>
              <a:t>ABAP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9A69F97-7A09-D643-AD4E-6ECD190D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1" y="4887757"/>
            <a:ext cx="2682811" cy="55746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E71C037D-619F-3646-9327-B98E4F60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87856"/>
              </p:ext>
            </p:extLst>
          </p:nvPr>
        </p:nvGraphicFramePr>
        <p:xfrm>
          <a:off x="1331640" y="2658782"/>
          <a:ext cx="3619092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755">
                  <a:extLst>
                    <a:ext uri="{9D8B030D-6E8A-4147-A177-3AD203B41FA5}">
                      <a16:colId xmlns:a16="http://schemas.microsoft.com/office/drawing/2014/main" xmlns="" val="3696467015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587726135"/>
                    </a:ext>
                  </a:extLst>
                </a:gridCol>
                <a:gridCol w="939958">
                  <a:extLst>
                    <a:ext uri="{9D8B030D-6E8A-4147-A177-3AD203B41FA5}">
                      <a16:colId xmlns:a16="http://schemas.microsoft.com/office/drawing/2014/main" xmlns="" val="373926376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xmlns="" val="1355578072"/>
                    </a:ext>
                  </a:extLst>
                </a:gridCol>
                <a:gridCol w="411231">
                  <a:extLst>
                    <a:ext uri="{9D8B030D-6E8A-4147-A177-3AD203B41FA5}">
                      <a16:colId xmlns:a16="http://schemas.microsoft.com/office/drawing/2014/main" xmlns="" val="146150252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HK" sz="1200" b="0" dirty="0">
                          <a:solidFill>
                            <a:srgbClr val="0070C0"/>
                          </a:solidFill>
                        </a:rPr>
                        <a:t>wa1</a:t>
                      </a:r>
                      <a:endParaRPr lang="zh-HK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58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mandt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rgbClr val="00B050"/>
                          </a:solidFill>
                        </a:rPr>
                        <a:t>carrid</a:t>
                      </a:r>
                      <a:endParaRPr lang="zh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rgbClr val="00B050"/>
                          </a:solidFill>
                        </a:rPr>
                        <a:t>carrname</a:t>
                      </a:r>
                      <a:endParaRPr lang="zh-HK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currcode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zh-HK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716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810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b="0" dirty="0">
                          <a:solidFill>
                            <a:schemeClr val="tx1"/>
                          </a:solidFill>
                        </a:rPr>
                        <a:t>American Airlines</a:t>
                      </a:r>
                      <a:endParaRPr lang="zh-HK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USD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200" dirty="0">
                          <a:solidFill>
                            <a:schemeClr val="tx1"/>
                          </a:solidFill>
                        </a:rPr>
                        <a:t>http…</a:t>
                      </a:r>
                      <a:endParaRPr lang="zh-HK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9026570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28C7BFA-8C4D-1B4B-9BA9-DE9BBD30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9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98085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3 ERP" id="{5287575E-E3E6-C444-8D57-C9BDA325BC71}" vid="{17A28F83-F33A-074D-B56D-1F17FCF46E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0</TotalTime>
  <Words>2075</Words>
  <Application>Microsoft Office PowerPoint</Application>
  <PresentationFormat>On-screen Show (4:3)</PresentationFormat>
  <Paragraphs>1087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Unicode MS</vt:lpstr>
      <vt:lpstr>新細明體</vt:lpstr>
      <vt:lpstr>Arial</vt:lpstr>
      <vt:lpstr>Calibri</vt:lpstr>
      <vt:lpstr>Century Gothic</vt:lpstr>
      <vt:lpstr>Courier New</vt:lpstr>
      <vt:lpstr>Trebuchet MS</vt:lpstr>
      <vt:lpstr>Wingdings</vt:lpstr>
      <vt:lpstr>Wingdings 2</vt:lpstr>
      <vt:lpstr>Quotable</vt:lpstr>
      <vt:lpstr>點陣圖影像</vt:lpstr>
      <vt:lpstr>ITP4512 Enterprise Software Lecture 4 Internal Table &amp; Open SQL</vt:lpstr>
      <vt:lpstr>Module Intended Learning Outcomes</vt:lpstr>
      <vt:lpstr>Lesson Intended Learning Outcomes</vt:lpstr>
      <vt:lpstr>Internal Table and  Work Area</vt:lpstr>
      <vt:lpstr>Internal Table and Work Area </vt:lpstr>
      <vt:lpstr>Define Data Types</vt:lpstr>
      <vt:lpstr>Create Work Area</vt:lpstr>
      <vt:lpstr>Create Internal Table</vt:lpstr>
      <vt:lpstr>Operations of Work Area</vt:lpstr>
      <vt:lpstr>Operations of Work Area</vt:lpstr>
      <vt:lpstr>Operations of Work Area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Operations of Internal Table</vt:lpstr>
      <vt:lpstr>SELECT Records</vt:lpstr>
      <vt:lpstr>SELECT Records</vt:lpstr>
      <vt:lpstr>SELECT Records</vt:lpstr>
      <vt:lpstr>SELECT Records</vt:lpstr>
      <vt:lpstr>SELECT Records</vt:lpstr>
      <vt:lpstr>1. Retrieve Record(s) with SELECT Statement</vt:lpstr>
      <vt:lpstr>1. Retrieve Record(s) with SELECT Statement</vt:lpstr>
      <vt:lpstr>1. Retrieve Record(s) with SELECT Statement</vt:lpstr>
      <vt:lpstr>1. Retrieve Record(s) with SELECT Statement</vt:lpstr>
      <vt:lpstr>1. Retrieve Record(s) with SELECT Statement</vt:lpstr>
      <vt:lpstr>2. Retrieve Single Record with SELECT Statement</vt:lpstr>
      <vt:lpstr>3. Retrieve Record(s) with SELECT Loop</vt:lpstr>
      <vt:lpstr>3. Retrieve Record(s) with SELECT Loop</vt:lpstr>
      <vt:lpstr>4. Retrieve Record(s) from Multiple Tables</vt:lpstr>
      <vt:lpstr>SY-SUBRC</vt:lpstr>
      <vt:lpstr>INSERT, DELETE, UPDATE, MODIFY</vt:lpstr>
      <vt:lpstr>INSERT Records</vt:lpstr>
      <vt:lpstr>DELETE Records</vt:lpstr>
      <vt:lpstr>UPDATE Records</vt:lpstr>
      <vt:lpstr>UPDATE Records</vt:lpstr>
      <vt:lpstr>MODIFY Records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2014-09-01T02:04:48Z</dcterms:created>
  <dcterms:modified xsi:type="dcterms:W3CDTF">2019-02-11T06:35:47Z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