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85" r:id="rId2"/>
  </p:sldMasterIdLst>
  <p:notesMasterIdLst>
    <p:notesMasterId r:id="rId35"/>
  </p:notesMasterIdLst>
  <p:sldIdLst>
    <p:sldId id="269" r:id="rId3"/>
    <p:sldId id="367" r:id="rId4"/>
    <p:sldId id="257" r:id="rId5"/>
    <p:sldId id="293" r:id="rId6"/>
    <p:sldId id="377" r:id="rId7"/>
    <p:sldId id="378" r:id="rId8"/>
    <p:sldId id="373" r:id="rId9"/>
    <p:sldId id="385" r:id="rId10"/>
    <p:sldId id="386" r:id="rId11"/>
    <p:sldId id="387" r:id="rId12"/>
    <p:sldId id="389" r:id="rId13"/>
    <p:sldId id="297" r:id="rId14"/>
    <p:sldId id="372" r:id="rId15"/>
    <p:sldId id="390" r:id="rId16"/>
    <p:sldId id="391" r:id="rId17"/>
    <p:sldId id="392" r:id="rId18"/>
    <p:sldId id="393" r:id="rId19"/>
    <p:sldId id="394" r:id="rId20"/>
    <p:sldId id="380" r:id="rId21"/>
    <p:sldId id="395" r:id="rId22"/>
    <p:sldId id="381" r:id="rId23"/>
    <p:sldId id="382" r:id="rId24"/>
    <p:sldId id="374" r:id="rId25"/>
    <p:sldId id="375" r:id="rId26"/>
    <p:sldId id="396" r:id="rId27"/>
    <p:sldId id="397" r:id="rId28"/>
    <p:sldId id="398" r:id="rId29"/>
    <p:sldId id="399" r:id="rId30"/>
    <p:sldId id="371" r:id="rId31"/>
    <p:sldId id="400" r:id="rId32"/>
    <p:sldId id="401" r:id="rId33"/>
    <p:sldId id="3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"/>
    <p:restoredTop sz="94654"/>
  </p:normalViewPr>
  <p:slideViewPr>
    <p:cSldViewPr>
      <p:cViewPr varScale="1">
        <p:scale>
          <a:sx n="95" d="100"/>
          <a:sy n="95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B7E-33B3-FF42-B3D8-A1C50C8C784A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47CB-6D78-C848-AF8E-78933B0692B6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D51-96D8-7F4F-BDAA-9DF0622977E9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6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B280-E5A7-FE4F-871F-D6B23764C6FA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0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A33-C22E-3843-8510-4A442A9E10E8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9E2E-3E1C-E548-83D6-610141AB2E3D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4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4000" y="1692000"/>
            <a:ext cx="8494713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484845" y="6488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00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tIns="1296000" rtlCol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484845" y="648290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65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484845" y="6488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8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B88E-3C3D-374C-A6C2-6432E66E9AD2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DE8-29C9-4545-95E7-43A2A8A90F83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8BAE-27C5-7646-882A-BACDFCFDF8DE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30D-832B-974F-8EB5-32303987ABD6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64C3-939E-7742-BB24-2EBEA5BF0705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879-00E1-764D-B66B-C2EC94222ACC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BD03-8D37-384F-8521-1850A7B575B2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6AB9DB3-B58F-424F-9B79-5A285DB6DDD0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31BED84-E7E0-BF4B-ABBB-144BB9C32948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z="4400" dirty="0">
                <a:solidFill>
                  <a:schemeClr val="bg1"/>
                </a:solidFill>
              </a:rPr>
              <a:t/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ITP4512 Enterprise Software</a:t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Lecture </a:t>
            </a:r>
            <a:r>
              <a:rPr lang="en-US" altLang="zh-HK" sz="4400" dirty="0" smtClean="0">
                <a:solidFill>
                  <a:schemeClr val="bg1"/>
                </a:solidFill>
              </a:rPr>
              <a:t>3</a:t>
            </a:r>
            <a:r>
              <a:rPr lang="en-US" altLang="zh-HK" sz="4400" dirty="0">
                <a:solidFill>
                  <a:schemeClr val="bg1"/>
                </a:solidFill>
              </a:rPr>
              <a:t/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ABAP Dictionary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96BB01-989D-4007-86C3-6A71877FC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IT114105 Higher Diploma in Software Engineering</a:t>
            </a:r>
            <a:endParaRPr lang="zh-HK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74904-9C29-0940-B2D8-88845FB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D34B05-508E-B147-8CE9-C85AE45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t" anchorCtr="0">
            <a:normAutofit/>
          </a:bodyPr>
          <a:lstStyle/>
          <a:p>
            <a:r>
              <a:rPr lang="en-HK" dirty="0"/>
              <a:t>Define </a:t>
            </a:r>
            <a:r>
              <a:rPr lang="en-HK" b="1" dirty="0"/>
              <a:t>relationships</a:t>
            </a:r>
            <a:r>
              <a:rPr lang="en-HK" dirty="0"/>
              <a:t> between tables and create value checks for input fields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8FABA44C-B86A-FC4C-956A-489C5844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66" y="2642108"/>
            <a:ext cx="4927263" cy="40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3E7B30-F5B2-104C-B928-587AF4A4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" y="3258442"/>
            <a:ext cx="1790700" cy="1752600"/>
          </a:xfrm>
          <a:prstGeom prst="rect">
            <a:avLst/>
          </a:prstGeom>
        </p:spPr>
      </p:pic>
      <p:sp>
        <p:nvSpPr>
          <p:cNvPr id="8" name="Striped Right Arrow 4">
            <a:extLst>
              <a:ext uri="{FF2B5EF4-FFF2-40B4-BE49-F238E27FC236}">
                <a16:creationId xmlns:a16="http://schemas.microsoft.com/office/drawing/2014/main" xmlns="" id="{4CE6426E-969F-5B41-96DA-B1166F1CDD4F}"/>
              </a:ext>
            </a:extLst>
          </p:cNvPr>
          <p:cNvSpPr/>
          <p:nvPr/>
        </p:nvSpPr>
        <p:spPr bwMode="gray">
          <a:xfrm rot="7750598">
            <a:off x="1769167" y="3377412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Striped Right Arrow 4">
            <a:extLst>
              <a:ext uri="{FF2B5EF4-FFF2-40B4-BE49-F238E27FC236}">
                <a16:creationId xmlns:a16="http://schemas.microsoft.com/office/drawing/2014/main" xmlns="" id="{3FB7D8F1-A6C3-F94C-A922-E2687BC71579}"/>
              </a:ext>
            </a:extLst>
          </p:cNvPr>
          <p:cNvSpPr/>
          <p:nvPr/>
        </p:nvSpPr>
        <p:spPr bwMode="gray">
          <a:xfrm rot="1996815">
            <a:off x="1018205" y="5661034"/>
            <a:ext cx="2387568" cy="772327"/>
          </a:xfrm>
          <a:prstGeom prst="curvedUp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3F9B76F-E5AE-3043-925E-CBED966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8260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74904-9C29-0940-B2D8-88845FB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Technical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D34B05-508E-B147-8CE9-C85AE45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t" anchorCtr="0">
            <a:normAutofit/>
          </a:bodyPr>
          <a:lstStyle/>
          <a:p>
            <a:r>
              <a:rPr lang="en-HK" dirty="0"/>
              <a:t>Defines how the table is handled when it is created in the database</a:t>
            </a:r>
          </a:p>
          <a:p>
            <a:r>
              <a:rPr lang="en-HK" dirty="0"/>
              <a:t>Specify whether the table is buffered and whether changes to the table's data records are logged</a:t>
            </a:r>
          </a:p>
          <a:p>
            <a:endParaRPr lang="en-HK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E9CE1AB9-FC68-F946-BB78-76CD058A1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116" y="3590439"/>
            <a:ext cx="3756852" cy="243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5961CA27-D9D1-6546-8D83-9FA242B3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80" y="3581309"/>
            <a:ext cx="3713069" cy="31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iped Right Arrow 4">
            <a:extLst>
              <a:ext uri="{FF2B5EF4-FFF2-40B4-BE49-F238E27FC236}">
                <a16:creationId xmlns:a16="http://schemas.microsoft.com/office/drawing/2014/main" xmlns="" id="{3B68762F-E3E5-B948-A2A4-FF4BDF83D6B7}"/>
              </a:ext>
            </a:extLst>
          </p:cNvPr>
          <p:cNvSpPr/>
          <p:nvPr/>
        </p:nvSpPr>
        <p:spPr bwMode="gray">
          <a:xfrm rot="2267131">
            <a:off x="2741712" y="4710172"/>
            <a:ext cx="1860784" cy="772327"/>
          </a:xfrm>
          <a:prstGeom prst="curvedUp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triped Right Arrow 4">
            <a:extLst>
              <a:ext uri="{FF2B5EF4-FFF2-40B4-BE49-F238E27FC236}">
                <a16:creationId xmlns:a16="http://schemas.microsoft.com/office/drawing/2014/main" xmlns="" id="{CAD4F8B6-D2C0-A341-BBF3-6FBA58459504}"/>
              </a:ext>
            </a:extLst>
          </p:cNvPr>
          <p:cNvSpPr/>
          <p:nvPr/>
        </p:nvSpPr>
        <p:spPr bwMode="gray">
          <a:xfrm rot="9635107">
            <a:off x="4844611" y="1299344"/>
            <a:ext cx="898118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Striped Right Arrow 4">
            <a:extLst>
              <a:ext uri="{FF2B5EF4-FFF2-40B4-BE49-F238E27FC236}">
                <a16:creationId xmlns:a16="http://schemas.microsoft.com/office/drawing/2014/main" xmlns="" id="{9324E923-DE93-F34A-A5DF-DD68EF54FF42}"/>
              </a:ext>
            </a:extLst>
          </p:cNvPr>
          <p:cNvSpPr/>
          <p:nvPr/>
        </p:nvSpPr>
        <p:spPr bwMode="gray">
          <a:xfrm rot="7750598">
            <a:off x="3536217" y="3582723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F1EC0414-19E5-8C4E-9BD2-901184EC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1189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Technical Setting –</a:t>
            </a:r>
            <a:r>
              <a:rPr lang="en-US" altLang="zh-TW" dirty="0"/>
              <a:t> Data Class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27280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Each data class corresponds to a physical area in which all the tables assigned to this data class are stored</a:t>
            </a:r>
          </a:p>
          <a:p>
            <a:pPr lvl="1"/>
            <a:r>
              <a:rPr lang="en-US" altLang="zh-TW" b="1" dirty="0"/>
              <a:t>APPL0</a:t>
            </a:r>
            <a:r>
              <a:rPr lang="en-US" altLang="zh-TW" dirty="0"/>
              <a:t> (</a:t>
            </a:r>
            <a:r>
              <a:rPr lang="en-US" altLang="zh-TW" b="1" dirty="0"/>
              <a:t>Master data</a:t>
            </a:r>
            <a:r>
              <a:rPr lang="en-US" altLang="zh-TW" dirty="0"/>
              <a:t>) - Data which is </a:t>
            </a:r>
            <a:r>
              <a:rPr lang="en-US" altLang="zh-TW" b="1" dirty="0"/>
              <a:t>seldom changed </a:t>
            </a:r>
            <a:r>
              <a:rPr lang="en-US" altLang="zh-TW" dirty="0"/>
              <a:t>like customer master with name, address and telephone number</a:t>
            </a:r>
          </a:p>
          <a:p>
            <a:pPr lvl="1"/>
            <a:r>
              <a:rPr lang="en-US" altLang="zh-TW" b="1" dirty="0"/>
              <a:t>APPL1</a:t>
            </a:r>
            <a:r>
              <a:rPr lang="en-US" altLang="zh-TW" dirty="0"/>
              <a:t> (</a:t>
            </a:r>
            <a:r>
              <a:rPr lang="en-US" altLang="zh-TW" b="1" dirty="0"/>
              <a:t>Transaction data</a:t>
            </a:r>
            <a:r>
              <a:rPr lang="en-US" altLang="zh-TW" dirty="0"/>
              <a:t>) - Data that </a:t>
            </a:r>
            <a:r>
              <a:rPr lang="en-US" altLang="zh-TW" b="1" dirty="0"/>
              <a:t>is frequently changed </a:t>
            </a:r>
            <a:r>
              <a:rPr lang="en-US" altLang="zh-TW" dirty="0"/>
              <a:t>such as the goods in a warehouse, which change after each purchase order</a:t>
            </a:r>
          </a:p>
          <a:p>
            <a:pPr lvl="1"/>
            <a:r>
              <a:rPr lang="en-US" altLang="zh-TW" dirty="0"/>
              <a:t>APPL2 (Organizational data) - Customizing data that is defined when the system is installed and seldom changed such country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A4085B-E5DF-8445-9981-8C16544E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" y="5064844"/>
            <a:ext cx="7099300" cy="1460500"/>
          </a:xfrm>
          <a:prstGeom prst="rect">
            <a:avLst/>
          </a:prstGeom>
        </p:spPr>
      </p:pic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8CB08B59-33A1-FE40-9506-941C3EDCF62B}"/>
              </a:ext>
            </a:extLst>
          </p:cNvPr>
          <p:cNvSpPr/>
          <p:nvPr/>
        </p:nvSpPr>
        <p:spPr bwMode="gray">
          <a:xfrm rot="7750598">
            <a:off x="2921294" y="5077695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315A617-D419-D749-BB9D-8443D6CB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12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Technical Setting –</a:t>
            </a:r>
            <a:r>
              <a:rPr lang="en-US" altLang="zh-TW" dirty="0"/>
              <a:t> Data Class</a:t>
            </a:r>
            <a:endParaRPr lang="zh-TW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C887ED4F-6EDC-4E98-8106-1C8603825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97" y="2289738"/>
            <a:ext cx="6337006" cy="47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43DC7-AC09-1A45-90AA-59A33330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397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Technical Setting – </a:t>
            </a:r>
            <a:r>
              <a:rPr lang="en-US" altLang="zh-TW" dirty="0"/>
              <a:t>Size Category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lIns="90000" anchor="t" anchorCtr="0">
            <a:normAutofit/>
          </a:bodyPr>
          <a:lstStyle/>
          <a:p>
            <a:r>
              <a:rPr lang="en-US" altLang="zh-TW" dirty="0"/>
              <a:t>Defines the expected space required for the table in the database</a:t>
            </a:r>
          </a:p>
          <a:p>
            <a:pPr lvl="1"/>
            <a:r>
              <a:rPr lang="en-US" altLang="zh-TW" dirty="0"/>
              <a:t>Each category is assigned a certain fixed memory size in the database, which depends on the database system used</a:t>
            </a:r>
          </a:p>
          <a:p>
            <a:r>
              <a:rPr lang="en-US" altLang="zh-TW" dirty="0"/>
              <a:t>When a table is created, initial space is reserved</a:t>
            </a:r>
          </a:p>
          <a:p>
            <a:r>
              <a:rPr lang="en-US" altLang="zh-TW" b="1" dirty="0"/>
              <a:t>If more space is required </a:t>
            </a:r>
            <a:r>
              <a:rPr lang="en-US" altLang="zh-TW" dirty="0"/>
              <a:t>at a later time due to data entries, </a:t>
            </a:r>
            <a:r>
              <a:rPr lang="en-US" altLang="zh-TW" b="1" dirty="0"/>
              <a:t>additional memory will be added depending on </a:t>
            </a:r>
            <a:r>
              <a:rPr lang="en-US" altLang="zh-TW" dirty="0"/>
              <a:t>the selected </a:t>
            </a:r>
            <a:r>
              <a:rPr lang="en-US" altLang="zh-TW" b="1" dirty="0"/>
              <a:t>size 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3AF22B4-3812-0D4C-845E-343AFC93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8" y="4869160"/>
            <a:ext cx="6210300" cy="1930400"/>
          </a:xfrm>
          <a:prstGeom prst="rect">
            <a:avLst/>
          </a:prstGeom>
        </p:spPr>
      </p:pic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33C4186B-2A53-DA49-9B58-65D92C50B3EF}"/>
              </a:ext>
            </a:extLst>
          </p:cNvPr>
          <p:cNvSpPr/>
          <p:nvPr/>
        </p:nvSpPr>
        <p:spPr bwMode="gray">
          <a:xfrm rot="2822345">
            <a:off x="2851771" y="5189066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292649E-E84D-F24D-BBDA-43453535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927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6" y="3140968"/>
            <a:ext cx="8431604" cy="385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Technical Setting – </a:t>
            </a:r>
            <a:r>
              <a:rPr lang="en-US" altLang="zh-TW" dirty="0"/>
              <a:t>Size Category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idx="1"/>
          </p:nvPr>
        </p:nvSpPr>
        <p:spPr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US" altLang="zh-TW" dirty="0"/>
              <a:t>Selecting the correct size category </a:t>
            </a:r>
            <a:r>
              <a:rPr lang="en-US" altLang="zh-TW" b="1" dirty="0"/>
              <a:t>prevents a large number of very small extents </a:t>
            </a:r>
          </a:p>
          <a:p>
            <a:r>
              <a:rPr lang="en-US" altLang="zh-TW" dirty="0"/>
              <a:t>It also </a:t>
            </a:r>
            <a:r>
              <a:rPr lang="en-US" altLang="zh-TW" b="1" dirty="0"/>
              <a:t>prevents</a:t>
            </a:r>
            <a:r>
              <a:rPr lang="en-US" altLang="zh-TW" dirty="0"/>
              <a:t> space from being wasted if </a:t>
            </a:r>
            <a:r>
              <a:rPr lang="en-US" altLang="zh-TW" b="1" dirty="0"/>
              <a:t>extents</a:t>
            </a:r>
            <a:r>
              <a:rPr lang="en-US" altLang="zh-TW" dirty="0"/>
              <a:t> which are </a:t>
            </a:r>
            <a:r>
              <a:rPr lang="en-US" altLang="zh-TW" b="1" dirty="0"/>
              <a:t>too large </a:t>
            </a:r>
            <a:r>
              <a:rPr lang="en-US" altLang="zh-TW" dirty="0"/>
              <a:t>are created</a:t>
            </a:r>
            <a:endParaRPr lang="zh-TW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069C2AD-3537-424B-9632-9973483F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2769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</a:t>
            </a:r>
            <a:r>
              <a:rPr lang="en-US" altLang="zh-TW" dirty="0"/>
              <a:t>Delivery and Maintenance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US" altLang="zh-TW" b="1" dirty="0"/>
              <a:t>Controls the transport </a:t>
            </a:r>
            <a:r>
              <a:rPr lang="en-US" altLang="zh-TW" dirty="0"/>
              <a:t>of table data for installation, upgrade, client copy and when transporting between customer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" y="3212976"/>
            <a:ext cx="7545506" cy="300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triped Right Arrow 4">
            <a:extLst>
              <a:ext uri="{FF2B5EF4-FFF2-40B4-BE49-F238E27FC236}">
                <a16:creationId xmlns:a16="http://schemas.microsoft.com/office/drawing/2014/main" xmlns="" id="{4E645714-2B27-3B48-9E6F-0B29DD7302E7}"/>
              </a:ext>
            </a:extLst>
          </p:cNvPr>
          <p:cNvSpPr/>
          <p:nvPr/>
        </p:nvSpPr>
        <p:spPr bwMode="gray">
          <a:xfrm rot="7750598">
            <a:off x="3065311" y="4324608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7918286-E292-1141-BAB7-F3CA6427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3377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711F6-4FC6-5E4D-BC08-CF7BBBE3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</a:t>
            </a:r>
            <a:r>
              <a:rPr lang="en-US" altLang="zh-TW" dirty="0"/>
              <a:t>Delivery and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EF8E5-1DBE-744F-B85E-704E0557BDE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US" dirty="0"/>
              <a:t>Delivery (development) Class:</a:t>
            </a:r>
          </a:p>
          <a:p>
            <a:pPr lvl="1"/>
            <a:r>
              <a:rPr lang="en-HK" b="1" dirty="0"/>
              <a:t>A - Application table </a:t>
            </a:r>
            <a:r>
              <a:rPr lang="en-HK" dirty="0"/>
              <a:t>(master and transaction data)</a:t>
            </a:r>
          </a:p>
          <a:p>
            <a:r>
              <a:rPr lang="en-HK" dirty="0"/>
              <a:t>Data Browser/Table View </a:t>
            </a:r>
            <a:r>
              <a:rPr lang="en-HK" dirty="0" err="1"/>
              <a:t>Maint</a:t>
            </a:r>
            <a:r>
              <a:rPr lang="en-HK" dirty="0"/>
              <a:t>.:</a:t>
            </a:r>
          </a:p>
          <a:p>
            <a:pPr lvl="1"/>
            <a:r>
              <a:rPr lang="en-HK" b="1" dirty="0"/>
              <a:t>Display/Maintenance Allowed </a:t>
            </a:r>
            <a:r>
              <a:rPr lang="en-HK" dirty="0"/>
              <a:t>– enable editing</a:t>
            </a:r>
          </a:p>
          <a:p>
            <a:endParaRPr lang="en-HK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B5E64B-5C4C-D443-BE04-8BCCEFD2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96" y="3735564"/>
            <a:ext cx="5562203" cy="3100768"/>
          </a:xfrm>
          <a:prstGeom prst="rect">
            <a:avLst/>
          </a:prstGeom>
        </p:spPr>
      </p:pic>
      <p:sp>
        <p:nvSpPr>
          <p:cNvPr id="7" name="Striped Right Arrow 4">
            <a:extLst>
              <a:ext uri="{FF2B5EF4-FFF2-40B4-BE49-F238E27FC236}">
                <a16:creationId xmlns:a16="http://schemas.microsoft.com/office/drawing/2014/main" xmlns="" id="{BAFF78BF-94AA-634A-B238-C2474A7486BD}"/>
              </a:ext>
            </a:extLst>
          </p:cNvPr>
          <p:cNvSpPr/>
          <p:nvPr/>
        </p:nvSpPr>
        <p:spPr bwMode="gray">
          <a:xfrm rot="7750598">
            <a:off x="4338200" y="5260712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Striped Right Arrow 4">
            <a:extLst>
              <a:ext uri="{FF2B5EF4-FFF2-40B4-BE49-F238E27FC236}">
                <a16:creationId xmlns:a16="http://schemas.microsoft.com/office/drawing/2014/main" xmlns="" id="{FACCDF87-7D6E-BA42-B8D6-66E36B275FD8}"/>
              </a:ext>
            </a:extLst>
          </p:cNvPr>
          <p:cNvSpPr/>
          <p:nvPr/>
        </p:nvSpPr>
        <p:spPr bwMode="gray">
          <a:xfrm rot="7750598">
            <a:off x="6089647" y="5821985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95CEBE9-D7E1-234D-AB1D-F0F0F332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0728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1B490-98A4-A145-A8BD-02074D8E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of 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AE70F-4CA0-CB44-B3FE-7E3C8054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0305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HK" dirty="0"/>
              <a:t>Creating Tables and Table </a:t>
            </a:r>
            <a:r>
              <a:rPr lang="en-HK" b="1" dirty="0"/>
              <a:t>Fields</a:t>
            </a:r>
          </a:p>
          <a:p>
            <a:pPr>
              <a:buFont typeface="+mj-lt"/>
              <a:buAutoNum type="arabicPeriod"/>
            </a:pPr>
            <a:r>
              <a:rPr lang="en-HK" dirty="0"/>
              <a:t>Maintain the </a:t>
            </a:r>
            <a:r>
              <a:rPr lang="en-HK" b="1" dirty="0"/>
              <a:t>technical settings </a:t>
            </a:r>
            <a:r>
              <a:rPr lang="en-HK" dirty="0"/>
              <a:t>for the table.</a:t>
            </a:r>
          </a:p>
          <a:p>
            <a:pPr lvl="1"/>
            <a:r>
              <a:rPr lang="en-HK" b="1" dirty="0"/>
              <a:t>The technical settings are a separate object and can be activated and transported separately from the table.</a:t>
            </a:r>
          </a:p>
          <a:p>
            <a:pPr>
              <a:buFont typeface="+mj-lt"/>
              <a:buAutoNum type="arabicPeriod"/>
            </a:pPr>
            <a:r>
              <a:rPr lang="en-HK" dirty="0"/>
              <a:t>Maintain (if necessary) the </a:t>
            </a:r>
            <a:r>
              <a:rPr lang="en-HK" b="1" dirty="0"/>
              <a:t>foreign key </a:t>
            </a:r>
            <a:r>
              <a:rPr lang="en-HK" dirty="0"/>
              <a:t>relationships of the table to other tables.</a:t>
            </a:r>
          </a:p>
          <a:p>
            <a:pPr>
              <a:buFont typeface="+mj-lt"/>
              <a:buAutoNum type="arabicPeriod"/>
            </a:pPr>
            <a:r>
              <a:rPr lang="en-HK" dirty="0"/>
              <a:t>Create (if necessary) secondary indexes for the table.</a:t>
            </a:r>
          </a:p>
          <a:p>
            <a:pPr>
              <a:buFont typeface="+mj-lt"/>
              <a:buAutoNum type="arabicPeriod"/>
            </a:pPr>
            <a:r>
              <a:rPr lang="en-HK" dirty="0"/>
              <a:t>Choose     with the quick info text </a:t>
            </a:r>
            <a:r>
              <a:rPr lang="en-HK" b="1" dirty="0"/>
              <a:t>Save</a:t>
            </a:r>
            <a:r>
              <a:rPr lang="en-HK" dirty="0"/>
              <a:t>.</a:t>
            </a:r>
          </a:p>
          <a:p>
            <a:pPr>
              <a:buFont typeface="+mj-lt"/>
              <a:buAutoNum type="arabicPeriod"/>
            </a:pPr>
            <a:r>
              <a:rPr lang="en-HK" dirty="0"/>
              <a:t>A dialog box appears in which you have to assign the table to a </a:t>
            </a:r>
            <a:r>
              <a:rPr lang="en-HK" b="1" dirty="0"/>
              <a:t>development class </a:t>
            </a:r>
            <a:r>
              <a:rPr lang="en-HK" dirty="0"/>
              <a:t>on the </a:t>
            </a:r>
            <a:r>
              <a:rPr lang="en-HK" b="1" dirty="0"/>
              <a:t>Delivery and Maintenance</a:t>
            </a:r>
            <a:r>
              <a:rPr lang="en-HK" dirty="0"/>
              <a:t> tab.</a:t>
            </a:r>
          </a:p>
          <a:p>
            <a:pPr>
              <a:buFont typeface="+mj-lt"/>
              <a:buAutoNum type="arabicPeriod"/>
            </a:pPr>
            <a:r>
              <a:rPr lang="en-HK" dirty="0"/>
              <a:t>Choose an enhancement category</a:t>
            </a:r>
          </a:p>
          <a:p>
            <a:pPr>
              <a:buFont typeface="+mj-lt"/>
              <a:buAutoNum type="arabicPeriod"/>
            </a:pPr>
            <a:r>
              <a:rPr lang="en-HK" dirty="0"/>
              <a:t>Choose    with the quick info text </a:t>
            </a:r>
            <a:r>
              <a:rPr lang="en-HK" b="1" dirty="0"/>
              <a:t>Activate</a:t>
            </a:r>
            <a:endParaRPr lang="en-US" b="1" dirty="0"/>
          </a:p>
        </p:txBody>
      </p:sp>
      <p:pic>
        <p:nvPicPr>
          <p:cNvPr id="1034" name="Picture 10" descr="/var/folders/c6/1_hh2ybx49z20jllqlgxhwz00000gn/T/com.microsoft.Powerpoint/WebArchiveCopyPasteTempFiles/loio1707f6e99a834caca5ab6fb2d0f74c29_LowRes.png">
            <a:extLst>
              <a:ext uri="{FF2B5EF4-FFF2-40B4-BE49-F238E27FC236}">
                <a16:creationId xmlns:a16="http://schemas.microsoft.com/office/drawing/2014/main" xmlns="" id="{6595E8C4-D0C8-3E45-86A0-68F4E874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85" y="4725144"/>
            <a:ext cx="2032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/var/folders/c6/1_hh2ybx49z20jllqlgxhwz00000gn/T/com.microsoft.Powerpoint/WebArchiveCopyPasteTempFiles/loio75050f76d183401388d93e53561adb2f_LowRes.png">
            <a:extLst>
              <a:ext uri="{FF2B5EF4-FFF2-40B4-BE49-F238E27FC236}">
                <a16:creationId xmlns:a16="http://schemas.microsoft.com/office/drawing/2014/main" xmlns="" id="{EB6C658E-451A-6047-81C5-409927CC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52" y="6093296"/>
            <a:ext cx="2032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951850-2DE1-8949-8DF7-195F53DD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482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9880A6F-502D-41AD-BCD3-2BEA8EC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Views</a:t>
            </a:r>
            <a:endParaRPr lang="zh-HK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D414A-7183-4398-B7EE-136D2B37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2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US" altLang="zh-HK" b="1" dirty="0"/>
              <a:t>Once a view is defined in ABAP Dictionary, a view is then created in the database layer</a:t>
            </a:r>
          </a:p>
          <a:p>
            <a:pPr lvl="1"/>
            <a:r>
              <a:rPr lang="en-US" altLang="zh-HK" dirty="0"/>
              <a:t>View in ABAP Dictionary has the same structure as the view in the underlying database</a:t>
            </a:r>
            <a:endParaRPr lang="en-HK" altLang="zh-HK" dirty="0"/>
          </a:p>
          <a:p>
            <a:r>
              <a:rPr lang="en-HK" altLang="zh-HK" dirty="0"/>
              <a:t>4 view types:</a:t>
            </a:r>
          </a:p>
          <a:p>
            <a:pPr lvl="1"/>
            <a:r>
              <a:rPr lang="en-HK" altLang="zh-HK" b="1" dirty="0"/>
              <a:t>Database views </a:t>
            </a:r>
            <a:r>
              <a:rPr lang="en-HK" altLang="zh-HK" dirty="0"/>
              <a:t>are implemented with an equivalent </a:t>
            </a:r>
            <a:r>
              <a:rPr lang="en-HK" altLang="zh-HK" b="1" dirty="0"/>
              <a:t>view of the database </a:t>
            </a:r>
            <a:r>
              <a:rPr lang="en-HK" altLang="zh-HK" dirty="0"/>
              <a:t>(Inner Join)</a:t>
            </a:r>
          </a:p>
          <a:p>
            <a:pPr lvl="1"/>
            <a:r>
              <a:rPr lang="en-HK" altLang="zh-HK" b="1" dirty="0"/>
              <a:t>Projection views </a:t>
            </a:r>
            <a:r>
              <a:rPr lang="en-HK" altLang="zh-HK" dirty="0"/>
              <a:t>are used to </a:t>
            </a:r>
            <a:r>
              <a:rPr lang="en-HK" altLang="zh-HK" b="1" dirty="0"/>
              <a:t>hide fields of one table</a:t>
            </a:r>
          </a:p>
          <a:p>
            <a:pPr lvl="2"/>
            <a:r>
              <a:rPr lang="en-HK" altLang="zh-HK" dirty="0"/>
              <a:t>No corresponding object in the database</a:t>
            </a:r>
          </a:p>
          <a:p>
            <a:pPr lvl="1"/>
            <a:r>
              <a:rPr lang="en-HK" altLang="zh-HK" b="1" dirty="0"/>
              <a:t>Help views </a:t>
            </a:r>
            <a:r>
              <a:rPr lang="en-HK" altLang="zh-HK" dirty="0"/>
              <a:t>can be used as a selection method in </a:t>
            </a:r>
            <a:r>
              <a:rPr lang="en-HK" altLang="zh-HK" b="1" dirty="0"/>
              <a:t>search helps </a:t>
            </a:r>
            <a:r>
              <a:rPr lang="en-HK" altLang="zh-HK" dirty="0"/>
              <a:t>(Outer Join)</a:t>
            </a:r>
            <a:endParaRPr lang="en-HK" altLang="zh-HK" b="1" dirty="0"/>
          </a:p>
          <a:p>
            <a:pPr lvl="1"/>
            <a:r>
              <a:rPr lang="en-HK" altLang="zh-HK" b="1" dirty="0"/>
              <a:t>Maintenance views </a:t>
            </a:r>
            <a:r>
              <a:rPr lang="en-HK" altLang="zh-HK" dirty="0"/>
              <a:t>allow you to </a:t>
            </a:r>
            <a:r>
              <a:rPr lang="en-HK" altLang="zh-HK" b="1" dirty="0"/>
              <a:t>maintain</a:t>
            </a:r>
            <a:r>
              <a:rPr lang="en-HK" altLang="zh-HK" dirty="0"/>
              <a:t> the </a:t>
            </a:r>
            <a:r>
              <a:rPr lang="en-HK" altLang="zh-HK" b="1" dirty="0"/>
              <a:t>data</a:t>
            </a:r>
            <a:r>
              <a:rPr lang="en-HK" altLang="zh-HK" dirty="0"/>
              <a:t> distributed to several tables for one application object at a time (Outer Join)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7005BD-EBE1-4D40-B579-E98D63A2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4334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93DB5-095A-42DB-8F73-012235A4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Module Intended Learning Outcomes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E358C-540B-42B1-A360-303D01BB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US" altLang="zh-HK" dirty="0"/>
              <a:t>perform some common daily operations of major modules of an ERP system;</a:t>
            </a:r>
          </a:p>
          <a:p>
            <a:pPr lvl="1"/>
            <a:r>
              <a:rPr lang="en-US" altLang="zh-HK" dirty="0" err="1"/>
              <a:t>customise</a:t>
            </a:r>
            <a:r>
              <a:rPr lang="en-US" altLang="zh-HK" dirty="0"/>
              <a:t> an ERP system using an appropriate programming environment; and</a:t>
            </a:r>
          </a:p>
          <a:p>
            <a:pPr lvl="1"/>
            <a:r>
              <a:rPr lang="en-US" altLang="zh-HK" dirty="0"/>
              <a:t>develop programs to support the integration of business transactions among business partners in the supply chain.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C7B39C-D535-7A4F-9360-3ADC78E7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399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D93A7-12FA-5E41-A38D-93ED348F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37DFD4-48A0-234D-A6A6-BABCB2A0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9" y="3429000"/>
            <a:ext cx="6788089" cy="313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2E196D-E63F-144E-A558-E10CDE929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80928"/>
            <a:ext cx="4648339" cy="29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524715F-6922-8D4D-B33F-DAE5C30E4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35885"/>
            <a:ext cx="4378125" cy="1143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318159-606D-5040-861E-1F6771F88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9" y="1848915"/>
            <a:ext cx="1584176" cy="146164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481E8FB0-2965-F243-B815-614290BE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5307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803CF12-9006-43A4-B8C1-9496DE0E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</a:t>
            </a:r>
            <a:endParaRPr lang="zh-HK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C88F85-D130-4676-8F78-FACEA4017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A5E84-A258-3940-B5E3-66AADF6E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5572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9880A6F-502D-41AD-BCD3-2BEA8EC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</a:t>
            </a:r>
            <a:endParaRPr lang="zh-HK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D414A-7183-4398-B7EE-136D2B37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03057"/>
          </a:xfrm>
        </p:spPr>
        <p:txBody>
          <a:bodyPr lIns="90000" anchor="t" anchorCtr="0">
            <a:normAutofit fontScale="92500" lnSpcReduction="10000"/>
          </a:bodyPr>
          <a:lstStyle/>
          <a:p>
            <a:r>
              <a:rPr lang="en-US" altLang="zh-HK" dirty="0"/>
              <a:t>User-defined data type is </a:t>
            </a:r>
            <a:r>
              <a:rPr lang="en-US" altLang="zh-HK" b="1" dirty="0"/>
              <a:t>defined globally in ABAP Dictionary</a:t>
            </a:r>
          </a:p>
          <a:p>
            <a:pPr lvl="1"/>
            <a:r>
              <a:rPr lang="en-US" altLang="zh-HK" dirty="0"/>
              <a:t>This type can be </a:t>
            </a:r>
            <a:r>
              <a:rPr lang="en-US" altLang="zh-HK" b="1" dirty="0"/>
              <a:t>used in ABAP programs</a:t>
            </a:r>
          </a:p>
          <a:p>
            <a:pPr lvl="1"/>
            <a:r>
              <a:rPr lang="en-US" altLang="zh-HK" b="1" dirty="0"/>
              <a:t>Changes to this type automatically take effect in all the ABAP programs</a:t>
            </a:r>
          </a:p>
          <a:p>
            <a:r>
              <a:rPr lang="en-HK" altLang="zh-HK" dirty="0"/>
              <a:t>Examples of type categories:</a:t>
            </a:r>
          </a:p>
          <a:p>
            <a:pPr lvl="1"/>
            <a:r>
              <a:rPr lang="en-HK" altLang="zh-HK" b="1" dirty="0"/>
              <a:t>Data elements</a:t>
            </a:r>
          </a:p>
          <a:p>
            <a:pPr lvl="2"/>
            <a:r>
              <a:rPr lang="en-HK" altLang="zh-HK" dirty="0"/>
              <a:t>Elementary types and reference types</a:t>
            </a:r>
          </a:p>
          <a:p>
            <a:pPr lvl="1"/>
            <a:r>
              <a:rPr lang="en-HK" altLang="zh-HK" b="1" dirty="0"/>
              <a:t>Structures</a:t>
            </a:r>
            <a:r>
              <a:rPr lang="en-HK" altLang="zh-HK" dirty="0"/>
              <a:t> (structured types)</a:t>
            </a:r>
          </a:p>
          <a:p>
            <a:pPr lvl="2"/>
            <a:r>
              <a:rPr lang="en-HK" altLang="zh-HK" dirty="0"/>
              <a:t>A structure consists of components that also have a type, that is they refer to a type.</a:t>
            </a:r>
          </a:p>
          <a:p>
            <a:pPr lvl="1"/>
            <a:r>
              <a:rPr lang="en-HK" altLang="zh-HK" b="1" dirty="0"/>
              <a:t>Table types</a:t>
            </a:r>
          </a:p>
          <a:p>
            <a:pPr lvl="2"/>
            <a:r>
              <a:rPr lang="en-HK" altLang="zh-HK" dirty="0"/>
              <a:t>A table type describes the structure and functional attributes of an internal table</a:t>
            </a:r>
          </a:p>
          <a:p>
            <a:pPr lvl="2"/>
            <a:r>
              <a:rPr lang="en-HK" altLang="zh-HK" dirty="0"/>
              <a:t>A special case is the ranges table types.</a:t>
            </a:r>
            <a:endParaRPr lang="en-US" altLang="zh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BCC1B3-E113-9E47-B0DC-75FD7B04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3081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4DA57-327A-4A91-867F-D6F0263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</a:t>
            </a:r>
            <a:endParaRPr lang="zh-HK" altLang="en-US" dirty="0"/>
          </a:p>
        </p:txBody>
      </p:sp>
      <p:pic>
        <p:nvPicPr>
          <p:cNvPr id="14" name="Picture 2" descr="https://help.sap.com/saphelp_nw73EhP1/helpdata/en/cf/21f2e5446011d189700000e8322d00/loioff23e3eba15e4f879440e9a47f5b7215_LowRes.png">
            <a:extLst>
              <a:ext uri="{FF2B5EF4-FFF2-40B4-BE49-F238E27FC236}">
                <a16:creationId xmlns:a16="http://schemas.microsoft.com/office/drawing/2014/main" xmlns="" id="{BD9FA2B6-6301-5347-AD2B-1CC690713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08" y="2348880"/>
            <a:ext cx="5642784" cy="42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6BF735-8EF9-8046-B7B6-970A5823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7094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9A9F06C1-39D3-4F15-8B80-202CD23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</a:t>
            </a:r>
            <a:endParaRPr lang="zh-HK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B5D373A4-6726-432C-AB77-068CE7FD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HK" dirty="0"/>
              <a:t>System converts the Dictionary data types of the object fields to the corresponding ABAP data types</a:t>
            </a:r>
          </a:p>
          <a:p>
            <a:r>
              <a:rPr lang="en-US" altLang="zh-HK" dirty="0"/>
              <a:t>Examples:</a:t>
            </a:r>
          </a:p>
          <a:p>
            <a:endParaRPr lang="zh-HK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276FD658-6E56-43E9-A448-714E63E53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15566"/>
              </p:ext>
            </p:extLst>
          </p:nvPr>
        </p:nvGraphicFramePr>
        <p:xfrm>
          <a:off x="1403646" y="3429000"/>
          <a:ext cx="6336704" cy="28513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86388">
                  <a:extLst>
                    <a:ext uri="{9D8B030D-6E8A-4147-A177-3AD203B41FA5}">
                      <a16:colId xmlns:a16="http://schemas.microsoft.com/office/drawing/2014/main" xmlns="" val="3432685284"/>
                    </a:ext>
                  </a:extLst>
                </a:gridCol>
                <a:gridCol w="2025158">
                  <a:extLst>
                    <a:ext uri="{9D8B030D-6E8A-4147-A177-3AD203B41FA5}">
                      <a16:colId xmlns:a16="http://schemas.microsoft.com/office/drawing/2014/main" xmlns="" val="1691206680"/>
                    </a:ext>
                  </a:extLst>
                </a:gridCol>
                <a:gridCol w="2025158">
                  <a:extLst>
                    <a:ext uri="{9D8B030D-6E8A-4147-A177-3AD203B41FA5}">
                      <a16:colId xmlns:a16="http://schemas.microsoft.com/office/drawing/2014/main" xmlns="" val="1578760743"/>
                    </a:ext>
                  </a:extLst>
                </a:gridCol>
              </a:tblGrid>
              <a:tr h="11497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Type in ABAP Dictionary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866" marR="11093" marT="5546" marB="55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866" marR="11093" marT="5546" marB="55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Type in ABAP Program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866" marR="11093" marT="5546" marB="5546"/>
                </a:tc>
                <a:extLst>
                  <a:ext uri="{0D108BD9-81ED-4DB2-BD59-A6C34878D82A}">
                    <a16:rowId xmlns:a16="http://schemas.microsoft.com/office/drawing/2014/main" xmlns="" val="4210358840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CHAR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Character string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c(m)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4116631572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CLNT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Client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c(3)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70669368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CUKY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Currency key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c(5)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3292650425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CURR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Currency field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p((m+1)/2)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726942317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DATS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2492248042"/>
                  </a:ext>
                </a:extLst>
              </a:tr>
              <a:tr h="11124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FLTP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Floating point number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f(8)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1653727416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INT1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 byte integer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2017041101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INT2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 byte integer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3732338411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INT4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 byte integer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2818672288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NUMC</a:t>
                      </a: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Numeric text</a:t>
                      </a: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n(m)</a:t>
                      </a: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967148182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TIMS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1394850321"/>
                  </a:ext>
                </a:extLst>
              </a:tr>
              <a:tr h="5748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UNIT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Unit key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c(m)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13866" marR="11093" marT="2773" marB="2773"/>
                </a:tc>
                <a:extLst>
                  <a:ext uri="{0D108BD9-81ED-4DB2-BD59-A6C34878D82A}">
                    <a16:rowId xmlns:a16="http://schemas.microsoft.com/office/drawing/2014/main" xmlns="" val="24858138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F7DE4C-15E9-FB4B-97B5-9666ABF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7376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91CB3-DFE8-1D49-8A21-9BADC2A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 - Data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D7F7D-A1B9-9248-985B-1FA0703A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HK" dirty="0"/>
              <a:t>Define the </a:t>
            </a:r>
            <a:r>
              <a:rPr lang="en-HK" b="1" dirty="0"/>
              <a:t>type of a table field</a:t>
            </a:r>
            <a:r>
              <a:rPr lang="en-HK" dirty="0"/>
              <a:t>, structure component or the row type of a table type</a:t>
            </a:r>
          </a:p>
          <a:p>
            <a:r>
              <a:rPr lang="en-HK" dirty="0"/>
              <a:t>It can also be referenced in ABAP programs with </a:t>
            </a:r>
            <a:r>
              <a:rPr lang="en-HK" b="1" dirty="0"/>
              <a:t>TYPES</a:t>
            </a:r>
          </a:p>
          <a:p>
            <a:r>
              <a:rPr lang="en-HK" b="1" dirty="0"/>
              <a:t>Data element information</a:t>
            </a:r>
            <a:r>
              <a:rPr lang="en-HK" dirty="0"/>
              <a:t> is automatically available to all screen fields that refer to the data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F5CF11-B743-D849-9C87-C5C98E4E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49869"/>
            <a:ext cx="4845794" cy="2886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DB6390-65F1-054A-AE49-C4E75109B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20" y="3996338"/>
            <a:ext cx="3794844" cy="139906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A196079-0035-E145-B1FB-A76C6F93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3892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3A841-BD1A-B140-AD11-14E20F3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 -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08659-BD39-4044-9C8C-AC9A7217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HK" dirty="0"/>
              <a:t>Types are defined for the </a:t>
            </a:r>
            <a:r>
              <a:rPr lang="en-HK" b="1" dirty="0"/>
              <a:t>components</a:t>
            </a:r>
            <a:r>
              <a:rPr lang="en-HK" dirty="0"/>
              <a:t> (</a:t>
            </a:r>
            <a:r>
              <a:rPr lang="en-HK" b="1" dirty="0"/>
              <a:t>multiple fields</a:t>
            </a:r>
            <a:r>
              <a:rPr lang="en-HK" dirty="0"/>
              <a:t>)</a:t>
            </a:r>
          </a:p>
          <a:p>
            <a:r>
              <a:rPr lang="en-HK" dirty="0"/>
              <a:t>Structures are used to </a:t>
            </a:r>
            <a:r>
              <a:rPr lang="en-HK" b="1" dirty="0"/>
              <a:t>define the data at the interface of module pools and screens</a:t>
            </a:r>
            <a:r>
              <a:rPr lang="en-HK" dirty="0"/>
              <a:t> and to define the </a:t>
            </a:r>
            <a:r>
              <a:rPr lang="en-HK" b="1" dirty="0"/>
              <a:t>parameter types of function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B6799A-FC06-9E4F-A5E3-7AABEABC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64" y="3645024"/>
            <a:ext cx="6315868" cy="266429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7479F66-78DB-F142-963F-8AE1A022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1239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3A841-BD1A-B140-AD11-14E20F3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Types – Table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08659-BD39-4044-9C8C-AC9A7217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3401963" cy="4519081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 lnSpcReduction="10000"/>
          </a:bodyPr>
          <a:lstStyle/>
          <a:p>
            <a:r>
              <a:rPr lang="en-HK" dirty="0"/>
              <a:t>Describe the structure and functional attributes of an </a:t>
            </a:r>
            <a:r>
              <a:rPr lang="en-HK" b="1" dirty="0"/>
              <a:t>internal table in ABAP</a:t>
            </a:r>
            <a:endParaRPr lang="en-HK" dirty="0"/>
          </a:p>
          <a:p>
            <a:r>
              <a:rPr lang="en-HK" dirty="0"/>
              <a:t>A table type is defined by:</a:t>
            </a:r>
          </a:p>
          <a:p>
            <a:pPr lvl="1"/>
            <a:r>
              <a:rPr lang="en-HK" dirty="0"/>
              <a:t>its line type that defines the structure and </a:t>
            </a:r>
            <a:r>
              <a:rPr lang="en-HK" b="1" dirty="0"/>
              <a:t>data type attributes of a line of the internal table</a:t>
            </a:r>
          </a:p>
          <a:p>
            <a:pPr lvl="1"/>
            <a:r>
              <a:rPr lang="en-HK" dirty="0"/>
              <a:t>the options for managing and accessing the data </a:t>
            </a:r>
          </a:p>
          <a:p>
            <a:pPr lvl="1"/>
            <a:r>
              <a:rPr lang="en-HK" dirty="0"/>
              <a:t>the </a:t>
            </a:r>
            <a:r>
              <a:rPr lang="en-HK" b="1" dirty="0"/>
              <a:t>primary key</a:t>
            </a:r>
            <a:r>
              <a:rPr lang="en-HK" dirty="0"/>
              <a:t> and the secondary keys (optional) </a:t>
            </a:r>
          </a:p>
        </p:txBody>
      </p:sp>
      <p:pic>
        <p:nvPicPr>
          <p:cNvPr id="2050" name="Picture 2" descr="/var/folders/c6/1_hh2ybx49z20jllqlgxhwz00000gn/T/com.microsoft.Powerpoint/WebArchiveCopyPasteTempFiles/loio9a2c9b0acd564ed19e04a73064be2533_LowRes.png">
            <a:extLst>
              <a:ext uri="{FF2B5EF4-FFF2-40B4-BE49-F238E27FC236}">
                <a16:creationId xmlns:a16="http://schemas.microsoft.com/office/drawing/2014/main" xmlns="" id="{C4F1491C-C70B-9B4D-AF64-A56459231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" b="10328"/>
          <a:stretch/>
        </p:blipFill>
        <p:spPr bwMode="auto">
          <a:xfrm>
            <a:off x="4200709" y="1221117"/>
            <a:ext cx="4392488" cy="30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F250A5-09D4-5949-B3AC-344BC1D8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96" y="4256111"/>
            <a:ext cx="3990748" cy="248525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C44D898-5018-BC4F-B74B-46551C6A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3792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D1BFE2B-1FBC-184A-B622-F97D199F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1EA918-8711-B743-901A-1EF8B64B6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AE9A448-7C40-BA4E-85DF-A7BC23AB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15860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ABCEC-0F6F-42B7-B577-1564BF92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Domain</a:t>
            </a:r>
            <a:endParaRPr lang="zh-HK" altLang="en-US" dirty="0"/>
          </a:p>
        </p:txBody>
      </p:sp>
      <p:pic>
        <p:nvPicPr>
          <p:cNvPr id="5" name="Picture 4" descr="/var/folders/c6/1_hh2ybx49z20jllqlgxhwz00000gn/T/com.microsoft.Powerpoint/WebArchiveCopyPasteTempFiles/loio9a86c113b02e43fb98bad19a4cfe36eb_LowRes.png">
            <a:extLst>
              <a:ext uri="{FF2B5EF4-FFF2-40B4-BE49-F238E27FC236}">
                <a16:creationId xmlns:a16="http://schemas.microsoft.com/office/drawing/2014/main" xmlns="" id="{62EC8682-E59C-B546-9E91-DB8AD7E91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7" b="10145"/>
          <a:stretch/>
        </p:blipFill>
        <p:spPr bwMode="auto">
          <a:xfrm>
            <a:off x="4572033" y="2250050"/>
            <a:ext cx="4449169" cy="3339189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7BBD2E-74E5-4867-B2BD-0F253FD2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4626099" cy="4635713"/>
          </a:xfrm>
        </p:spPr>
        <p:txBody>
          <a:bodyPr>
            <a:normAutofit/>
          </a:bodyPr>
          <a:lstStyle/>
          <a:p>
            <a:r>
              <a:rPr lang="en-HK" altLang="zh-HK" dirty="0"/>
              <a:t>A domain defines a </a:t>
            </a:r>
            <a:r>
              <a:rPr lang="en-HK" altLang="zh-HK" b="1" dirty="0"/>
              <a:t>value range</a:t>
            </a:r>
          </a:p>
          <a:p>
            <a:r>
              <a:rPr lang="en-HK" altLang="zh-HK" dirty="0"/>
              <a:t>A domain is </a:t>
            </a:r>
            <a:r>
              <a:rPr lang="en-HK" altLang="zh-HK" b="1" dirty="0"/>
              <a:t>assigned to a data element</a:t>
            </a:r>
          </a:p>
          <a:p>
            <a:pPr lvl="1"/>
            <a:r>
              <a:rPr lang="en-HK" altLang="zh-HK" dirty="0"/>
              <a:t>All table fields or structure components that use this data element have the value range defined by the domain</a:t>
            </a:r>
          </a:p>
          <a:p>
            <a:r>
              <a:rPr lang="en-HK" altLang="zh-HK" dirty="0"/>
              <a:t>When you change the domain, the system automatically changes fields or components that refer to this domain</a:t>
            </a:r>
          </a:p>
          <a:p>
            <a:pPr lvl="1"/>
            <a:r>
              <a:rPr lang="en-HK" altLang="zh-HK" dirty="0"/>
              <a:t>This </a:t>
            </a:r>
            <a:r>
              <a:rPr lang="en-HK" altLang="zh-HK" b="1" dirty="0"/>
              <a:t>ensures</a:t>
            </a:r>
            <a:r>
              <a:rPr lang="en-HK" altLang="zh-HK" dirty="0"/>
              <a:t> that the </a:t>
            </a:r>
            <a:r>
              <a:rPr lang="en-HK" altLang="zh-HK" b="1" dirty="0"/>
              <a:t>value ranges </a:t>
            </a:r>
            <a:r>
              <a:rPr lang="en-HK" altLang="zh-HK" dirty="0"/>
              <a:t>of these fields or components are </a:t>
            </a:r>
            <a:r>
              <a:rPr lang="en-HK" altLang="zh-HK" b="1" dirty="0"/>
              <a:t>consistent</a:t>
            </a:r>
            <a:endParaRPr lang="zh-HK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F4DC6A6-455A-E040-8EAB-B8C89F4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5229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 Intended Learning Outcomes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HK" altLang="zh-TW" dirty="0"/>
              <a:t>Understand the ABAP Dictionary</a:t>
            </a:r>
          </a:p>
          <a:p>
            <a:pPr lvl="1"/>
            <a:r>
              <a:rPr lang="en-HK" altLang="zh-TW" dirty="0"/>
              <a:t>Create domain, data element, structure, table and view</a:t>
            </a:r>
          </a:p>
          <a:p>
            <a:pPr lvl="1"/>
            <a:r>
              <a:rPr lang="en-HK" altLang="zh-TW" dirty="0"/>
              <a:t>Display and update table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68BDAF-A91A-234A-8FAB-BE695284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8285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5F988-4530-784D-B381-376F6F95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Domain – Fixed Value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BB65BC-2ADC-BE41-93FD-4147E787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7"/>
            <a:ext cx="3762003" cy="3636510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en-HK" dirty="0"/>
              <a:t>Define </a:t>
            </a:r>
            <a:r>
              <a:rPr lang="en-HK" b="1" dirty="0"/>
              <a:t>fixed value intervals</a:t>
            </a:r>
            <a:r>
              <a:rPr lang="en-HK" dirty="0"/>
              <a:t> either:</a:t>
            </a:r>
          </a:p>
          <a:p>
            <a:pPr lvl="1"/>
            <a:r>
              <a:rPr lang="en-HK" dirty="0"/>
              <a:t>by entering </a:t>
            </a:r>
            <a:r>
              <a:rPr lang="en-HK" b="1" dirty="0"/>
              <a:t>upper and lower limits</a:t>
            </a:r>
            <a:r>
              <a:rPr lang="en-HK" dirty="0"/>
              <a:t>; or </a:t>
            </a:r>
          </a:p>
          <a:p>
            <a:pPr lvl="1"/>
            <a:r>
              <a:rPr lang="en-HK" dirty="0"/>
              <a:t>by specifying </a:t>
            </a:r>
            <a:r>
              <a:rPr lang="en-HK" b="1" dirty="0"/>
              <a:t>single values</a:t>
            </a:r>
          </a:p>
          <a:p>
            <a:endParaRPr lang="en-HK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BD8E79-66A5-7A4F-A6C5-02FA8564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64" y="1370537"/>
            <a:ext cx="2802012" cy="5217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034E70-453D-7B4B-A334-5BDBCC42C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24" y="3979478"/>
            <a:ext cx="2802013" cy="258310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0CEEB91-4AEF-AB49-8605-111EB14C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0337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3ED4-CE63-2049-9858-C108CDEC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– Value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B15C0-9E42-6946-9B03-F06DFEFE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3906019" cy="4447073"/>
          </a:xfrm>
        </p:spPr>
        <p:txBody>
          <a:bodyPr>
            <a:normAutofit/>
          </a:bodyPr>
          <a:lstStyle/>
          <a:p>
            <a:r>
              <a:rPr lang="en-HK" dirty="0"/>
              <a:t>Proposes the value table as </a:t>
            </a:r>
            <a:r>
              <a:rPr lang="en-HK" b="1" dirty="0"/>
              <a:t>check table </a:t>
            </a:r>
            <a:r>
              <a:rPr lang="en-HK" dirty="0"/>
              <a:t>when trying to define a foreign key for the field</a:t>
            </a:r>
          </a:p>
          <a:p>
            <a:r>
              <a:rPr lang="en-HK" dirty="0"/>
              <a:t>The check against the value table </a:t>
            </a:r>
            <a:r>
              <a:rPr lang="en-HK" b="1" dirty="0"/>
              <a:t>only takes effect when a foreign key has been defined</a:t>
            </a:r>
          </a:p>
          <a:p>
            <a:r>
              <a:rPr lang="en-HK" dirty="0"/>
              <a:t>Example</a:t>
            </a:r>
          </a:p>
          <a:p>
            <a:pPr lvl="1"/>
            <a:r>
              <a:rPr lang="en-HK" dirty="0"/>
              <a:t>If you want to define a foreign key for a field referring to S_CARR_ID, SCARR is proposed as the check table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AFA36A3-43E5-C547-809E-15FAB2E9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1700808"/>
            <a:ext cx="3410135" cy="48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E25C12-1241-CE42-AB52-61906754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0397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9880A6F-502D-41AD-BCD3-2BEA8EC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Search Help and Lock Objects</a:t>
            </a:r>
            <a:endParaRPr lang="zh-HK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BD414A-7183-4398-B7EE-136D2B37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help</a:t>
            </a:r>
          </a:p>
          <a:p>
            <a:pPr lvl="1"/>
            <a:r>
              <a:rPr lang="en-US" altLang="zh-TW" dirty="0"/>
              <a:t>A list of possible input values that appears for the input</a:t>
            </a:r>
          </a:p>
          <a:p>
            <a:r>
              <a:rPr lang="en-US" altLang="zh-TW" dirty="0"/>
              <a:t>Lock object</a:t>
            </a:r>
          </a:p>
          <a:p>
            <a:pPr lvl="1"/>
            <a:r>
              <a:rPr lang="en-US" altLang="zh-TW" dirty="0"/>
              <a:t>Used to synchronize access to the same data by more than one user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AB6601-2B1C-A142-8B13-DE1482F7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179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 Dictionary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HK" altLang="zh-TW" dirty="0"/>
              <a:t>ABAP Dictionary </a:t>
            </a:r>
            <a:r>
              <a:rPr lang="en-US" altLang="zh-TW" dirty="0"/>
              <a:t>centrally manages </a:t>
            </a:r>
            <a:r>
              <a:rPr lang="en-US" altLang="zh-TW" b="1" dirty="0"/>
              <a:t>data definitions</a:t>
            </a:r>
            <a:r>
              <a:rPr lang="en-US" altLang="zh-TW" dirty="0"/>
              <a:t> of data elements, structures and table types</a:t>
            </a:r>
          </a:p>
          <a:p>
            <a:pPr lvl="1"/>
            <a:r>
              <a:rPr lang="en-HK" altLang="zh-TW" dirty="0"/>
              <a:t>It describes the </a:t>
            </a:r>
            <a:r>
              <a:rPr lang="en-HK" altLang="zh-TW" b="1" dirty="0"/>
              <a:t>logical structure of the objects </a:t>
            </a:r>
            <a:r>
              <a:rPr lang="en-HK" altLang="zh-TW" dirty="0"/>
              <a:t>used in </a:t>
            </a:r>
            <a:r>
              <a:rPr lang="en-HK" altLang="zh-TW" b="1" dirty="0"/>
              <a:t>application development</a:t>
            </a:r>
            <a:r>
              <a:rPr lang="en-HK" altLang="zh-TW" dirty="0"/>
              <a:t> and shows how they </a:t>
            </a:r>
            <a:r>
              <a:rPr lang="en-HK" altLang="zh-TW" b="1" dirty="0"/>
              <a:t>are mapped to the underlying relational database</a:t>
            </a:r>
            <a:r>
              <a:rPr lang="en-HK" altLang="zh-TW" dirty="0"/>
              <a:t> in tables or views</a:t>
            </a:r>
            <a:endParaRPr lang="en-US" altLang="zh-TW" dirty="0"/>
          </a:p>
          <a:p>
            <a:r>
              <a:rPr lang="en-US" altLang="zh-TW" dirty="0"/>
              <a:t>All system components can access </a:t>
            </a:r>
            <a:r>
              <a:rPr lang="en-US" altLang="zh-TW" b="1" dirty="0"/>
              <a:t>activated</a:t>
            </a:r>
            <a:r>
              <a:rPr lang="en-US" altLang="zh-TW" dirty="0"/>
              <a:t> objects of ABAP Dictionary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SE11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2948453-711A-AA45-A570-1AA4493E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45" y="4149130"/>
            <a:ext cx="3291506" cy="25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B0206-5601-4347-806D-A1586447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9945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50D39CD-BB99-478B-B294-40FCD813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Database Tables and Views</a:t>
            </a:r>
            <a:endParaRPr lang="zh-HK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77F5CF-3F0A-4254-88CC-894FBB571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B0516B-8D8F-CD44-9E0A-AEE5C9B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286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2F1217E-DCA3-4B5F-BDD8-539AFAD5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Tables</a:t>
            </a:r>
            <a:endParaRPr lang="zh-HK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770F4C-13B8-4709-9EE6-56D39531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HK" b="1" dirty="0"/>
              <a:t>Once a table is defined in ABAP Dictionary, a table is then created in the database layer</a:t>
            </a:r>
          </a:p>
          <a:p>
            <a:pPr lvl="1"/>
            <a:r>
              <a:rPr lang="en-US" altLang="zh-HK" dirty="0"/>
              <a:t>Table in ABAP Dictionary has the same structure as the table in the underlying database</a:t>
            </a:r>
          </a:p>
          <a:p>
            <a:r>
              <a:rPr lang="en-US" altLang="zh-HK" dirty="0"/>
              <a:t>The </a:t>
            </a:r>
            <a:r>
              <a:rPr lang="en-US" altLang="zh-HK" b="1" dirty="0"/>
              <a:t>fields</a:t>
            </a:r>
            <a:r>
              <a:rPr lang="en-US" altLang="zh-HK" dirty="0"/>
              <a:t> of the table are defined with their data types, lengths and decimal places</a:t>
            </a:r>
          </a:p>
          <a:p>
            <a:endParaRPr lang="zh-HK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AB116A-84B8-2A4C-B20E-77184CFF5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2411760" y="4293096"/>
            <a:ext cx="4336605" cy="223224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596EB40C-AC33-E04A-BF34-EE63B708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6090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2DC0A-BF36-469C-9BD2-B8498C3A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Tables - Fields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F671E-2A2D-439B-B56C-B23704A3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 anchor="t" anchorCtr="0">
            <a:normAutofit/>
          </a:bodyPr>
          <a:lstStyle/>
          <a:p>
            <a:r>
              <a:rPr lang="en-HK" altLang="zh-HK" b="1" dirty="0"/>
              <a:t>Field name </a:t>
            </a:r>
            <a:r>
              <a:rPr lang="en-HK" altLang="zh-HK" dirty="0"/>
              <a:t>- The field name can have a maximum of 16 places and can contain letters, digits and underscores. The field name must begin with a letter</a:t>
            </a:r>
          </a:p>
          <a:p>
            <a:r>
              <a:rPr lang="en-HK" altLang="zh-HK" b="1" dirty="0"/>
              <a:t>Key flag </a:t>
            </a:r>
            <a:r>
              <a:rPr lang="en-HK" altLang="zh-HK" dirty="0"/>
              <a:t>- Determines whether the field belongs to the table key</a:t>
            </a:r>
          </a:p>
          <a:p>
            <a:pPr lvl="1"/>
            <a:r>
              <a:rPr lang="en-HK" altLang="zh-HK" dirty="0"/>
              <a:t>key fields are always given initial values</a:t>
            </a:r>
          </a:p>
          <a:p>
            <a:r>
              <a:rPr lang="en-HK" altLang="zh-HK" dirty="0"/>
              <a:t>Initial Value Indicator - Set this indicator if a field must have an initial value</a:t>
            </a:r>
          </a:p>
          <a:p>
            <a:pPr lvl="1"/>
            <a:r>
              <a:rPr lang="en-HK" altLang="zh-HK" dirty="0"/>
              <a:t>Initial value depends on the data type of the field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F664E23-58AD-DB43-BF74-E137F1637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9547" y="5301208"/>
            <a:ext cx="6504902" cy="1296143"/>
          </a:xfrm>
          <a:prstGeom prst="rect">
            <a:avLst/>
          </a:prstGeom>
        </p:spPr>
      </p:pic>
      <p:sp>
        <p:nvSpPr>
          <p:cNvPr id="14" name="Striped Right Arrow 4">
            <a:extLst>
              <a:ext uri="{FF2B5EF4-FFF2-40B4-BE49-F238E27FC236}">
                <a16:creationId xmlns:a16="http://schemas.microsoft.com/office/drawing/2014/main" xmlns="" id="{C50B249E-49F1-B343-9970-AEC1C0D3406F}"/>
              </a:ext>
            </a:extLst>
          </p:cNvPr>
          <p:cNvSpPr/>
          <p:nvPr/>
        </p:nvSpPr>
        <p:spPr bwMode="gray">
          <a:xfrm rot="14332005">
            <a:off x="4612752" y="5687442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80A30D-14AA-D144-BA3B-BBD7CE9E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831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2DC0A-BF36-469C-9BD2-B8498C3A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Tables - Fields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F671E-2A2D-439B-B56C-B23704A3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 anchor="t" anchorCtr="0">
            <a:normAutofit/>
          </a:bodyPr>
          <a:lstStyle/>
          <a:p>
            <a:r>
              <a:rPr lang="en-HK" altLang="zh-HK" b="1" dirty="0"/>
              <a:t>Field type </a:t>
            </a:r>
            <a:r>
              <a:rPr lang="en-HK" altLang="zh-HK" dirty="0"/>
              <a:t>- Data type of the field in the ABAP Dictionary.</a:t>
            </a:r>
          </a:p>
          <a:p>
            <a:r>
              <a:rPr lang="en-HK" altLang="zh-HK" dirty="0"/>
              <a:t>Field length - Determines the number of valid places in the field.</a:t>
            </a:r>
          </a:p>
          <a:p>
            <a:r>
              <a:rPr lang="en-HK" altLang="zh-HK" dirty="0"/>
              <a:t>Decimal places - The number of places after the decimal point, specifying numeric data types.</a:t>
            </a:r>
          </a:p>
          <a:p>
            <a:r>
              <a:rPr lang="en-HK" altLang="zh-HK" dirty="0"/>
              <a:t>Short description - Short text describing the meaning of the field.</a:t>
            </a:r>
          </a:p>
          <a:p>
            <a:r>
              <a:rPr lang="en-HK" altLang="zh-HK" b="1" dirty="0"/>
              <a:t>Data element </a:t>
            </a:r>
            <a:r>
              <a:rPr lang="en-HK" altLang="zh-HK" dirty="0"/>
              <a:t>- The data type, field length, decimal places and short description are determined from the </a:t>
            </a:r>
            <a:r>
              <a:rPr lang="en-HK" altLang="zh-HK" b="1" dirty="0"/>
              <a:t>domain of the data element</a:t>
            </a:r>
            <a:r>
              <a:rPr lang="en-HK" altLang="zh-HK" dirty="0"/>
              <a:t>							</a:t>
            </a:r>
            <a:r>
              <a:rPr lang="en-HK" altLang="zh-HK" sz="1200" dirty="0"/>
              <a:t>Data Element or Built-in type</a:t>
            </a:r>
          </a:p>
          <a:p>
            <a:pPr marL="0" indent="0">
              <a:buNone/>
            </a:pPr>
            <a:r>
              <a:rPr lang="en-HK" altLang="zh-HK" sz="1200" dirty="0"/>
              <a:t>											</a:t>
            </a:r>
            <a:endParaRPr lang="en-US" altLang="zh-HK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D0F219-D43E-9A41-BA8F-BBAEDB18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5589241"/>
            <a:ext cx="5681552" cy="804399"/>
          </a:xfrm>
          <a:prstGeom prst="rect">
            <a:avLst/>
          </a:prstGeom>
        </p:spPr>
      </p:pic>
      <p:sp>
        <p:nvSpPr>
          <p:cNvPr id="6" name="Striped Right Arrow 4">
            <a:extLst>
              <a:ext uri="{FF2B5EF4-FFF2-40B4-BE49-F238E27FC236}">
                <a16:creationId xmlns:a16="http://schemas.microsoft.com/office/drawing/2014/main" xmlns="" id="{FD3F7A3E-B2EB-024C-BED3-FBBB402780C4}"/>
              </a:ext>
            </a:extLst>
          </p:cNvPr>
          <p:cNvSpPr/>
          <p:nvPr/>
        </p:nvSpPr>
        <p:spPr bwMode="gray">
          <a:xfrm rot="6477956">
            <a:off x="3707421" y="5449677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0A9D979-2B16-5C48-A550-3011EDAE4F8A}"/>
              </a:ext>
            </a:extLst>
          </p:cNvPr>
          <p:cNvCxnSpPr/>
          <p:nvPr/>
        </p:nvCxnSpPr>
        <p:spPr>
          <a:xfrm>
            <a:off x="4820490" y="5373217"/>
            <a:ext cx="0" cy="13681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riped Right Arrow 4">
            <a:extLst>
              <a:ext uri="{FF2B5EF4-FFF2-40B4-BE49-F238E27FC236}">
                <a16:creationId xmlns:a16="http://schemas.microsoft.com/office/drawing/2014/main" xmlns="" id="{CEBE668C-E31A-924A-AA93-AF1760D43A70}"/>
              </a:ext>
            </a:extLst>
          </p:cNvPr>
          <p:cNvSpPr/>
          <p:nvPr/>
        </p:nvSpPr>
        <p:spPr bwMode="gray">
          <a:xfrm rot="6477956">
            <a:off x="5465967" y="5162188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A33B047-BA8C-A04A-99AF-DA313EA5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1957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D1126-25A9-E44B-AD41-C4E134D4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Reference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58EBF-BDEA-5746-8E3C-49344771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t" anchorCtr="0"/>
          <a:lstStyle/>
          <a:p>
            <a:r>
              <a:rPr lang="en-HK" dirty="0"/>
              <a:t>Create references to Currency (data type CURR) or Quantity (data type QUAN) Fields </a:t>
            </a:r>
          </a:p>
          <a:p>
            <a:pPr lvl="1"/>
            <a:r>
              <a:rPr lang="en-HK" b="1" dirty="0"/>
              <a:t>Reference field </a:t>
            </a:r>
            <a:r>
              <a:rPr lang="en-HK" dirty="0"/>
              <a:t>– currency key (data type CUKY) or unit of measure (data type UNIT) </a:t>
            </a:r>
          </a:p>
          <a:p>
            <a:pPr lvl="1"/>
            <a:r>
              <a:rPr lang="en-HK" b="1" dirty="0"/>
              <a:t>Reference table </a:t>
            </a:r>
            <a:r>
              <a:rPr lang="en-HK" dirty="0"/>
              <a:t>– table contains the reference field</a:t>
            </a:r>
          </a:p>
          <a:p>
            <a:pPr lvl="1"/>
            <a:r>
              <a:rPr lang="en-HK" dirty="0"/>
              <a:t>Reference field can reside in the table itself</a:t>
            </a:r>
          </a:p>
          <a:p>
            <a:pPr lvl="2"/>
            <a:endParaRPr lang="en-H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1A32B2-D474-1642-B1DD-E4F566748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5" y="4255318"/>
            <a:ext cx="6683429" cy="2486050"/>
          </a:xfrm>
          <a:prstGeom prst="rect">
            <a:avLst/>
          </a:prstGeom>
        </p:spPr>
      </p:pic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F55A03CF-7462-484F-B523-ED7D7B2F8911}"/>
              </a:ext>
            </a:extLst>
          </p:cNvPr>
          <p:cNvSpPr/>
          <p:nvPr/>
        </p:nvSpPr>
        <p:spPr bwMode="gray">
          <a:xfrm rot="6477956">
            <a:off x="4899090" y="5801563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triped Right Arrow 4">
            <a:extLst>
              <a:ext uri="{FF2B5EF4-FFF2-40B4-BE49-F238E27FC236}">
                <a16:creationId xmlns:a16="http://schemas.microsoft.com/office/drawing/2014/main" xmlns="" id="{1A82C4D9-DDC9-0B4C-98C4-3A05C11B0A2F}"/>
              </a:ext>
            </a:extLst>
          </p:cNvPr>
          <p:cNvSpPr/>
          <p:nvPr/>
        </p:nvSpPr>
        <p:spPr bwMode="gray">
          <a:xfrm rot="6477956">
            <a:off x="6267242" y="5826565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triped Right Arrow 4">
            <a:extLst>
              <a:ext uri="{FF2B5EF4-FFF2-40B4-BE49-F238E27FC236}">
                <a16:creationId xmlns:a16="http://schemas.microsoft.com/office/drawing/2014/main" xmlns="" id="{6C2AE784-5DA6-D744-B568-A57EC65C0620}"/>
              </a:ext>
            </a:extLst>
          </p:cNvPr>
          <p:cNvSpPr/>
          <p:nvPr/>
        </p:nvSpPr>
        <p:spPr bwMode="gray">
          <a:xfrm rot="6477956">
            <a:off x="1730738" y="6089052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triped Right Arrow 4">
            <a:extLst>
              <a:ext uri="{FF2B5EF4-FFF2-40B4-BE49-F238E27FC236}">
                <a16:creationId xmlns:a16="http://schemas.microsoft.com/office/drawing/2014/main" xmlns="" id="{831A141F-915F-3B4F-A810-BAFCFF319952}"/>
              </a:ext>
            </a:extLst>
          </p:cNvPr>
          <p:cNvSpPr/>
          <p:nvPr/>
        </p:nvSpPr>
        <p:spPr bwMode="gray">
          <a:xfrm rot="6477956">
            <a:off x="7059331" y="3829511"/>
            <a:ext cx="467593" cy="422060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A940E70F-9543-2749-BB64-EEFAB03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79089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3 ERP" id="{5287575E-E3E6-C444-8D57-C9BDA325BC71}" vid="{17A28F83-F33A-074D-B56D-1F17FCF46E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0</TotalTime>
  <Words>1490</Words>
  <Application>Microsoft Office PowerPoint</Application>
  <PresentationFormat>On-screen Show (4:3)</PresentationFormat>
  <Paragraphs>211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新細明體</vt:lpstr>
      <vt:lpstr>Arial</vt:lpstr>
      <vt:lpstr>Calibri</vt:lpstr>
      <vt:lpstr>Century Gothic</vt:lpstr>
      <vt:lpstr>Courier New</vt:lpstr>
      <vt:lpstr>Trebuchet MS</vt:lpstr>
      <vt:lpstr>Wingdings</vt:lpstr>
      <vt:lpstr>Wingdings 2</vt:lpstr>
      <vt:lpstr>Quotable</vt:lpstr>
      <vt:lpstr> ITP4512 Enterprise Software Lecture 3 ABAP Dictionary</vt:lpstr>
      <vt:lpstr>Module Intended Learning Outcomes</vt:lpstr>
      <vt:lpstr>Lesson Intended Learning Outcomes</vt:lpstr>
      <vt:lpstr>ABAP Dictionary</vt:lpstr>
      <vt:lpstr>Database Tables and Views</vt:lpstr>
      <vt:lpstr>Tables</vt:lpstr>
      <vt:lpstr>Tables - Fields</vt:lpstr>
      <vt:lpstr>Tables - Fields</vt:lpstr>
      <vt:lpstr>Tables - Reference Fields</vt:lpstr>
      <vt:lpstr>Tables – Foreign Keys</vt:lpstr>
      <vt:lpstr>Tables – Technical Setting</vt:lpstr>
      <vt:lpstr>Tables – Technical Setting – Data Class</vt:lpstr>
      <vt:lpstr>Tables – Technical Setting – Data Class</vt:lpstr>
      <vt:lpstr>Tables – Technical Setting – Size Category</vt:lpstr>
      <vt:lpstr>Tables – Technical Setting – Size Category</vt:lpstr>
      <vt:lpstr>Tables – Delivery and Maintenance</vt:lpstr>
      <vt:lpstr>Tables – Delivery and Maintenance</vt:lpstr>
      <vt:lpstr>Process Flow of Creating Tables</vt:lpstr>
      <vt:lpstr>Views</vt:lpstr>
      <vt:lpstr>Views</vt:lpstr>
      <vt:lpstr>Types</vt:lpstr>
      <vt:lpstr>Types</vt:lpstr>
      <vt:lpstr>Types</vt:lpstr>
      <vt:lpstr>Types</vt:lpstr>
      <vt:lpstr>Types - Data Elements</vt:lpstr>
      <vt:lpstr>Types - Structure</vt:lpstr>
      <vt:lpstr>Types – Table Types</vt:lpstr>
      <vt:lpstr>Other Object Types</vt:lpstr>
      <vt:lpstr>Domain</vt:lpstr>
      <vt:lpstr>Domain – Fixed Value</vt:lpstr>
      <vt:lpstr>Domain – Value Table</vt:lpstr>
      <vt:lpstr>Search Help and Lock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2014-09-01T02:04:48Z</dcterms:created>
  <dcterms:modified xsi:type="dcterms:W3CDTF">2019-02-11T06:32:09Z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