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85" r:id="rId2"/>
  </p:sldMasterIdLst>
  <p:notesMasterIdLst>
    <p:notesMasterId r:id="rId60"/>
  </p:notesMasterIdLst>
  <p:sldIdLst>
    <p:sldId id="269" r:id="rId3"/>
    <p:sldId id="367" r:id="rId4"/>
    <p:sldId id="257" r:id="rId5"/>
    <p:sldId id="339" r:id="rId6"/>
    <p:sldId id="302" r:id="rId7"/>
    <p:sldId id="299" r:id="rId8"/>
    <p:sldId id="300" r:id="rId9"/>
    <p:sldId id="285" r:id="rId10"/>
    <p:sldId id="301" r:id="rId11"/>
    <p:sldId id="304" r:id="rId12"/>
    <p:sldId id="305" r:id="rId13"/>
    <p:sldId id="306" r:id="rId14"/>
    <p:sldId id="348" r:id="rId15"/>
    <p:sldId id="292" r:id="rId16"/>
    <p:sldId id="309" r:id="rId17"/>
    <p:sldId id="349" r:id="rId18"/>
    <p:sldId id="350" r:id="rId19"/>
    <p:sldId id="311" r:id="rId20"/>
    <p:sldId id="312" r:id="rId21"/>
    <p:sldId id="294" r:id="rId22"/>
    <p:sldId id="354" r:id="rId23"/>
    <p:sldId id="356" r:id="rId24"/>
    <p:sldId id="340" r:id="rId25"/>
    <p:sldId id="287" r:id="rId26"/>
    <p:sldId id="296" r:id="rId27"/>
    <p:sldId id="324" r:id="rId28"/>
    <p:sldId id="298" r:id="rId29"/>
    <p:sldId id="347" r:id="rId30"/>
    <p:sldId id="351" r:id="rId31"/>
    <p:sldId id="307" r:id="rId32"/>
    <p:sldId id="303" r:id="rId33"/>
    <p:sldId id="325" r:id="rId34"/>
    <p:sldId id="288" r:id="rId35"/>
    <p:sldId id="342" r:id="rId36"/>
    <p:sldId id="359" r:id="rId37"/>
    <p:sldId id="316" r:id="rId38"/>
    <p:sldId id="338" r:id="rId39"/>
    <p:sldId id="361" r:id="rId40"/>
    <p:sldId id="362" r:id="rId41"/>
    <p:sldId id="363" r:id="rId42"/>
    <p:sldId id="317" r:id="rId43"/>
    <p:sldId id="318" r:id="rId44"/>
    <p:sldId id="319" r:id="rId45"/>
    <p:sldId id="323" r:id="rId46"/>
    <p:sldId id="320" r:id="rId47"/>
    <p:sldId id="360" r:id="rId48"/>
    <p:sldId id="321" r:id="rId49"/>
    <p:sldId id="322" r:id="rId50"/>
    <p:sldId id="357" r:id="rId51"/>
    <p:sldId id="326" r:id="rId52"/>
    <p:sldId id="327" r:id="rId53"/>
    <p:sldId id="364" r:id="rId54"/>
    <p:sldId id="365" r:id="rId55"/>
    <p:sldId id="368" r:id="rId56"/>
    <p:sldId id="358" r:id="rId57"/>
    <p:sldId id="330" r:id="rId58"/>
    <p:sldId id="366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6"/>
  </p:normalViewPr>
  <p:slideViewPr>
    <p:cSldViewPr>
      <p:cViewPr varScale="1">
        <p:scale>
          <a:sx n="95" d="100"/>
          <a:sy n="95" d="100"/>
        </p:scale>
        <p:origin x="10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CC3D-69CC-4070-A97B-5A530992E837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6A0F-96C0-42FC-8D24-FC916F53354C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AECA-8622-4EC3-94A9-E54321EACD94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6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B0BA-DCA3-44C2-9EB3-2DDD2AD17B73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0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9212-64F1-4FBF-9477-CE0DFEDE9EB6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7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9EC7-71FA-4FC2-99CA-EE33C9F0030B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4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4000" y="1692000"/>
            <a:ext cx="8494713" cy="38318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/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/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540000">
              <a:buClr>
                <a:schemeClr val="accent2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484845" y="6488668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00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0"/>
            <a:ext cx="4165200" cy="4392000"/>
          </a:xfrm>
          <a:solidFill>
            <a:schemeClr val="bg1">
              <a:lumMod val="95000"/>
            </a:schemeClr>
          </a:solidFill>
        </p:spPr>
        <p:txBody>
          <a:bodyPr tIns="1296000" rtlCol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484845" y="648290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p.</a:t>
            </a:r>
            <a:fld id="{87CE0E5D-9A87-449E-8018-BB0174C005C9}" type="slidenum">
              <a:rPr kumimoji="1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6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4DE-4505-4DC1-AF0B-F9A6B9597A97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3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A929-1DBC-4C66-9FFA-4FD2C6D5FF8E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3173-B54D-48C6-94E1-09BD5E4D6B93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61FC-E44F-417E-8BD3-716A55EB7B62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07BB-4721-4ECB-B63A-85A025F85051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9092-9447-4FDD-9356-60E26D788561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0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CDD4-057D-4713-B1E1-CD7FBC322B5E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A8C56E75-D0CF-4F1B-97DF-5122C0674847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360ED11-A60B-4EA4-B11E-7CFF6611EDA9}" type="datetime2">
              <a:rPr lang="en-US" altLang="zh-HK" smtClean="0"/>
              <a:t>Friday, January 25, 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sz="4400" dirty="0">
                <a:solidFill>
                  <a:schemeClr val="bg1"/>
                </a:solidFill>
              </a:rPr>
              <a:t/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HK" sz="4400" dirty="0">
                <a:solidFill>
                  <a:schemeClr val="bg1"/>
                </a:solidFill>
              </a:rPr>
              <a:t>ITP4512 Enterprise Software</a:t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HK" sz="4400" dirty="0">
                <a:solidFill>
                  <a:schemeClr val="bg1"/>
                </a:solidFill>
              </a:rPr>
              <a:t>Lecture </a:t>
            </a:r>
            <a:r>
              <a:rPr lang="en-US" altLang="zh-HK" sz="4400" dirty="0" smtClean="0">
                <a:solidFill>
                  <a:schemeClr val="bg1"/>
                </a:solidFill>
              </a:rPr>
              <a:t>2</a:t>
            </a:r>
            <a:r>
              <a:rPr lang="en-US" altLang="zh-HK" sz="4400" dirty="0">
                <a:solidFill>
                  <a:schemeClr val="bg1"/>
                </a:solidFill>
              </a:rPr>
              <a:t/>
            </a:r>
            <a:br>
              <a:rPr lang="en-US" altLang="zh-HK" sz="4400" dirty="0">
                <a:solidFill>
                  <a:schemeClr val="bg1"/>
                </a:solidFill>
              </a:rPr>
            </a:br>
            <a:r>
              <a:rPr lang="en-US" altLang="zh-TW" sz="4400" dirty="0">
                <a:solidFill>
                  <a:schemeClr val="bg1"/>
                </a:solidFill>
              </a:rPr>
              <a:t>Basic Information on ABAP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2196BB01-989D-4007-86C3-6A71877FC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HK" dirty="0"/>
              <a:t/>
            </a:r>
            <a:br>
              <a:rPr lang="en-US" altLang="zh-HK" dirty="0"/>
            </a:br>
            <a:r>
              <a:rPr lang="en-US" altLang="zh-HK" dirty="0"/>
              <a:t>IT114105 Higher Diploma in Software Engineering</a:t>
            </a:r>
            <a:endParaRPr lang="zh-HK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 Program Layout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write a high-quality program, you should keep certain layout standards for ABAP Program</a:t>
            </a:r>
          </a:p>
          <a:p>
            <a:r>
              <a:rPr lang="en-US" altLang="zh-TW" dirty="0"/>
              <a:t>Follow when structuring your program flow, and </a:t>
            </a:r>
            <a:r>
              <a:rPr lang="en-US" altLang="zh-TW" b="1" dirty="0"/>
              <a:t>use</a:t>
            </a:r>
            <a:r>
              <a:rPr lang="en-US" altLang="zh-TW" dirty="0"/>
              <a:t> as many as </a:t>
            </a:r>
            <a:r>
              <a:rPr lang="en-US" altLang="zh-TW" b="1" dirty="0"/>
              <a:t>informative comments </a:t>
            </a:r>
            <a:r>
              <a:rPr lang="en-US" altLang="zh-TW" dirty="0"/>
              <a:t>as possible</a:t>
            </a:r>
          </a:p>
          <a:p>
            <a:r>
              <a:rPr lang="en-US" altLang="zh-TW" dirty="0"/>
              <a:t>If you follow these suggestions your program will be</a:t>
            </a:r>
          </a:p>
          <a:p>
            <a:pPr lvl="1"/>
            <a:r>
              <a:rPr lang="en-US" altLang="zh-TW" dirty="0"/>
              <a:t>More readable</a:t>
            </a:r>
          </a:p>
          <a:p>
            <a:pPr lvl="1"/>
            <a:r>
              <a:rPr lang="en-US" altLang="zh-TW" dirty="0"/>
              <a:t>Easier to test and change</a:t>
            </a:r>
          </a:p>
          <a:p>
            <a:pPr lvl="1"/>
            <a:r>
              <a:rPr lang="en-US" altLang="zh-TW" dirty="0"/>
              <a:t>More reliable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C2A448-34FF-43F5-8C39-A90218EC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244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 Program Layout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03057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To improve the quality of your programs, use the following techniques: </a:t>
            </a:r>
          </a:p>
          <a:p>
            <a:pPr lvl="1"/>
            <a:r>
              <a:rPr lang="en-US" altLang="zh-TW" dirty="0"/>
              <a:t>Indenting statement block</a:t>
            </a:r>
          </a:p>
          <a:p>
            <a:pPr lvl="2"/>
            <a:r>
              <a:rPr lang="en-US" altLang="zh-TW" dirty="0"/>
              <a:t>Combine statements that belong together into a single block </a:t>
            </a:r>
          </a:p>
          <a:p>
            <a:pPr lvl="2"/>
            <a:r>
              <a:rPr lang="en-US" altLang="zh-TW" b="1" dirty="0"/>
              <a:t>Indent each block by at least two columns</a:t>
            </a:r>
          </a:p>
          <a:p>
            <a:pPr lvl="1"/>
            <a:r>
              <a:rPr lang="en-US" altLang="zh-TW" dirty="0"/>
              <a:t>Using modularization tool</a:t>
            </a:r>
          </a:p>
          <a:p>
            <a:pPr lvl="2"/>
            <a:r>
              <a:rPr lang="en-US" altLang="zh-TW" b="1" dirty="0"/>
              <a:t>Write larger processing blocks </a:t>
            </a:r>
            <a:r>
              <a:rPr lang="en-US" altLang="zh-TW" dirty="0"/>
              <a:t>as subroutines, the logical structure of the program becomes easier to identify</a:t>
            </a:r>
          </a:p>
          <a:p>
            <a:pPr lvl="2"/>
            <a:r>
              <a:rPr lang="en-US" altLang="zh-TW" dirty="0"/>
              <a:t>It also allows you to sort the subroutines according to the tasks they perform</a:t>
            </a:r>
          </a:p>
          <a:p>
            <a:pPr lvl="1"/>
            <a:r>
              <a:rPr lang="en-US" altLang="zh-TW" dirty="0"/>
              <a:t>Inserting program comment</a:t>
            </a:r>
          </a:p>
          <a:p>
            <a:pPr lvl="2"/>
            <a:r>
              <a:rPr lang="en-US" altLang="zh-TW" dirty="0"/>
              <a:t>Avoid placing comments on statement line</a:t>
            </a:r>
          </a:p>
          <a:p>
            <a:pPr lvl="2"/>
            <a:r>
              <a:rPr lang="en-US" altLang="zh-TW" b="1" dirty="0"/>
              <a:t>Place comment on separate line to improve the readability of the program</a:t>
            </a:r>
          </a:p>
          <a:p>
            <a:pPr lvl="2"/>
            <a:r>
              <a:rPr lang="en-US" altLang="zh-TW" b="1" dirty="0"/>
              <a:t>Insert subroutine heading and comment </a:t>
            </a:r>
            <a:r>
              <a:rPr lang="en-US" altLang="zh-TW" dirty="0"/>
              <a:t>in your program by using the ready-made structures available in ABAP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03737C-2A83-41E2-936B-F1F8322D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459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Ready-made Structure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418852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Provides the exact syntax and </a:t>
            </a:r>
            <a:r>
              <a:rPr lang="en-US" altLang="zh-TW" b="1" dirty="0"/>
              <a:t>follows the ABAP layout guidelines</a:t>
            </a:r>
          </a:p>
          <a:p>
            <a:r>
              <a:rPr lang="en-US" altLang="zh-TW" dirty="0"/>
              <a:t>Clicks </a:t>
            </a:r>
            <a:r>
              <a:rPr lang="en-US" altLang="zh-TW" b="1" dirty="0"/>
              <a:t>Pattern</a:t>
            </a:r>
            <a:r>
              <a:rPr lang="en-US" altLang="zh-TW" dirty="0"/>
              <a:t> from ABAP Editor toolbar</a:t>
            </a:r>
          </a:p>
          <a:p>
            <a:r>
              <a:rPr lang="en-US" altLang="zh-TW" dirty="0"/>
              <a:t>You can insert two kinds of ready-made structures</a:t>
            </a:r>
          </a:p>
          <a:p>
            <a:pPr lvl="1"/>
            <a:r>
              <a:rPr lang="en-US" altLang="zh-TW" dirty="0"/>
              <a:t>Ready-made keyword structures</a:t>
            </a:r>
          </a:p>
          <a:p>
            <a:pPr lvl="1"/>
            <a:r>
              <a:rPr lang="en-US" altLang="zh-TW" dirty="0"/>
              <a:t>Ready-made comment lines</a:t>
            </a:r>
          </a:p>
          <a:p>
            <a:r>
              <a:rPr lang="en-US" altLang="zh-TW" dirty="0"/>
              <a:t>You may select other structures from </a:t>
            </a:r>
            <a:r>
              <a:rPr lang="en-US" altLang="zh-TW" b="1" dirty="0"/>
              <a:t>Other pattern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6C8B9BCB-ADB8-40E4-BB91-C58109552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4060" y="2060848"/>
            <a:ext cx="1573786" cy="82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triped Right Arrow 4">
            <a:extLst>
              <a:ext uri="{FF2B5EF4-FFF2-40B4-BE49-F238E27FC236}">
                <a16:creationId xmlns:a16="http://schemas.microsoft.com/office/drawing/2014/main" xmlns="" id="{23650CAB-741C-4D48-A54A-4F774FD92831}"/>
              </a:ext>
            </a:extLst>
          </p:cNvPr>
          <p:cNvSpPr/>
          <p:nvPr/>
        </p:nvSpPr>
        <p:spPr bwMode="gray">
          <a:xfrm rot="9455120">
            <a:off x="5220775" y="2112235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636B9F0A-D890-49B6-87EE-EE9CE0C95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83" y="3027574"/>
            <a:ext cx="4262545" cy="3383238"/>
          </a:xfrm>
          <a:prstGeom prst="rect">
            <a:avLst/>
          </a:prstGeom>
        </p:spPr>
      </p:pic>
      <p:sp>
        <p:nvSpPr>
          <p:cNvPr id="19" name="Striped Right Arrow 4">
            <a:extLst>
              <a:ext uri="{FF2B5EF4-FFF2-40B4-BE49-F238E27FC236}">
                <a16:creationId xmlns:a16="http://schemas.microsoft.com/office/drawing/2014/main" xmlns="" id="{7D19E92B-CE13-4900-8CD2-4BD6B49398C2}"/>
              </a:ext>
            </a:extLst>
          </p:cNvPr>
          <p:cNvSpPr/>
          <p:nvPr/>
        </p:nvSpPr>
        <p:spPr bwMode="gray">
          <a:xfrm rot="9455120">
            <a:off x="6710883" y="5560188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9554FE-D9E7-4582-BE58-157A15B8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58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EC220FD-11E8-410A-842E-9B6BB6D1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Declaration</a:t>
            </a:r>
            <a:endParaRPr lang="zh-HK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BB1BD73-4366-4E7F-9F2E-DF0546F0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A4E684E-D6CE-4D3C-ABE6-5EA6423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658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Statement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D3F8AA-32EF-4241-B39B-E7D691DB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TW" dirty="0"/>
              <a:t>Declare data object</a:t>
            </a:r>
            <a:endParaRPr lang="zh-HK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5616" y="2564904"/>
            <a:ext cx="7128792" cy="144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FF0033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* Syntax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DATA  var[(</a:t>
            </a:r>
            <a:r>
              <a:rPr lang="en-US" sz="2800" b="1" i="1" dirty="0">
                <a:solidFill>
                  <a:schemeClr val="tx2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length</a:t>
            </a: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)]  [TYPE </a:t>
            </a:r>
            <a:r>
              <a:rPr lang="en-US" sz="2800" b="1" i="1" dirty="0">
                <a:solidFill>
                  <a:schemeClr val="tx2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type | </a:t>
            </a:r>
            <a:r>
              <a:rPr lang="en-US" altLang="zh-HK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LIKE  </a:t>
            </a:r>
            <a:r>
              <a:rPr lang="en-US" altLang="zh-HK" sz="2800" b="1" i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Table-Field</a:t>
            </a: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] </a:t>
            </a:r>
            <a:r>
              <a:rPr lang="en-US" sz="2800" b="1" i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i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					</a:t>
            </a: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[Decimals</a:t>
            </a:r>
            <a:r>
              <a:rPr lang="en-US" sz="2800" b="1" i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 </a:t>
            </a:r>
            <a:r>
              <a:rPr lang="en-US" sz="2800" b="1" i="1" dirty="0">
                <a:solidFill>
                  <a:schemeClr val="tx2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number</a:t>
            </a: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] </a:t>
            </a:r>
            <a:r>
              <a:rPr lang="en-US" altLang="zh-HK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[VALUE</a:t>
            </a:r>
            <a:r>
              <a:rPr lang="en-US" altLang="zh-HK" sz="2800" b="1" i="1" dirty="0">
                <a:solidFill>
                  <a:schemeClr val="tx2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  initial value</a:t>
            </a:r>
            <a:r>
              <a:rPr lang="en-US" altLang="zh-HK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]</a:t>
            </a: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.</a:t>
            </a:r>
            <a:endParaRPr lang="en-US" sz="2800" dirty="0">
              <a:latin typeface="Browallia New" pitchFamily="34" charset="-34"/>
              <a:ea typeface="Arial Unicode MS" pitchFamily="34" charset="-120"/>
              <a:cs typeface="Browallia New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12820" r="265" b="-3276"/>
          <a:stretch/>
        </p:blipFill>
        <p:spPr bwMode="auto">
          <a:xfrm>
            <a:off x="1661167" y="4149080"/>
            <a:ext cx="5821662" cy="239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B5E5CFD-1771-491C-B52A-03AAEAD82A90}"/>
              </a:ext>
            </a:extLst>
          </p:cNvPr>
          <p:cNvCxnSpPr/>
          <p:nvPr/>
        </p:nvCxnSpPr>
        <p:spPr>
          <a:xfrm flipH="1" flipV="1">
            <a:off x="3563886" y="5517232"/>
            <a:ext cx="100811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3CC0116-F9E7-4328-9A28-6827F93D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8447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Types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>
          <a:xfrm>
            <a:off x="809997" y="2222287"/>
            <a:ext cx="2681884" cy="4303057"/>
          </a:xfrm>
        </p:spPr>
        <p:txBody>
          <a:bodyPr/>
          <a:lstStyle/>
          <a:p>
            <a:r>
              <a:rPr lang="en-US" altLang="zh-TW" dirty="0"/>
              <a:t>Describes the technical attributes of all the objects with that type</a:t>
            </a:r>
          </a:p>
          <a:p>
            <a:r>
              <a:rPr lang="en-US" altLang="zh-TW" dirty="0"/>
              <a:t>There are three categories of types</a:t>
            </a:r>
          </a:p>
          <a:p>
            <a:pPr lvl="1"/>
            <a:r>
              <a:rPr lang="en-US" altLang="zh-TW" dirty="0"/>
              <a:t>Predefined standard</a:t>
            </a:r>
          </a:p>
          <a:p>
            <a:pPr lvl="1"/>
            <a:r>
              <a:rPr lang="en-US" altLang="zh-TW" dirty="0"/>
              <a:t>Local</a:t>
            </a:r>
          </a:p>
          <a:p>
            <a:pPr lvl="1"/>
            <a:r>
              <a:rPr lang="en-US" altLang="zh-TW" dirty="0"/>
              <a:t>Global</a:t>
            </a:r>
            <a:endParaRPr lang="zh-TW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B7A112DD-D224-46CC-BDF9-00ED55DD36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623986"/>
            <a:ext cx="5194114" cy="3499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8D855B-D19D-4175-914B-978B4CD7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462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11ADC-42FA-4778-AF60-1EBEAEEA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Predefined Types with Fixed Length</a:t>
            </a:r>
            <a:endParaRPr lang="zh-HK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79E04FC-7321-48F1-B8C2-CC45CA0933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7638"/>
            <a:ext cx="6216031" cy="371484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98DB540-FD91-4C90-98EA-8A8FB6841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60" y="5229200"/>
            <a:ext cx="8064896" cy="14401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HK" dirty="0"/>
              <a:t>When you use a </a:t>
            </a:r>
            <a:r>
              <a:rPr lang="en-US" altLang="zh-HK" b="1" dirty="0"/>
              <a:t>generic type </a:t>
            </a:r>
            <a:r>
              <a:rPr lang="en-US" altLang="zh-HK" dirty="0"/>
              <a:t>to define a local data type in a program or a data object, you must </a:t>
            </a:r>
            <a:r>
              <a:rPr lang="en-US" altLang="zh-HK" b="1" dirty="0"/>
              <a:t>specify the field length </a:t>
            </a:r>
            <a:r>
              <a:rPr lang="en-US" altLang="zh-HK" dirty="0"/>
              <a:t>and, in the case of </a:t>
            </a:r>
            <a:r>
              <a:rPr lang="en-US" altLang="zh-HK" b="1" dirty="0"/>
              <a:t>type P</a:t>
            </a:r>
            <a:r>
              <a:rPr lang="en-US" altLang="zh-HK" dirty="0"/>
              <a:t>, the </a:t>
            </a:r>
            <a:r>
              <a:rPr lang="en-US" altLang="zh-HK" b="1" dirty="0"/>
              <a:t>number of decimal places</a:t>
            </a:r>
            <a:r>
              <a:rPr lang="en-US" altLang="zh-HK" dirty="0"/>
              <a:t>.</a:t>
            </a:r>
          </a:p>
          <a:p>
            <a:r>
              <a:rPr lang="en-US" altLang="zh-HK" dirty="0"/>
              <a:t>You have to use </a:t>
            </a:r>
            <a:r>
              <a:rPr lang="en-US" altLang="zh-HK" b="1" dirty="0"/>
              <a:t>type P</a:t>
            </a:r>
            <a:r>
              <a:rPr lang="en-US" altLang="zh-HK" dirty="0"/>
              <a:t> data to meet </a:t>
            </a:r>
            <a:r>
              <a:rPr lang="en-US" altLang="zh-HK" b="1" dirty="0"/>
              <a:t>accuracy</a:t>
            </a:r>
            <a:r>
              <a:rPr lang="en-US" altLang="zh-HK" dirty="0"/>
              <a:t> or value range requirements. </a:t>
            </a:r>
          </a:p>
          <a:p>
            <a:pPr marL="0" indent="0">
              <a:buNone/>
            </a:pPr>
            <a:r>
              <a:rPr lang="en-US" altLang="zh-TW" sz="1300" dirty="0"/>
              <a:t>Ref: https://help.sap.com/saphelp_nw70/Helpdata/en/fc/eb2fd9358411d1829f0000e829fbfe/content.htm?no_cache=true</a:t>
            </a:r>
            <a:endParaRPr lang="zh-HK" altLang="en-US" sz="1300" dirty="0"/>
          </a:p>
        </p:txBody>
      </p:sp>
      <p:sp>
        <p:nvSpPr>
          <p:cNvPr id="13" name="Striped Right Arrow 4">
            <a:extLst>
              <a:ext uri="{FF2B5EF4-FFF2-40B4-BE49-F238E27FC236}">
                <a16:creationId xmlns:a16="http://schemas.microsoft.com/office/drawing/2014/main" xmlns="" id="{1234311F-E1EB-4FB7-BBF2-F7ACD1F0C5ED}"/>
              </a:ext>
            </a:extLst>
          </p:cNvPr>
          <p:cNvSpPr/>
          <p:nvPr/>
        </p:nvSpPr>
        <p:spPr bwMode="gray">
          <a:xfrm rot="9455120">
            <a:off x="7599670" y="2899507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Striped Right Arrow 4">
            <a:extLst>
              <a:ext uri="{FF2B5EF4-FFF2-40B4-BE49-F238E27FC236}">
                <a16:creationId xmlns:a16="http://schemas.microsoft.com/office/drawing/2014/main" xmlns="" id="{3CD30F5E-56C7-4F0C-9FCD-FC471636BC80}"/>
              </a:ext>
            </a:extLst>
          </p:cNvPr>
          <p:cNvSpPr/>
          <p:nvPr/>
        </p:nvSpPr>
        <p:spPr bwMode="gray">
          <a:xfrm rot="9455120">
            <a:off x="7579951" y="3869958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Striped Right Arrow 4">
            <a:extLst>
              <a:ext uri="{FF2B5EF4-FFF2-40B4-BE49-F238E27FC236}">
                <a16:creationId xmlns:a16="http://schemas.microsoft.com/office/drawing/2014/main" xmlns="" id="{6237BE34-9C7F-4C44-9FDB-FAF21F2ACCD6}"/>
              </a:ext>
            </a:extLst>
          </p:cNvPr>
          <p:cNvSpPr/>
          <p:nvPr/>
        </p:nvSpPr>
        <p:spPr bwMode="gray">
          <a:xfrm rot="9455120">
            <a:off x="7579950" y="4708942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Striped Right Arrow 4">
            <a:extLst>
              <a:ext uri="{FF2B5EF4-FFF2-40B4-BE49-F238E27FC236}">
                <a16:creationId xmlns:a16="http://schemas.microsoft.com/office/drawing/2014/main" xmlns="" id="{5A4C6EBE-6054-4452-BC20-763894AEF293}"/>
              </a:ext>
            </a:extLst>
          </p:cNvPr>
          <p:cNvSpPr/>
          <p:nvPr/>
        </p:nvSpPr>
        <p:spPr bwMode="gray">
          <a:xfrm rot="9455120">
            <a:off x="7578702" y="2395751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F4F2242-532D-4CEF-AC41-A45A4611DE3C}"/>
              </a:ext>
            </a:extLst>
          </p:cNvPr>
          <p:cNvSpPr txBox="1"/>
          <p:nvPr/>
        </p:nvSpPr>
        <p:spPr>
          <a:xfrm rot="5400000">
            <a:off x="7812637" y="332253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Generic types</a:t>
            </a:r>
            <a:endParaRPr lang="zh-HK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B3A5E5-4D9A-432D-8265-65D901E2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2713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612945A-26AE-4BDF-943B-8F33EA4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Predefined Types with Variable Length</a:t>
            </a:r>
            <a:endParaRPr lang="zh-HK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49B3D3-2909-49D6-AF5E-DF32385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Lengths are not fixed until runtime</a:t>
            </a:r>
          </a:p>
          <a:p>
            <a:pPr lvl="1"/>
            <a:r>
              <a:rPr lang="en-US" altLang="zh-HK" dirty="0"/>
              <a:t>STRING </a:t>
            </a:r>
            <a:r>
              <a:rPr lang="en-US" altLang="zh-TW" dirty="0"/>
              <a:t>- </a:t>
            </a:r>
            <a:r>
              <a:rPr lang="en-US" altLang="zh-HK" dirty="0"/>
              <a:t>A string is a sequence of characters with variable length</a:t>
            </a:r>
          </a:p>
          <a:p>
            <a:pPr lvl="1"/>
            <a:r>
              <a:rPr lang="en-US" altLang="zh-HK" dirty="0"/>
              <a:t>XSTRING </a:t>
            </a:r>
            <a:r>
              <a:rPr lang="en-US" altLang="zh-TW" dirty="0"/>
              <a:t>- </a:t>
            </a:r>
            <a:r>
              <a:rPr lang="en-US" altLang="zh-HK" dirty="0"/>
              <a:t>A byte string is a hexadecimal type with variable length</a:t>
            </a:r>
            <a:endParaRPr lang="zh-HK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3E25651-F2B7-44F2-9DF6-4337CADB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6850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Data Type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Types only exist in the program </a:t>
            </a:r>
            <a:r>
              <a:rPr lang="en-US" altLang="zh-TW" dirty="0"/>
              <a:t>and hence can only be used there</a:t>
            </a:r>
          </a:p>
          <a:p>
            <a:r>
              <a:rPr lang="en-US" altLang="zh-TW" dirty="0"/>
              <a:t>To define your own local data type, use the </a:t>
            </a:r>
            <a:r>
              <a:rPr lang="en-US" altLang="zh-TW" b="1" dirty="0"/>
              <a:t>TYPES</a:t>
            </a:r>
            <a:r>
              <a:rPr lang="en-US" altLang="zh-TW" dirty="0"/>
              <a:t> statement</a:t>
            </a:r>
          </a:p>
          <a:p>
            <a:r>
              <a:rPr lang="en-US" altLang="zh-TW" dirty="0"/>
              <a:t>Example:</a:t>
            </a:r>
          </a:p>
          <a:p>
            <a:pPr marL="0" indent="0">
              <a:buNone/>
            </a:pPr>
            <a:r>
              <a:rPr lang="en-US" altLang="zh-TW" dirty="0"/>
              <a:t>	TYPES fnumber TYPE I.</a:t>
            </a:r>
          </a:p>
          <a:p>
            <a:pPr marL="0" indent="0">
              <a:buNone/>
            </a:pPr>
            <a:r>
              <a:rPr lang="en-US" altLang="zh-TW" dirty="0"/>
              <a:t>	DATA flightANum TYPE fnumber.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93BF47-96E8-4006-8047-6CE71FBC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8180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Data Type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4519081"/>
          </a:xfrm>
        </p:spPr>
        <p:txBody>
          <a:bodyPr>
            <a:normAutofit/>
          </a:bodyPr>
          <a:lstStyle/>
          <a:p>
            <a:r>
              <a:rPr lang="en-US" altLang="zh-TW" dirty="0"/>
              <a:t>Defined in the</a:t>
            </a:r>
            <a:r>
              <a:rPr lang="zh-TW" altLang="en-US" dirty="0"/>
              <a:t> </a:t>
            </a:r>
            <a:r>
              <a:rPr lang="en-US" altLang="zh-TW" b="1" dirty="0"/>
              <a:t>ABAP Dictionary</a:t>
            </a:r>
          </a:p>
          <a:p>
            <a:r>
              <a:rPr lang="en-US" altLang="zh-TW" dirty="0"/>
              <a:t>Can be used</a:t>
            </a:r>
            <a:r>
              <a:rPr lang="zh-TW" altLang="en-US" dirty="0"/>
              <a:t> </a:t>
            </a:r>
            <a:r>
              <a:rPr lang="en-US" altLang="zh-TW" dirty="0"/>
              <a:t>throughout the entire system</a:t>
            </a:r>
          </a:p>
          <a:p>
            <a:r>
              <a:rPr lang="en-US" altLang="zh-TW" dirty="0"/>
              <a:t>Examples:</a:t>
            </a:r>
          </a:p>
          <a:p>
            <a:endParaRPr lang="en-US" altLang="zh-TW" dirty="0"/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mara</a:t>
            </a:r>
            <a:r>
              <a:rPr lang="en-US" altLang="zh-TW" dirty="0"/>
              <a:t> is a table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matnr</a:t>
            </a:r>
            <a:r>
              <a:rPr lang="en-US" altLang="zh-TW" dirty="0"/>
              <a:t> is a field in table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mara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BA8529B1-D21E-46B2-8532-9713C86686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55" y="2536615"/>
            <a:ext cx="3600953" cy="3010320"/>
          </a:xfr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0914FC76-BD2E-447D-A663-9FF24FCD5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81025" r="21817" b="8090"/>
          <a:stretch/>
        </p:blipFill>
        <p:spPr bwMode="auto">
          <a:xfrm>
            <a:off x="207754" y="4725144"/>
            <a:ext cx="43924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66A5F6-B406-41FC-85BE-4AB3D94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4445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93DB5-095A-42DB-8F73-012235A4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Module Intended Learning Outcomes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E358C-540B-42B1-A360-303D01BB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the end of this topic, you will be able to:</a:t>
            </a:r>
          </a:p>
          <a:p>
            <a:pPr lvl="1"/>
            <a:r>
              <a:rPr lang="en-US" altLang="zh-HK" dirty="0"/>
              <a:t>perform some common daily operations of major modules of an ERP system;</a:t>
            </a:r>
          </a:p>
          <a:p>
            <a:pPr lvl="1"/>
            <a:r>
              <a:rPr lang="en-US" altLang="zh-HK" dirty="0" err="1"/>
              <a:t>customise</a:t>
            </a:r>
            <a:r>
              <a:rPr lang="en-US" altLang="zh-HK" dirty="0"/>
              <a:t> an ERP system using an appropriate programming environment; and</a:t>
            </a:r>
          </a:p>
          <a:p>
            <a:pPr lvl="1"/>
            <a:r>
              <a:rPr lang="en-US" altLang="zh-HK" dirty="0"/>
              <a:t>develop programs to support the integration of business transactions among business partners in the supply chain.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E74F3C-F34B-402E-BBC3-914A6158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4399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Data Type</a:t>
            </a:r>
            <a:endParaRPr lang="zh-HK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4" y="1635846"/>
            <a:ext cx="3257550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1337" y="2278238"/>
            <a:ext cx="576063" cy="32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Rectangle 5"/>
          <p:cNvSpPr/>
          <p:nvPr/>
        </p:nvSpPr>
        <p:spPr>
          <a:xfrm>
            <a:off x="796618" y="3934422"/>
            <a:ext cx="576063" cy="328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475656" y="4098802"/>
            <a:ext cx="1243161" cy="68382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18817" y="433142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Double click</a:t>
            </a:r>
            <a:endParaRPr lang="zh-HK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4775" y="4848691"/>
            <a:ext cx="6076950" cy="1606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81F49B-AAF5-47B8-BF26-1C902B71C959}"/>
              </a:ext>
            </a:extLst>
          </p:cNvPr>
          <p:cNvSpPr txBox="1"/>
          <p:nvPr/>
        </p:nvSpPr>
        <p:spPr>
          <a:xfrm>
            <a:off x="3936572" y="234191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SE11</a:t>
            </a: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229B4E-D3A6-4852-B835-0FC5CC27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9232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CONSTANTS Statement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D3F8AA-32EF-4241-B39B-E7D691DB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TW" dirty="0"/>
              <a:t>Constant declaration</a:t>
            </a:r>
            <a:endParaRPr lang="zh-HK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5616" y="2564905"/>
            <a:ext cx="7128792" cy="900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FF0033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* Syntax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CONSTANTS const [TYPE type] VALUE  initial value.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8CD4FEF4-270C-4E95-842D-F6D469558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4" t="18346"/>
          <a:stretch/>
        </p:blipFill>
        <p:spPr bwMode="auto">
          <a:xfrm>
            <a:off x="1115616" y="3933056"/>
            <a:ext cx="718383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0028537-D199-4F4A-8F7A-32EDC807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3544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CLEAR Statement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D3F8AA-32EF-4241-B39B-E7D691DB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TW" dirty="0"/>
              <a:t>Clear value of</a:t>
            </a:r>
            <a:r>
              <a:rPr lang="zh-TW" altLang="en-US" dirty="0"/>
              <a:t> </a:t>
            </a:r>
            <a:r>
              <a:rPr lang="en-US" altLang="zh-TW" dirty="0"/>
              <a:t>data object</a:t>
            </a:r>
            <a:endParaRPr lang="zh-HK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5616" y="2564905"/>
            <a:ext cx="7128792" cy="900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FF0033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* Syntax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CLEAR  &lt;data object&gt;.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927A8BE5-C2EE-4BD6-A270-0DDD9A03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95087"/>
            <a:ext cx="3934154" cy="205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E03E8F82-EB38-46C5-A7D8-E6060EBA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51" y="4227462"/>
            <a:ext cx="2172849" cy="162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triped Right Arrow 4">
            <a:extLst>
              <a:ext uri="{FF2B5EF4-FFF2-40B4-BE49-F238E27FC236}">
                <a16:creationId xmlns:a16="http://schemas.microsoft.com/office/drawing/2014/main" xmlns="" id="{DF6ED36E-DBC1-411C-B487-50C8CCE66105}"/>
              </a:ext>
            </a:extLst>
          </p:cNvPr>
          <p:cNvSpPr/>
          <p:nvPr/>
        </p:nvSpPr>
        <p:spPr bwMode="gray">
          <a:xfrm rot="268785">
            <a:off x="3691204" y="5748996"/>
            <a:ext cx="2429100" cy="709647"/>
          </a:xfrm>
          <a:prstGeom prst="curvedUp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A540C8C-17A3-4E8D-AB46-C8B2E13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2060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DFEF08F-8DA4-42DB-93E5-DF1109D3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ABAP</a:t>
            </a:r>
            <a:r>
              <a:rPr lang="en-US" altLang="zh-HK" dirty="0"/>
              <a:t> Outputs</a:t>
            </a:r>
            <a:endParaRPr lang="zh-HK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852100C-9AA0-4097-B95F-C6004FA09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182B2F-E929-445E-AE77-5A0FA304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2117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Statement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TW" b="1" dirty="0"/>
              <a:t>WRITE</a:t>
            </a:r>
            <a:r>
              <a:rPr lang="en-US" altLang="zh-TW" dirty="0"/>
              <a:t> statement </a:t>
            </a:r>
            <a:r>
              <a:rPr lang="en-US" altLang="zh-TW" b="1" dirty="0"/>
              <a:t>outputs</a:t>
            </a:r>
            <a:r>
              <a:rPr lang="en-US" altLang="zh-TW" dirty="0"/>
              <a:t> the contents of a field or constant in the format appropriate for the type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xmlns="" id="{64A91C43-B8BF-4EA1-A180-A7E0F3F2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4039164" cy="31722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xmlns="" id="{2EC11DD3-A35B-4FD1-99F0-4446D25D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00765"/>
            <a:ext cx="18764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triped Right Arrow 4">
            <a:extLst>
              <a:ext uri="{FF2B5EF4-FFF2-40B4-BE49-F238E27FC236}">
                <a16:creationId xmlns:a16="http://schemas.microsoft.com/office/drawing/2014/main" xmlns="" id="{35697F20-454A-47B2-8FE6-E7ABBC5A63E6}"/>
              </a:ext>
            </a:extLst>
          </p:cNvPr>
          <p:cNvSpPr/>
          <p:nvPr/>
        </p:nvSpPr>
        <p:spPr bwMode="gray">
          <a:xfrm rot="21311927">
            <a:off x="5124851" y="4685895"/>
            <a:ext cx="761442" cy="607534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5878D1A-5A8C-4C2D-90D4-65640B6B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79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Statement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Consecutive WRITE </a:t>
            </a:r>
            <a:r>
              <a:rPr lang="en-US" altLang="zh-TW" dirty="0"/>
              <a:t>statements output data on the </a:t>
            </a:r>
            <a:r>
              <a:rPr lang="en-US" altLang="zh-TW" b="1" dirty="0"/>
              <a:t>same line separated with one space</a:t>
            </a:r>
          </a:p>
          <a:p>
            <a:pPr marL="0" indent="0">
              <a:buNone/>
            </a:pPr>
            <a:r>
              <a:rPr lang="en-HK" altLang="zh-TW" sz="1600" dirty="0"/>
              <a:t>	WRITE 'Hello’.</a:t>
            </a:r>
          </a:p>
          <a:p>
            <a:pPr marL="0" indent="0">
              <a:buNone/>
            </a:pPr>
            <a:r>
              <a:rPr lang="en-HK" altLang="zh-TW" sz="1600" dirty="0"/>
              <a:t>	WRITE 'World'.</a:t>
            </a:r>
          </a:p>
          <a:p>
            <a:r>
              <a:rPr lang="en-US" altLang="zh-TW" dirty="0"/>
              <a:t>If there is no more space on one line, the output continues on the next line</a:t>
            </a:r>
          </a:p>
          <a:p>
            <a:r>
              <a:rPr lang="en-US" altLang="zh-TW" b="1" dirty="0"/>
              <a:t>Slash (/)</a:t>
            </a:r>
            <a:r>
              <a:rPr lang="en-US" altLang="zh-TW" dirty="0"/>
              <a:t> in the WRITE statement will </a:t>
            </a:r>
            <a:r>
              <a:rPr lang="en-US" altLang="zh-TW" b="1" dirty="0"/>
              <a:t>start</a:t>
            </a:r>
            <a:r>
              <a:rPr lang="en-US" altLang="zh-TW" dirty="0"/>
              <a:t> the output on a </a:t>
            </a:r>
            <a:r>
              <a:rPr lang="en-US" altLang="zh-TW" b="1" dirty="0"/>
              <a:t>new</a:t>
            </a:r>
            <a:r>
              <a:rPr lang="en-US" altLang="zh-TW" dirty="0"/>
              <a:t> </a:t>
            </a:r>
            <a:r>
              <a:rPr lang="en-US" altLang="zh-TW" b="1" dirty="0"/>
              <a:t>line</a:t>
            </a:r>
          </a:p>
          <a:p>
            <a:pPr marL="0" indent="0">
              <a:buNone/>
            </a:pPr>
            <a:r>
              <a:rPr lang="en-HK" altLang="zh-TW" sz="1600" dirty="0"/>
              <a:t>	WRITE 'Hello’.</a:t>
            </a:r>
          </a:p>
          <a:p>
            <a:pPr marL="0" indent="0">
              <a:buNone/>
            </a:pPr>
            <a:r>
              <a:rPr lang="en-HK" altLang="zh-TW" sz="1600" dirty="0"/>
              <a:t>	WRITE </a:t>
            </a:r>
            <a:r>
              <a:rPr lang="en-US" altLang="zh-TW" sz="1600" dirty="0"/>
              <a:t>/ </a:t>
            </a:r>
            <a:r>
              <a:rPr lang="en-HK" altLang="zh-TW" sz="1600" dirty="0"/>
              <a:t>'World'.</a:t>
            </a:r>
          </a:p>
          <a:p>
            <a:pPr lvl="1"/>
            <a:endParaRPr lang="en-US" altLang="zh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C5D1A7-E4DE-4263-A161-672B7A69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11227"/>
            <a:ext cx="2105001" cy="44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908EF2E-B4D6-4FB5-8183-4F83842B2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725144"/>
            <a:ext cx="1312913" cy="9846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EB7A29-2037-47F3-AB6E-D48F6F90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400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Statement</a:t>
            </a:r>
            <a:endParaRPr lang="zh-TW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24179AA-51F2-410B-9497-C6EC3B5C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564904"/>
            <a:ext cx="7128792" cy="3528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FF0033"/>
                </a:solidFill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* Syntax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WRITE &lt;f&gt; &lt;AT position(length)&gt;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                    &lt;OPTION&gt;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		           &lt;AS CHECKBOX&gt;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	                         &lt;AS SYMBOL&gt;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		           &lt;AS ICON&gt;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2800" b="1" dirty="0">
                <a:latin typeface="Browallia New" pitchFamily="34" charset="-34"/>
                <a:ea typeface="Arial Unicode MS" pitchFamily="34" charset="-120"/>
                <a:cs typeface="Browallia New" pitchFamily="34" charset="-34"/>
              </a:rPr>
              <a:t>		           &lt;AS LINE&gt;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2C2B266-A4BD-415C-BA08-F8612E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8732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WRITE output at a </a:t>
            </a:r>
            <a:r>
              <a:rPr lang="en-HK" b="1" dirty="0"/>
              <a:t>specific position</a:t>
            </a:r>
          </a:p>
          <a:p>
            <a:r>
              <a:rPr lang="en-HK" dirty="0"/>
              <a:t>It may replace characters on the same line</a:t>
            </a:r>
          </a:p>
          <a:p>
            <a:pPr marL="457200" lvl="1" indent="0">
              <a:buNone/>
            </a:pPr>
            <a:r>
              <a:rPr lang="en-US" altLang="zh-HK" dirty="0"/>
              <a:t>WRITE 'Hello'.</a:t>
            </a:r>
          </a:p>
          <a:p>
            <a:pPr marL="457200" lvl="1" indent="0">
              <a:buNone/>
            </a:pPr>
            <a:r>
              <a:rPr lang="en-US" altLang="zh-HK" dirty="0"/>
              <a:t>WRITE 8 'World'.</a:t>
            </a:r>
          </a:p>
          <a:p>
            <a:pPr marL="457200" lvl="1" indent="0">
              <a:buNone/>
            </a:pPr>
            <a:r>
              <a:rPr lang="en-US" altLang="zh-HK" dirty="0"/>
              <a:t>WRITE /6 'Password'.</a:t>
            </a:r>
          </a:p>
          <a:p>
            <a:pPr marL="457200" lvl="1" indent="0">
              <a:buNone/>
            </a:pPr>
            <a:r>
              <a:rPr lang="en-US" altLang="zh-HK" dirty="0"/>
              <a:t>WRITE 7 ‘@’.</a:t>
            </a:r>
          </a:p>
          <a:p>
            <a:r>
              <a:rPr lang="en-HK" altLang="zh-HK" dirty="0"/>
              <a:t>Use AT if the position is a field</a:t>
            </a:r>
          </a:p>
          <a:p>
            <a:pPr marL="457200" lvl="1" indent="0">
              <a:buNone/>
            </a:pPr>
            <a:r>
              <a:rPr lang="en-US" altLang="zh-HK" dirty="0"/>
              <a:t>DATA pos TYPE I VALUE 8.</a:t>
            </a:r>
          </a:p>
          <a:p>
            <a:pPr marL="457200" lvl="1" indent="0">
              <a:buNone/>
            </a:pPr>
            <a:r>
              <a:rPr lang="en-US" altLang="zh-HK" dirty="0"/>
              <a:t>WRITE AT pos 'World'.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3CAA206-9D4C-4107-AF17-D1DF2C850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84984"/>
            <a:ext cx="3543300" cy="6381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E29EE8-58D1-4DB6-ADED-04D9838F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07156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length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WRITE outputs with </a:t>
            </a:r>
            <a:r>
              <a:rPr lang="en-HK" b="1" dirty="0"/>
              <a:t>fewer characters </a:t>
            </a:r>
            <a:r>
              <a:rPr lang="en-HK" dirty="0"/>
              <a:t>if length is </a:t>
            </a:r>
            <a:r>
              <a:rPr lang="en-HK" b="1" dirty="0"/>
              <a:t>too short</a:t>
            </a:r>
          </a:p>
          <a:p>
            <a:pPr marL="457200" lvl="1" indent="0">
              <a:buNone/>
            </a:pPr>
            <a:r>
              <a:rPr lang="en-US" altLang="zh-HK" dirty="0"/>
              <a:t>WRITE</a:t>
            </a:r>
            <a:r>
              <a:rPr lang="en-HK" dirty="0"/>
              <a:t> (3) </a:t>
            </a:r>
            <a:r>
              <a:rPr lang="en-US" altLang="zh-TW" dirty="0"/>
              <a:t>‘</a:t>
            </a:r>
            <a:r>
              <a:rPr lang="en-HK" dirty="0"/>
              <a:t>Hello</a:t>
            </a:r>
            <a:r>
              <a:rPr lang="en-US" altLang="zh-TW" dirty="0"/>
              <a:t>’.		</a:t>
            </a:r>
            <a:r>
              <a:rPr lang="en-US" altLang="zh-TW" dirty="0">
                <a:sym typeface="Wingdings" panose="05000000000000000000" pitchFamily="2" charset="2"/>
              </a:rPr>
              <a:t> Hel</a:t>
            </a:r>
            <a:endParaRPr lang="en-HK" dirty="0"/>
          </a:p>
          <a:p>
            <a:r>
              <a:rPr lang="en-HK" altLang="zh-HK" dirty="0"/>
              <a:t>WRITE reserves </a:t>
            </a:r>
            <a:r>
              <a:rPr lang="en-HK" altLang="zh-HK" b="1" dirty="0"/>
              <a:t>space(s)</a:t>
            </a:r>
            <a:r>
              <a:rPr lang="en-HK" altLang="zh-HK" dirty="0"/>
              <a:t> if the length is </a:t>
            </a:r>
            <a:r>
              <a:rPr lang="en-HK" altLang="zh-HK" b="1" dirty="0"/>
              <a:t>too long</a:t>
            </a:r>
          </a:p>
          <a:p>
            <a:pPr lvl="1"/>
            <a:r>
              <a:rPr lang="en-HK" altLang="zh-HK" b="1" dirty="0"/>
              <a:t>Text is left-justified, number is right-justified</a:t>
            </a:r>
          </a:p>
          <a:p>
            <a:pPr marL="457200" lvl="1" indent="0">
              <a:buNone/>
            </a:pPr>
            <a:r>
              <a:rPr lang="en-US" altLang="zh-HK" dirty="0"/>
              <a:t>WRITE</a:t>
            </a:r>
            <a:r>
              <a:rPr lang="en-HK" dirty="0"/>
              <a:t> (5) </a:t>
            </a:r>
            <a:r>
              <a:rPr lang="en-US" altLang="zh-TW" dirty="0"/>
              <a:t>'</a:t>
            </a:r>
            <a:r>
              <a:rPr lang="en-HK" dirty="0"/>
              <a:t>xyz</a:t>
            </a:r>
            <a:r>
              <a:rPr lang="en-US" altLang="zh-TW" dirty="0"/>
              <a:t>'.</a:t>
            </a:r>
          </a:p>
          <a:p>
            <a:pPr marL="457200" lvl="1" indent="0">
              <a:buNone/>
            </a:pPr>
            <a:r>
              <a:rPr lang="en-US" altLang="zh-HK" dirty="0"/>
              <a:t>WRITE</a:t>
            </a:r>
            <a:r>
              <a:rPr lang="en-HK" dirty="0"/>
              <a:t> 'abc’.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FC04D5-828B-4D9E-ABCD-2AF5BBB9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87167"/>
            <a:ext cx="3190875" cy="933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4A8219-1D15-497D-A731-B820FB5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53626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P-type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88525"/>
          </a:xfrm>
        </p:spPr>
        <p:txBody>
          <a:bodyPr>
            <a:normAutofit/>
          </a:bodyPr>
          <a:lstStyle/>
          <a:p>
            <a:r>
              <a:rPr lang="en-US" altLang="zh-HK" dirty="0"/>
              <a:t>The initial field length is 16</a:t>
            </a:r>
          </a:p>
          <a:p>
            <a:r>
              <a:rPr lang="en-US" altLang="zh-HK" dirty="0"/>
              <a:t>Thousand separator and decimal point could be period (.) or comma (,) depend on owner’s profile</a:t>
            </a:r>
          </a:p>
          <a:p>
            <a:r>
              <a:rPr lang="en-US" altLang="zh-HK" dirty="0"/>
              <a:t>The </a:t>
            </a:r>
            <a:r>
              <a:rPr lang="en-US" altLang="zh-HK" b="1" dirty="0"/>
              <a:t>last character </a:t>
            </a:r>
            <a:r>
              <a:rPr lang="en-US" altLang="zh-HK" dirty="0"/>
              <a:t>is reserved for </a:t>
            </a:r>
            <a:r>
              <a:rPr lang="en-US" altLang="zh-HK" b="1" dirty="0"/>
              <a:t>sign</a:t>
            </a:r>
          </a:p>
          <a:p>
            <a:pPr lvl="1"/>
            <a:r>
              <a:rPr lang="en-US" altLang="zh-HK" dirty="0"/>
              <a:t>Space </a:t>
            </a:r>
            <a:r>
              <a:rPr lang="en-US" altLang="zh-TW" dirty="0"/>
              <a:t>: </a:t>
            </a:r>
            <a:r>
              <a:rPr lang="en-US" altLang="zh-HK" dirty="0"/>
              <a:t>positive number</a:t>
            </a:r>
          </a:p>
          <a:p>
            <a:pPr lvl="1"/>
            <a:r>
              <a:rPr lang="en-US" altLang="zh-TW" dirty="0"/>
              <a:t>- : </a:t>
            </a:r>
            <a:r>
              <a:rPr lang="en-US" altLang="zh-HK" dirty="0"/>
              <a:t>negative number</a:t>
            </a:r>
          </a:p>
          <a:p>
            <a:r>
              <a:rPr lang="en-US" altLang="zh-HK" dirty="0"/>
              <a:t>Example</a:t>
            </a:r>
          </a:p>
          <a:p>
            <a:pPr marL="457200" lvl="1" indent="0">
              <a:buNone/>
            </a:pPr>
            <a:r>
              <a:rPr lang="en-US" altLang="zh-HK" dirty="0"/>
              <a:t>DATA num1 TYPE p DECIMALS 1 VALUE </a:t>
            </a:r>
            <a:r>
              <a:rPr lang="en-US" altLang="zh-HK" b="1" dirty="0"/>
              <a:t>'1234.5'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WRITE num1. </a:t>
            </a:r>
          </a:p>
          <a:p>
            <a:pPr marL="457200" lvl="1" indent="0">
              <a:buNone/>
            </a:pPr>
            <a:r>
              <a:rPr lang="en-US" altLang="zh-HK" dirty="0"/>
              <a:t>DATA num2 TYPE p DECIMALS 1 VALUE </a:t>
            </a:r>
            <a:r>
              <a:rPr lang="en-US" altLang="zh-HK" b="1" dirty="0"/>
              <a:t>'-1234.5'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WRITE / num2.</a:t>
            </a:r>
          </a:p>
          <a:p>
            <a:pPr marL="457200" lvl="1" indent="0">
              <a:buNone/>
            </a:pPr>
            <a:endParaRPr lang="en-US" altLang="zh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1C64A86-8492-42A9-8853-DBEC077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5805264"/>
            <a:ext cx="5245676" cy="8640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5A9E70-6BE1-4D1B-8B74-FDFD9629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063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Lesson Intended Learning Outcomes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the end of this topic, you will be able to:</a:t>
            </a:r>
          </a:p>
          <a:p>
            <a:pPr lvl="1"/>
            <a:r>
              <a:rPr lang="en-US" altLang="zh-TW" dirty="0"/>
              <a:t>declare data object in ABAP programing</a:t>
            </a:r>
          </a:p>
          <a:p>
            <a:pPr lvl="1"/>
            <a:r>
              <a:rPr lang="en-US" altLang="zh-TW" dirty="0"/>
              <a:t>write output in ABAP report</a:t>
            </a:r>
          </a:p>
          <a:p>
            <a:pPr lvl="1"/>
            <a:r>
              <a:rPr lang="en-US" altLang="zh-TW" dirty="0"/>
              <a:t>develop ABAP program with predefined functions and control blocks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25BD237-F4B7-4084-BFB6-6ADE24E1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8285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P-type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4986140" cy="4303057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sz="1600" b="1" dirty="0"/>
              <a:t>Outputs will be truncated if the length is too short</a:t>
            </a:r>
          </a:p>
          <a:p>
            <a:r>
              <a:rPr lang="en-US" altLang="zh-HK" sz="1600" dirty="0"/>
              <a:t>Example</a:t>
            </a:r>
          </a:p>
          <a:p>
            <a:pPr marL="400050" lvl="1" indent="0">
              <a:buNone/>
            </a:pPr>
            <a:r>
              <a:rPr lang="en-US" altLang="zh-HK" dirty="0"/>
              <a:t>DATA num1 TYPE p DECIMALS 1 VALUE '1234.5'.</a:t>
            </a:r>
          </a:p>
          <a:p>
            <a:pPr marL="400050" lvl="1" indent="0">
              <a:buNone/>
            </a:pPr>
            <a:r>
              <a:rPr lang="en-US" altLang="zh-HK" dirty="0"/>
              <a:t>WRITE /(8) num1</a:t>
            </a:r>
            <a:r>
              <a:rPr lang="en-US" altLang="zh-TW" dirty="0"/>
              <a:t>,	</a:t>
            </a:r>
            <a:r>
              <a:rPr lang="en-US" altLang="zh-HK" dirty="0"/>
              <a:t>/(7) num1</a:t>
            </a:r>
            <a:r>
              <a:rPr lang="en-US" altLang="zh-TW" dirty="0"/>
              <a:t>,</a:t>
            </a:r>
          </a:p>
          <a:p>
            <a:pPr marL="400050" lvl="1" indent="0">
              <a:buNone/>
            </a:pPr>
            <a:r>
              <a:rPr lang="en-US" altLang="zh-HK" dirty="0"/>
              <a:t>		/(6) num1</a:t>
            </a:r>
            <a:r>
              <a:rPr lang="en-US" altLang="zh-TW" dirty="0"/>
              <a:t>,	</a:t>
            </a:r>
            <a:r>
              <a:rPr lang="en-US" altLang="zh-HK" dirty="0"/>
              <a:t>/(5) num1</a:t>
            </a:r>
            <a:r>
              <a:rPr lang="en-US" altLang="zh-TW" dirty="0"/>
              <a:t>,</a:t>
            </a:r>
            <a:endParaRPr lang="en-US" altLang="zh-HK" dirty="0"/>
          </a:p>
          <a:p>
            <a:pPr marL="400050" lvl="1" indent="0">
              <a:buNone/>
            </a:pPr>
            <a:r>
              <a:rPr lang="en-US" altLang="zh-HK" dirty="0"/>
              <a:t>		/(4) num1</a:t>
            </a:r>
            <a:r>
              <a:rPr lang="en-US" altLang="zh-TW" dirty="0"/>
              <a:t>,	</a:t>
            </a:r>
            <a:r>
              <a:rPr lang="en-US" altLang="zh-HK" dirty="0"/>
              <a:t>/(3) num1</a:t>
            </a:r>
            <a:r>
              <a:rPr lang="en-US" altLang="zh-TW" dirty="0"/>
              <a:t>,</a:t>
            </a:r>
          </a:p>
          <a:p>
            <a:pPr marL="400050" lvl="1" indent="0">
              <a:buNone/>
            </a:pPr>
            <a:r>
              <a:rPr lang="en-US" altLang="zh-HK" dirty="0"/>
              <a:t>		/(2) num1.                         </a:t>
            </a:r>
          </a:p>
          <a:p>
            <a:pPr marL="400050" lvl="1" indent="0">
              <a:buNone/>
            </a:pPr>
            <a:r>
              <a:rPr lang="en-US" altLang="zh-HK" dirty="0"/>
              <a:t>DATA num2 TYPE p DECIMALS 1 VALUE '-1234.5'.</a:t>
            </a:r>
          </a:p>
          <a:p>
            <a:pPr marL="400050" lvl="1" indent="0">
              <a:buNone/>
            </a:pPr>
            <a:r>
              <a:rPr lang="en-US" altLang="zh-HK" dirty="0"/>
              <a:t>WRITE /(8) num</a:t>
            </a:r>
            <a:r>
              <a:rPr lang="en-US" altLang="zh-TW" dirty="0"/>
              <a:t>2,	</a:t>
            </a:r>
            <a:r>
              <a:rPr lang="en-US" altLang="zh-HK" dirty="0"/>
              <a:t>/(7) num</a:t>
            </a:r>
            <a:r>
              <a:rPr lang="en-US" altLang="zh-TW" dirty="0"/>
              <a:t>2,</a:t>
            </a:r>
          </a:p>
          <a:p>
            <a:pPr marL="400050" lvl="1" indent="0">
              <a:buNone/>
            </a:pPr>
            <a:r>
              <a:rPr lang="en-US" altLang="zh-HK" dirty="0"/>
              <a:t>		/(6) num</a:t>
            </a:r>
            <a:r>
              <a:rPr lang="en-US" altLang="zh-TW" dirty="0"/>
              <a:t>2,	</a:t>
            </a:r>
            <a:r>
              <a:rPr lang="en-US" altLang="zh-HK" dirty="0"/>
              <a:t>/(5) num</a:t>
            </a:r>
            <a:r>
              <a:rPr lang="en-US" altLang="zh-TW" dirty="0"/>
              <a:t>2,</a:t>
            </a:r>
            <a:endParaRPr lang="en-US" altLang="zh-HK" dirty="0"/>
          </a:p>
          <a:p>
            <a:pPr marL="400050" lvl="1" indent="0">
              <a:buNone/>
            </a:pPr>
            <a:r>
              <a:rPr lang="en-US" altLang="zh-HK" dirty="0"/>
              <a:t>		/(4) num</a:t>
            </a:r>
            <a:r>
              <a:rPr lang="en-US" altLang="zh-TW" dirty="0"/>
              <a:t>2,	</a:t>
            </a:r>
            <a:r>
              <a:rPr lang="en-US" altLang="zh-HK" dirty="0"/>
              <a:t>/(3) num</a:t>
            </a:r>
            <a:r>
              <a:rPr lang="en-US" altLang="zh-TW" dirty="0"/>
              <a:t>2,</a:t>
            </a:r>
          </a:p>
          <a:p>
            <a:pPr marL="400050" lvl="1" indent="0">
              <a:buNone/>
            </a:pPr>
            <a:r>
              <a:rPr lang="en-US" altLang="zh-HK" dirty="0"/>
              <a:t>		/(2) num</a:t>
            </a:r>
            <a:r>
              <a:rPr lang="en-US" altLang="zh-TW" dirty="0"/>
              <a:t>2</a:t>
            </a:r>
            <a:r>
              <a:rPr lang="en-US" altLang="zh-HK" dirty="0"/>
              <a:t>.                       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41020F7-E883-4EF3-B136-837126655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45" y="2222286"/>
            <a:ext cx="2789281" cy="4188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F623F3-1363-4399-9B0C-B8F2C243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17339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</a:t>
            </a:r>
            <a:r>
              <a:rPr lang="en-HK" dirty="0"/>
              <a:t>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4519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num1 TYPE T.</a:t>
            </a:r>
          </a:p>
          <a:p>
            <a:pPr marL="0" indent="0">
              <a:buNone/>
            </a:pPr>
            <a:r>
              <a:rPr lang="en-US" dirty="0"/>
              <a:t>WRITE / num1.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 num1 </a:t>
            </a:r>
            <a:r>
              <a:rPr lang="en-US" b="1" dirty="0"/>
              <a:t>NO-ZERO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altLang="zh-HK" dirty="0"/>
              <a:t>DATA</a:t>
            </a:r>
            <a:r>
              <a:rPr lang="en-HK" altLang="zh-HK" dirty="0"/>
              <a:t> num2 </a:t>
            </a:r>
            <a:r>
              <a:rPr lang="en-US" altLang="zh-HK" dirty="0"/>
              <a:t>TYPE</a:t>
            </a:r>
            <a:r>
              <a:rPr lang="en-HK" altLang="zh-HK" dirty="0"/>
              <a:t> p VALUE '-1'.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/(2) num2.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/(2) num2 </a:t>
            </a:r>
            <a:r>
              <a:rPr lang="en-US" b="1" dirty="0"/>
              <a:t>NO-SIGN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 SY-DATUM.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 </a:t>
            </a:r>
            <a:r>
              <a:rPr lang="en-US" altLang="zh-HK" dirty="0"/>
              <a:t>SY-DATUM</a:t>
            </a:r>
            <a:r>
              <a:rPr lang="en-US" dirty="0"/>
              <a:t> yymmdd.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/(10) 'xyz' </a:t>
            </a:r>
            <a:r>
              <a:rPr lang="en-US" b="1" dirty="0"/>
              <a:t>CENTERED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/(10) 'xyz</a:t>
            </a:r>
            <a:r>
              <a:rPr lang="en-US" altLang="zh-HK" dirty="0"/>
              <a:t>'</a:t>
            </a:r>
            <a:r>
              <a:rPr lang="en-US" dirty="0"/>
              <a:t> </a:t>
            </a:r>
            <a:r>
              <a:rPr lang="en-US" b="1" dirty="0"/>
              <a:t>RIGHT-JUSTIFIED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altLang="zh-HK" dirty="0"/>
              <a:t>WRITE </a:t>
            </a:r>
            <a:r>
              <a:rPr lang="en-HK" dirty="0"/>
              <a:t>: / </a:t>
            </a:r>
            <a:r>
              <a:rPr lang="en-HK" u="sng" dirty="0"/>
              <a:t>'abc</a:t>
            </a:r>
            <a:r>
              <a:rPr lang="en-US" altLang="zh-HK" u="sng" dirty="0"/>
              <a:t>'</a:t>
            </a:r>
            <a:r>
              <a:rPr lang="en-HK" u="sng" dirty="0"/>
              <a:t> </a:t>
            </a:r>
            <a:r>
              <a:rPr lang="en-HK" b="1" u="sng" dirty="0"/>
              <a:t>NO-GAP</a:t>
            </a:r>
            <a:r>
              <a:rPr lang="en-HK" dirty="0"/>
              <a:t>, </a:t>
            </a:r>
            <a:r>
              <a:rPr lang="en-HK" dirty="0">
                <a:solidFill>
                  <a:srgbClr val="FF0000"/>
                </a:solidFill>
              </a:rPr>
              <a:t>'def'</a:t>
            </a:r>
            <a:r>
              <a:rPr lang="en-HK" dirty="0"/>
              <a:t>.</a:t>
            </a:r>
          </a:p>
          <a:p>
            <a:pPr marL="0" indent="0">
              <a:buNone/>
            </a:pPr>
            <a:r>
              <a:rPr lang="en-US" altLang="zh-HK" dirty="0"/>
              <a:t>WRITE</a:t>
            </a:r>
            <a:r>
              <a:rPr lang="en-US" dirty="0"/>
              <a:t> / 'xyz</a:t>
            </a:r>
            <a:r>
              <a:rPr lang="en-US" altLang="zh-HK" dirty="0"/>
              <a:t>'</a:t>
            </a:r>
            <a:r>
              <a:rPr lang="en-US" dirty="0"/>
              <a:t> </a:t>
            </a:r>
            <a:r>
              <a:rPr lang="en-US" b="1" dirty="0"/>
              <a:t>UNDER</a:t>
            </a:r>
            <a:r>
              <a:rPr lang="en-US" dirty="0"/>
              <a:t> </a:t>
            </a:r>
            <a:r>
              <a:rPr lang="en-HK" dirty="0">
                <a:solidFill>
                  <a:srgbClr val="FF0000"/>
                </a:solidFill>
              </a:rPr>
              <a:t>'def'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8EE744FA-D870-468C-ABEF-6254CE9F38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zh-HK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69" y="2222286"/>
            <a:ext cx="3839758" cy="43524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FDD54E-168F-494D-B0EF-F3DA8EE6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9099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</a:t>
            </a:r>
            <a:r>
              <a:rPr lang="en-HK" altLang="zh-HK" dirty="0"/>
              <a:t>Options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LEFT-JUSTIFIED</a:t>
            </a:r>
          </a:p>
          <a:p>
            <a:r>
              <a:rPr lang="en-US" altLang="zh-TW" dirty="0"/>
              <a:t>CURRENCY w - to treat the content of field &lt;f&gt; as a currency amount with w as a currency key</a:t>
            </a:r>
          </a:p>
          <a:p>
            <a:r>
              <a:rPr lang="en-US" altLang="zh-TW" dirty="0"/>
              <a:t>DECIMALS d - to determine number of decimals to be displayed</a:t>
            </a:r>
          </a:p>
          <a:p>
            <a:r>
              <a:rPr lang="en-US" altLang="zh-TW" dirty="0"/>
              <a:t>UNIT u - to format the value according to the unit specified in the field u</a:t>
            </a:r>
          </a:p>
          <a:p>
            <a:r>
              <a:rPr lang="en-US" altLang="zh-TW" dirty="0"/>
              <a:t>Example:</a:t>
            </a: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3" b="48529"/>
          <a:stretch/>
        </p:blipFill>
        <p:spPr bwMode="auto">
          <a:xfrm>
            <a:off x="1043608" y="5301208"/>
            <a:ext cx="748930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66688F9-9ADA-4B9F-A4C6-BD9D74FB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91882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System Fields</a:t>
            </a:r>
            <a:endParaRPr lang="zh-TW" altLang="en-US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xmlns="" id="{D701C1D0-A721-4B35-AEA9-22A04571B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703639"/>
              </p:ext>
            </p:extLst>
          </p:nvPr>
        </p:nvGraphicFramePr>
        <p:xfrm>
          <a:off x="809625" y="2222500"/>
          <a:ext cx="7578799" cy="40999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1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4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35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84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2343"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Length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126">
                <a:tc>
                  <a:txBody>
                    <a:bodyPr/>
                    <a:lstStyle/>
                    <a:p>
                      <a:r>
                        <a:rPr lang="en-US" altLang="zh-TW" dirty="0"/>
                        <a:t>SY-DATUM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Current Date of Application Server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9126">
                <a:tc>
                  <a:txBody>
                    <a:bodyPr/>
                    <a:lstStyle/>
                    <a:p>
                      <a:r>
                        <a:rPr lang="en-US" altLang="zh-TW" dirty="0"/>
                        <a:t>SY-UZEIT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Current Time of Application Server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501">
                <a:tc>
                  <a:txBody>
                    <a:bodyPr/>
                    <a:lstStyle/>
                    <a:p>
                      <a:r>
                        <a:rPr lang="en-US" altLang="zh-TW" dirty="0"/>
                        <a:t>SY-UNAME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User Name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9126">
                <a:tc>
                  <a:txBody>
                    <a:bodyPr/>
                    <a:lstStyle/>
                    <a:p>
                      <a:r>
                        <a:rPr lang="en-US" altLang="zh-TW" dirty="0"/>
                        <a:t>SY-SUBRC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Return Value of ABAP Statements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2710">
                <a:tc>
                  <a:txBody>
                    <a:bodyPr/>
                    <a:lstStyle/>
                    <a:p>
                      <a:r>
                        <a:rPr lang="en-US" altLang="zh-TW" dirty="0"/>
                        <a:t>SY-CPROG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Calling Program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5681">
                <a:tc>
                  <a:txBody>
                    <a:bodyPr/>
                    <a:lstStyle/>
                    <a:p>
                      <a:r>
                        <a:rPr lang="en-US" altLang="zh-TW" dirty="0"/>
                        <a:t>SY-TCODE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Current Transaction Code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9126">
                <a:tc>
                  <a:txBody>
                    <a:bodyPr/>
                    <a:lstStyle/>
                    <a:p>
                      <a:r>
                        <a:rPr lang="en-US" altLang="zh-TW" dirty="0"/>
                        <a:t>SY-LANGU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Language Key of Current Text Environment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497EDD1-29CE-45C1-85D6-E8E07AEE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78749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3012B-BAA9-419F-91D1-2BBD9B1F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SKIP, ULINE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319965-B472-4D07-9986-4BCA143D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2874605"/>
          </a:xfrm>
        </p:spPr>
        <p:txBody>
          <a:bodyPr anchor="t" anchorCtr="0">
            <a:normAutofit lnSpcReduction="10000"/>
          </a:bodyPr>
          <a:lstStyle/>
          <a:p>
            <a:r>
              <a:rPr lang="en-US" altLang="zh-HK" dirty="0"/>
              <a:t>SKIP – creates </a:t>
            </a:r>
            <a:r>
              <a:rPr lang="en-US" altLang="zh-HK" b="1" dirty="0"/>
              <a:t>a line space</a:t>
            </a:r>
          </a:p>
          <a:p>
            <a:r>
              <a:rPr lang="en-US" altLang="zh-HK" dirty="0"/>
              <a:t>ULINE – creates a </a:t>
            </a:r>
            <a:r>
              <a:rPr lang="en-US" altLang="zh-HK" b="1" dirty="0"/>
              <a:t>horizontal line</a:t>
            </a:r>
          </a:p>
          <a:p>
            <a:r>
              <a:rPr lang="en-US" altLang="zh-HK" dirty="0"/>
              <a:t>Example</a:t>
            </a:r>
          </a:p>
          <a:p>
            <a:pPr marL="457200" lvl="1" indent="0">
              <a:buNone/>
            </a:pPr>
            <a:r>
              <a:rPr lang="en-US" altLang="zh-TW" dirty="0"/>
              <a:t>WRITE 'Hello'.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/>
              <a:t>SKIP.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/>
              <a:t>WRITE 'World'.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/>
              <a:t>ULINE.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/>
              <a:t>WRITE 'Under'.</a:t>
            </a:r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6EAAD4-44EF-4EE0-B53A-D6C35F6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32" y="5096892"/>
            <a:ext cx="7598614" cy="1644476"/>
          </a:xfrm>
          <a:prstGeom prst="rect">
            <a:avLst/>
          </a:prstGeom>
        </p:spPr>
      </p:pic>
      <p:sp>
        <p:nvSpPr>
          <p:cNvPr id="5" name="Striped Right Arrow 4">
            <a:extLst>
              <a:ext uri="{FF2B5EF4-FFF2-40B4-BE49-F238E27FC236}">
                <a16:creationId xmlns:a16="http://schemas.microsoft.com/office/drawing/2014/main" xmlns="" id="{C2E6AE60-B57F-4E88-98E9-8F51573B95F1}"/>
              </a:ext>
            </a:extLst>
          </p:cNvPr>
          <p:cNvSpPr/>
          <p:nvPr/>
        </p:nvSpPr>
        <p:spPr bwMode="gray">
          <a:xfrm rot="21311927">
            <a:off x="83948" y="6050652"/>
            <a:ext cx="714486" cy="306239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triped Right Arrow 4">
            <a:extLst>
              <a:ext uri="{FF2B5EF4-FFF2-40B4-BE49-F238E27FC236}">
                <a16:creationId xmlns:a16="http://schemas.microsoft.com/office/drawing/2014/main" xmlns="" id="{A6C5B14C-9C68-452D-8A8C-6109788F43CB}"/>
              </a:ext>
            </a:extLst>
          </p:cNvPr>
          <p:cNvSpPr/>
          <p:nvPr/>
        </p:nvSpPr>
        <p:spPr bwMode="gray">
          <a:xfrm rot="21311927">
            <a:off x="3071393" y="6285148"/>
            <a:ext cx="714486" cy="306239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24DAF3-8578-4EE8-82C3-EFB248E2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62549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9ADD7E-A1F8-4481-BAC5-CB4E39D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ABAP Operators and Functions</a:t>
            </a:r>
            <a:endParaRPr lang="zh-HK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11DAD0-C402-4058-A0BF-59FB26BB8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C42E31-8EC1-4B34-AC8B-19AEF6F9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01300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Operations</a:t>
            </a:r>
            <a:endParaRPr lang="zh-TW" altLang="en-US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xmlns="" id="{B72490C9-556D-42D9-808B-8DA2F14EC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292394"/>
              </p:ext>
            </p:extLst>
          </p:nvPr>
        </p:nvGraphicFramePr>
        <p:xfrm>
          <a:off x="809625" y="2420888"/>
          <a:ext cx="7434783" cy="39899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0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0485602"/>
                  </a:ext>
                </a:extLst>
              </a:tr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Addition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Subtraction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Multiplication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Division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DIV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Integral division without remainder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MOD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Remainder after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integral division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8741">
                <a:tc>
                  <a:txBody>
                    <a:bodyPr/>
                    <a:lstStyle/>
                    <a:p>
                      <a:r>
                        <a:rPr lang="en-US" altLang="zh-TW" dirty="0"/>
                        <a:t>**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Exponentiation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E5F90F-A5B4-4044-9705-5A237083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7551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Operations</a:t>
            </a:r>
            <a:endParaRPr lang="en-US" dirty="0"/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xmlns="" id="{CC1A5BDA-1E56-411C-9799-E0262ACDD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234159"/>
              </p:ext>
            </p:extLst>
          </p:nvPr>
        </p:nvGraphicFramePr>
        <p:xfrm>
          <a:off x="467544" y="2222501"/>
          <a:ext cx="8208910" cy="44844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83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755"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dirty="0"/>
                        <a:t>using</a:t>
                      </a:r>
                      <a:r>
                        <a:rPr lang="zh-TW" altLang="en-US" dirty="0"/>
                        <a:t> </a:t>
                      </a:r>
                      <a:r>
                        <a:rPr lang="en-US" dirty="0"/>
                        <a:t>mathematical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Statement using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keyword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r>
                        <a:rPr lang="en-US" altLang="zh-TW" dirty="0"/>
                        <a:t>Addition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+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ADD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TO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102">
                <a:tc>
                  <a:txBody>
                    <a:bodyPr/>
                    <a:lstStyle/>
                    <a:p>
                      <a:r>
                        <a:rPr lang="en-US" altLang="zh-TW" dirty="0"/>
                        <a:t>Subtraction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-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SUBTRACT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FROM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Multiplication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* </a:t>
                      </a:r>
                      <a:r>
                        <a:rPr lang="en-US" altLang="zh-TW" baseline="0" dirty="0"/>
                        <a:t>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MULTIPLY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BY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r>
                        <a:rPr lang="en-US" altLang="zh-TW" dirty="0"/>
                        <a:t>Division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/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DIVIDE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BY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102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Integral division without remainder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DIV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102">
                <a:tc>
                  <a:txBody>
                    <a:bodyPr/>
                    <a:lstStyle/>
                    <a:p>
                      <a:r>
                        <a:rPr lang="en-US" altLang="zh-TW" dirty="0"/>
                        <a:t>Remainder after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integral division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MOD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2729">
                <a:tc>
                  <a:txBody>
                    <a:bodyPr/>
                    <a:lstStyle/>
                    <a:p>
                      <a:r>
                        <a:rPr lang="en-US" altLang="zh-TW" dirty="0"/>
                        <a:t>Exponentiation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(Powers)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m</a:t>
                      </a:r>
                      <a:r>
                        <a:rPr lang="zh-TW" altLang="en-US" baseline="0" dirty="0"/>
                        <a:t> ** </a:t>
                      </a:r>
                      <a:r>
                        <a:rPr lang="en-US" altLang="zh-TW" baseline="0" dirty="0"/>
                        <a:t>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r>
                        <a:rPr lang="en-US" altLang="zh-TW" dirty="0"/>
                        <a:t>Square root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=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SQRT(m).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643A261-2616-44F3-88EC-1C4975E1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65078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Relational Operator</a:t>
            </a:r>
            <a:endParaRPr lang="zh-TW" altLang="en-US" dirty="0"/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xmlns="" id="{B72490C9-556D-42D9-808B-8DA2F14EC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122386"/>
              </p:ext>
            </p:extLst>
          </p:nvPr>
        </p:nvGraphicFramePr>
        <p:xfrm>
          <a:off x="809625" y="2420888"/>
          <a:ext cx="7434783" cy="4265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81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Operators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Operations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0485602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EQ 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Equal 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NE &lt;&gt; &gt;&lt;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 equal 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GT 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Greater than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GE &gt;= =&gt;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Greater than or equal 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LT 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Smaller than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LE &lt;= =&lt;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Smaller than or equal 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BETWEEN f1 and f2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Interval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en-US" altLang="zh-TW" dirty="0"/>
                        <a:t>IS INITIAL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Initial 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46027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C510622-90DF-493E-83FD-65E926B0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51340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Operations</a:t>
            </a:r>
            <a:endParaRPr lang="en-US" dirty="0"/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xmlns="" id="{CC1A5BDA-1E56-411C-9799-E0262ACDD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191420"/>
              </p:ext>
            </p:extLst>
          </p:nvPr>
        </p:nvGraphicFramePr>
        <p:xfrm>
          <a:off x="467544" y="2222501"/>
          <a:ext cx="8208910" cy="43262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6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75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Operators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Operation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Example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&lt;f1&gt; CO &lt;f2&gt;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only: f1 contains only characters from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'SE2A' CO '0123456789’ </a:t>
                      </a:r>
                    </a:p>
                    <a:p>
                      <a:r>
                        <a:rPr lang="en-US" altLang="zh-TW" sz="1600" dirty="0"/>
                        <a:t>return false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10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&lt;f1&gt; CA &lt;f2&gt;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any:  f1 contains at least one character from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'432’ CA '0123456789’ </a:t>
                      </a:r>
                    </a:p>
                    <a:p>
                      <a:r>
                        <a:rPr lang="en-US" altLang="zh-TW" sz="1600" dirty="0"/>
                        <a:t>return true</a:t>
                      </a:r>
                      <a:endParaRPr lang="zh-TW" altLang="en-US" sz="1600" dirty="0"/>
                    </a:p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&lt;f1&gt; CS &lt;f2&gt;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string:  f1 contains the string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'432’ CS '0123456789’ </a:t>
                      </a:r>
                    </a:p>
                    <a:p>
                      <a:r>
                        <a:rPr lang="en-US" altLang="zh-TW" sz="1600" dirty="0"/>
                        <a:t>return false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3487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&lt;f1&gt; CP &lt;f2&gt;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pattern:  f1 corresponds to the model f2 Model: </a:t>
                      </a:r>
                    </a:p>
                    <a:p>
                      <a:r>
                        <a:rPr lang="en-US" sz="1600" dirty="0"/>
                        <a:t>*	any string</a:t>
                      </a:r>
                    </a:p>
                    <a:p>
                      <a:r>
                        <a:rPr lang="en-US" sz="1600" dirty="0"/>
                        <a:t>+	any character</a:t>
                      </a:r>
                    </a:p>
                    <a:p>
                      <a:r>
                        <a:rPr lang="en-US" sz="1600" dirty="0"/>
                        <a:t>#	escape symbol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'ABXDE'  CP  '*B+D*’ </a:t>
                      </a:r>
                    </a:p>
                    <a:p>
                      <a:r>
                        <a:rPr lang="en-US" altLang="zh-TW" sz="1600" dirty="0"/>
                        <a:t>return true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EF2ABA5-D0F0-4800-83E1-E5D3FE7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422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95E1E4-0B9C-485F-97C7-D7F31F32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Basic Syntax</a:t>
            </a:r>
            <a:endParaRPr lang="zh-HK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8BED2F-122E-446F-B4E3-1817C6707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9E36D0C-7495-4DDE-A4BC-571C507C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2978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Expression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8921BB-FFD4-42D8-B85A-4241BC72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88525"/>
          </a:xfrm>
        </p:spPr>
        <p:txBody>
          <a:bodyPr anchor="t" anchorCtr="0">
            <a:normAutofit/>
          </a:bodyPr>
          <a:lstStyle/>
          <a:p>
            <a:r>
              <a:rPr lang="en-US" altLang="zh-HK" dirty="0"/>
              <a:t>AND, OR, NOT</a:t>
            </a:r>
          </a:p>
          <a:p>
            <a:r>
              <a:rPr lang="en-US" altLang="zh-HK" dirty="0"/>
              <a:t>Examples</a:t>
            </a:r>
          </a:p>
          <a:p>
            <a:pPr lvl="1"/>
            <a:endParaRPr lang="en-US" altLang="zh-HK" dirty="0"/>
          </a:p>
          <a:p>
            <a:pPr marL="457200" lvl="1" indent="0">
              <a:buNone/>
            </a:pPr>
            <a:r>
              <a:rPr lang="en-US" altLang="zh-HK" dirty="0"/>
              <a:t>COUNTER GT 0 </a:t>
            </a:r>
            <a:r>
              <a:rPr lang="en-US" altLang="zh-HK" b="1" dirty="0"/>
              <a:t>AND</a:t>
            </a:r>
            <a:r>
              <a:rPr lang="en-US" altLang="zh-HK" dirty="0"/>
              <a:t> FLAG IS INITIAL</a:t>
            </a:r>
          </a:p>
          <a:p>
            <a:pPr lvl="1"/>
            <a:endParaRPr lang="en-US" altLang="zh-HK" dirty="0"/>
          </a:p>
          <a:p>
            <a:pPr marL="457200" lvl="1" indent="0">
              <a:buNone/>
            </a:pPr>
            <a:r>
              <a:rPr lang="en-US" altLang="zh-HK" dirty="0"/>
              <a:t>( FLAG1 NE SPACE </a:t>
            </a:r>
            <a:r>
              <a:rPr lang="en-US" altLang="zh-HK" b="1" dirty="0"/>
              <a:t>OR</a:t>
            </a:r>
            <a:r>
              <a:rPr lang="en-US" altLang="zh-HK" dirty="0"/>
              <a:t> FLAG2 NE SPACE ) </a:t>
            </a:r>
          </a:p>
          <a:p>
            <a:pPr marL="457200" lvl="1" indent="0">
              <a:buNone/>
            </a:pPr>
            <a:r>
              <a:rPr lang="en-US" altLang="zh-HK" dirty="0"/>
              <a:t>							</a:t>
            </a:r>
            <a:r>
              <a:rPr lang="en-US" altLang="zh-HK" b="1" dirty="0"/>
              <a:t>AND</a:t>
            </a:r>
            <a:r>
              <a:rPr lang="en-US" altLang="zh-HK" dirty="0"/>
              <a:t> COUNTER BETWEEN 0 AND 100</a:t>
            </a:r>
          </a:p>
          <a:p>
            <a:pPr lvl="1"/>
            <a:endParaRPr lang="en-US" altLang="zh-HK" dirty="0"/>
          </a:p>
          <a:p>
            <a:pPr marL="457200" lvl="1" indent="0">
              <a:buNone/>
            </a:pPr>
            <a:r>
              <a:rPr lang="en-US" altLang="zh-HK" dirty="0"/>
              <a:t>COUNTER EQ 0 </a:t>
            </a:r>
            <a:r>
              <a:rPr lang="en-US" altLang="zh-HK" b="1" dirty="0"/>
              <a:t>AND</a:t>
            </a:r>
            <a:r>
              <a:rPr lang="en-US" altLang="zh-HK" dirty="0"/>
              <a:t> </a:t>
            </a:r>
            <a:r>
              <a:rPr lang="en-US" altLang="zh-HK" b="1" dirty="0"/>
              <a:t>NOT</a:t>
            </a:r>
            <a:r>
              <a:rPr lang="en-US" altLang="zh-HK" dirty="0"/>
              <a:t> ( FLAG1 EQ SPACE </a:t>
            </a:r>
            <a:r>
              <a:rPr lang="en-US" altLang="zh-HK" b="1" dirty="0"/>
              <a:t>AND</a:t>
            </a:r>
            <a:r>
              <a:rPr lang="en-US" altLang="zh-HK" dirty="0"/>
              <a:t> FLAG2 EQ SPACE )</a:t>
            </a:r>
          </a:p>
          <a:p>
            <a:pPr lvl="1"/>
            <a:endParaRPr lang="zh-HK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963BBE-934E-45E8-B4B7-4AA3DA60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36980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Predefined Functions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ABAP provides a set of predefined functions</a:t>
            </a:r>
          </a:p>
          <a:p>
            <a:r>
              <a:rPr lang="en-US" altLang="zh-TW" dirty="0"/>
              <a:t>Returns a return value for one or more arguments</a:t>
            </a:r>
          </a:p>
          <a:p>
            <a:r>
              <a:rPr lang="en-US" altLang="zh-TW" dirty="0"/>
              <a:t>Syntax</a:t>
            </a:r>
          </a:p>
          <a:p>
            <a:pPr lvl="1"/>
            <a:r>
              <a:rPr lang="en-US" altLang="zh-TW" dirty="0"/>
              <a:t>Function with an Unnamed Argument</a:t>
            </a:r>
          </a:p>
          <a:p>
            <a:pPr lvl="2"/>
            <a:r>
              <a:rPr lang="en-US" altLang="zh-TW" dirty="0"/>
              <a:t>... func( arg ) ...</a:t>
            </a:r>
          </a:p>
          <a:p>
            <a:pPr lvl="1"/>
            <a:r>
              <a:rPr lang="en-US" altLang="zh-TW" dirty="0"/>
              <a:t>Function with Named Arguments </a:t>
            </a:r>
          </a:p>
          <a:p>
            <a:pPr lvl="2"/>
            <a:r>
              <a:rPr lang="en-US" altLang="zh-TW" dirty="0"/>
              <a:t>... func( val = arg p1 = arg1 p2 = arg2 ... ) ...</a:t>
            </a:r>
          </a:p>
          <a:p>
            <a:pPr lvl="1"/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0C4C98-4DC5-4032-8DFC-BD49AFD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88320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Predefined Functions - Logical Function</a:t>
            </a:r>
            <a:endParaRPr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xmlns="" id="{D3C41AF2-0406-42FB-9EF4-7EB23682E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882655"/>
              </p:ext>
            </p:extLst>
          </p:nvPr>
        </p:nvGraphicFramePr>
        <p:xfrm>
          <a:off x="809625" y="2222500"/>
          <a:ext cx="7434784" cy="25841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17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7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7358">
                <a:tc>
                  <a:txBody>
                    <a:bodyPr/>
                    <a:lstStyle/>
                    <a:p>
                      <a:r>
                        <a:rPr lang="en-US" sz="18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358">
                <a:tc>
                  <a:txBody>
                    <a:bodyPr/>
                    <a:lstStyle/>
                    <a:p>
                      <a:r>
                        <a:rPr lang="en-US" sz="1800" dirty="0"/>
                        <a:t>boolc, boolx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Boolean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29103">
                <a:tc>
                  <a:txBody>
                    <a:bodyPr/>
                    <a:lstStyle/>
                    <a:p>
                      <a:r>
                        <a:rPr lang="en-US" sz="1800" dirty="0"/>
                        <a:t>contains, contains_any_of, contains_any_not_of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 functions for strings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372"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Predicate Function for Strings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056FA79-7898-4E84-A0B0-5CE49CE7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23509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Predefined Numerical Functions</a:t>
            </a:r>
            <a:endParaRPr lang="zh-TW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xmlns="" id="{21CC154C-D966-4B36-B5DB-DE621D9E8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191979"/>
              </p:ext>
            </p:extLst>
          </p:nvPr>
        </p:nvGraphicFramePr>
        <p:xfrm>
          <a:off x="809625" y="2222500"/>
          <a:ext cx="7578800" cy="2397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8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abs, ceil, floor, frac, sign, trunc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General numerical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nmax, nmin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 extremum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acos, asin, atan, cos, sin, tan, cosh, sinh, tanh, exp, log, log10, sqrt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Floating point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round, rescale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Rounding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B95F04-43C2-42EB-AB53-0C92A080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31878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Predefined Numerical Functions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43558"/>
            <a:ext cx="5017030" cy="250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47" y="3657276"/>
            <a:ext cx="3526853" cy="217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triped Right Arrow 4"/>
          <p:cNvSpPr/>
          <p:nvPr/>
        </p:nvSpPr>
        <p:spPr bwMode="gray">
          <a:xfrm rot="1788538">
            <a:off x="2543664" y="5270881"/>
            <a:ext cx="2641203" cy="600775"/>
          </a:xfrm>
          <a:prstGeom prst="curvedUp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90F8477-224D-4134-BD93-28329FDB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7033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Predefined String Functions</a:t>
            </a:r>
            <a:endParaRPr lang="zh-TW" altLang="en-US" dirty="0"/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xmlns="" id="{1BC11010-6085-477D-9D79-E8B804FDD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28596"/>
              </p:ext>
            </p:extLst>
          </p:nvPr>
        </p:nvGraphicFramePr>
        <p:xfrm>
          <a:off x="539552" y="2222500"/>
          <a:ext cx="8136903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518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5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char_off, charlen, dbmaxlen, numofchar, strlen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Length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sz="1800" dirty="0"/>
                        <a:t>cmax, cmin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Character-like extremum value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count, count_any_of, count_any_not_of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Similarity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condense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Condense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concat_lines_of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Concatenation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escape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Escape symbol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find, find_end, find_any_of, find_any_not_of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38F5913-8AE3-49DB-93D5-233DDC1F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13452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Predefined String Functions</a:t>
            </a:r>
            <a:endParaRPr lang="zh-TW" altLang="en-US" dirty="0"/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xmlns="" id="{1237A3DF-76F8-43B8-9B19-97695BDA4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82506"/>
              </p:ext>
            </p:extLst>
          </p:nvPr>
        </p:nvGraphicFramePr>
        <p:xfrm>
          <a:off x="683568" y="2222500"/>
          <a:ext cx="7776863" cy="4297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38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Substring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Repeat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replace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Replace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reverse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Segment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shift_left, shift_right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Shift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sz="1800" dirty="0"/>
                        <a:t>substring, substring_after, substring_from, substring_before, substring_to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Substring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to_upper, to_lower, to_mixed, from_mixed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Case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30190">
                <a:tc>
                  <a:txBody>
                    <a:bodyPr/>
                    <a:lstStyle/>
                    <a:p>
                      <a:r>
                        <a:rPr lang="en-US" sz="1800" dirty="0"/>
                        <a:t>translate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Translation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57452E6-C73D-48D4-B219-9E9B122C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8850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Predefined Byte String Functions</a:t>
            </a:r>
            <a:endParaRPr lang="zh-TW" altLang="en-US" dirty="0"/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xmlns="" id="{10FE4361-D473-42D3-BAC5-954D0E1CF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242762"/>
              </p:ext>
            </p:extLst>
          </p:nvPr>
        </p:nvGraphicFramePr>
        <p:xfrm>
          <a:off x="809624" y="2222500"/>
          <a:ext cx="7434784" cy="14005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17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7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851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US" dirty="0"/>
                        <a:t>xstrlen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851">
                <a:tc>
                  <a:txBody>
                    <a:bodyPr/>
                    <a:lstStyle/>
                    <a:p>
                      <a:r>
                        <a:rPr lang="en-US" dirty="0"/>
                        <a:t>bit_set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99DB54B-92C1-4846-B732-26146930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7088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Predefined Table Function</a:t>
            </a:r>
            <a:endParaRPr lang="zh-TW" altLang="en-US" dirty="0"/>
          </a:p>
        </p:txBody>
      </p:sp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xmlns="" id="{32DD6061-048C-41C9-9842-C42B01329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963351"/>
              </p:ext>
            </p:extLst>
          </p:nvPr>
        </p:nvGraphicFramePr>
        <p:xfrm>
          <a:off x="809624" y="2222500"/>
          <a:ext cx="7524004" cy="1101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20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20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086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860"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96CA519-D07D-466C-A1E2-E606431C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21539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9D651-F6DF-4F96-B04C-13DFF96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Control Blocks</a:t>
            </a:r>
            <a:endParaRPr lang="zh-HK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097506-C3AC-4F8A-8ACE-33B0AD814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63D3E7-1D65-4579-A6B9-43D3A42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359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zh-TW" dirty="0"/>
              <a:t>Each statement </a:t>
            </a:r>
            <a:r>
              <a:rPr lang="en-US" altLang="zh-TW" b="1" dirty="0"/>
              <a:t>begins with a keyword </a:t>
            </a:r>
            <a:r>
              <a:rPr lang="en-US" altLang="zh-TW" dirty="0"/>
              <a:t>and </a:t>
            </a:r>
            <a:r>
              <a:rPr lang="en-US" altLang="zh-TW" b="1" dirty="0"/>
              <a:t>ends with a </a:t>
            </a:r>
          </a:p>
          <a:p>
            <a:pPr marL="0" indent="0">
              <a:buNone/>
            </a:pPr>
            <a:r>
              <a:rPr lang="en-US" altLang="zh-TW" b="1" dirty="0"/>
              <a:t>	period (.)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50C4FE7-0FD4-414B-9FF7-C0AE756FF9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983" y="3092655"/>
            <a:ext cx="5408065" cy="3024336"/>
          </a:xfrm>
          <a:prstGeom prst="rect">
            <a:avLst/>
          </a:prstGeom>
        </p:spPr>
      </p:pic>
      <p:sp>
        <p:nvSpPr>
          <p:cNvPr id="21" name="Striped Right Arrow 4">
            <a:extLst>
              <a:ext uri="{FF2B5EF4-FFF2-40B4-BE49-F238E27FC236}">
                <a16:creationId xmlns:a16="http://schemas.microsoft.com/office/drawing/2014/main" xmlns="" id="{9BA6FED4-830D-4F68-910F-D2D067A01DA9}"/>
              </a:ext>
            </a:extLst>
          </p:cNvPr>
          <p:cNvSpPr/>
          <p:nvPr/>
        </p:nvSpPr>
        <p:spPr bwMode="gray">
          <a:xfrm rot="9455120">
            <a:off x="2630918" y="2895893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Striped Right Arrow 4">
            <a:extLst>
              <a:ext uri="{FF2B5EF4-FFF2-40B4-BE49-F238E27FC236}">
                <a16:creationId xmlns:a16="http://schemas.microsoft.com/office/drawing/2014/main" xmlns="" id="{56E33FE1-1610-461D-92A3-8D42FFF00468}"/>
              </a:ext>
            </a:extLst>
          </p:cNvPr>
          <p:cNvSpPr/>
          <p:nvPr/>
        </p:nvSpPr>
        <p:spPr bwMode="gray">
          <a:xfrm rot="9455120">
            <a:off x="4224770" y="2919586"/>
            <a:ext cx="682432" cy="400885"/>
          </a:xfrm>
          <a:prstGeom prst="stripedRightArrow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10CFE8-6D27-4CF6-9BD4-8588DBC3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3463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Looping Operation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Four Types of loop in ABAP:</a:t>
            </a:r>
          </a:p>
          <a:p>
            <a:pPr lvl="1"/>
            <a:r>
              <a:rPr lang="en-US" altLang="zh-TW" dirty="0"/>
              <a:t>Unconditional loop using the </a:t>
            </a:r>
            <a:r>
              <a:rPr lang="en-US" altLang="zh-TW" b="1" dirty="0"/>
              <a:t>DO</a:t>
            </a:r>
            <a:r>
              <a:rPr lang="en-US" altLang="zh-TW" dirty="0"/>
              <a:t> statement</a:t>
            </a:r>
          </a:p>
          <a:p>
            <a:pPr lvl="1"/>
            <a:r>
              <a:rPr lang="en-US" altLang="zh-TW" dirty="0"/>
              <a:t>Conditional loop using the </a:t>
            </a:r>
            <a:r>
              <a:rPr lang="en-US" altLang="zh-TW" b="1" dirty="0"/>
              <a:t>WHILE</a:t>
            </a:r>
            <a:r>
              <a:rPr lang="en-US" altLang="zh-TW" dirty="0"/>
              <a:t> statement</a:t>
            </a:r>
          </a:p>
          <a:p>
            <a:pPr lvl="1"/>
            <a:r>
              <a:rPr lang="en-US" altLang="zh-TW" b="1" dirty="0"/>
              <a:t>Loops through internal table </a:t>
            </a:r>
            <a:r>
              <a:rPr lang="en-US" altLang="zh-TW" dirty="0"/>
              <a:t>and extract dataset using the LOOP statement (will be introduced in other chapter)</a:t>
            </a:r>
          </a:p>
          <a:p>
            <a:pPr lvl="1"/>
            <a:r>
              <a:rPr lang="en-US" altLang="zh-TW" dirty="0"/>
              <a:t>Loops through datasets from database table using </a:t>
            </a:r>
            <a:r>
              <a:rPr lang="en-US" altLang="zh-TW" b="1" dirty="0"/>
              <a:t>SELECT</a:t>
            </a:r>
            <a:r>
              <a:rPr lang="en-US" altLang="zh-TW" dirty="0"/>
              <a:t> statement (will be introduced in other chapter)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616C67-8542-4667-839C-F4A26D28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8244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Looping Operation - DO Statement</a:t>
            </a:r>
            <a:endParaRPr lang="zh-TW" altLang="en-US" dirty="0"/>
          </a:p>
        </p:txBody>
      </p:sp>
      <p:sp>
        <p:nvSpPr>
          <p:cNvPr id="20" name="文字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marL="457200" lvl="1" indent="0">
              <a:buNone/>
            </a:pPr>
            <a:r>
              <a:rPr lang="en-US" altLang="zh-TW" b="1" dirty="0"/>
              <a:t>DO</a:t>
            </a:r>
            <a:r>
              <a:rPr lang="en-US" altLang="zh-TW" dirty="0"/>
              <a:t> 3 </a:t>
            </a:r>
            <a:r>
              <a:rPr lang="en-US" altLang="zh-TW" b="1" dirty="0"/>
              <a:t>TIMES</a:t>
            </a:r>
            <a:r>
              <a:rPr lang="en-US" altLang="zh-TW" dirty="0"/>
              <a:t>.</a:t>
            </a:r>
          </a:p>
          <a:p>
            <a:pPr marL="457200" lvl="1" indent="0">
              <a:buNone/>
            </a:pPr>
            <a:r>
              <a:rPr lang="en-US" altLang="zh-TW" dirty="0"/>
              <a:t>  WRITE /(2) </a:t>
            </a:r>
            <a:r>
              <a:rPr lang="en-US" altLang="zh-TW" b="1" dirty="0"/>
              <a:t>SY-INDEX</a:t>
            </a:r>
            <a:r>
              <a:rPr lang="en-US" altLang="zh-TW" dirty="0"/>
              <a:t>.</a:t>
            </a:r>
          </a:p>
          <a:p>
            <a:pPr marL="457200" lvl="1" indent="0">
              <a:buNone/>
            </a:pPr>
            <a:r>
              <a:rPr lang="en-US" altLang="zh-TW" dirty="0"/>
              <a:t>  WRITE 'Hello'.</a:t>
            </a:r>
          </a:p>
          <a:p>
            <a:pPr marL="457200" lvl="1" indent="0">
              <a:buNone/>
            </a:pPr>
            <a:r>
              <a:rPr lang="en-US" altLang="zh-TW" b="1" dirty="0"/>
              <a:t>ENDDO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760F875-CFFF-493D-A36B-8256AFA7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9000"/>
            <a:ext cx="1789122" cy="12241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891778C-5C2E-4868-AE04-F4CCE607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78053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Looping Operation - WHILE Statement</a:t>
            </a:r>
            <a:endParaRPr lang="zh-TW" altLang="en-US" dirty="0"/>
          </a:p>
        </p:txBody>
      </p:sp>
      <p:sp>
        <p:nvSpPr>
          <p:cNvPr id="20" name="文字版面配置區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marL="457200" lvl="1" indent="0">
              <a:buNone/>
            </a:pPr>
            <a:r>
              <a:rPr lang="en-US" altLang="zh-TW" dirty="0"/>
              <a:t>DATA cnt TYPE i VALUE 3.</a:t>
            </a:r>
          </a:p>
          <a:p>
            <a:pPr marL="457200" lvl="1" indent="0">
              <a:buNone/>
            </a:pPr>
            <a:r>
              <a:rPr lang="en-US" altLang="zh-TW" b="1" dirty="0"/>
              <a:t>WHILE</a:t>
            </a:r>
            <a:r>
              <a:rPr lang="en-US" altLang="zh-TW" dirty="0"/>
              <a:t> cnt &gt;= 1.</a:t>
            </a:r>
          </a:p>
          <a:p>
            <a:pPr marL="457200" lvl="1" indent="0">
              <a:buNone/>
            </a:pPr>
            <a:r>
              <a:rPr lang="en-US" altLang="zh-TW" dirty="0"/>
              <a:t>  WRITE /(2) SY-INDEX.</a:t>
            </a:r>
          </a:p>
          <a:p>
            <a:pPr marL="457200" lvl="1" indent="0">
              <a:buNone/>
            </a:pPr>
            <a:r>
              <a:rPr lang="en-US" altLang="zh-TW" dirty="0"/>
              <a:t>  WRITE 'Hello'.</a:t>
            </a:r>
          </a:p>
          <a:p>
            <a:pPr marL="457200" lvl="1" indent="0">
              <a:buNone/>
            </a:pPr>
            <a:r>
              <a:rPr lang="en-US" altLang="zh-TW" dirty="0"/>
              <a:t>  cnt = cnt - 1.</a:t>
            </a:r>
          </a:p>
          <a:p>
            <a:pPr marL="457200" lvl="1" indent="0">
              <a:buNone/>
            </a:pPr>
            <a:r>
              <a:rPr lang="en-US" altLang="zh-TW" b="1" dirty="0"/>
              <a:t>ENDWHILE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760F875-CFFF-493D-A36B-8256AFA7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9000"/>
            <a:ext cx="1789122" cy="12241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78ED3E8-E23E-4D99-8898-6F8F24BA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99894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CONTINUE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/>
          <a:lstStyle/>
          <a:p>
            <a:pPr marL="285750"/>
            <a:r>
              <a:rPr lang="en-US" dirty="0"/>
              <a:t>Bypass the following statements in a loop and go to next iteration</a:t>
            </a:r>
            <a:endParaRPr lang="en-US" b="1" dirty="0"/>
          </a:p>
          <a:p>
            <a:pPr marL="285750"/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DATA rem TYPE i.</a:t>
            </a:r>
          </a:p>
          <a:p>
            <a:pPr marL="400050" lvl="1" indent="0">
              <a:buNone/>
            </a:pPr>
            <a:r>
              <a:rPr lang="en-US" dirty="0"/>
              <a:t>DO 20 TIMES.</a:t>
            </a:r>
          </a:p>
          <a:p>
            <a:pPr marL="400050" lvl="1" indent="0">
              <a:buNone/>
            </a:pPr>
            <a:r>
              <a:rPr lang="en-US" dirty="0"/>
              <a:t>  rem = SY-INDEX MOD 5.</a:t>
            </a:r>
          </a:p>
          <a:p>
            <a:pPr marL="400050" lvl="1" indent="0">
              <a:buNone/>
            </a:pPr>
            <a:r>
              <a:rPr lang="en-US" dirty="0"/>
              <a:t>  IF rem EQ 0.</a:t>
            </a:r>
          </a:p>
          <a:p>
            <a:pPr marL="400050" lvl="1" indent="0">
              <a:buNone/>
            </a:pPr>
            <a:r>
              <a:rPr lang="en-US" b="1" dirty="0"/>
              <a:t>    CONTINUE</a:t>
            </a:r>
            <a:r>
              <a:rPr lang="en-US" dirty="0"/>
              <a:t>.</a:t>
            </a:r>
          </a:p>
          <a:p>
            <a:pPr marL="400050" lvl="1" indent="0">
              <a:buNone/>
            </a:pPr>
            <a:r>
              <a:rPr lang="en-US" dirty="0"/>
              <a:t>  ENDIF.</a:t>
            </a:r>
          </a:p>
          <a:p>
            <a:pPr marL="400050" lvl="1" indent="0">
              <a:buNone/>
            </a:pPr>
            <a:r>
              <a:rPr lang="en-US" dirty="0"/>
              <a:t>  WRITE (2) SY-INDEX.</a:t>
            </a:r>
          </a:p>
          <a:p>
            <a:pPr marL="400050" lvl="1" indent="0">
              <a:buNone/>
            </a:pPr>
            <a:r>
              <a:rPr lang="en-US" dirty="0"/>
              <a:t>ENDDO.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324DC8-AF64-4B9A-ADEA-D7487D96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F7F3FE-FC7D-447F-BE8B-32BFD54C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954195"/>
            <a:ext cx="6378374" cy="3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642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CHECK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/>
          <a:lstStyle/>
          <a:p>
            <a:pPr marL="285750"/>
            <a:r>
              <a:rPr lang="en-US" dirty="0"/>
              <a:t>Bypass the following statements in a loop and go to next iteration </a:t>
            </a:r>
            <a:r>
              <a:rPr lang="en-US" b="1" dirty="0"/>
              <a:t>if the condition return FALSE</a:t>
            </a:r>
          </a:p>
          <a:p>
            <a:pPr marL="285750"/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DATA rem TYPE i.</a:t>
            </a:r>
          </a:p>
          <a:p>
            <a:pPr marL="400050" lvl="1" indent="0">
              <a:buNone/>
            </a:pPr>
            <a:r>
              <a:rPr lang="en-US" dirty="0"/>
              <a:t>DO 20 TIMES.</a:t>
            </a:r>
          </a:p>
          <a:p>
            <a:pPr marL="400050" lvl="1" indent="0">
              <a:buNone/>
            </a:pPr>
            <a:r>
              <a:rPr lang="en-US" dirty="0"/>
              <a:t>  rem = SY-INDEX MOD 5.</a:t>
            </a:r>
          </a:p>
          <a:p>
            <a:pPr marL="400050" lvl="1" indent="0">
              <a:buNone/>
            </a:pPr>
            <a:r>
              <a:rPr lang="en-US" b="1" dirty="0"/>
              <a:t>  CHECK</a:t>
            </a:r>
            <a:r>
              <a:rPr lang="en-US" dirty="0"/>
              <a:t> rem EQ 0.</a:t>
            </a:r>
          </a:p>
          <a:p>
            <a:pPr marL="400050" lvl="1" indent="0">
              <a:buNone/>
            </a:pPr>
            <a:r>
              <a:rPr lang="en-US" dirty="0"/>
              <a:t>  WRITE (2) SY-INDEX.</a:t>
            </a:r>
          </a:p>
          <a:p>
            <a:pPr marL="400050" lvl="1" indent="0">
              <a:buNone/>
            </a:pPr>
            <a:r>
              <a:rPr lang="en-US" dirty="0"/>
              <a:t>ENDDO.</a:t>
            </a:r>
          </a:p>
          <a:p>
            <a:pPr marL="285750"/>
            <a:r>
              <a:rPr lang="en-US" dirty="0"/>
              <a:t>Terminate a subroutine conditionally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290796-072F-4E11-BF83-782FCD763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1775492" cy="3303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324DC8-AF64-4B9A-ADEA-D7487D96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68018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EXIT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/>
          <a:lstStyle/>
          <a:p>
            <a:pPr marL="285750"/>
            <a:r>
              <a:rPr lang="en-US" b="1" dirty="0"/>
              <a:t>Terminate a loop or subroutine</a:t>
            </a:r>
          </a:p>
          <a:p>
            <a:pPr marL="285750"/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DATA rem TYPE i.</a:t>
            </a:r>
          </a:p>
          <a:p>
            <a:pPr marL="400050" lvl="1" indent="0">
              <a:buNone/>
            </a:pPr>
            <a:r>
              <a:rPr lang="en-US" dirty="0"/>
              <a:t>DO 20 TIMES.</a:t>
            </a:r>
          </a:p>
          <a:p>
            <a:pPr marL="400050" lvl="1" indent="0">
              <a:buNone/>
            </a:pPr>
            <a:r>
              <a:rPr lang="en-US" dirty="0"/>
              <a:t>  rem = SY-INDEX MOD 5.</a:t>
            </a:r>
            <a:endParaRPr lang="zh-HK" altLang="en-US" dirty="0"/>
          </a:p>
          <a:p>
            <a:pPr marL="400050" lvl="1" indent="0">
              <a:buNone/>
            </a:pPr>
            <a:r>
              <a:rPr lang="en-US" altLang="zh-HK" dirty="0"/>
              <a:t>  IF rem EQ 0.</a:t>
            </a:r>
          </a:p>
          <a:p>
            <a:pPr marL="400050" lvl="1" indent="0">
              <a:buNone/>
            </a:pPr>
            <a:r>
              <a:rPr lang="en-US" altLang="zh-HK" dirty="0"/>
              <a:t>    </a:t>
            </a:r>
            <a:r>
              <a:rPr lang="en-US" altLang="zh-HK" b="1" dirty="0"/>
              <a:t>EXIT.</a:t>
            </a:r>
          </a:p>
          <a:p>
            <a:pPr marL="400050" lvl="1" indent="0">
              <a:buNone/>
            </a:pPr>
            <a:r>
              <a:rPr lang="en-US" altLang="zh-HK" dirty="0"/>
              <a:t>  ENDIF.</a:t>
            </a:r>
          </a:p>
          <a:p>
            <a:pPr marL="400050" lvl="1" indent="0">
              <a:buNone/>
            </a:pPr>
            <a:r>
              <a:rPr lang="en-US" dirty="0"/>
              <a:t>  WRITE (2) SY-INDEX.</a:t>
            </a:r>
          </a:p>
          <a:p>
            <a:pPr marL="400050" lvl="1" indent="0">
              <a:buNone/>
            </a:pPr>
            <a:r>
              <a:rPr lang="en-US" dirty="0"/>
              <a:t>ENDDO.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50EA7-EC1B-47C2-BFF9-0E48F46B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4048" y="4149080"/>
            <a:ext cx="2268252" cy="5040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6BE7C3-DEF9-4AA9-8844-FF0D7FC6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98490"/>
      </p:ext>
    </p:extLst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Statement</a:t>
            </a:r>
            <a:endParaRPr lang="zh-TW" alt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AE43D178-5C5C-4191-843A-A2508E1E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Example:</a:t>
            </a:r>
          </a:p>
          <a:p>
            <a:pPr marL="457200" lvl="1" indent="0">
              <a:buNone/>
            </a:pPr>
            <a:r>
              <a:rPr lang="en-US" altLang="zh-HK" dirty="0"/>
              <a:t>DATA mark TYPE i VALUE 50.</a:t>
            </a:r>
          </a:p>
          <a:p>
            <a:pPr marL="457200" lvl="1" indent="0">
              <a:buNone/>
            </a:pPr>
            <a:r>
              <a:rPr lang="en-US" altLang="zh-HK" b="1" dirty="0"/>
              <a:t>IF</a:t>
            </a:r>
            <a:r>
              <a:rPr lang="en-US" altLang="zh-HK" dirty="0"/>
              <a:t> mark &lt;= 40.</a:t>
            </a:r>
          </a:p>
          <a:p>
            <a:pPr marL="457200" lvl="1" indent="0">
              <a:buNone/>
            </a:pPr>
            <a:r>
              <a:rPr lang="en-US" altLang="zh-HK" dirty="0"/>
              <a:t>  WRITE 'F'.</a:t>
            </a:r>
          </a:p>
          <a:p>
            <a:pPr marL="457200" lvl="1" indent="0">
              <a:buNone/>
            </a:pPr>
            <a:r>
              <a:rPr lang="en-US" altLang="zh-HK" b="1" dirty="0"/>
              <a:t>ELSEIF</a:t>
            </a:r>
            <a:r>
              <a:rPr lang="en-US" altLang="zh-HK" dirty="0"/>
              <a:t> mark &lt;= 60.</a:t>
            </a:r>
          </a:p>
          <a:p>
            <a:pPr marL="457200" lvl="1" indent="0">
              <a:buNone/>
            </a:pPr>
            <a:r>
              <a:rPr lang="en-US" altLang="zh-HK" dirty="0"/>
              <a:t>  WRITE 'B'.</a:t>
            </a:r>
          </a:p>
          <a:p>
            <a:pPr marL="457200" lvl="1" indent="0">
              <a:buNone/>
            </a:pPr>
            <a:r>
              <a:rPr lang="en-US" altLang="zh-HK" b="1" dirty="0"/>
              <a:t>ELSE</a:t>
            </a:r>
            <a:r>
              <a:rPr lang="en-US" altLang="zh-HK" dirty="0"/>
              <a:t>.</a:t>
            </a:r>
          </a:p>
          <a:p>
            <a:pPr marL="457200" lvl="1" indent="0">
              <a:buNone/>
            </a:pPr>
            <a:r>
              <a:rPr lang="en-US" altLang="zh-HK" dirty="0"/>
              <a:t>  WRITE 'A'.</a:t>
            </a:r>
          </a:p>
          <a:p>
            <a:pPr marL="457200" lvl="1" indent="0">
              <a:buNone/>
            </a:pPr>
            <a:r>
              <a:rPr lang="en-US" altLang="zh-HK" b="1" dirty="0"/>
              <a:t>ENDIF</a:t>
            </a:r>
            <a:r>
              <a:rPr lang="en-US" altLang="zh-HK" dirty="0"/>
              <a:t>.</a:t>
            </a:r>
            <a:endParaRPr lang="zh-HK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4C1AD5-D057-4900-A70F-C2DE8068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73551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Statement</a:t>
            </a:r>
            <a:endParaRPr lang="zh-TW" alt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AE43D178-5C5C-4191-843A-A2508E1E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HK" dirty="0"/>
          </a:p>
          <a:p>
            <a:r>
              <a:rPr lang="en-US" altLang="zh-HK" dirty="0"/>
              <a:t>Example:</a:t>
            </a:r>
          </a:p>
          <a:p>
            <a:pPr marL="457200" lvl="1" indent="0">
              <a:buNone/>
            </a:pPr>
            <a:r>
              <a:rPr lang="en-US" altLang="zh-HK" dirty="0"/>
              <a:t>DATA grade TYPE c VALUE 'A'.</a:t>
            </a:r>
          </a:p>
          <a:p>
            <a:pPr marL="457200" lvl="1" indent="0">
              <a:buNone/>
            </a:pPr>
            <a:r>
              <a:rPr lang="en-US" altLang="zh-HK" b="1" dirty="0"/>
              <a:t>CASE</a:t>
            </a:r>
            <a:r>
              <a:rPr lang="en-US" altLang="zh-HK" dirty="0"/>
              <a:t> grade.</a:t>
            </a:r>
          </a:p>
          <a:p>
            <a:pPr marL="457200" lvl="1" indent="0">
              <a:buNone/>
            </a:pPr>
            <a:r>
              <a:rPr lang="en-US" altLang="zh-HK" dirty="0"/>
              <a:t>  </a:t>
            </a:r>
            <a:r>
              <a:rPr lang="en-US" altLang="zh-HK" b="1" dirty="0"/>
              <a:t>WHEN</a:t>
            </a:r>
            <a:r>
              <a:rPr lang="en-US" altLang="zh-HK" dirty="0"/>
              <a:t> 'A'.</a:t>
            </a:r>
          </a:p>
          <a:p>
            <a:pPr marL="457200" lvl="1" indent="0">
              <a:buNone/>
            </a:pPr>
            <a:r>
              <a:rPr lang="en-US" altLang="zh-HK" dirty="0"/>
              <a:t>    WRITE 'Excellent'.</a:t>
            </a:r>
          </a:p>
          <a:p>
            <a:pPr marL="457200" lvl="1" indent="0">
              <a:buNone/>
            </a:pPr>
            <a:r>
              <a:rPr lang="en-US" altLang="zh-HK" dirty="0"/>
              <a:t>  WHEN 'B'.</a:t>
            </a:r>
          </a:p>
          <a:p>
            <a:pPr marL="457200" lvl="1" indent="0">
              <a:buNone/>
            </a:pPr>
            <a:r>
              <a:rPr lang="en-US" altLang="zh-HK" dirty="0"/>
              <a:t>    WRITE 'Good'.</a:t>
            </a:r>
          </a:p>
          <a:p>
            <a:pPr marL="457200" lvl="1" indent="0">
              <a:buNone/>
            </a:pPr>
            <a:r>
              <a:rPr lang="en-US" altLang="zh-HK" dirty="0"/>
              <a:t>  </a:t>
            </a:r>
            <a:r>
              <a:rPr lang="en-US" altLang="zh-HK" b="1" dirty="0"/>
              <a:t>WHEN OTHERS.</a:t>
            </a:r>
          </a:p>
          <a:p>
            <a:pPr marL="457200" lvl="1" indent="0">
              <a:buNone/>
            </a:pPr>
            <a:r>
              <a:rPr lang="en-US" altLang="zh-HK" dirty="0"/>
              <a:t>    WRITE 'Bad'.</a:t>
            </a:r>
          </a:p>
          <a:p>
            <a:pPr marL="457200" lvl="1" indent="0">
              <a:buNone/>
            </a:pPr>
            <a:r>
              <a:rPr lang="en-US" altLang="zh-HK" b="1" dirty="0"/>
              <a:t>ENDCASE</a:t>
            </a:r>
            <a:r>
              <a:rPr lang="en-US" altLang="zh-HK" dirty="0"/>
              <a:t>.</a:t>
            </a:r>
            <a:endParaRPr lang="zh-HK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05C6466-BBA6-426B-9CB3-2477BEDA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605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885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</a:t>
            </a:r>
            <a:r>
              <a:rPr lang="en-US" altLang="zh-TW" b="1" dirty="0"/>
              <a:t>first word </a:t>
            </a:r>
            <a:r>
              <a:rPr lang="en-US" altLang="zh-TW" dirty="0"/>
              <a:t>of a statement which determines the use of the entire statement</a:t>
            </a:r>
          </a:p>
          <a:p>
            <a:r>
              <a:rPr lang="en-US" altLang="zh-TW" dirty="0"/>
              <a:t>Types of Keywords</a:t>
            </a:r>
          </a:p>
          <a:p>
            <a:pPr lvl="1"/>
            <a:r>
              <a:rPr lang="en-US" altLang="zh-TW" dirty="0"/>
              <a:t>Declarative keywords</a:t>
            </a:r>
          </a:p>
          <a:p>
            <a:pPr lvl="2"/>
            <a:r>
              <a:rPr lang="en-US" altLang="zh-TW" b="1" dirty="0"/>
              <a:t>Defines data type or declare data object</a:t>
            </a:r>
          </a:p>
          <a:p>
            <a:pPr lvl="3"/>
            <a:r>
              <a:rPr lang="en-US" altLang="zh-TW" dirty="0"/>
              <a:t>Example - TYPES, DATA, TABLES</a:t>
            </a:r>
          </a:p>
          <a:p>
            <a:pPr lvl="1"/>
            <a:r>
              <a:rPr lang="en-US" altLang="zh-TW" dirty="0"/>
              <a:t>Modularization keywords</a:t>
            </a:r>
          </a:p>
          <a:p>
            <a:pPr lvl="2"/>
            <a:r>
              <a:rPr lang="en-US" altLang="zh-TW" dirty="0"/>
              <a:t>Defines </a:t>
            </a:r>
            <a:r>
              <a:rPr lang="en-US" altLang="zh-TW" b="1" dirty="0"/>
              <a:t>the processing block </a:t>
            </a:r>
            <a:r>
              <a:rPr lang="en-US" altLang="zh-TW" dirty="0"/>
              <a:t>in an ABAP program</a:t>
            </a:r>
          </a:p>
          <a:p>
            <a:pPr lvl="2"/>
            <a:r>
              <a:rPr lang="en-US" altLang="zh-TW" dirty="0"/>
              <a:t>The modularization keywords can be further divided into: </a:t>
            </a:r>
          </a:p>
          <a:p>
            <a:pPr lvl="3"/>
            <a:r>
              <a:rPr lang="en-US" altLang="zh-TW" dirty="0"/>
              <a:t>Event Keyword</a:t>
            </a:r>
          </a:p>
          <a:p>
            <a:pPr lvl="4"/>
            <a:r>
              <a:rPr lang="en-US" altLang="zh-TW" dirty="0"/>
              <a:t>Example - AT SELECTION SCREEN, START-OF-SELECTION,  AT USER-COMMAND</a:t>
            </a:r>
          </a:p>
          <a:p>
            <a:pPr lvl="3"/>
            <a:r>
              <a:rPr lang="en-US" altLang="zh-TW" dirty="0"/>
              <a:t>Defining Keyword</a:t>
            </a:r>
          </a:p>
          <a:p>
            <a:pPr lvl="4"/>
            <a:r>
              <a:rPr lang="en-US" altLang="zh-TW" dirty="0"/>
              <a:t>Example - FORM ..... ENDFORM, FUNCTION ..... ENDFUNCTION, MODULE ..... ENDMODULE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2A9FA2-3CF9-4ED5-85F1-F419AA88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171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Types of Keywords</a:t>
            </a:r>
          </a:p>
          <a:p>
            <a:pPr lvl="1"/>
            <a:r>
              <a:rPr lang="en-US" altLang="zh-TW" dirty="0"/>
              <a:t>Control keywords</a:t>
            </a:r>
          </a:p>
          <a:p>
            <a:pPr lvl="2"/>
            <a:r>
              <a:rPr lang="en-US" altLang="zh-TW" b="1" dirty="0"/>
              <a:t>Controls the flow </a:t>
            </a:r>
            <a:r>
              <a:rPr lang="en-US" altLang="zh-TW" dirty="0"/>
              <a:t>of an ABAP program within a processing block</a:t>
            </a:r>
          </a:p>
          <a:p>
            <a:pPr lvl="3"/>
            <a:r>
              <a:rPr lang="en-US" altLang="zh-TW" dirty="0"/>
              <a:t>Example - IF, WHILE, DO, FOR, CASE</a:t>
            </a:r>
          </a:p>
          <a:p>
            <a:pPr lvl="1"/>
            <a:r>
              <a:rPr lang="en-US" altLang="zh-TW" dirty="0"/>
              <a:t>Calling keywords</a:t>
            </a:r>
          </a:p>
          <a:p>
            <a:pPr lvl="2"/>
            <a:r>
              <a:rPr lang="en-US" altLang="zh-TW" b="1" dirty="0"/>
              <a:t>Calls processing blocks </a:t>
            </a:r>
            <a:r>
              <a:rPr lang="en-US" altLang="zh-TW" dirty="0"/>
              <a:t>that you have already defined</a:t>
            </a:r>
          </a:p>
          <a:p>
            <a:pPr lvl="3"/>
            <a:r>
              <a:rPr lang="en-US" altLang="zh-TW" dirty="0"/>
              <a:t>Example - PERFORM, CALL, SET USER-COMMAND, SUBMIT, LEAVE TO</a:t>
            </a:r>
          </a:p>
          <a:p>
            <a:pPr lvl="1"/>
            <a:r>
              <a:rPr lang="en-US" altLang="zh-TW" dirty="0"/>
              <a:t>Operational keywords</a:t>
            </a:r>
          </a:p>
          <a:p>
            <a:pPr lvl="2"/>
            <a:r>
              <a:rPr lang="en-US" altLang="zh-TW" b="1" dirty="0"/>
              <a:t>Processes the data </a:t>
            </a:r>
            <a:r>
              <a:rPr lang="en-US" altLang="zh-TW" dirty="0"/>
              <a:t>that you have defined using declarative statements</a:t>
            </a:r>
          </a:p>
          <a:p>
            <a:pPr lvl="3"/>
            <a:r>
              <a:rPr lang="en-US" altLang="zh-TW" dirty="0"/>
              <a:t>Example - WRITE, MOVE, ADD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E4552E-61B3-4F9C-B93A-4DA4998A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8120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Statements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altLang="zh-TW" dirty="0"/>
              <a:t>You can </a:t>
            </a:r>
            <a:r>
              <a:rPr lang="en-US" altLang="zh-TW" b="1" dirty="0"/>
              <a:t>concatenate</a:t>
            </a:r>
            <a:r>
              <a:rPr lang="en-US" altLang="zh-TW" dirty="0"/>
              <a:t> several consecutive </a:t>
            </a:r>
            <a:r>
              <a:rPr lang="en-US" altLang="zh-TW" b="1" dirty="0"/>
              <a:t>statements</a:t>
            </a:r>
            <a:r>
              <a:rPr lang="en-US" altLang="zh-TW" dirty="0"/>
              <a:t> with an </a:t>
            </a:r>
            <a:r>
              <a:rPr lang="en-US" altLang="zh-TW" b="1" dirty="0"/>
              <a:t>identical first part </a:t>
            </a:r>
            <a:r>
              <a:rPr lang="en-US" altLang="zh-TW" dirty="0"/>
              <a:t>into a chain statement</a:t>
            </a:r>
          </a:p>
          <a:p>
            <a:r>
              <a:rPr lang="en-US" altLang="zh-TW" b="1" dirty="0"/>
              <a:t>When doing this, conclude the identical first part with a colon (:)</a:t>
            </a:r>
          </a:p>
          <a:p>
            <a:r>
              <a:rPr lang="en-US" altLang="zh-TW" b="1" dirty="0"/>
              <a:t>After the colon, separate each concatenated part from the next with a comma</a:t>
            </a:r>
            <a:r>
              <a:rPr lang="zh-TW" altLang="en-US" b="1" dirty="0"/>
              <a:t> </a:t>
            </a:r>
            <a:r>
              <a:rPr lang="en-US" altLang="zh-TW" b="1" dirty="0"/>
              <a:t>(,)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0B2C4507-E61E-47E6-B3DD-B1FFA1C39C0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7864" y="4040542"/>
            <a:ext cx="5628533" cy="1156315"/>
          </a:xfrm>
          <a:prstGeom prst="rect">
            <a:avLst/>
          </a:prstGeom>
        </p:spPr>
      </p:pic>
      <p:pic>
        <p:nvPicPr>
          <p:cNvPr id="19" name="Content Placeholder 16">
            <a:extLst>
              <a:ext uri="{FF2B5EF4-FFF2-40B4-BE49-F238E27FC236}">
                <a16:creationId xmlns:a16="http://schemas.microsoft.com/office/drawing/2014/main" xmlns="" id="{B29F7A9A-2BBC-4159-8AD8-4055FE69B0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287" y="5310107"/>
            <a:ext cx="5628843" cy="13875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3E823D-01D4-4AFD-AE32-57DE1270954D}"/>
              </a:ext>
            </a:extLst>
          </p:cNvPr>
          <p:cNvSpPr/>
          <p:nvPr/>
        </p:nvSpPr>
        <p:spPr>
          <a:xfrm>
            <a:off x="3851920" y="5196857"/>
            <a:ext cx="864096" cy="96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69F5AE5-C7CB-4EC5-85CD-34F36A6E4462}"/>
              </a:ext>
            </a:extLst>
          </p:cNvPr>
          <p:cNvSpPr/>
          <p:nvPr/>
        </p:nvSpPr>
        <p:spPr>
          <a:xfrm>
            <a:off x="3491880" y="3917109"/>
            <a:ext cx="576064" cy="808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193A39-E235-40ED-B346-B8DF3D1D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4407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4375065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Texts which are written between the statements to explain the purpose</a:t>
            </a:r>
          </a:p>
          <a:p>
            <a:r>
              <a:rPr lang="en-US" altLang="zh-TW" dirty="0"/>
              <a:t>Comment is flagged by special characters which causes system to ignore them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2000" dirty="0"/>
              <a:t>ABAP comments: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dirty="0"/>
              <a:t>An </a:t>
            </a:r>
            <a:r>
              <a:rPr lang="en-US" altLang="zh-TW" sz="2000" b="1" dirty="0"/>
              <a:t>asterisk (*) </a:t>
            </a:r>
            <a:r>
              <a:rPr lang="en-US" altLang="zh-TW" sz="2000" dirty="0"/>
              <a:t>in column 1 flags the </a:t>
            </a:r>
            <a:r>
              <a:rPr lang="en-US" altLang="zh-TW" sz="2000" b="1" dirty="0"/>
              <a:t>whole line </a:t>
            </a:r>
            <a:r>
              <a:rPr lang="en-US" altLang="zh-TW" sz="2000" dirty="0"/>
              <a:t>as a comment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dirty="0"/>
              <a:t>A </a:t>
            </a:r>
            <a:r>
              <a:rPr lang="en-US" altLang="zh-TW" sz="2000" b="1" dirty="0"/>
              <a:t>quotation mark (") </a:t>
            </a:r>
            <a:r>
              <a:rPr lang="en-US" altLang="zh-TW" sz="2000" dirty="0"/>
              <a:t>within a line flags the </a:t>
            </a:r>
            <a:r>
              <a:rPr lang="en-US" altLang="zh-TW" sz="2000" b="1" dirty="0"/>
              <a:t>remainder of the line </a:t>
            </a:r>
            <a:r>
              <a:rPr lang="en-US" altLang="zh-TW" sz="2000" dirty="0"/>
              <a:t>as a comment</a:t>
            </a:r>
          </a:p>
          <a:p>
            <a:endParaRPr lang="en-US" altLang="zh-TW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06F804D7-D923-4208-A420-2D2F727EC3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488" y="2900744"/>
            <a:ext cx="4209988" cy="26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A24878-49A6-479F-A0CC-8D01155C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/>
          <a:p>
            <a:fld id="{45292C34-3E5E-4BA5-AF54-F1601B144F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703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3 ERP" id="{5287575E-E3E6-C444-8D57-C9BDA325BC71}" vid="{17A28F83-F33A-074D-B56D-1F17FCF46E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0</TotalTime>
  <Words>2202</Words>
  <Application>Microsoft Office PowerPoint</Application>
  <PresentationFormat>On-screen Show (4:3)</PresentationFormat>
  <Paragraphs>554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 Unicode MS</vt:lpstr>
      <vt:lpstr>新細明體</vt:lpstr>
      <vt:lpstr>Arial</vt:lpstr>
      <vt:lpstr>Browallia New</vt:lpstr>
      <vt:lpstr>Calibri</vt:lpstr>
      <vt:lpstr>Century Gothic</vt:lpstr>
      <vt:lpstr>Courier New</vt:lpstr>
      <vt:lpstr>Trebuchet MS</vt:lpstr>
      <vt:lpstr>Wingdings</vt:lpstr>
      <vt:lpstr>Wingdings 2</vt:lpstr>
      <vt:lpstr>Quotable</vt:lpstr>
      <vt:lpstr> ITP4512 Enterprise Software Lecture 2 Basic Information on ABAP</vt:lpstr>
      <vt:lpstr>Module Intended Learning Outcomes</vt:lpstr>
      <vt:lpstr>Lesson Intended Learning Outcomes</vt:lpstr>
      <vt:lpstr>Basic Syntax</vt:lpstr>
      <vt:lpstr>Statements</vt:lpstr>
      <vt:lpstr>Keywords</vt:lpstr>
      <vt:lpstr>Keywords</vt:lpstr>
      <vt:lpstr>Chain Statements</vt:lpstr>
      <vt:lpstr>Comments</vt:lpstr>
      <vt:lpstr>ABAP Program Layout</vt:lpstr>
      <vt:lpstr>ABAP Program Layout</vt:lpstr>
      <vt:lpstr>Ready-made Structure</vt:lpstr>
      <vt:lpstr>Data Declaration</vt:lpstr>
      <vt:lpstr>DATA Statement</vt:lpstr>
      <vt:lpstr>Data Types</vt:lpstr>
      <vt:lpstr>Predefined Types with Fixed Length</vt:lpstr>
      <vt:lpstr>Predefined Types with Variable Length</vt:lpstr>
      <vt:lpstr>Local Data Type</vt:lpstr>
      <vt:lpstr>Global Data Type</vt:lpstr>
      <vt:lpstr>Global Data Type</vt:lpstr>
      <vt:lpstr>CONSTANTS Statement</vt:lpstr>
      <vt:lpstr>CLEAR Statement</vt:lpstr>
      <vt:lpstr>ABAP Outputs</vt:lpstr>
      <vt:lpstr>WRITE Statement</vt:lpstr>
      <vt:lpstr>WRITE Statement</vt:lpstr>
      <vt:lpstr>WRITE Statement</vt:lpstr>
      <vt:lpstr>WRITE Position</vt:lpstr>
      <vt:lpstr>WRITE length</vt:lpstr>
      <vt:lpstr>WRITE P-type Data</vt:lpstr>
      <vt:lpstr>WRITE P-type Data</vt:lpstr>
      <vt:lpstr>WRITE Options</vt:lpstr>
      <vt:lpstr>WRITE Options</vt:lpstr>
      <vt:lpstr>Common System Fields</vt:lpstr>
      <vt:lpstr>SKIP, ULINE</vt:lpstr>
      <vt:lpstr>ABAP Operators and Functions</vt:lpstr>
      <vt:lpstr>Arithmetic Operations</vt:lpstr>
      <vt:lpstr>Arithmetic Operations</vt:lpstr>
      <vt:lpstr>Relational Operator</vt:lpstr>
      <vt:lpstr>Arithmetic Operations</vt:lpstr>
      <vt:lpstr>Logical Expression</vt:lpstr>
      <vt:lpstr>Predefined Functions</vt:lpstr>
      <vt:lpstr>Predefined Functions - Logical Function</vt:lpstr>
      <vt:lpstr>Predefined Numerical Functions</vt:lpstr>
      <vt:lpstr>Predefined Numerical Functions</vt:lpstr>
      <vt:lpstr>Predefined String Functions</vt:lpstr>
      <vt:lpstr>Predefined String Functions</vt:lpstr>
      <vt:lpstr>Predefined Byte String Functions</vt:lpstr>
      <vt:lpstr>Predefined Table Function</vt:lpstr>
      <vt:lpstr>Control Blocks</vt:lpstr>
      <vt:lpstr>Looping Operation</vt:lpstr>
      <vt:lpstr>Looping Operation - DO Statement</vt:lpstr>
      <vt:lpstr>Looping Operation - WHILE Statement</vt:lpstr>
      <vt:lpstr>CONTINUE Statement</vt:lpstr>
      <vt:lpstr>CHECK Statement</vt:lpstr>
      <vt:lpstr>EXIT Statement</vt:lpstr>
      <vt:lpstr>IF Statement</vt:lpstr>
      <vt:lpstr>CASE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2014-09-01T02:04:48Z</dcterms:created>
  <dcterms:modified xsi:type="dcterms:W3CDTF">2019-01-25T01:40:07Z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