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9" r:id="rId4"/>
    <p:sldId id="260" r:id="rId5"/>
    <p:sldId id="262" r:id="rId6"/>
    <p:sldId id="261" r:id="rId7"/>
    <p:sldId id="264" r:id="rId8"/>
    <p:sldId id="263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58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 autoAdjust="0"/>
    <p:restoredTop sz="94062" autoAdjust="0"/>
  </p:normalViewPr>
  <p:slideViewPr>
    <p:cSldViewPr>
      <p:cViewPr varScale="1">
        <p:scale>
          <a:sx n="117" d="100"/>
          <a:sy n="117" d="100"/>
        </p:scale>
        <p:origin x="-60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B0BA7-B0E2-4C07-8528-84B7AE1BAF72}" type="datetimeFigureOut">
              <a:rPr lang="en-US" smtClean="0"/>
              <a:t>2017-06-20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736AB-9531-4DE9-95AE-ED444B9409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62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6DD61-880C-4F33-96A2-51E92479021F}" type="datetimeFigureOut">
              <a:rPr lang="en-US" smtClean="0"/>
              <a:t>2017-06-20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10C38-A4D4-4515-9CA7-8160947F5FE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45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0803" y="1441847"/>
            <a:ext cx="7772400" cy="1085850"/>
          </a:xfrm>
          <a:effectLst>
            <a:reflection endPos="0" dist="50800" dir="5400000" sy="-100000" algn="bl" rotWithShape="0"/>
          </a:effectLst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25400" stA="15000" endPos="29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628900"/>
            <a:ext cx="7772400" cy="1200150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6071" y="1001779"/>
            <a:ext cx="8305800" cy="36230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56071" y="236206"/>
            <a:ext cx="7566992" cy="651272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 smtClean="0"/>
              <a:t>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54666" y="843558"/>
            <a:ext cx="7473718" cy="72008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63628" y="1001779"/>
            <a:ext cx="4009566" cy="36230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754628" y="1000703"/>
            <a:ext cx="4009566" cy="36230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63628" y="236206"/>
            <a:ext cx="7566992" cy="651272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 smtClean="0"/>
              <a:t>Title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54666" y="843558"/>
            <a:ext cx="7473718" cy="72008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11041"/>
            <a:ext cx="7772400" cy="1021556"/>
          </a:xfrm>
        </p:spPr>
        <p:txBody>
          <a:bodyPr anchor="t">
            <a:normAutofit/>
          </a:bodyPr>
          <a:lstStyle>
            <a:lvl1pPr algn="l">
              <a:defRPr sz="2400" b="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2000" y="1485901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32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Subpart title</a:t>
            </a:r>
          </a:p>
        </p:txBody>
      </p:sp>
    </p:spTree>
    <p:extLst>
      <p:ext uri="{BB962C8B-B14F-4D97-AF65-F5344CB8AC3E}">
        <p14:creationId xmlns:p14="http://schemas.microsoft.com/office/powerpoint/2010/main" val="168089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650803" y="2277988"/>
            <a:ext cx="7772400" cy="1085850"/>
          </a:xfrm>
          <a:effectLst>
            <a:reflection endPos="0" dist="50800" dir="5400000" sy="-100000" algn="bl" rotWithShape="0"/>
          </a:effectLst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25400" stA="15000" endPos="29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4118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729" y="232373"/>
            <a:ext cx="7478655" cy="651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729" y="997945"/>
            <a:ext cx="8153400" cy="362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err="1" smtClean="0"/>
              <a:t>Level</a:t>
            </a:r>
            <a:r>
              <a:rPr lang="en-US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  <a:endParaRPr lang="en-US" dirty="0" smtClean="0"/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  <a:endParaRPr lang="en-US" dirty="0" smtClean="0"/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  <a:endParaRPr lang="en-US" dirty="0" smtClean="0"/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69529" y="47553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017E7D-AD11-436F-AC23-AEE677ED1018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5" name="Picture 3" descr="D:\Devel\tsduck\images\tsduck-256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23478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6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A2C69"/>
        </a:buClr>
        <a:buSzPct val="100000"/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1pPr>
      <a:lvl2pPr marL="630238" indent="-268288" algn="l" defTabSz="914400" rtl="0" eaLnBrk="1" latinLnBrk="0" hangingPunct="1">
        <a:spcBef>
          <a:spcPct val="20000"/>
        </a:spcBef>
        <a:buClr>
          <a:srgbClr val="D62C60"/>
        </a:buClr>
        <a:buSzPct val="100000"/>
        <a:buFont typeface="Arial" pitchFamily="34" charset="0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2pPr>
      <a:lvl3pPr marL="896938" indent="-266700" algn="l" defTabSz="914400" rtl="0" eaLnBrk="1" latinLnBrk="0" hangingPunct="1">
        <a:spcBef>
          <a:spcPct val="20000"/>
        </a:spcBef>
        <a:buClr>
          <a:srgbClr val="F37F32"/>
        </a:buClr>
        <a:buSzPct val="10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3pPr>
      <a:lvl4pPr marL="1165225" indent="-268288" algn="l" defTabSz="914400" rtl="0" eaLnBrk="1" latinLnBrk="0" hangingPunct="1">
        <a:spcBef>
          <a:spcPct val="20000"/>
        </a:spcBef>
        <a:buClr>
          <a:srgbClr val="F37F32"/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4pPr>
      <a:lvl5pPr marL="1431925" indent="-266700" algn="l" defTabSz="914400" rtl="0" eaLnBrk="1" latinLnBrk="0" hangingPunct="1">
        <a:spcBef>
          <a:spcPct val="20000"/>
        </a:spcBef>
        <a:buClr>
          <a:srgbClr val="F37F32"/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legard/tsduc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0803" y="804689"/>
            <a:ext cx="7772400" cy="108585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TSDuck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7772400" cy="1815058"/>
          </a:xfrm>
        </p:spPr>
        <p:txBody>
          <a:bodyPr>
            <a:normAutofit/>
          </a:bodyPr>
          <a:lstStyle/>
          <a:p>
            <a:r>
              <a:rPr lang="en-US" b="1" dirty="0"/>
              <a:t>a</a:t>
            </a:r>
            <a:r>
              <a:rPr lang="en-US" b="1" dirty="0" smtClean="0"/>
              <a:t>n extensible toolkit for</a:t>
            </a:r>
          </a:p>
          <a:p>
            <a:r>
              <a:rPr lang="en-US" b="1" dirty="0" smtClean="0"/>
              <a:t>MPEG/DVB transport streams</a:t>
            </a:r>
          </a:p>
          <a:p>
            <a:endParaRPr lang="en-US" dirty="0" smtClean="0"/>
          </a:p>
          <a:p>
            <a:r>
              <a:rPr lang="en-US" sz="1700" dirty="0" smtClean="0"/>
              <a:t>Version 3.0 – June 2017</a:t>
            </a:r>
            <a:endParaRPr lang="en-US" sz="1700" dirty="0"/>
          </a:p>
        </p:txBody>
      </p:sp>
      <p:pic>
        <p:nvPicPr>
          <p:cNvPr id="6" name="Picture 2" descr="D:\Devel\tsduck\images\tsduck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36" y="567358"/>
            <a:ext cx="1560512" cy="15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00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Transport </a:t>
            </a:r>
            <a:r>
              <a:rPr lang="fr-FR" dirty="0" err="1"/>
              <a:t>packet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  <a:p>
            <a:pPr lvl="1"/>
            <a:r>
              <a:rPr lang="fr-FR" b="1" i="1" dirty="0" err="1"/>
              <a:t>tsdump</a:t>
            </a:r>
            <a:r>
              <a:rPr lang="fr-FR" dirty="0"/>
              <a:t> : dump and </a:t>
            </a:r>
            <a:r>
              <a:rPr lang="fr-FR" dirty="0" err="1"/>
              <a:t>analyze</a:t>
            </a:r>
            <a:r>
              <a:rPr lang="fr-FR" dirty="0"/>
              <a:t> transport </a:t>
            </a:r>
            <a:r>
              <a:rPr lang="fr-FR" dirty="0" err="1"/>
              <a:t>packets</a:t>
            </a:r>
            <a:endParaRPr lang="fr-FR" dirty="0"/>
          </a:p>
          <a:p>
            <a:r>
              <a:rPr lang="fr-FR" dirty="0"/>
              <a:t>TS files </a:t>
            </a:r>
            <a:r>
              <a:rPr lang="fr-FR" dirty="0" err="1"/>
              <a:t>recovery</a:t>
            </a:r>
            <a:endParaRPr lang="fr-FR" dirty="0"/>
          </a:p>
          <a:p>
            <a:pPr lvl="1"/>
            <a:r>
              <a:rPr lang="fr-FR" b="1" i="1" dirty="0" err="1"/>
              <a:t>tsresync</a:t>
            </a:r>
            <a:r>
              <a:rPr lang="fr-FR" dirty="0"/>
              <a:t> : </a:t>
            </a:r>
            <a:r>
              <a:rPr lang="fr-FR" dirty="0" err="1"/>
              <a:t>fix</a:t>
            </a:r>
            <a:r>
              <a:rPr lang="fr-FR" dirty="0"/>
              <a:t> </a:t>
            </a:r>
            <a:r>
              <a:rPr lang="fr-FR" dirty="0" err="1"/>
              <a:t>corrupted</a:t>
            </a:r>
            <a:r>
              <a:rPr lang="fr-FR" dirty="0"/>
              <a:t> capture files</a:t>
            </a:r>
          </a:p>
          <a:p>
            <a:pPr lvl="1"/>
            <a:r>
              <a:rPr lang="fr-FR" b="1" i="1" dirty="0" err="1"/>
              <a:t>tsftrunc</a:t>
            </a:r>
            <a:r>
              <a:rPr lang="fr-FR" dirty="0"/>
              <a:t> : </a:t>
            </a:r>
            <a:r>
              <a:rPr lang="fr-FR" dirty="0" err="1"/>
              <a:t>truncate</a:t>
            </a:r>
            <a:r>
              <a:rPr lang="fr-FR" dirty="0"/>
              <a:t> TS files</a:t>
            </a:r>
          </a:p>
          <a:p>
            <a:pPr lvl="1"/>
            <a:r>
              <a:rPr lang="fr-FR" b="1" i="1" dirty="0" err="1"/>
              <a:t>tsfixcc</a:t>
            </a:r>
            <a:r>
              <a:rPr lang="fr-FR" dirty="0"/>
              <a:t> : </a:t>
            </a:r>
            <a:r>
              <a:rPr lang="fr-FR" dirty="0" err="1"/>
              <a:t>fix</a:t>
            </a:r>
            <a:r>
              <a:rPr lang="fr-FR" dirty="0"/>
              <a:t> </a:t>
            </a:r>
            <a:r>
              <a:rPr lang="fr-FR" dirty="0" err="1"/>
              <a:t>continuity</a:t>
            </a:r>
            <a:r>
              <a:rPr lang="fr-FR" dirty="0"/>
              <a:t> </a:t>
            </a:r>
            <a:r>
              <a:rPr lang="fr-FR" dirty="0" err="1"/>
              <a:t>counters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TS utilities </a:t>
            </a:r>
            <a:r>
              <a:rPr lang="fr-FR" dirty="0" err="1"/>
              <a:t>summary</a:t>
            </a:r>
            <a:r>
              <a:rPr lang="fr-FR" dirty="0"/>
              <a:t> (2/4)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5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PSI / SI tables</a:t>
            </a:r>
          </a:p>
          <a:p>
            <a:pPr lvl="1"/>
            <a:r>
              <a:rPr lang="fr-FR" b="1" i="1" dirty="0" err="1"/>
              <a:t>tstables</a:t>
            </a:r>
            <a:r>
              <a:rPr lang="fr-FR" dirty="0"/>
              <a:t> : </a:t>
            </a:r>
            <a:r>
              <a:rPr lang="fr-FR" dirty="0" err="1"/>
              <a:t>extract</a:t>
            </a:r>
            <a:r>
              <a:rPr lang="fr-FR" dirty="0"/>
              <a:t> sections &amp; tables </a:t>
            </a:r>
            <a:r>
              <a:rPr lang="fr-FR" dirty="0" err="1"/>
              <a:t>from</a:t>
            </a:r>
            <a:r>
              <a:rPr lang="fr-FR" dirty="0"/>
              <a:t> TS</a:t>
            </a:r>
          </a:p>
          <a:p>
            <a:pPr lvl="2"/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or </a:t>
            </a:r>
            <a:r>
              <a:rPr lang="fr-FR" dirty="0" err="1"/>
              <a:t>textual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  <a:p>
            <a:pPr lvl="1"/>
            <a:r>
              <a:rPr lang="fr-FR" b="1" i="1" dirty="0" err="1"/>
              <a:t>tstabdump</a:t>
            </a:r>
            <a:r>
              <a:rPr lang="fr-FR" dirty="0"/>
              <a:t> : </a:t>
            </a:r>
            <a:r>
              <a:rPr lang="fr-FR" dirty="0" err="1"/>
              <a:t>textual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 of </a:t>
            </a:r>
            <a:r>
              <a:rPr lang="fr-FR" dirty="0" err="1"/>
              <a:t>binary</a:t>
            </a:r>
            <a:r>
              <a:rPr lang="fr-FR" dirty="0"/>
              <a:t> table files</a:t>
            </a:r>
          </a:p>
          <a:p>
            <a:pPr lvl="1"/>
            <a:r>
              <a:rPr lang="fr-FR" b="1" i="1" dirty="0" err="1"/>
              <a:t>tspacketize</a:t>
            </a:r>
            <a:r>
              <a:rPr lang="fr-FR" dirty="0"/>
              <a:t> : </a:t>
            </a:r>
            <a:r>
              <a:rPr lang="fr-FR" dirty="0" err="1"/>
              <a:t>generate</a:t>
            </a:r>
            <a:r>
              <a:rPr lang="fr-FR" dirty="0"/>
              <a:t> TS </a:t>
            </a:r>
            <a:r>
              <a:rPr lang="fr-FR" dirty="0" err="1"/>
              <a:t>packets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tables</a:t>
            </a:r>
          </a:p>
          <a:p>
            <a:pPr lvl="2"/>
            <a:r>
              <a:rPr lang="fr-FR" dirty="0" err="1"/>
              <a:t>sample</a:t>
            </a:r>
            <a:r>
              <a:rPr lang="fr-FR" dirty="0"/>
              <a:t> usage : </a:t>
            </a:r>
            <a:r>
              <a:rPr lang="fr-FR" dirty="0" err="1"/>
              <a:t>delivery</a:t>
            </a:r>
            <a:r>
              <a:rPr lang="fr-FR" dirty="0"/>
              <a:t> of </a:t>
            </a:r>
            <a:r>
              <a:rPr lang="fr-FR" dirty="0" err="1"/>
              <a:t>packet</a:t>
            </a:r>
            <a:r>
              <a:rPr lang="fr-FR" dirty="0"/>
              <a:t> </a:t>
            </a:r>
            <a:r>
              <a:rPr lang="fr-FR" dirty="0" err="1"/>
              <a:t>carousel</a:t>
            </a:r>
            <a:r>
              <a:rPr lang="fr-FR" dirty="0"/>
              <a:t> for tables</a:t>
            </a:r>
          </a:p>
          <a:p>
            <a:pPr lvl="1"/>
            <a:r>
              <a:rPr lang="fr-FR" b="1" i="1" dirty="0" err="1"/>
              <a:t>tsgentab</a:t>
            </a:r>
            <a:r>
              <a:rPr lang="fr-FR" dirty="0"/>
              <a:t> : </a:t>
            </a:r>
            <a:r>
              <a:rPr lang="fr-FR" dirty="0" err="1"/>
              <a:t>generate</a:t>
            </a:r>
            <a:r>
              <a:rPr lang="fr-FR" dirty="0"/>
              <a:t> </a:t>
            </a:r>
            <a:r>
              <a:rPr lang="fr-FR" dirty="0" err="1"/>
              <a:t>specific</a:t>
            </a:r>
            <a:r>
              <a:rPr lang="fr-FR" dirty="0"/>
              <a:t> tables </a:t>
            </a:r>
            <a:r>
              <a:rPr lang="fr-FR" dirty="0" err="1"/>
              <a:t>using</a:t>
            </a:r>
            <a:r>
              <a:rPr lang="fr-FR" dirty="0"/>
              <a:t> plugins</a:t>
            </a:r>
          </a:p>
          <a:p>
            <a:pPr lvl="2"/>
            <a:r>
              <a:rPr lang="fr-FR" dirty="0" err="1"/>
              <a:t>each</a:t>
            </a:r>
            <a:r>
              <a:rPr lang="fr-FR" dirty="0"/>
              <a:t> plugin </a:t>
            </a:r>
            <a:r>
              <a:rPr lang="fr-FR" dirty="0" err="1"/>
              <a:t>typically</a:t>
            </a:r>
            <a:r>
              <a:rPr lang="fr-FR" dirty="0"/>
              <a:t> </a:t>
            </a:r>
            <a:r>
              <a:rPr lang="fr-FR" dirty="0" err="1"/>
              <a:t>generates</a:t>
            </a:r>
            <a:r>
              <a:rPr lang="fr-FR" dirty="0"/>
              <a:t> one table</a:t>
            </a:r>
          </a:p>
          <a:p>
            <a:pPr lvl="2"/>
            <a:r>
              <a:rPr lang="fr-FR" dirty="0" err="1"/>
              <a:t>add</a:t>
            </a:r>
            <a:r>
              <a:rPr lang="fr-FR" dirty="0"/>
              <a:t> new plugins </a:t>
            </a:r>
            <a:r>
              <a:rPr lang="fr-FR" dirty="0" err="1"/>
              <a:t>when</a:t>
            </a:r>
            <a:r>
              <a:rPr lang="fr-FR" dirty="0"/>
              <a:t> new tables are </a:t>
            </a:r>
            <a:r>
              <a:rPr lang="fr-FR" dirty="0" err="1" smtClean="0"/>
              <a:t>needed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TS utilities </a:t>
            </a:r>
            <a:r>
              <a:rPr lang="fr-FR" dirty="0" err="1"/>
              <a:t>summary</a:t>
            </a:r>
            <a:r>
              <a:rPr lang="fr-FR" dirty="0"/>
              <a:t> (3/4)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5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Various</a:t>
            </a:r>
            <a:r>
              <a:rPr lang="fr-FR" dirty="0"/>
              <a:t> DVB hardware support</a:t>
            </a:r>
          </a:p>
          <a:p>
            <a:pPr lvl="1"/>
            <a:r>
              <a:rPr lang="fr-FR" b="1" i="1" dirty="0" err="1"/>
              <a:t>tsdektec</a:t>
            </a:r>
            <a:r>
              <a:rPr lang="fr-FR" dirty="0"/>
              <a:t> : control </a:t>
            </a:r>
            <a:r>
              <a:rPr lang="fr-FR" dirty="0" err="1"/>
              <a:t>Dektec</a:t>
            </a:r>
            <a:r>
              <a:rPr lang="fr-FR" dirty="0"/>
              <a:t> </a:t>
            </a:r>
            <a:r>
              <a:rPr lang="fr-FR" dirty="0" err="1"/>
              <a:t>devices</a:t>
            </a:r>
            <a:endParaRPr lang="fr-FR" dirty="0"/>
          </a:p>
          <a:p>
            <a:pPr lvl="1"/>
            <a:r>
              <a:rPr lang="fr-FR" b="1" i="1" dirty="0" err="1"/>
              <a:t>tslsdvb</a:t>
            </a:r>
            <a:r>
              <a:rPr lang="fr-FR" dirty="0"/>
              <a:t> : </a:t>
            </a:r>
            <a:r>
              <a:rPr lang="fr-FR" dirty="0" err="1"/>
              <a:t>list</a:t>
            </a:r>
            <a:r>
              <a:rPr lang="fr-FR" dirty="0"/>
              <a:t> DVB </a:t>
            </a:r>
            <a:r>
              <a:rPr lang="fr-FR" dirty="0" err="1"/>
              <a:t>receiver</a:t>
            </a:r>
            <a:r>
              <a:rPr lang="fr-FR" dirty="0"/>
              <a:t> </a:t>
            </a:r>
            <a:r>
              <a:rPr lang="fr-FR" dirty="0" err="1"/>
              <a:t>devices</a:t>
            </a:r>
            <a:endParaRPr lang="fr-FR" dirty="0"/>
          </a:p>
          <a:p>
            <a:pPr lvl="1"/>
            <a:r>
              <a:rPr lang="fr-FR" b="1" i="1" dirty="0" err="1"/>
              <a:t>tsscan</a:t>
            </a:r>
            <a:r>
              <a:rPr lang="fr-FR" dirty="0"/>
              <a:t> : scan </a:t>
            </a:r>
            <a:r>
              <a:rPr lang="fr-FR" dirty="0" err="1"/>
              <a:t>frequencies</a:t>
            </a:r>
            <a:r>
              <a:rPr lang="fr-FR" dirty="0"/>
              <a:t> in a DVB network</a:t>
            </a:r>
          </a:p>
          <a:p>
            <a:pPr lvl="1"/>
            <a:r>
              <a:rPr lang="fr-FR" b="1" i="1" dirty="0" err="1"/>
              <a:t>tsterinfo</a:t>
            </a:r>
            <a:r>
              <a:rPr lang="fr-FR" dirty="0"/>
              <a:t> :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various</a:t>
            </a:r>
            <a:r>
              <a:rPr lang="fr-FR" dirty="0"/>
              <a:t> DVB-T information</a:t>
            </a:r>
          </a:p>
          <a:p>
            <a:pPr lvl="1"/>
            <a:r>
              <a:rPr lang="fr-FR" b="1" i="1" dirty="0" err="1"/>
              <a:t>tssmartcard</a:t>
            </a:r>
            <a:r>
              <a:rPr lang="fr-FR" dirty="0"/>
              <a:t> : </a:t>
            </a:r>
            <a:r>
              <a:rPr lang="fr-FR" dirty="0" err="1"/>
              <a:t>list</a:t>
            </a:r>
            <a:r>
              <a:rPr lang="fr-FR" dirty="0"/>
              <a:t> or reset </a:t>
            </a:r>
            <a:r>
              <a:rPr lang="fr-FR" dirty="0" err="1"/>
              <a:t>smartcard</a:t>
            </a:r>
            <a:r>
              <a:rPr lang="fr-FR" dirty="0"/>
              <a:t> </a:t>
            </a:r>
            <a:r>
              <a:rPr lang="fr-FR" dirty="0" err="1"/>
              <a:t>reader</a:t>
            </a:r>
            <a:r>
              <a:rPr lang="fr-FR" dirty="0"/>
              <a:t> </a:t>
            </a:r>
            <a:r>
              <a:rPr lang="fr-FR" dirty="0" err="1" smtClean="0"/>
              <a:t>devices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TS utilities </a:t>
            </a:r>
            <a:r>
              <a:rPr lang="fr-FR" dirty="0" err="1"/>
              <a:t>summary</a:t>
            </a:r>
            <a:r>
              <a:rPr lang="fr-FR" dirty="0"/>
              <a:t> (4/4)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51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transport </a:t>
            </a:r>
            <a:r>
              <a:rPr lang="fr-FR" dirty="0" err="1"/>
              <a:t>steam</a:t>
            </a:r>
            <a:r>
              <a:rPr lang="fr-FR" dirty="0"/>
              <a:t> </a:t>
            </a:r>
            <a:r>
              <a:rPr lang="fr-FR" dirty="0" smtClean="0"/>
              <a:t>processor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3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Transport </a:t>
            </a:r>
            <a:r>
              <a:rPr lang="fr-FR" dirty="0" err="1"/>
              <a:t>stream</a:t>
            </a:r>
            <a:r>
              <a:rPr lang="fr-FR" dirty="0"/>
              <a:t> </a:t>
            </a:r>
            <a:r>
              <a:rPr lang="fr-FR" dirty="0" err="1"/>
              <a:t>processing</a:t>
            </a:r>
            <a:r>
              <a:rPr lang="fr-FR" dirty="0"/>
              <a:t> </a:t>
            </a:r>
            <a:r>
              <a:rPr lang="fr-FR" dirty="0" err="1"/>
              <a:t>framework</a:t>
            </a:r>
            <a:endParaRPr lang="fr-FR" dirty="0"/>
          </a:p>
          <a:p>
            <a:pPr lvl="1"/>
            <a:r>
              <a:rPr lang="fr-FR" dirty="0" err="1"/>
              <a:t>Combination</a:t>
            </a:r>
            <a:r>
              <a:rPr lang="fr-FR" dirty="0"/>
              <a:t> of </a:t>
            </a:r>
            <a:r>
              <a:rPr lang="fr-FR" dirty="0" err="1"/>
              <a:t>elementary</a:t>
            </a:r>
            <a:r>
              <a:rPr lang="fr-FR" dirty="0"/>
              <a:t> </a:t>
            </a:r>
            <a:r>
              <a:rPr lang="fr-FR" dirty="0" err="1"/>
              <a:t>processing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plugins</a:t>
            </a:r>
          </a:p>
          <a:p>
            <a:pPr lvl="1"/>
            <a:r>
              <a:rPr lang="fr-FR" dirty="0"/>
              <a:t>One input plugin</a:t>
            </a:r>
          </a:p>
          <a:p>
            <a:pPr lvl="2"/>
            <a:r>
              <a:rPr lang="fr-FR" dirty="0" err="1"/>
              <a:t>receive</a:t>
            </a:r>
            <a:r>
              <a:rPr lang="fr-FR" dirty="0"/>
              <a:t> a TS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various</a:t>
            </a:r>
            <a:r>
              <a:rPr lang="fr-FR" dirty="0"/>
              <a:t> sources</a:t>
            </a:r>
          </a:p>
          <a:p>
            <a:pPr lvl="1"/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packet</a:t>
            </a:r>
            <a:r>
              <a:rPr lang="fr-FR" dirty="0"/>
              <a:t> </a:t>
            </a:r>
            <a:r>
              <a:rPr lang="fr-FR" dirty="0" err="1"/>
              <a:t>processing</a:t>
            </a:r>
            <a:r>
              <a:rPr lang="fr-FR" dirty="0"/>
              <a:t> plugins</a:t>
            </a:r>
          </a:p>
          <a:p>
            <a:pPr lvl="2"/>
            <a:r>
              <a:rPr lang="fr-FR" dirty="0" err="1"/>
              <a:t>perform</a:t>
            </a:r>
            <a:r>
              <a:rPr lang="fr-FR" dirty="0"/>
              <a:t> transformations on TS </a:t>
            </a:r>
            <a:r>
              <a:rPr lang="fr-FR" dirty="0" err="1"/>
              <a:t>packets</a:t>
            </a:r>
            <a:endParaRPr lang="fr-FR" dirty="0"/>
          </a:p>
          <a:p>
            <a:pPr lvl="2"/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remove</a:t>
            </a:r>
            <a:r>
              <a:rPr lang="fr-FR" dirty="0"/>
              <a:t> </a:t>
            </a:r>
            <a:r>
              <a:rPr lang="fr-FR" dirty="0" err="1"/>
              <a:t>packets</a:t>
            </a:r>
            <a:endParaRPr lang="fr-FR" dirty="0"/>
          </a:p>
          <a:p>
            <a:pPr lvl="2"/>
            <a:r>
              <a:rPr lang="fr-FR" dirty="0" err="1"/>
              <a:t>may</a:t>
            </a:r>
            <a:r>
              <a:rPr lang="fr-FR" dirty="0"/>
              <a:t> NOT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packets</a:t>
            </a:r>
            <a:endParaRPr lang="fr-FR" dirty="0"/>
          </a:p>
          <a:p>
            <a:pPr lvl="1"/>
            <a:r>
              <a:rPr lang="fr-FR" dirty="0"/>
              <a:t>One output plugin</a:t>
            </a:r>
          </a:p>
          <a:p>
            <a:pPr lvl="2"/>
            <a:r>
              <a:rPr lang="fr-FR" dirty="0" err="1"/>
              <a:t>send</a:t>
            </a:r>
            <a:r>
              <a:rPr lang="fr-FR" dirty="0"/>
              <a:t> the </a:t>
            </a:r>
            <a:r>
              <a:rPr lang="fr-FR" dirty="0" err="1"/>
              <a:t>resulting</a:t>
            </a:r>
            <a:r>
              <a:rPr lang="fr-FR" dirty="0"/>
              <a:t> TS to </a:t>
            </a:r>
            <a:r>
              <a:rPr lang="fr-FR" dirty="0" err="1"/>
              <a:t>various</a:t>
            </a:r>
            <a:r>
              <a:rPr lang="fr-FR" dirty="0"/>
              <a:t> </a:t>
            </a:r>
            <a:r>
              <a:rPr lang="fr-FR" dirty="0" smtClean="0"/>
              <a:t>destinations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TSP </a:t>
            </a:r>
            <a:r>
              <a:rPr lang="fr-FR" dirty="0" err="1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9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TSP </a:t>
            </a:r>
            <a:r>
              <a:rPr lang="fr-FR" dirty="0" err="1"/>
              <a:t>processing</a:t>
            </a:r>
            <a:r>
              <a:rPr lang="fr-FR" dirty="0"/>
              <a:t> </a:t>
            </a:r>
            <a:r>
              <a:rPr lang="fr-FR" dirty="0" err="1"/>
              <a:t>overview</a:t>
            </a:r>
            <a:endParaRPr lang="en-US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532224" y="1243155"/>
            <a:ext cx="8192393" cy="2426997"/>
          </a:xfrm>
          <a:prstGeom prst="roundRect">
            <a:avLst>
              <a:gd name="adj" fmla="val 3969"/>
            </a:avLst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tsp</a:t>
            </a: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 </a:t>
            </a:r>
            <a:r>
              <a:rPr kumimoji="0" lang="fr-F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process</a:t>
            </a:r>
            <a:endParaRPr kumimoji="0" lang="fr-FR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865040" y="1642534"/>
            <a:ext cx="7526761" cy="604189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tsp</a:t>
            </a: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 </a:t>
            </a:r>
            <a:r>
              <a:rPr kumimoji="0" lang="fr-F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executable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4055916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packet</a:t>
            </a:r>
            <a:r>
              <a:rPr kumimoji="0" lang="fr-FR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 </a:t>
            </a:r>
            <a:r>
              <a:rPr kumimoji="0" lang="fr-FR" sz="11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processing</a:t>
            </a:r>
            <a:r>
              <a:rPr kumimoji="0" lang="fr-FR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 plugin 2</a:t>
            </a:r>
          </a:p>
        </p:txBody>
      </p:sp>
      <p:sp>
        <p:nvSpPr>
          <p:cNvPr id="26" name="Rectangle à coins arrondis 25"/>
          <p:cNvSpPr/>
          <p:nvPr/>
        </p:nvSpPr>
        <p:spPr>
          <a:xfrm>
            <a:off x="2460478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packet</a:t>
            </a:r>
            <a:r>
              <a:rPr kumimoji="0" lang="fr-FR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 </a:t>
            </a:r>
            <a:r>
              <a:rPr kumimoji="0" lang="fr-FR" sz="11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processing</a:t>
            </a:r>
            <a:r>
              <a:rPr kumimoji="0" lang="fr-FR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 plugin 1</a:t>
            </a:r>
          </a:p>
        </p:txBody>
      </p:sp>
      <p:sp>
        <p:nvSpPr>
          <p:cNvPr id="27" name="Rectangle à coins arrondis 26"/>
          <p:cNvSpPr/>
          <p:nvPr/>
        </p:nvSpPr>
        <p:spPr>
          <a:xfrm>
            <a:off x="5651354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packet</a:t>
            </a:r>
            <a:r>
              <a:rPr kumimoji="0" lang="fr-FR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 </a:t>
            </a:r>
            <a:r>
              <a:rPr kumimoji="0" lang="fr-FR" sz="11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processing</a:t>
            </a:r>
            <a:r>
              <a:rPr kumimoji="0" lang="fr-FR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 plugin 3</a:t>
            </a:r>
          </a:p>
        </p:txBody>
      </p:sp>
      <p:sp>
        <p:nvSpPr>
          <p:cNvPr id="28" name="Rectangle à coins arrondis 27"/>
          <p:cNvSpPr/>
          <p:nvPr/>
        </p:nvSpPr>
        <p:spPr>
          <a:xfrm>
            <a:off x="865040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input plugin</a:t>
            </a:r>
          </a:p>
        </p:txBody>
      </p:sp>
      <p:sp>
        <p:nvSpPr>
          <p:cNvPr id="29" name="Rectangle à coins arrondis 28"/>
          <p:cNvSpPr/>
          <p:nvPr/>
        </p:nvSpPr>
        <p:spPr>
          <a:xfrm>
            <a:off x="7246790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output plugin</a:t>
            </a:r>
          </a:p>
        </p:txBody>
      </p:sp>
      <p:cxnSp>
        <p:nvCxnSpPr>
          <p:cNvPr id="30" name="Connecteur droit avec flèche 29"/>
          <p:cNvCxnSpPr>
            <a:endCxn id="28" idx="2"/>
          </p:cNvCxnSpPr>
          <p:nvPr/>
        </p:nvCxnSpPr>
        <p:spPr>
          <a:xfrm flipV="1">
            <a:off x="1435947" y="3380857"/>
            <a:ext cx="0" cy="80131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31" name="Connecteur droit avec flèche 30"/>
          <p:cNvCxnSpPr>
            <a:stCxn id="29" idx="2"/>
          </p:cNvCxnSpPr>
          <p:nvPr/>
        </p:nvCxnSpPr>
        <p:spPr>
          <a:xfrm>
            <a:off x="7817697" y="3380857"/>
            <a:ext cx="0" cy="80131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32" name="ZoneTexte 31"/>
          <p:cNvSpPr txBox="1"/>
          <p:nvPr/>
        </p:nvSpPr>
        <p:spPr>
          <a:xfrm>
            <a:off x="1559315" y="3999368"/>
            <a:ext cx="10445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input TS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6635721" y="3999368"/>
            <a:ext cx="10445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output TS</a:t>
            </a:r>
          </a:p>
        </p:txBody>
      </p:sp>
      <p:sp>
        <p:nvSpPr>
          <p:cNvPr id="34" name="Arc 33"/>
          <p:cNvSpPr/>
          <p:nvPr/>
        </p:nvSpPr>
        <p:spPr>
          <a:xfrm>
            <a:off x="1559313" y="2062394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8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35" name="Arc 34"/>
          <p:cNvSpPr/>
          <p:nvPr/>
        </p:nvSpPr>
        <p:spPr>
          <a:xfrm>
            <a:off x="3146109" y="2047035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8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36" name="Arc 35"/>
          <p:cNvSpPr/>
          <p:nvPr/>
        </p:nvSpPr>
        <p:spPr>
          <a:xfrm>
            <a:off x="4763626" y="2031676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8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37" name="Arc 36"/>
          <p:cNvSpPr/>
          <p:nvPr/>
        </p:nvSpPr>
        <p:spPr>
          <a:xfrm>
            <a:off x="6360662" y="2016317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8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50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tsp</a:t>
            </a:r>
            <a:r>
              <a:rPr lang="fr-FR" dirty="0"/>
              <a:t> plugin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shareable</a:t>
            </a:r>
            <a:r>
              <a:rPr lang="fr-FR" dirty="0"/>
              <a:t> </a:t>
            </a:r>
            <a:r>
              <a:rPr lang="fr-FR" dirty="0" err="1"/>
              <a:t>library</a:t>
            </a:r>
            <a:endParaRPr lang="fr-FR" dirty="0"/>
          </a:p>
          <a:p>
            <a:pPr lvl="1"/>
            <a:r>
              <a:rPr lang="fr-FR" dirty="0"/>
              <a:t>.</a:t>
            </a:r>
            <a:r>
              <a:rPr lang="fr-FR" dirty="0" err="1"/>
              <a:t>so</a:t>
            </a:r>
            <a:r>
              <a:rPr lang="fr-FR" dirty="0"/>
              <a:t> file on </a:t>
            </a:r>
            <a:r>
              <a:rPr lang="fr-FR" dirty="0" smtClean="0"/>
              <a:t>Linux and </a:t>
            </a:r>
            <a:r>
              <a:rPr lang="fr-FR" dirty="0" err="1" smtClean="0"/>
              <a:t>macOS</a:t>
            </a:r>
            <a:endParaRPr lang="fr-FR" dirty="0"/>
          </a:p>
          <a:p>
            <a:pPr lvl="1"/>
            <a:r>
              <a:rPr lang="fr-FR" dirty="0"/>
              <a:t>.dll file on Windows</a:t>
            </a:r>
          </a:p>
          <a:p>
            <a:r>
              <a:rPr lang="fr-FR" dirty="0"/>
              <a:t>File </a:t>
            </a:r>
            <a:r>
              <a:rPr lang="fr-FR" dirty="0" err="1"/>
              <a:t>naming</a:t>
            </a:r>
            <a:endParaRPr lang="fr-FR" dirty="0"/>
          </a:p>
          <a:p>
            <a:pPr lvl="1"/>
            <a:r>
              <a:rPr lang="fr-FR" dirty="0"/>
              <a:t>Plugin </a:t>
            </a:r>
            <a:r>
              <a:rPr lang="fr-FR" dirty="0" err="1"/>
              <a:t>named</a:t>
            </a:r>
            <a:r>
              <a:rPr lang="fr-FR" dirty="0"/>
              <a:t> </a:t>
            </a:r>
            <a:r>
              <a:rPr lang="fr-FR" i="1" dirty="0" err="1"/>
              <a:t>foo</a:t>
            </a:r>
            <a:r>
              <a:rPr lang="fr-FR" dirty="0"/>
              <a:t> in file tsplugin_</a:t>
            </a:r>
            <a:r>
              <a:rPr lang="fr-FR" i="1" dirty="0"/>
              <a:t>foo</a:t>
            </a:r>
            <a:r>
              <a:rPr lang="fr-FR" dirty="0"/>
              <a:t>.so (or .dll)</a:t>
            </a:r>
          </a:p>
          <a:p>
            <a:pPr lvl="1"/>
            <a:r>
              <a:rPr lang="fr-FR" dirty="0" err="1"/>
              <a:t>Same</a:t>
            </a:r>
            <a:r>
              <a:rPr lang="fr-FR" dirty="0"/>
              <a:t> directory as </a:t>
            </a:r>
            <a:r>
              <a:rPr lang="fr-FR" dirty="0" err="1"/>
              <a:t>tsp</a:t>
            </a:r>
            <a:r>
              <a:rPr lang="fr-FR" dirty="0"/>
              <a:t> </a:t>
            </a:r>
            <a:r>
              <a:rPr lang="fr-FR" dirty="0" err="1"/>
              <a:t>executable</a:t>
            </a:r>
            <a:endParaRPr lang="fr-FR" dirty="0"/>
          </a:p>
          <a:p>
            <a:r>
              <a:rPr lang="fr-FR" dirty="0"/>
              <a:t>General command line </a:t>
            </a:r>
            <a:r>
              <a:rPr lang="fr-FR" dirty="0" err="1"/>
              <a:t>syntax</a:t>
            </a:r>
            <a:endParaRPr lang="fr-FR" dirty="0"/>
          </a:p>
          <a:p>
            <a:pPr lvl="1">
              <a:buFont typeface="Wingdings" pitchFamily="2" charset="2"/>
              <a:buNone/>
            </a:pPr>
            <a:r>
              <a:rPr lang="fr-FR" sz="1800" b="1" dirty="0" err="1">
                <a:latin typeface="Courier New" pitchFamily="49" charset="0"/>
              </a:rPr>
              <a:t>tsp</a:t>
            </a:r>
            <a:r>
              <a:rPr lang="fr-FR" sz="1800" b="1" dirty="0">
                <a:latin typeface="Courier New" pitchFamily="49" charset="0"/>
              </a:rPr>
              <a:t> [</a:t>
            </a:r>
            <a:r>
              <a:rPr lang="fr-FR" sz="1800" b="1" i="1" dirty="0" err="1">
                <a:latin typeface="Courier New" pitchFamily="49" charset="0"/>
              </a:rPr>
              <a:t>tsp</a:t>
            </a:r>
            <a:r>
              <a:rPr lang="fr-FR" sz="1800" b="1" i="1" dirty="0">
                <a:latin typeface="Courier New" pitchFamily="49" charset="0"/>
              </a:rPr>
              <a:t>-options</a:t>
            </a:r>
            <a:r>
              <a:rPr lang="fr-FR" sz="1800" b="1" dirty="0">
                <a:latin typeface="Courier New" pitchFamily="49" charset="0"/>
              </a:rPr>
              <a:t>] \</a:t>
            </a:r>
            <a:br>
              <a:rPr lang="fr-FR" sz="1800" b="1" dirty="0">
                <a:latin typeface="Courier New" pitchFamily="49" charset="0"/>
              </a:rPr>
            </a:br>
            <a:r>
              <a:rPr lang="fr-FR" sz="1800" b="1" dirty="0">
                <a:latin typeface="Courier New" pitchFamily="49" charset="0"/>
              </a:rPr>
              <a:t>  [-I </a:t>
            </a:r>
            <a:r>
              <a:rPr lang="fr-FR" sz="1800" b="1" i="1" dirty="0">
                <a:latin typeface="Courier New" pitchFamily="49" charset="0"/>
              </a:rPr>
              <a:t>input-</a:t>
            </a:r>
            <a:r>
              <a:rPr lang="fr-FR" sz="1800" b="1" i="1" dirty="0" err="1">
                <a:latin typeface="Courier New" pitchFamily="49" charset="0"/>
              </a:rPr>
              <a:t>name</a:t>
            </a:r>
            <a:r>
              <a:rPr lang="fr-FR" sz="1800" b="1" i="1" dirty="0">
                <a:latin typeface="Courier New" pitchFamily="49" charset="0"/>
              </a:rPr>
              <a:t> </a:t>
            </a:r>
            <a:r>
              <a:rPr lang="fr-FR" sz="1800" b="1" dirty="0">
                <a:latin typeface="Courier New" pitchFamily="49" charset="0"/>
              </a:rPr>
              <a:t>[</a:t>
            </a:r>
            <a:r>
              <a:rPr lang="fr-FR" sz="1800" b="1" i="1" dirty="0">
                <a:latin typeface="Courier New" pitchFamily="49" charset="0"/>
              </a:rPr>
              <a:t>input-options</a:t>
            </a:r>
            <a:r>
              <a:rPr lang="fr-FR" sz="1800" b="1" dirty="0">
                <a:latin typeface="Courier New" pitchFamily="49" charset="0"/>
              </a:rPr>
              <a:t>]] \</a:t>
            </a:r>
            <a:br>
              <a:rPr lang="fr-FR" sz="1800" b="1" dirty="0">
                <a:latin typeface="Courier New" pitchFamily="49" charset="0"/>
              </a:rPr>
            </a:br>
            <a:r>
              <a:rPr lang="fr-FR" sz="1800" b="1" dirty="0">
                <a:latin typeface="Courier New" pitchFamily="49" charset="0"/>
              </a:rPr>
              <a:t>  [-P </a:t>
            </a:r>
            <a:r>
              <a:rPr lang="fr-FR" sz="1800" b="1" i="1" dirty="0">
                <a:latin typeface="Courier New" pitchFamily="49" charset="0"/>
              </a:rPr>
              <a:t>processor-</a:t>
            </a:r>
            <a:r>
              <a:rPr lang="fr-FR" sz="1800" b="1" i="1" dirty="0" err="1">
                <a:latin typeface="Courier New" pitchFamily="49" charset="0"/>
              </a:rPr>
              <a:t>name</a:t>
            </a:r>
            <a:r>
              <a:rPr lang="fr-FR" sz="1800" b="1" i="1" dirty="0">
                <a:latin typeface="Courier New" pitchFamily="49" charset="0"/>
              </a:rPr>
              <a:t> </a:t>
            </a:r>
            <a:r>
              <a:rPr lang="fr-FR" sz="1800" b="1" dirty="0">
                <a:latin typeface="Courier New" pitchFamily="49" charset="0"/>
              </a:rPr>
              <a:t>[</a:t>
            </a:r>
            <a:r>
              <a:rPr lang="fr-FR" sz="1800" b="1" i="1" dirty="0">
                <a:latin typeface="Courier New" pitchFamily="49" charset="0"/>
              </a:rPr>
              <a:t>processor-options</a:t>
            </a:r>
            <a:r>
              <a:rPr lang="fr-FR" sz="1800" b="1" dirty="0">
                <a:latin typeface="Courier New" pitchFamily="49" charset="0"/>
              </a:rPr>
              <a:t>]] ... \</a:t>
            </a:r>
            <a:br>
              <a:rPr lang="fr-FR" sz="1800" b="1" dirty="0">
                <a:latin typeface="Courier New" pitchFamily="49" charset="0"/>
              </a:rPr>
            </a:br>
            <a:r>
              <a:rPr lang="fr-FR" sz="1800" b="1" dirty="0">
                <a:latin typeface="Courier New" pitchFamily="49" charset="0"/>
              </a:rPr>
              <a:t>  [-O </a:t>
            </a:r>
            <a:r>
              <a:rPr lang="fr-FR" sz="1800" b="1" i="1" dirty="0">
                <a:latin typeface="Courier New" pitchFamily="49" charset="0"/>
              </a:rPr>
              <a:t>output-</a:t>
            </a:r>
            <a:r>
              <a:rPr lang="fr-FR" sz="1800" b="1" i="1" dirty="0" err="1">
                <a:latin typeface="Courier New" pitchFamily="49" charset="0"/>
              </a:rPr>
              <a:t>name</a:t>
            </a:r>
            <a:r>
              <a:rPr lang="fr-FR" sz="1800" b="1" i="1" dirty="0">
                <a:latin typeface="Courier New" pitchFamily="49" charset="0"/>
              </a:rPr>
              <a:t> </a:t>
            </a:r>
            <a:r>
              <a:rPr lang="fr-FR" sz="1800" b="1" dirty="0">
                <a:latin typeface="Courier New" pitchFamily="49" charset="0"/>
              </a:rPr>
              <a:t>[</a:t>
            </a:r>
            <a:r>
              <a:rPr lang="fr-FR" sz="1800" b="1" i="1" dirty="0">
                <a:latin typeface="Courier New" pitchFamily="49" charset="0"/>
              </a:rPr>
              <a:t>output-options</a:t>
            </a:r>
            <a:r>
              <a:rPr lang="fr-FR" sz="1800" b="1" dirty="0" smtClean="0">
                <a:latin typeface="Courier New" pitchFamily="49" charset="0"/>
              </a:rPr>
              <a:t>]]</a:t>
            </a:r>
            <a:endParaRPr lang="fr-FR" sz="1800" b="1" dirty="0">
              <a:latin typeface="Courier New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TSP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9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TS acquisition</a:t>
            </a:r>
          </a:p>
          <a:p>
            <a:pPr lvl="1">
              <a:buFont typeface="Wingdings" pitchFamily="2" charset="2"/>
              <a:buNone/>
            </a:pPr>
            <a:r>
              <a:rPr lang="fr-FR" sz="1800" b="1" dirty="0" err="1">
                <a:latin typeface="Courier New" pitchFamily="49" charset="0"/>
              </a:rPr>
              <a:t>tsp</a:t>
            </a:r>
            <a:r>
              <a:rPr lang="fr-FR" sz="1800" b="1" dirty="0">
                <a:latin typeface="Courier New" pitchFamily="49" charset="0"/>
              </a:rPr>
              <a:t> –I </a:t>
            </a:r>
            <a:r>
              <a:rPr lang="fr-FR" sz="1800" b="1" dirty="0" err="1">
                <a:latin typeface="Courier New" pitchFamily="49" charset="0"/>
              </a:rPr>
              <a:t>dvb</a:t>
            </a:r>
            <a:r>
              <a:rPr lang="fr-FR" sz="1800" b="1" dirty="0">
                <a:latin typeface="Courier New" pitchFamily="49" charset="0"/>
              </a:rPr>
              <a:t> –-</a:t>
            </a:r>
            <a:r>
              <a:rPr lang="fr-FR" sz="1800" b="1" dirty="0" err="1">
                <a:latin typeface="Courier New" pitchFamily="49" charset="0"/>
              </a:rPr>
              <a:t>uhf</a:t>
            </a:r>
            <a:r>
              <a:rPr lang="fr-FR" sz="1800" b="1" dirty="0">
                <a:latin typeface="Courier New" pitchFamily="49" charset="0"/>
              </a:rPr>
              <a:t> 21 \</a:t>
            </a:r>
            <a:br>
              <a:rPr lang="fr-FR" sz="1800" b="1" dirty="0">
                <a:latin typeface="Courier New" pitchFamily="49" charset="0"/>
              </a:rPr>
            </a:br>
            <a:r>
              <a:rPr lang="fr-FR" sz="1800" b="1" dirty="0">
                <a:latin typeface="Courier New" pitchFamily="49" charset="0"/>
              </a:rPr>
              <a:t>  -P </a:t>
            </a:r>
            <a:r>
              <a:rPr lang="fr-FR" sz="1800" b="1" dirty="0" err="1">
                <a:latin typeface="Courier New" pitchFamily="49" charset="0"/>
              </a:rPr>
              <a:t>until</a:t>
            </a:r>
            <a:r>
              <a:rPr lang="fr-FR" sz="1800" b="1" dirty="0">
                <a:latin typeface="Courier New" pitchFamily="49" charset="0"/>
              </a:rPr>
              <a:t> –-seconds 20 \</a:t>
            </a:r>
            <a:br>
              <a:rPr lang="fr-FR" sz="1800" b="1" dirty="0">
                <a:latin typeface="Courier New" pitchFamily="49" charset="0"/>
              </a:rPr>
            </a:br>
            <a:r>
              <a:rPr lang="fr-FR" sz="1800" b="1" dirty="0">
                <a:latin typeface="Courier New" pitchFamily="49" charset="0"/>
              </a:rPr>
              <a:t>  -O file </a:t>
            </a:r>
            <a:r>
              <a:rPr lang="fr-FR" sz="1800" b="1" dirty="0" err="1">
                <a:latin typeface="Courier New" pitchFamily="49" charset="0"/>
              </a:rPr>
              <a:t>capture.ts</a:t>
            </a:r>
            <a:endParaRPr lang="fr-FR" sz="1800" b="1" dirty="0">
              <a:latin typeface="Courier New" pitchFamily="49" charset="0"/>
            </a:endParaRPr>
          </a:p>
          <a:p>
            <a:endParaRPr lang="fr-FR" dirty="0"/>
          </a:p>
          <a:p>
            <a:r>
              <a:rPr lang="fr-FR" dirty="0"/>
              <a:t>Display the PMT of a </a:t>
            </a:r>
            <a:r>
              <a:rPr lang="fr-FR" dirty="0" err="1"/>
              <a:t>selected</a:t>
            </a:r>
            <a:r>
              <a:rPr lang="fr-FR" dirty="0"/>
              <a:t> service</a:t>
            </a:r>
          </a:p>
          <a:p>
            <a:pPr lvl="1">
              <a:buFont typeface="Wingdings" pitchFamily="2" charset="2"/>
              <a:buNone/>
            </a:pPr>
            <a:r>
              <a:rPr lang="fr-FR" sz="1800" b="1" dirty="0" err="1">
                <a:latin typeface="Courier New" pitchFamily="49" charset="0"/>
              </a:rPr>
              <a:t>tsp</a:t>
            </a:r>
            <a:r>
              <a:rPr lang="fr-FR" sz="1800" b="1" dirty="0">
                <a:latin typeface="Courier New" pitchFamily="49" charset="0"/>
              </a:rPr>
              <a:t> –I </a:t>
            </a:r>
            <a:r>
              <a:rPr lang="fr-FR" sz="1800" b="1" dirty="0" err="1">
                <a:latin typeface="Courier New" pitchFamily="49" charset="0"/>
              </a:rPr>
              <a:t>dvb</a:t>
            </a:r>
            <a:r>
              <a:rPr lang="fr-FR" sz="1800" b="1" dirty="0">
                <a:latin typeface="Courier New" pitchFamily="49" charset="0"/>
              </a:rPr>
              <a:t> –-</a:t>
            </a:r>
            <a:r>
              <a:rPr lang="fr-FR" sz="1800" b="1" dirty="0" err="1">
                <a:latin typeface="Courier New" pitchFamily="49" charset="0"/>
              </a:rPr>
              <a:t>uhf</a:t>
            </a:r>
            <a:r>
              <a:rPr lang="fr-FR" sz="1800" b="1" dirty="0">
                <a:latin typeface="Courier New" pitchFamily="49" charset="0"/>
              </a:rPr>
              <a:t> 35 \</a:t>
            </a:r>
            <a:br>
              <a:rPr lang="fr-FR" sz="1800" b="1" dirty="0">
                <a:latin typeface="Courier New" pitchFamily="49" charset="0"/>
              </a:rPr>
            </a:br>
            <a:r>
              <a:rPr lang="fr-FR" sz="1800" b="1" dirty="0">
                <a:latin typeface="Courier New" pitchFamily="49" charset="0"/>
              </a:rPr>
              <a:t>  -P </a:t>
            </a:r>
            <a:r>
              <a:rPr lang="fr-FR" sz="1800" b="1" dirty="0" err="1">
                <a:latin typeface="Courier New" pitchFamily="49" charset="0"/>
              </a:rPr>
              <a:t>zap</a:t>
            </a:r>
            <a:r>
              <a:rPr lang="fr-FR" sz="1800" b="1" dirty="0">
                <a:latin typeface="Courier New" pitchFamily="49" charset="0"/>
              </a:rPr>
              <a:t> france2 \</a:t>
            </a:r>
            <a:br>
              <a:rPr lang="fr-FR" sz="1800" b="1" dirty="0">
                <a:latin typeface="Courier New" pitchFamily="49" charset="0"/>
              </a:rPr>
            </a:br>
            <a:r>
              <a:rPr lang="fr-FR" sz="1800" b="1" dirty="0">
                <a:latin typeface="Courier New" pitchFamily="49" charset="0"/>
              </a:rPr>
              <a:t>  -P </a:t>
            </a:r>
            <a:r>
              <a:rPr lang="fr-FR" sz="1800" b="1" dirty="0" err="1">
                <a:latin typeface="Courier New" pitchFamily="49" charset="0"/>
              </a:rPr>
              <a:t>sifilter</a:t>
            </a:r>
            <a:r>
              <a:rPr lang="fr-FR" sz="1800" b="1" dirty="0">
                <a:latin typeface="Courier New" pitchFamily="49" charset="0"/>
              </a:rPr>
              <a:t> –-</a:t>
            </a:r>
            <a:r>
              <a:rPr lang="fr-FR" sz="1800" b="1" dirty="0" err="1">
                <a:latin typeface="Courier New" pitchFamily="49" charset="0"/>
              </a:rPr>
              <a:t>pmt</a:t>
            </a:r>
            <a:r>
              <a:rPr lang="fr-FR" sz="1800" b="1" dirty="0">
                <a:latin typeface="Courier New" pitchFamily="49" charset="0"/>
              </a:rPr>
              <a:t> \</a:t>
            </a:r>
            <a:br>
              <a:rPr lang="fr-FR" sz="1800" b="1" dirty="0">
                <a:latin typeface="Courier New" pitchFamily="49" charset="0"/>
              </a:rPr>
            </a:br>
            <a:r>
              <a:rPr lang="fr-FR" sz="1800" b="1" dirty="0">
                <a:latin typeface="Courier New" pitchFamily="49" charset="0"/>
              </a:rPr>
              <a:t>  -P tables –-max 1 \</a:t>
            </a:r>
            <a:br>
              <a:rPr lang="fr-FR" sz="1800" b="1" dirty="0">
                <a:latin typeface="Courier New" pitchFamily="49" charset="0"/>
              </a:rPr>
            </a:br>
            <a:r>
              <a:rPr lang="fr-FR" sz="1800" b="1" dirty="0">
                <a:latin typeface="Courier New" pitchFamily="49" charset="0"/>
              </a:rPr>
              <a:t>  -O </a:t>
            </a:r>
            <a:r>
              <a:rPr lang="fr-FR" sz="1800" b="1" dirty="0" smtClean="0">
                <a:latin typeface="Courier New" pitchFamily="49" charset="0"/>
              </a:rPr>
              <a:t>drop</a:t>
            </a:r>
            <a:endParaRPr lang="fr-FR" b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TSP </a:t>
            </a:r>
            <a:r>
              <a:rPr lang="fr-FR" dirty="0" err="1"/>
              <a:t>examples</a:t>
            </a:r>
            <a:r>
              <a:rPr lang="fr-FR" dirty="0"/>
              <a:t> (1/4)</a:t>
            </a:r>
            <a:endParaRPr lang="en-US" dirty="0"/>
          </a:p>
        </p:txBody>
      </p:sp>
      <p:sp>
        <p:nvSpPr>
          <p:cNvPr id="8" name="Légende encadrée 1 7"/>
          <p:cNvSpPr/>
          <p:nvPr/>
        </p:nvSpPr>
        <p:spPr>
          <a:xfrm>
            <a:off x="5136375" y="1131590"/>
            <a:ext cx="3784562" cy="288000"/>
          </a:xfrm>
          <a:prstGeom prst="borderCallout1">
            <a:avLst>
              <a:gd name="adj1" fmla="val 49930"/>
              <a:gd name="adj2" fmla="val -537"/>
              <a:gd name="adj3" fmla="val 128373"/>
              <a:gd name="adj4" fmla="val -32308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capture DVB-T </a:t>
            </a:r>
            <a:r>
              <a:rPr lang="fr-FR" sz="1600" dirty="0" err="1">
                <a:solidFill>
                  <a:schemeClr val="tx1"/>
                </a:solidFill>
              </a:rPr>
              <a:t>stream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from</a:t>
            </a:r>
            <a:r>
              <a:rPr lang="fr-FR" sz="1600" dirty="0">
                <a:solidFill>
                  <a:schemeClr val="tx1"/>
                </a:solidFill>
              </a:rPr>
              <a:t> UHF </a:t>
            </a:r>
            <a:r>
              <a:rPr lang="fr-FR" sz="1600" dirty="0" err="1">
                <a:solidFill>
                  <a:schemeClr val="tx1"/>
                </a:solidFill>
              </a:rPr>
              <a:t>channel</a:t>
            </a:r>
            <a:r>
              <a:rPr lang="fr-FR" sz="1600" dirty="0">
                <a:solidFill>
                  <a:schemeClr val="tx1"/>
                </a:solidFill>
              </a:rPr>
              <a:t> 21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9" name="Légende encadrée 1 8"/>
          <p:cNvSpPr/>
          <p:nvPr/>
        </p:nvSpPr>
        <p:spPr>
          <a:xfrm>
            <a:off x="5276380" y="1542440"/>
            <a:ext cx="3654496" cy="288000"/>
          </a:xfrm>
          <a:prstGeom prst="borderCallout1">
            <a:avLst>
              <a:gd name="adj1" fmla="val 49930"/>
              <a:gd name="adj2" fmla="val -537"/>
              <a:gd name="adj3" fmla="val 68565"/>
              <a:gd name="adj4" fmla="val -15261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pass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packets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during</a:t>
            </a:r>
            <a:r>
              <a:rPr lang="fr-FR" sz="1600" dirty="0">
                <a:solidFill>
                  <a:schemeClr val="tx1"/>
                </a:solidFill>
              </a:rPr>
              <a:t> 20 seconds, </a:t>
            </a:r>
            <a:r>
              <a:rPr lang="fr-FR" sz="1600" dirty="0" err="1">
                <a:solidFill>
                  <a:schemeClr val="tx1"/>
                </a:solidFill>
              </a:rPr>
              <a:t>then</a:t>
            </a:r>
            <a:r>
              <a:rPr lang="fr-FR" sz="1600" dirty="0">
                <a:solidFill>
                  <a:schemeClr val="tx1"/>
                </a:solidFill>
              </a:rPr>
              <a:t> stop</a:t>
            </a:r>
          </a:p>
        </p:txBody>
      </p:sp>
      <p:sp>
        <p:nvSpPr>
          <p:cNvPr id="11" name="Légende encadrée 1 10"/>
          <p:cNvSpPr/>
          <p:nvPr/>
        </p:nvSpPr>
        <p:spPr>
          <a:xfrm>
            <a:off x="5449350" y="1985242"/>
            <a:ext cx="2277748" cy="288000"/>
          </a:xfrm>
          <a:prstGeom prst="borderCallout1">
            <a:avLst>
              <a:gd name="adj1" fmla="val 49930"/>
              <a:gd name="adj2" fmla="val -537"/>
              <a:gd name="adj3" fmla="val 24630"/>
              <a:gd name="adj4" fmla="val -54821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save</a:t>
            </a:r>
            <a:r>
              <a:rPr lang="fr-FR" sz="1600" dirty="0">
                <a:solidFill>
                  <a:schemeClr val="tx1"/>
                </a:solidFill>
              </a:rPr>
              <a:t> TS to file </a:t>
            </a:r>
            <a:r>
              <a:rPr lang="fr-FR" sz="1600" dirty="0" err="1">
                <a:solidFill>
                  <a:schemeClr val="tx1"/>
                </a:solidFill>
              </a:rPr>
              <a:t>capture.ts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" name="Légende encadrée 1 11"/>
          <p:cNvSpPr/>
          <p:nvPr/>
        </p:nvSpPr>
        <p:spPr>
          <a:xfrm>
            <a:off x="5136375" y="3049998"/>
            <a:ext cx="3615460" cy="288000"/>
          </a:xfrm>
          <a:prstGeom prst="borderCallout1">
            <a:avLst>
              <a:gd name="adj1" fmla="val 49930"/>
              <a:gd name="adj2" fmla="val -537"/>
              <a:gd name="adj3" fmla="val 104800"/>
              <a:gd name="adj4" fmla="val -37203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extract</a:t>
            </a:r>
            <a:r>
              <a:rPr lang="fr-FR" sz="1600" dirty="0">
                <a:solidFill>
                  <a:schemeClr val="tx1"/>
                </a:solidFill>
              </a:rPr>
              <a:t> service « France 2 », </a:t>
            </a:r>
            <a:r>
              <a:rPr lang="fr-FR" sz="1600" dirty="0" err="1">
                <a:solidFill>
                  <a:schemeClr val="tx1"/>
                </a:solidFill>
              </a:rPr>
              <a:t>rebuild</a:t>
            </a:r>
            <a:r>
              <a:rPr lang="fr-FR" sz="1600" dirty="0">
                <a:solidFill>
                  <a:schemeClr val="tx1"/>
                </a:solidFill>
              </a:rPr>
              <a:t> SPTS</a:t>
            </a:r>
          </a:p>
        </p:txBody>
      </p:sp>
      <p:sp>
        <p:nvSpPr>
          <p:cNvPr id="13" name="Légende encadrée 1 12"/>
          <p:cNvSpPr/>
          <p:nvPr/>
        </p:nvSpPr>
        <p:spPr>
          <a:xfrm>
            <a:off x="5268520" y="3498184"/>
            <a:ext cx="2612173" cy="288000"/>
          </a:xfrm>
          <a:prstGeom prst="borderCallout1">
            <a:avLst>
              <a:gd name="adj1" fmla="val 49930"/>
              <a:gd name="adj2" fmla="val -537"/>
              <a:gd name="adj3" fmla="val 52969"/>
              <a:gd name="adj4" fmla="val -40521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extract</a:t>
            </a:r>
            <a:r>
              <a:rPr lang="fr-FR" sz="1600" dirty="0">
                <a:solidFill>
                  <a:schemeClr val="tx1"/>
                </a:solidFill>
              </a:rPr>
              <a:t> PID </a:t>
            </a:r>
            <a:r>
              <a:rPr lang="fr-FR" sz="1600" dirty="0" err="1">
                <a:solidFill>
                  <a:schemeClr val="tx1"/>
                </a:solidFill>
              </a:rPr>
              <a:t>containing</a:t>
            </a:r>
            <a:r>
              <a:rPr lang="fr-FR" sz="1600" dirty="0">
                <a:solidFill>
                  <a:schemeClr val="tx1"/>
                </a:solidFill>
              </a:rPr>
              <a:t> PMT</a:t>
            </a:r>
          </a:p>
        </p:txBody>
      </p:sp>
      <p:sp>
        <p:nvSpPr>
          <p:cNvPr id="14" name="Légende encadrée 1 13"/>
          <p:cNvSpPr/>
          <p:nvPr/>
        </p:nvSpPr>
        <p:spPr>
          <a:xfrm>
            <a:off x="4932040" y="3946370"/>
            <a:ext cx="2534682" cy="288000"/>
          </a:xfrm>
          <a:prstGeom prst="borderCallout1">
            <a:avLst>
              <a:gd name="adj1" fmla="val 49930"/>
              <a:gd name="adj2" fmla="val -537"/>
              <a:gd name="adj3" fmla="val -6563"/>
              <a:gd name="adj4" fmla="val -28670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display one table, </a:t>
            </a:r>
            <a:r>
              <a:rPr lang="fr-FR" sz="1600" dirty="0" err="1">
                <a:solidFill>
                  <a:schemeClr val="tx1"/>
                </a:solidFill>
              </a:rPr>
              <a:t>then</a:t>
            </a:r>
            <a:r>
              <a:rPr lang="fr-FR" sz="1600" dirty="0">
                <a:solidFill>
                  <a:schemeClr val="tx1"/>
                </a:solidFill>
              </a:rPr>
              <a:t> stop</a:t>
            </a:r>
          </a:p>
        </p:txBody>
      </p:sp>
      <p:sp>
        <p:nvSpPr>
          <p:cNvPr id="15" name="Légende encadrée 1 14"/>
          <p:cNvSpPr/>
          <p:nvPr/>
        </p:nvSpPr>
        <p:spPr>
          <a:xfrm>
            <a:off x="4736178" y="4394556"/>
            <a:ext cx="2788150" cy="288000"/>
          </a:xfrm>
          <a:prstGeom prst="borderCallout1">
            <a:avLst>
              <a:gd name="adj1" fmla="val 49930"/>
              <a:gd name="adj2" fmla="val -537"/>
              <a:gd name="adj3" fmla="val -74599"/>
              <a:gd name="adj4" fmla="val -76985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drop output </a:t>
            </a:r>
            <a:r>
              <a:rPr lang="fr-FR" sz="1600" dirty="0" err="1">
                <a:solidFill>
                  <a:schemeClr val="tx1"/>
                </a:solidFill>
              </a:rPr>
              <a:t>packet</a:t>
            </a:r>
            <a:r>
              <a:rPr lang="fr-FR" sz="1600" dirty="0">
                <a:solidFill>
                  <a:schemeClr val="tx1"/>
                </a:solidFill>
              </a:rPr>
              <a:t> (</a:t>
            </a:r>
            <a:r>
              <a:rPr lang="fr-FR" sz="1600" dirty="0" err="1">
                <a:solidFill>
                  <a:schemeClr val="tx1"/>
                </a:solidFill>
              </a:rPr>
              <a:t>don’t</a:t>
            </a:r>
            <a:r>
              <a:rPr lang="fr-FR" sz="1600" dirty="0">
                <a:solidFill>
                  <a:schemeClr val="tx1"/>
                </a:solidFill>
              </a:rPr>
              <a:t> care)</a:t>
            </a:r>
          </a:p>
        </p:txBody>
      </p:sp>
    </p:spTree>
    <p:extLst>
      <p:ext uri="{BB962C8B-B14F-4D97-AF65-F5344CB8AC3E}">
        <p14:creationId xmlns:p14="http://schemas.microsoft.com/office/powerpoint/2010/main" val="396362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0803" y="1872977"/>
            <a:ext cx="6009429" cy="1085850"/>
          </a:xfrm>
        </p:spPr>
        <p:txBody>
          <a:bodyPr anchor="ctr"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3" name="Picture 2" descr="D:\Devel\tsduck\images\tsduck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635646"/>
            <a:ext cx="1560512" cy="15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22820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TSDuck overview</a:t>
            </a:r>
          </a:p>
          <a:p>
            <a:r>
              <a:rPr lang="en-US" dirty="0" smtClean="0"/>
              <a:t>TS utilities</a:t>
            </a:r>
          </a:p>
          <a:p>
            <a:r>
              <a:rPr lang="en-US" dirty="0" smtClean="0"/>
              <a:t>Transport stream processor</a:t>
            </a:r>
          </a:p>
          <a:p>
            <a:r>
              <a:rPr lang="en-US" dirty="0" smtClean="0"/>
              <a:t>Sample scripts</a:t>
            </a:r>
          </a:p>
          <a:p>
            <a:r>
              <a:rPr lang="en-US" dirty="0" smtClean="0"/>
              <a:t>Extending </a:t>
            </a:r>
            <a:r>
              <a:rPr lang="en-US" dirty="0"/>
              <a:t>T</a:t>
            </a:r>
            <a:r>
              <a:rPr lang="en-US" dirty="0" smtClean="0"/>
              <a:t>SDuck</a:t>
            </a:r>
          </a:p>
          <a:p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smtClean="0"/>
              <a:t>TSDuck </a:t>
            </a:r>
            <a:r>
              <a:rPr lang="fr-FR" dirty="0"/>
              <a:t>as an MPEG/DVB </a:t>
            </a:r>
            <a:r>
              <a:rPr lang="fr-FR" dirty="0" err="1"/>
              <a:t>library</a:t>
            </a:r>
            <a:r>
              <a:rPr lang="fr-FR" dirty="0"/>
              <a:t> for C++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/>
              <a:t>Process</a:t>
            </a:r>
            <a:r>
              <a:rPr lang="fr-FR" dirty="0"/>
              <a:t> ISO/IEC 13818-1 transport </a:t>
            </a:r>
            <a:r>
              <a:rPr lang="fr-FR" dirty="0" err="1"/>
              <a:t>streams</a:t>
            </a:r>
            <a:endParaRPr lang="fr-FR" dirty="0"/>
          </a:p>
          <a:p>
            <a:r>
              <a:rPr lang="fr-FR" dirty="0"/>
              <a:t>Set of </a:t>
            </a:r>
            <a:r>
              <a:rPr lang="fr-FR" dirty="0" err="1"/>
              <a:t>low-level</a:t>
            </a:r>
            <a:r>
              <a:rPr lang="fr-FR" dirty="0"/>
              <a:t> utilities</a:t>
            </a:r>
          </a:p>
          <a:p>
            <a:pPr lvl="1"/>
            <a:r>
              <a:rPr lang="fr-FR" dirty="0"/>
              <a:t>extensible </a:t>
            </a:r>
            <a:r>
              <a:rPr lang="fr-FR" dirty="0" err="1"/>
              <a:t>through</a:t>
            </a:r>
            <a:r>
              <a:rPr lang="fr-FR" dirty="0"/>
              <a:t> plugins</a:t>
            </a:r>
          </a:p>
          <a:p>
            <a:r>
              <a:rPr lang="fr-FR" dirty="0"/>
              <a:t>« Batch &amp; </a:t>
            </a:r>
            <a:r>
              <a:rPr lang="fr-FR" dirty="0" err="1"/>
              <a:t>Bash</a:t>
            </a:r>
            <a:r>
              <a:rPr lang="fr-FR" dirty="0"/>
              <a:t> » </a:t>
            </a:r>
            <a:r>
              <a:rPr lang="fr-FR" dirty="0" err="1"/>
              <a:t>oriented</a:t>
            </a:r>
            <a:endParaRPr lang="fr-FR" dirty="0"/>
          </a:p>
          <a:p>
            <a:pPr lvl="1"/>
            <a:r>
              <a:rPr lang="fr-FR" dirty="0"/>
              <a:t>command-line </a:t>
            </a:r>
            <a:r>
              <a:rPr lang="fr-FR" dirty="0" err="1"/>
              <a:t>only</a:t>
            </a:r>
            <a:r>
              <a:rPr lang="fr-FR" dirty="0"/>
              <a:t>, no </a:t>
            </a:r>
            <a:r>
              <a:rPr lang="fr-FR" dirty="0" err="1"/>
              <a:t>fancy</a:t>
            </a:r>
            <a:r>
              <a:rPr lang="fr-FR" dirty="0"/>
              <a:t> GUI</a:t>
            </a:r>
          </a:p>
          <a:p>
            <a:pPr lvl="1"/>
            <a:r>
              <a:rPr lang="fr-FR" dirty="0"/>
              <a:t>one utility or plugin = one </a:t>
            </a:r>
            <a:r>
              <a:rPr lang="fr-FR" dirty="0" err="1"/>
              <a:t>elementary</a:t>
            </a:r>
            <a:r>
              <a:rPr lang="fr-FR" dirty="0"/>
              <a:t> </a:t>
            </a:r>
            <a:r>
              <a:rPr lang="fr-FR" dirty="0" err="1"/>
              <a:t>function</a:t>
            </a:r>
            <a:endParaRPr lang="fr-FR" dirty="0"/>
          </a:p>
          <a:p>
            <a:pPr lvl="1"/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combined</a:t>
            </a:r>
            <a:r>
              <a:rPr lang="fr-FR" dirty="0"/>
              <a:t> in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order</a:t>
            </a:r>
            <a:endParaRPr lang="fr-FR" dirty="0"/>
          </a:p>
          <a:p>
            <a:r>
              <a:rPr lang="fr-FR" dirty="0" err="1"/>
              <a:t>Written</a:t>
            </a:r>
            <a:r>
              <a:rPr lang="fr-FR" dirty="0"/>
              <a:t> in C++</a:t>
            </a:r>
          </a:p>
          <a:p>
            <a:pPr lvl="1"/>
            <a:r>
              <a:rPr lang="fr-FR" dirty="0" err="1"/>
              <a:t>reusable</a:t>
            </a:r>
            <a:r>
              <a:rPr lang="fr-FR" dirty="0"/>
              <a:t> and extensible code</a:t>
            </a:r>
          </a:p>
          <a:p>
            <a:r>
              <a:rPr lang="fr-FR" dirty="0" err="1"/>
              <a:t>Available</a:t>
            </a:r>
            <a:r>
              <a:rPr lang="fr-FR" dirty="0"/>
              <a:t> on </a:t>
            </a:r>
            <a:r>
              <a:rPr lang="fr-FR" dirty="0" smtClean="0"/>
              <a:t>Linux, Windows and </a:t>
            </a:r>
            <a:r>
              <a:rPr lang="fr-FR" dirty="0" err="1" smtClean="0"/>
              <a:t>macOS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3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r-FR" dirty="0"/>
              <a:t>TS acquisition (satellite, </a:t>
            </a:r>
            <a:r>
              <a:rPr lang="fr-FR" dirty="0" err="1"/>
              <a:t>terrestrial</a:t>
            </a:r>
            <a:r>
              <a:rPr lang="fr-FR" dirty="0"/>
              <a:t>, IP, etc.)</a:t>
            </a:r>
          </a:p>
          <a:p>
            <a:pPr>
              <a:lnSpc>
                <a:spcPct val="90000"/>
              </a:lnSpc>
            </a:pPr>
            <a:r>
              <a:rPr lang="fr-FR" dirty="0"/>
              <a:t>TS </a:t>
            </a:r>
            <a:r>
              <a:rPr lang="fr-FR" dirty="0" err="1"/>
              <a:t>analysis</a:t>
            </a:r>
            <a:endParaRPr lang="fr-FR" dirty="0"/>
          </a:p>
          <a:p>
            <a:pPr>
              <a:lnSpc>
                <a:spcPct val="90000"/>
              </a:lnSpc>
            </a:pPr>
            <a:r>
              <a:rPr lang="fr-FR" dirty="0"/>
              <a:t>Transmodulation</a:t>
            </a:r>
          </a:p>
          <a:p>
            <a:pPr>
              <a:lnSpc>
                <a:spcPct val="90000"/>
              </a:lnSpc>
            </a:pPr>
            <a:r>
              <a:rPr lang="fr-FR" dirty="0"/>
              <a:t>Injection of PSI / SI</a:t>
            </a:r>
          </a:p>
          <a:p>
            <a:pPr>
              <a:lnSpc>
                <a:spcPct val="90000"/>
              </a:lnSpc>
            </a:pPr>
            <a:r>
              <a:rPr lang="fr-FR" dirty="0"/>
              <a:t>TS </a:t>
            </a:r>
            <a:r>
              <a:rPr lang="fr-FR" dirty="0" err="1"/>
              <a:t>packets</a:t>
            </a:r>
            <a:r>
              <a:rPr lang="fr-FR" dirty="0"/>
              <a:t> </a:t>
            </a:r>
            <a:r>
              <a:rPr lang="fr-FR" dirty="0" err="1"/>
              <a:t>carousel</a:t>
            </a:r>
            <a:r>
              <a:rPr lang="fr-FR" dirty="0"/>
              <a:t> </a:t>
            </a:r>
            <a:r>
              <a:rPr lang="fr-FR" dirty="0" err="1"/>
              <a:t>generation</a:t>
            </a:r>
            <a:endParaRPr lang="fr-FR" dirty="0"/>
          </a:p>
          <a:p>
            <a:pPr lvl="1">
              <a:lnSpc>
                <a:spcPct val="90000"/>
              </a:lnSpc>
            </a:pPr>
            <a:r>
              <a:rPr lang="fr-FR" dirty="0" err="1"/>
              <a:t>Packetization</a:t>
            </a:r>
            <a:r>
              <a:rPr lang="fr-FR" dirty="0"/>
              <a:t> of SSU, etc.</a:t>
            </a:r>
          </a:p>
          <a:p>
            <a:pPr>
              <a:lnSpc>
                <a:spcPct val="90000"/>
              </a:lnSpc>
            </a:pPr>
            <a:r>
              <a:rPr lang="fr-FR" dirty="0"/>
              <a:t>Test </a:t>
            </a:r>
            <a:r>
              <a:rPr lang="fr-FR" dirty="0" err="1"/>
              <a:t>bed</a:t>
            </a:r>
            <a:r>
              <a:rPr lang="fr-FR" dirty="0"/>
              <a:t> for CAS or STB</a:t>
            </a:r>
          </a:p>
          <a:p>
            <a:pPr lvl="1">
              <a:lnSpc>
                <a:spcPct val="90000"/>
              </a:lnSpc>
            </a:pPr>
            <a:r>
              <a:rPr lang="fr-FR" dirty="0"/>
              <a:t>Injection of test cases</a:t>
            </a:r>
          </a:p>
          <a:p>
            <a:pPr lvl="1">
              <a:lnSpc>
                <a:spcPct val="90000"/>
              </a:lnSpc>
            </a:pPr>
            <a:r>
              <a:rPr lang="fr-FR" dirty="0"/>
              <a:t>DVB </a:t>
            </a:r>
            <a:r>
              <a:rPr lang="fr-FR" dirty="0" err="1"/>
              <a:t>Scrambling</a:t>
            </a:r>
            <a:r>
              <a:rPr lang="fr-FR" dirty="0"/>
              <a:t> and DVB SimulCrypt support</a:t>
            </a:r>
          </a:p>
          <a:p>
            <a:pPr>
              <a:lnSpc>
                <a:spcPct val="90000"/>
              </a:lnSpc>
            </a:pP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combination</a:t>
            </a:r>
            <a:r>
              <a:rPr lang="fr-FR" dirty="0"/>
              <a:t> of the </a:t>
            </a:r>
            <a:r>
              <a:rPr lang="fr-FR" dirty="0" err="1"/>
              <a:t>above</a:t>
            </a:r>
            <a:r>
              <a:rPr lang="fr-FR" dirty="0"/>
              <a:t> and more</a:t>
            </a: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sample usages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2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code</a:t>
            </a:r>
          </a:p>
          <a:p>
            <a:pPr marL="361950" lvl="1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github.com/lelegard/tsduck</a:t>
            </a:r>
            <a:endParaRPr lang="en-US" dirty="0" smtClean="0"/>
          </a:p>
          <a:p>
            <a:r>
              <a:rPr lang="en-US" dirty="0" smtClean="0"/>
              <a:t>BSD 2-clause license</a:t>
            </a:r>
          </a:p>
          <a:p>
            <a:r>
              <a:rPr lang="en-US" dirty="0" smtClean="0"/>
              <a:t>Binary installers</a:t>
            </a:r>
          </a:p>
          <a:p>
            <a:pPr lvl="1"/>
            <a:r>
              <a:rPr lang="en-US" dirty="0" smtClean="0"/>
              <a:t>for Windows, Fedora, Ubuntu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availability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3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User’s</a:t>
            </a:r>
            <a:r>
              <a:rPr lang="fr-FR" dirty="0"/>
              <a:t> Guide</a:t>
            </a:r>
          </a:p>
          <a:p>
            <a:pPr lvl="1"/>
            <a:r>
              <a:rPr lang="fr-FR" dirty="0"/>
              <a:t>Utilities </a:t>
            </a:r>
            <a:r>
              <a:rPr lang="fr-FR" dirty="0" err="1"/>
              <a:t>reference</a:t>
            </a:r>
            <a:endParaRPr lang="fr-FR" dirty="0"/>
          </a:p>
          <a:p>
            <a:pPr lvl="1"/>
            <a:r>
              <a:rPr lang="fr-FR" dirty="0"/>
              <a:t>TSP plugins </a:t>
            </a:r>
            <a:r>
              <a:rPr lang="fr-FR" dirty="0" err="1"/>
              <a:t>reference</a:t>
            </a:r>
            <a:endParaRPr lang="fr-FR" dirty="0"/>
          </a:p>
          <a:p>
            <a:pPr lvl="1"/>
            <a:r>
              <a:rPr lang="fr-FR" dirty="0" err="1"/>
              <a:t>Sample</a:t>
            </a:r>
            <a:r>
              <a:rPr lang="fr-FR" dirty="0"/>
              <a:t> usages</a:t>
            </a:r>
          </a:p>
          <a:p>
            <a:r>
              <a:rPr lang="fr-FR" dirty="0" err="1"/>
              <a:t>Programmer’s</a:t>
            </a:r>
            <a:r>
              <a:rPr lang="fr-FR" dirty="0"/>
              <a:t> </a:t>
            </a:r>
            <a:r>
              <a:rPr lang="fr-FR" dirty="0" smtClean="0"/>
              <a:t>Reference</a:t>
            </a:r>
          </a:p>
          <a:p>
            <a:pPr lvl="1"/>
            <a:r>
              <a:rPr lang="fr-FR" dirty="0" err="1" smtClean="0"/>
              <a:t>Generated</a:t>
            </a:r>
            <a:r>
              <a:rPr lang="fr-FR" dirty="0" smtClean="0"/>
              <a:t> by Doxygen </a:t>
            </a:r>
            <a:r>
              <a:rPr lang="fr-FR" dirty="0" err="1" smtClean="0"/>
              <a:t>from</a:t>
            </a:r>
            <a:r>
              <a:rPr lang="fr-FR" dirty="0" smtClean="0"/>
              <a:t> source code</a:t>
            </a:r>
            <a:endParaRPr lang="fr-FR" dirty="0"/>
          </a:p>
          <a:p>
            <a:pPr lvl="1"/>
            <a:r>
              <a:rPr lang="fr-FR" dirty="0" smtClean="0"/>
              <a:t>TSDuck </a:t>
            </a:r>
            <a:r>
              <a:rPr lang="fr-FR" dirty="0"/>
              <a:t>C++ </a:t>
            </a:r>
            <a:r>
              <a:rPr lang="fr-FR" dirty="0" err="1"/>
              <a:t>common</a:t>
            </a:r>
            <a:r>
              <a:rPr lang="fr-FR" dirty="0"/>
              <a:t> code </a:t>
            </a:r>
            <a:r>
              <a:rPr lang="fr-FR" dirty="0" err="1"/>
              <a:t>reference</a:t>
            </a:r>
            <a:endParaRPr lang="fr-FR" dirty="0"/>
          </a:p>
          <a:p>
            <a:pPr lvl="1"/>
            <a:r>
              <a:rPr lang="fr-FR" dirty="0" err="1"/>
              <a:t>Writing</a:t>
            </a:r>
            <a:r>
              <a:rPr lang="fr-FR" dirty="0"/>
              <a:t> </a:t>
            </a:r>
            <a:r>
              <a:rPr lang="fr-FR" dirty="0" err="1"/>
              <a:t>tsp</a:t>
            </a:r>
            <a:r>
              <a:rPr lang="fr-FR" dirty="0"/>
              <a:t> plugins guidelines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TSDuck </a:t>
            </a:r>
            <a:r>
              <a:rPr lang="fr-FR" dirty="0"/>
              <a:t>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5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command line utilities </a:t>
            </a:r>
            <a:r>
              <a:rPr lang="fr-FR" dirty="0" err="1" smtClean="0"/>
              <a:t>summary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TS Utilities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3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fr-FR" dirty="0"/>
              <a:t>Transport </a:t>
            </a:r>
            <a:r>
              <a:rPr lang="fr-FR" dirty="0" err="1"/>
              <a:t>stream</a:t>
            </a:r>
            <a:r>
              <a:rPr lang="fr-FR" dirty="0"/>
              <a:t> file</a:t>
            </a:r>
          </a:p>
          <a:p>
            <a:pPr lvl="1">
              <a:lnSpc>
                <a:spcPct val="90000"/>
              </a:lnSpc>
            </a:pPr>
            <a:r>
              <a:rPr lang="fr-FR" dirty="0" err="1"/>
              <a:t>Raw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file, </a:t>
            </a:r>
            <a:r>
              <a:rPr lang="fr-FR" dirty="0" err="1"/>
              <a:t>sequence</a:t>
            </a:r>
            <a:r>
              <a:rPr lang="fr-FR" dirty="0"/>
              <a:t> of 188-byte TS </a:t>
            </a:r>
            <a:r>
              <a:rPr lang="fr-FR" dirty="0" err="1"/>
              <a:t>packets</a:t>
            </a:r>
            <a:endParaRPr lang="fr-FR" dirty="0"/>
          </a:p>
          <a:p>
            <a:pPr lvl="2">
              <a:lnSpc>
                <a:spcPct val="90000"/>
              </a:lnSpc>
            </a:pPr>
            <a:r>
              <a:rPr lang="fr-FR" dirty="0"/>
              <a:t>use </a:t>
            </a:r>
            <a:r>
              <a:rPr lang="fr-FR" b="1" i="1" dirty="0" err="1"/>
              <a:t>tsresync</a:t>
            </a:r>
            <a:r>
              <a:rPr lang="fr-FR" dirty="0"/>
              <a:t> to </a:t>
            </a:r>
            <a:r>
              <a:rPr lang="fr-FR" dirty="0" err="1"/>
              <a:t>convert</a:t>
            </a:r>
            <a:r>
              <a:rPr lang="fr-FR" dirty="0"/>
              <a:t> 204-byte </a:t>
            </a:r>
            <a:r>
              <a:rPr lang="fr-FR" dirty="0" err="1"/>
              <a:t>packets</a:t>
            </a:r>
            <a:r>
              <a:rPr lang="fr-FR" dirty="0"/>
              <a:t> or </a:t>
            </a:r>
            <a:r>
              <a:rPr lang="fr-FR" dirty="0" err="1"/>
              <a:t>corrupted</a:t>
            </a:r>
            <a:r>
              <a:rPr lang="fr-FR" dirty="0"/>
              <a:t> files</a:t>
            </a:r>
          </a:p>
          <a:p>
            <a:pPr lvl="1">
              <a:lnSpc>
                <a:spcPct val="90000"/>
              </a:lnSpc>
            </a:pPr>
            <a:r>
              <a:rPr lang="fr-FR" dirty="0"/>
              <a:t>By default, use standard input &amp; output</a:t>
            </a:r>
          </a:p>
          <a:p>
            <a:pPr lvl="2">
              <a:lnSpc>
                <a:spcPct val="90000"/>
              </a:lnSpc>
            </a:pPr>
            <a:r>
              <a:rPr lang="fr-FR" dirty="0" err="1"/>
              <a:t>can</a:t>
            </a:r>
            <a:r>
              <a:rPr lang="fr-FR" dirty="0"/>
              <a:t> use pipes </a:t>
            </a:r>
            <a:r>
              <a:rPr lang="fr-FR" dirty="0" err="1"/>
              <a:t>from</a:t>
            </a:r>
            <a:r>
              <a:rPr lang="fr-FR" dirty="0"/>
              <a:t> / to </a:t>
            </a:r>
            <a:r>
              <a:rPr lang="fr-FR" dirty="0" err="1"/>
              <a:t>any</a:t>
            </a:r>
            <a:r>
              <a:rPr lang="fr-FR" dirty="0"/>
              <a:t> DVB source</a:t>
            </a:r>
          </a:p>
          <a:p>
            <a:pPr>
              <a:lnSpc>
                <a:spcPct val="90000"/>
              </a:lnSpc>
            </a:pPr>
            <a:r>
              <a:rPr lang="fr-FR" dirty="0"/>
              <a:t>PSI / SI file</a:t>
            </a:r>
          </a:p>
          <a:p>
            <a:pPr lvl="1">
              <a:lnSpc>
                <a:spcPct val="90000"/>
              </a:lnSpc>
            </a:pPr>
            <a:r>
              <a:rPr lang="fr-FR" dirty="0" err="1"/>
              <a:t>Raw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file, </a:t>
            </a:r>
            <a:r>
              <a:rPr lang="fr-FR" dirty="0" err="1"/>
              <a:t>sequence</a:t>
            </a:r>
            <a:r>
              <a:rPr lang="fr-FR" dirty="0"/>
              <a:t> of sections</a:t>
            </a:r>
          </a:p>
          <a:p>
            <a:pPr>
              <a:lnSpc>
                <a:spcPct val="90000"/>
              </a:lnSpc>
            </a:pPr>
            <a:r>
              <a:rPr lang="fr-FR" dirty="0" err="1"/>
              <a:t>Specialized</a:t>
            </a:r>
            <a:r>
              <a:rPr lang="fr-FR" dirty="0"/>
              <a:t> hardware</a:t>
            </a:r>
          </a:p>
          <a:p>
            <a:pPr lvl="1">
              <a:lnSpc>
                <a:spcPct val="90000"/>
              </a:lnSpc>
            </a:pPr>
            <a:r>
              <a:rPr lang="fr-FR" dirty="0"/>
              <a:t>DVB-S, DVB-T, DVB-C tuners (cheap CE </a:t>
            </a:r>
            <a:r>
              <a:rPr lang="fr-FR" dirty="0" err="1"/>
              <a:t>devices</a:t>
            </a:r>
            <a:r>
              <a:rPr lang="fr-FR" dirty="0"/>
              <a:t>)</a:t>
            </a:r>
          </a:p>
          <a:p>
            <a:pPr lvl="1">
              <a:lnSpc>
                <a:spcPct val="90000"/>
              </a:lnSpc>
            </a:pPr>
            <a:r>
              <a:rPr lang="fr-FR" dirty="0" err="1"/>
              <a:t>Dektec</a:t>
            </a:r>
            <a:r>
              <a:rPr lang="fr-FR" dirty="0"/>
              <a:t> </a:t>
            </a:r>
            <a:r>
              <a:rPr lang="fr-FR" dirty="0" err="1"/>
              <a:t>modulators</a:t>
            </a:r>
            <a:r>
              <a:rPr lang="fr-FR" dirty="0"/>
              <a:t> and ASI input / output (PCI, USB)</a:t>
            </a:r>
          </a:p>
          <a:p>
            <a:pPr lvl="1">
              <a:lnSpc>
                <a:spcPct val="90000"/>
              </a:lnSpc>
            </a:pPr>
            <a:r>
              <a:rPr lang="fr-FR" dirty="0" err="1" smtClean="0"/>
              <a:t>Smartcards</a:t>
            </a:r>
            <a:endParaRPr lang="fr-FR" dirty="0" smtClean="0"/>
          </a:p>
          <a:p>
            <a:pPr lvl="1">
              <a:lnSpc>
                <a:spcPct val="90000"/>
              </a:lnSpc>
            </a:pPr>
            <a:r>
              <a:rPr lang="fr-FR" dirty="0" smtClean="0"/>
              <a:t>On Linux and Windows but not </a:t>
            </a:r>
            <a:r>
              <a:rPr lang="fr-FR" dirty="0" err="1" smtClean="0"/>
              <a:t>macOS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TS utilities : data &amp; </a:t>
            </a:r>
            <a:r>
              <a:rPr lang="fr-FR" dirty="0" err="1"/>
              <a:t>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6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Transport </a:t>
            </a:r>
            <a:r>
              <a:rPr lang="fr-FR" dirty="0" err="1"/>
              <a:t>stream</a:t>
            </a:r>
            <a:r>
              <a:rPr lang="fr-FR" dirty="0"/>
              <a:t> processor</a:t>
            </a:r>
          </a:p>
          <a:p>
            <a:pPr lvl="1"/>
            <a:r>
              <a:rPr lang="fr-FR" b="1" i="1" dirty="0" err="1"/>
              <a:t>tsp</a:t>
            </a:r>
            <a:r>
              <a:rPr lang="fr-FR" dirty="0"/>
              <a:t> : </a:t>
            </a:r>
            <a:r>
              <a:rPr lang="fr-FR" dirty="0" err="1"/>
              <a:t>processing</a:t>
            </a:r>
            <a:r>
              <a:rPr lang="fr-FR" dirty="0"/>
              <a:t> </a:t>
            </a:r>
            <a:r>
              <a:rPr lang="fr-FR" dirty="0" err="1"/>
              <a:t>framework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plugins</a:t>
            </a:r>
          </a:p>
          <a:p>
            <a:r>
              <a:rPr lang="fr-FR" dirty="0"/>
              <a:t>TS </a:t>
            </a:r>
            <a:r>
              <a:rPr lang="fr-FR" dirty="0" err="1"/>
              <a:t>analysis</a:t>
            </a:r>
            <a:endParaRPr lang="fr-FR" dirty="0"/>
          </a:p>
          <a:p>
            <a:pPr lvl="1"/>
            <a:r>
              <a:rPr lang="fr-FR" b="1" i="1" dirty="0" err="1"/>
              <a:t>tsanalyze</a:t>
            </a:r>
            <a:r>
              <a:rPr lang="fr-FR" dirty="0"/>
              <a:t> : </a:t>
            </a:r>
            <a:r>
              <a:rPr lang="fr-FR" dirty="0" err="1"/>
              <a:t>synthetic</a:t>
            </a:r>
            <a:r>
              <a:rPr lang="fr-FR" dirty="0"/>
              <a:t> report</a:t>
            </a:r>
          </a:p>
          <a:p>
            <a:pPr lvl="2"/>
            <a:r>
              <a:rPr lang="fr-FR" dirty="0"/>
              <a:t>TS structure, services, </a:t>
            </a:r>
            <a:r>
              <a:rPr lang="fr-FR" dirty="0" err="1"/>
              <a:t>PID’s</a:t>
            </a:r>
            <a:endParaRPr lang="fr-FR" dirty="0"/>
          </a:p>
          <a:p>
            <a:pPr lvl="2"/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produce</a:t>
            </a:r>
            <a:r>
              <a:rPr lang="fr-FR" dirty="0"/>
              <a:t> a « </a:t>
            </a:r>
            <a:r>
              <a:rPr lang="fr-FR" dirty="0" err="1"/>
              <a:t>normalized</a:t>
            </a:r>
            <a:r>
              <a:rPr lang="fr-FR" dirty="0"/>
              <a:t> » output for </a:t>
            </a:r>
            <a:r>
              <a:rPr lang="fr-FR" dirty="0" err="1"/>
              <a:t>automatic</a:t>
            </a:r>
            <a:r>
              <a:rPr lang="fr-FR" dirty="0"/>
              <a:t> </a:t>
            </a:r>
            <a:r>
              <a:rPr lang="fr-FR" dirty="0" err="1" smtClean="0"/>
              <a:t>processing</a:t>
            </a:r>
            <a:endParaRPr lang="fr-FR" dirty="0"/>
          </a:p>
          <a:p>
            <a:pPr lvl="1"/>
            <a:r>
              <a:rPr lang="fr-FR" b="1" i="1" dirty="0" err="1"/>
              <a:t>tspsi</a:t>
            </a:r>
            <a:r>
              <a:rPr lang="fr-FR" dirty="0"/>
              <a:t> : </a:t>
            </a:r>
            <a:r>
              <a:rPr lang="fr-FR" dirty="0" err="1"/>
              <a:t>detailed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 of main PSI / SI tables in TS</a:t>
            </a:r>
          </a:p>
          <a:p>
            <a:pPr lvl="2"/>
            <a:r>
              <a:rPr lang="fr-FR" dirty="0"/>
              <a:t>PAT, CAT, PMT, SDT, NIT, BAT</a:t>
            </a:r>
          </a:p>
          <a:p>
            <a:pPr lvl="1"/>
            <a:r>
              <a:rPr lang="fr-FR" b="1" i="1" dirty="0" err="1"/>
              <a:t>tsbitrate</a:t>
            </a:r>
            <a:r>
              <a:rPr lang="fr-FR" dirty="0"/>
              <a:t> : </a:t>
            </a:r>
            <a:r>
              <a:rPr lang="fr-FR" dirty="0" err="1"/>
              <a:t>evaluate</a:t>
            </a:r>
            <a:r>
              <a:rPr lang="fr-FR" dirty="0"/>
              <a:t> original </a:t>
            </a:r>
            <a:r>
              <a:rPr lang="fr-FR" dirty="0" err="1"/>
              <a:t>bitrate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PCR’s</a:t>
            </a:r>
            <a:endParaRPr lang="fr-FR" dirty="0"/>
          </a:p>
          <a:p>
            <a:pPr lvl="1"/>
            <a:r>
              <a:rPr lang="fr-FR" b="1" i="1" dirty="0" err="1"/>
              <a:t>tsdate</a:t>
            </a:r>
            <a:r>
              <a:rPr lang="fr-FR" dirty="0"/>
              <a:t> : </a:t>
            </a:r>
            <a:r>
              <a:rPr lang="fr-FR" dirty="0" err="1"/>
              <a:t>extract</a:t>
            </a:r>
            <a:r>
              <a:rPr lang="fr-FR" dirty="0"/>
              <a:t> date &amp; time </a:t>
            </a:r>
            <a:r>
              <a:rPr lang="fr-FR" dirty="0" smtClean="0"/>
              <a:t>information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TS utilities </a:t>
            </a:r>
            <a:r>
              <a:rPr lang="fr-FR" dirty="0" err="1"/>
              <a:t>summary</a:t>
            </a:r>
            <a:r>
              <a:rPr lang="fr-FR" dirty="0"/>
              <a:t> (1/4)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69</TotalTime>
  <Words>612</Words>
  <Application>Microsoft Office PowerPoint</Application>
  <PresentationFormat>Affichage à l'écran (16:9)</PresentationFormat>
  <Paragraphs>145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Blank</vt:lpstr>
      <vt:lpstr>TSDuck</vt:lpstr>
      <vt:lpstr>Agenda</vt:lpstr>
      <vt:lpstr>TSDuck overview</vt:lpstr>
      <vt:lpstr>TSDuck sample usages</vt:lpstr>
      <vt:lpstr>TSDuck availability</vt:lpstr>
      <vt:lpstr>TSDuck documentation</vt:lpstr>
      <vt:lpstr>the command line utilities summary</vt:lpstr>
      <vt:lpstr>TS utilities : data &amp; devices</vt:lpstr>
      <vt:lpstr>TS utilities summary (1/4)</vt:lpstr>
      <vt:lpstr>TS utilities summary (2/4)</vt:lpstr>
      <vt:lpstr>TS utilities summary (3/4)</vt:lpstr>
      <vt:lpstr>TS utilities summary (4/4)</vt:lpstr>
      <vt:lpstr>the transport steam processor</vt:lpstr>
      <vt:lpstr>TSP overview</vt:lpstr>
      <vt:lpstr>TSP processing overview</vt:lpstr>
      <vt:lpstr>TSP plugins</vt:lpstr>
      <vt:lpstr>TSP examples (1/4)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TSDuck</dc:title>
  <dc:creator>Thierry Lelégard</dc:creator>
  <cp:lastModifiedBy>Thierry LELEGARD</cp:lastModifiedBy>
  <cp:revision>18</cp:revision>
  <dcterms:created xsi:type="dcterms:W3CDTF">2017-06-20T16:10:45Z</dcterms:created>
  <dcterms:modified xsi:type="dcterms:W3CDTF">2017-06-20T17:21:17Z</dcterms:modified>
</cp:coreProperties>
</file>