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89" r:id="rId4"/>
    <p:sldId id="296" r:id="rId5"/>
    <p:sldId id="297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92" r:id="rId21"/>
    <p:sldId id="326" r:id="rId22"/>
    <p:sldId id="294" r:id="rId23"/>
    <p:sldId id="295" r:id="rId24"/>
    <p:sldId id="298" r:id="rId25"/>
    <p:sldId id="314" r:id="rId26"/>
    <p:sldId id="315" r:id="rId27"/>
    <p:sldId id="316" r:id="rId28"/>
    <p:sldId id="317" r:id="rId29"/>
    <p:sldId id="318" r:id="rId30"/>
    <p:sldId id="319" r:id="rId31"/>
    <p:sldId id="327" r:id="rId32"/>
    <p:sldId id="320" r:id="rId33"/>
    <p:sldId id="321" r:id="rId34"/>
    <p:sldId id="322" r:id="rId35"/>
    <p:sldId id="323" r:id="rId36"/>
    <p:sldId id="324" r:id="rId37"/>
    <p:sldId id="325" r:id="rId38"/>
    <p:sldId id="293" r:id="rId39"/>
    <p:sldId id="291" r:id="rId40"/>
    <p:sldId id="290" r:id="rId41"/>
    <p:sldId id="301" r:id="rId42"/>
    <p:sldId id="258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60"/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1860" autoAdjust="0"/>
  </p:normalViewPr>
  <p:slideViewPr>
    <p:cSldViewPr>
      <p:cViewPr varScale="1">
        <p:scale>
          <a:sx n="104" d="100"/>
          <a:sy n="104" d="100"/>
        </p:scale>
        <p:origin x="34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2020-11-09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2020-11-09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44408" y="4868166"/>
            <a:ext cx="895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804689"/>
            <a:ext cx="7772400" cy="108585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An introduction to </a:t>
            </a:r>
            <a:br>
              <a:rPr lang="en-US" dirty="0" smtClean="0"/>
            </a:br>
            <a:r>
              <a:rPr lang="en-US" dirty="0" smtClean="0"/>
              <a:t>MPEG transport streams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0533" y="3075806"/>
            <a:ext cx="7772400" cy="576064"/>
          </a:xfrm>
        </p:spPr>
        <p:txBody>
          <a:bodyPr>
            <a:normAutofit/>
          </a:bodyPr>
          <a:lstStyle/>
          <a:p>
            <a:r>
              <a:rPr lang="en-US" b="1" dirty="0" smtClean="0"/>
              <a:t>all you should know before using TSDuck</a:t>
            </a:r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52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430533" y="4443958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100000"/>
              <a:buFont typeface="Calibri" panose="020F0502020204030204" pitchFamily="34" charset="0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Calibri" panose="020F050202020403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v</a:t>
            </a:r>
            <a:r>
              <a:rPr lang="en-US" sz="1200" b="1" dirty="0" smtClean="0"/>
              <a:t>ersion 5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PES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73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1355" y="3115515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0498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1017730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2186636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898881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4186082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009341" y="440395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2965" y="4403956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596591" y="440395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24"/>
          <p:cNvCxnSpPr/>
          <p:nvPr/>
        </p:nvCxnSpPr>
        <p:spPr>
          <a:xfrm>
            <a:off x="1009341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/>
          <p:cNvCxnSpPr/>
          <p:nvPr/>
        </p:nvCxnSpPr>
        <p:spPr>
          <a:xfrm flipV="1">
            <a:off x="5050178" y="4750024"/>
            <a:ext cx="2583899" cy="8387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890492" y="4720113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7" name="TextBox 27"/>
          <p:cNvSpPr txBox="1"/>
          <p:nvPr/>
        </p:nvSpPr>
        <p:spPr>
          <a:xfrm>
            <a:off x="505017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178247" y="4403956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6278" y="4403956"/>
            <a:ext cx="2583900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stuffing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30"/>
          <p:cNvCxnSpPr/>
          <p:nvPr/>
        </p:nvCxnSpPr>
        <p:spPr>
          <a:xfrm>
            <a:off x="2182441" y="4750023"/>
            <a:ext cx="2867737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1"/>
          <p:cNvSpPr txBox="1"/>
          <p:nvPr/>
        </p:nvSpPr>
        <p:spPr>
          <a:xfrm>
            <a:off x="288993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field</a:t>
            </a:r>
            <a:endParaRPr lang="en-US" sz="1100" dirty="0"/>
          </a:p>
        </p:txBody>
      </p:sp>
      <p:sp>
        <p:nvSpPr>
          <p:cNvPr id="23" name="TextBox 44"/>
          <p:cNvSpPr txBox="1"/>
          <p:nvPr/>
        </p:nvSpPr>
        <p:spPr>
          <a:xfrm>
            <a:off x="827584" y="1334271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017730" y="3115515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009341" y="440395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00934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02965" y="1521587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9659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36"/>
          <p:cNvCxnSpPr/>
          <p:nvPr/>
        </p:nvCxnSpPr>
        <p:spPr>
          <a:xfrm>
            <a:off x="1009341" y="1876000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7"/>
          <p:cNvCxnSpPr/>
          <p:nvPr/>
        </p:nvCxnSpPr>
        <p:spPr>
          <a:xfrm>
            <a:off x="3042410" y="1871807"/>
            <a:ext cx="4583278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/>
          <p:cNvSpPr txBox="1"/>
          <p:nvPr/>
        </p:nvSpPr>
        <p:spPr>
          <a:xfrm>
            <a:off x="890492" y="183682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32" name="TextBox 40"/>
          <p:cNvSpPr txBox="1"/>
          <p:nvPr/>
        </p:nvSpPr>
        <p:spPr>
          <a:xfrm>
            <a:off x="4505957" y="183682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178247" y="1521587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6279" y="1521587"/>
            <a:ext cx="567676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PCR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43"/>
          <p:cNvCxnSpPr/>
          <p:nvPr/>
        </p:nvCxnSpPr>
        <p:spPr>
          <a:xfrm flipV="1">
            <a:off x="2190830" y="1871807"/>
            <a:ext cx="851514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6"/>
          <p:cNvSpPr txBox="1"/>
          <p:nvPr/>
        </p:nvSpPr>
        <p:spPr>
          <a:xfrm>
            <a:off x="1788495" y="1852831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adaptation field</a:t>
            </a:r>
          </a:p>
          <a:p>
            <a:pPr algn="ctr"/>
            <a:r>
              <a:rPr lang="en-US" sz="1100" dirty="0" smtClean="0"/>
              <a:t>(optional but typical)</a:t>
            </a:r>
            <a:endParaRPr lang="en-US" sz="1100" dirty="0"/>
          </a:p>
        </p:txBody>
      </p:sp>
      <p:cxnSp>
        <p:nvCxnSpPr>
          <p:cNvPr id="37" name="Elbow Connector 47"/>
          <p:cNvCxnSpPr/>
          <p:nvPr/>
        </p:nvCxnSpPr>
        <p:spPr>
          <a:xfrm flipV="1">
            <a:off x="2339850" y="1521587"/>
            <a:ext cx="742414" cy="127000"/>
          </a:xfrm>
          <a:prstGeom prst="bentConnector4">
            <a:avLst>
              <a:gd name="adj1" fmla="val -1391"/>
              <a:gd name="adj2" fmla="val 19412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09341" y="152158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9" name="Straight Arrow Connector 23"/>
          <p:cNvCxnSpPr/>
          <p:nvPr/>
        </p:nvCxnSpPr>
        <p:spPr>
          <a:xfrm flipV="1">
            <a:off x="1410013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6"/>
          <p:cNvSpPr txBox="1"/>
          <p:nvPr/>
        </p:nvSpPr>
        <p:spPr>
          <a:xfrm>
            <a:off x="844836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1" name="Straight Arrow Connector 57"/>
          <p:cNvCxnSpPr/>
          <p:nvPr/>
        </p:nvCxnSpPr>
        <p:spPr>
          <a:xfrm flipV="1">
            <a:off x="1409664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8"/>
          <p:cNvSpPr txBox="1"/>
          <p:nvPr/>
        </p:nvSpPr>
        <p:spPr>
          <a:xfrm>
            <a:off x="852696" y="4216199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3" name="Straight Arrow Connector 59"/>
          <p:cNvCxnSpPr/>
          <p:nvPr/>
        </p:nvCxnSpPr>
        <p:spPr>
          <a:xfrm flipV="1">
            <a:off x="1409664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6"/>
          <p:cNvSpPr txBox="1"/>
          <p:nvPr/>
        </p:nvSpPr>
        <p:spPr>
          <a:xfrm>
            <a:off x="3042344" y="1515525"/>
            <a:ext cx="1368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00 00 01 …</a:t>
            </a:r>
            <a:endParaRPr lang="en-US" sz="1100" dirty="0"/>
          </a:p>
        </p:txBody>
      </p:sp>
      <p:sp>
        <p:nvSpPr>
          <p:cNvPr id="45" name="TextBox 67"/>
          <p:cNvSpPr txBox="1"/>
          <p:nvPr/>
        </p:nvSpPr>
        <p:spPr>
          <a:xfrm>
            <a:off x="3143466" y="1325536"/>
            <a:ext cx="216024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PES packet start code prefix</a:t>
            </a:r>
            <a:endParaRPr lang="en-US" sz="900" dirty="0"/>
          </a:p>
        </p:txBody>
      </p:sp>
      <p:cxnSp>
        <p:nvCxnSpPr>
          <p:cNvPr id="46" name="Straight Arrow Connector 68"/>
          <p:cNvCxnSpPr/>
          <p:nvPr/>
        </p:nvCxnSpPr>
        <p:spPr>
          <a:xfrm flipV="1">
            <a:off x="3171412" y="1365575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/>
          <p:cNvSpPr txBox="1"/>
          <p:nvPr/>
        </p:nvSpPr>
        <p:spPr>
          <a:xfrm>
            <a:off x="924048" y="935335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First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8" name="TextBox 72"/>
          <p:cNvSpPr txBox="1"/>
          <p:nvPr/>
        </p:nvSpPr>
        <p:spPr>
          <a:xfrm>
            <a:off x="924048" y="2397725"/>
            <a:ext cx="7217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current PES packet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9" name="TextBox 73"/>
          <p:cNvSpPr txBox="1"/>
          <p:nvPr/>
        </p:nvSpPr>
        <p:spPr>
          <a:xfrm>
            <a:off x="890492" y="3889380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0" name="TextBox 74"/>
          <p:cNvSpPr txBox="1"/>
          <p:nvPr/>
        </p:nvSpPr>
        <p:spPr>
          <a:xfrm>
            <a:off x="4384854" y="4083918"/>
            <a:ext cx="3210914" cy="2769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dirty="0" smtClean="0"/>
              <a:t>fill adaptation field with enough stuffing so that</a:t>
            </a:r>
            <a:br>
              <a:rPr lang="en-US" sz="900" dirty="0" smtClean="0"/>
            </a:br>
            <a:r>
              <a:rPr lang="en-US" sz="900" dirty="0" smtClean="0"/>
              <a:t>end of PES packet matches end of TS packet</a:t>
            </a:r>
            <a:endParaRPr lang="en-US" sz="900" dirty="0"/>
          </a:p>
        </p:txBody>
      </p:sp>
      <p:sp>
        <p:nvSpPr>
          <p:cNvPr id="52" name="TextBox 76"/>
          <p:cNvSpPr txBox="1"/>
          <p:nvPr/>
        </p:nvSpPr>
        <p:spPr>
          <a:xfrm>
            <a:off x="1653791" y="133416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3" name="Straight Arrow Connector 77"/>
          <p:cNvCxnSpPr/>
          <p:nvPr/>
        </p:nvCxnSpPr>
        <p:spPr>
          <a:xfrm flipV="1">
            <a:off x="1684062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8"/>
          <p:cNvSpPr txBox="1"/>
          <p:nvPr/>
        </p:nvSpPr>
        <p:spPr>
          <a:xfrm>
            <a:off x="1641784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5" name="Straight Arrow Connector 79"/>
          <p:cNvCxnSpPr/>
          <p:nvPr/>
        </p:nvCxnSpPr>
        <p:spPr>
          <a:xfrm flipV="1">
            <a:off x="1689307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0"/>
          <p:cNvSpPr txBox="1"/>
          <p:nvPr/>
        </p:nvSpPr>
        <p:spPr>
          <a:xfrm>
            <a:off x="1655655" y="4220986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7" name="Straight Arrow Connector 81"/>
          <p:cNvCxnSpPr/>
          <p:nvPr/>
        </p:nvCxnSpPr>
        <p:spPr>
          <a:xfrm flipV="1">
            <a:off x="1694552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8"/>
          <p:cNvCxnSpPr/>
          <p:nvPr/>
        </p:nvCxnSpPr>
        <p:spPr>
          <a:xfrm flipV="1">
            <a:off x="2330646" y="4403956"/>
            <a:ext cx="2783339" cy="127000"/>
          </a:xfrm>
          <a:prstGeom prst="bentConnector4">
            <a:avLst>
              <a:gd name="adj1" fmla="val 193"/>
              <a:gd name="adj2" fmla="val 21394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5"/>
          <p:cNvCxnSpPr/>
          <p:nvPr/>
        </p:nvCxnSpPr>
        <p:spPr>
          <a:xfrm flipV="1">
            <a:off x="7570458" y="4242232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TS packet loss is tolerated in audio and video streams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« macro-block » effect</a:t>
            </a:r>
          </a:p>
          <a:p>
            <a:pPr lvl="1"/>
            <a:r>
              <a:rPr lang="en-US" dirty="0" smtClean="0"/>
              <a:t>audio </a:t>
            </a:r>
            <a:r>
              <a:rPr lang="en-US" dirty="0"/>
              <a:t>« glitch » effect</a:t>
            </a:r>
          </a:p>
          <a:p>
            <a:pPr lvl="1"/>
            <a:r>
              <a:rPr lang="en-US" dirty="0" smtClean="0"/>
              <a:t>quality </a:t>
            </a:r>
            <a:r>
              <a:rPr lang="en-US" dirty="0"/>
              <a:t>of recovery based on decoder implementation</a:t>
            </a:r>
          </a:p>
          <a:p>
            <a:r>
              <a:rPr lang="en-US" dirty="0"/>
              <a:t>TS packet loss detection based on </a:t>
            </a:r>
            <a:r>
              <a:rPr lang="en-US" i="1" dirty="0" err="1"/>
              <a:t>continuity_counter</a:t>
            </a:r>
            <a:endParaRPr lang="en-US" dirty="0"/>
          </a:p>
          <a:p>
            <a:pPr lvl="1"/>
            <a:r>
              <a:rPr lang="en-US" dirty="0"/>
              <a:t>4-bit field in TS packet header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detect loss of an exact multiple of 16 TS packets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  <a:p>
            <a:r>
              <a:rPr lang="en-US" dirty="0"/>
              <a:t>But video / audio decoders can resynchronize within PES packet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/ audio bitstream formats usually contain synchronization patterns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NAL unit boundary in AVC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 streams robustness</a:t>
            </a:r>
          </a:p>
        </p:txBody>
      </p:sp>
    </p:spTree>
    <p:extLst>
      <p:ext uri="{BB962C8B-B14F-4D97-AF65-F5344CB8AC3E}">
        <p14:creationId xmlns:p14="http://schemas.microsoft.com/office/powerpoint/2010/main" val="41248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Contain data structures named « tables »</a:t>
            </a:r>
          </a:p>
          <a:p>
            <a:r>
              <a:rPr lang="en-US" dirty="0"/>
              <a:t>A table is split into one or more « sections »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= smallest data unit, up to 4096 bytes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header and type-specific payload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able </a:t>
            </a:r>
            <a:r>
              <a:rPr lang="en-US" dirty="0"/>
              <a:t>type identified by </a:t>
            </a:r>
            <a:r>
              <a:rPr lang="en-US" i="1" dirty="0" err="1"/>
              <a:t>table_id</a:t>
            </a:r>
            <a:r>
              <a:rPr lang="en-US" i="1" dirty="0"/>
              <a:t> </a:t>
            </a:r>
            <a:r>
              <a:rPr lang="en-US" dirty="0"/>
              <a:t>in header</a:t>
            </a:r>
            <a:endParaRPr lang="en-US" i="1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types of section syntax : « short » and « long »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1 bit in header</a:t>
            </a:r>
          </a:p>
          <a:p>
            <a:r>
              <a:rPr lang="en-US" dirty="0"/>
              <a:t>Each type of table defines its own syntax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long or short sections</a:t>
            </a:r>
          </a:p>
          <a:p>
            <a:pPr lvl="1"/>
            <a:r>
              <a:rPr lang="en-US" dirty="0" smtClean="0"/>
              <a:t>payload </a:t>
            </a:r>
            <a:r>
              <a:rPr lang="en-US" dirty="0"/>
              <a:t>bitstream syntax</a:t>
            </a:r>
          </a:p>
          <a:p>
            <a:r>
              <a:rPr lang="en-US" dirty="0"/>
              <a:t>Descriptor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substructure with standard header and type-specific payload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tables use generic « lists of descriptors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streams</a:t>
            </a:r>
          </a:p>
        </p:txBody>
      </p:sp>
    </p:spTree>
    <p:extLst>
      <p:ext uri="{BB962C8B-B14F-4D97-AF65-F5344CB8AC3E}">
        <p14:creationId xmlns:p14="http://schemas.microsoft.com/office/powerpoint/2010/main" val="28200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section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4509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62690" y="4387946"/>
            <a:ext cx="28803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30626" y="4388859"/>
            <a:ext cx="53148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81379" y="4387946"/>
            <a:ext cx="146906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443556" y="1531099"/>
            <a:ext cx="212476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430920" y="4387946"/>
            <a:ext cx="153250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92381" y="2929500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6006" y="2929500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79631" y="2929500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2381" y="3267864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61287" y="3267864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/>
          <p:nvPr/>
        </p:nvSpPr>
        <p:spPr>
          <a:xfrm>
            <a:off x="873532" y="324174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: 4 bytes</a:t>
            </a:r>
            <a:endParaRPr lang="en-US" sz="1100" dirty="0"/>
          </a:p>
        </p:txBody>
      </p:sp>
      <p:sp>
        <p:nvSpPr>
          <p:cNvPr id="16" name="TextBox 16"/>
          <p:cNvSpPr txBox="1"/>
          <p:nvPr/>
        </p:nvSpPr>
        <p:spPr>
          <a:xfrm>
            <a:off x="4160733" y="3241749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17" name="TextBox 56"/>
          <p:cNvSpPr txBox="1"/>
          <p:nvPr/>
        </p:nvSpPr>
        <p:spPr>
          <a:xfrm>
            <a:off x="835973" y="273371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sp>
        <p:nvSpPr>
          <p:cNvPr id="19" name="TextBox 71"/>
          <p:cNvSpPr txBox="1"/>
          <p:nvPr/>
        </p:nvSpPr>
        <p:spPr>
          <a:xfrm>
            <a:off x="831587" y="915566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containing the start of section n+1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TextBox 72"/>
          <p:cNvSpPr txBox="1"/>
          <p:nvPr/>
        </p:nvSpPr>
        <p:spPr>
          <a:xfrm>
            <a:off x="831587" y="2211710"/>
            <a:ext cx="6811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section n+1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TextBox 73"/>
          <p:cNvSpPr txBox="1"/>
          <p:nvPr/>
        </p:nvSpPr>
        <p:spPr>
          <a:xfrm>
            <a:off x="831587" y="3788494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section n+1, start of next section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TextBox 78"/>
          <p:cNvSpPr txBox="1"/>
          <p:nvPr/>
        </p:nvSpPr>
        <p:spPr>
          <a:xfrm>
            <a:off x="1618259" y="2730383"/>
            <a:ext cx="624136" cy="12790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992381" y="153413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6006" y="1534137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579631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7" name="Straight Arrow Connector 64"/>
          <p:cNvCxnSpPr/>
          <p:nvPr/>
        </p:nvCxnSpPr>
        <p:spPr>
          <a:xfrm>
            <a:off x="992381" y="1867688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5"/>
          <p:cNvCxnSpPr/>
          <p:nvPr/>
        </p:nvCxnSpPr>
        <p:spPr>
          <a:xfrm>
            <a:off x="2161287" y="1867688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9"/>
          <p:cNvSpPr txBox="1"/>
          <p:nvPr/>
        </p:nvSpPr>
        <p:spPr>
          <a:xfrm>
            <a:off x="879103" y="1832947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30" name="TextBox 70"/>
          <p:cNvSpPr txBox="1"/>
          <p:nvPr/>
        </p:nvSpPr>
        <p:spPr>
          <a:xfrm>
            <a:off x="4166304" y="183294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31" name="TextBox 83"/>
          <p:cNvSpPr txBox="1"/>
          <p:nvPr/>
        </p:nvSpPr>
        <p:spPr>
          <a:xfrm>
            <a:off x="855436" y="132864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33" name="TextBox 85"/>
          <p:cNvSpPr txBox="1"/>
          <p:nvPr/>
        </p:nvSpPr>
        <p:spPr>
          <a:xfrm>
            <a:off x="1616435" y="134216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2152898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530201" y="1534137"/>
            <a:ext cx="308795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4520773" y="153413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TextBox 94"/>
          <p:cNvSpPr txBox="1"/>
          <p:nvPr/>
        </p:nvSpPr>
        <p:spPr>
          <a:xfrm>
            <a:off x="1974188" y="1193182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pointer field (to first start of section)</a:t>
            </a:r>
            <a:endParaRPr lang="en-US" sz="900" dirty="0"/>
          </a:p>
        </p:txBody>
      </p:sp>
      <p:sp>
        <p:nvSpPr>
          <p:cNvPr id="40" name="TextBox 95"/>
          <p:cNvSpPr txBox="1"/>
          <p:nvPr/>
        </p:nvSpPr>
        <p:spPr>
          <a:xfrm>
            <a:off x="2460445" y="1539654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83992" y="438794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77617" y="4387946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571242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4" name="Straight Arrow Connector 105"/>
          <p:cNvCxnSpPr/>
          <p:nvPr/>
        </p:nvCxnSpPr>
        <p:spPr>
          <a:xfrm>
            <a:off x="983992" y="4727145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06"/>
          <p:cNvCxnSpPr/>
          <p:nvPr/>
        </p:nvCxnSpPr>
        <p:spPr>
          <a:xfrm>
            <a:off x="2152898" y="4727145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7"/>
          <p:cNvSpPr txBox="1"/>
          <p:nvPr/>
        </p:nvSpPr>
        <p:spPr>
          <a:xfrm>
            <a:off x="865143" y="4701030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47" name="TextBox 108"/>
          <p:cNvSpPr txBox="1"/>
          <p:nvPr/>
        </p:nvSpPr>
        <p:spPr>
          <a:xfrm>
            <a:off x="4152344" y="470103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48" name="TextBox 109"/>
          <p:cNvSpPr txBox="1"/>
          <p:nvPr/>
        </p:nvSpPr>
        <p:spPr>
          <a:xfrm>
            <a:off x="827584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50" name="TextBox 111"/>
          <p:cNvSpPr txBox="1"/>
          <p:nvPr/>
        </p:nvSpPr>
        <p:spPr>
          <a:xfrm>
            <a:off x="1607661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3956614" y="43879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TextBox 118"/>
          <p:cNvSpPr txBox="1"/>
          <p:nvPr/>
        </p:nvSpPr>
        <p:spPr>
          <a:xfrm>
            <a:off x="2217769" y="4053989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</a:t>
            </a:r>
            <a:r>
              <a:rPr lang="en-US" sz="900" dirty="0" smtClean="0"/>
              <a:t>ointer field</a:t>
            </a:r>
            <a:endParaRPr lang="en-US" sz="900" dirty="0"/>
          </a:p>
        </p:txBody>
      </p:sp>
      <p:sp>
        <p:nvSpPr>
          <p:cNvPr id="55" name="TextBox 119"/>
          <p:cNvSpPr txBox="1"/>
          <p:nvPr/>
        </p:nvSpPr>
        <p:spPr>
          <a:xfrm>
            <a:off x="2460272" y="4416009"/>
            <a:ext cx="15216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n+1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2144509" y="2928081"/>
            <a:ext cx="546421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4253289" y="4387946"/>
            <a:ext cx="531483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240576" y="4388859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7059851" y="4388859"/>
            <a:ext cx="54887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983992" y="438794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TextBox 137"/>
          <p:cNvSpPr txBox="1"/>
          <p:nvPr/>
        </p:nvSpPr>
        <p:spPr>
          <a:xfrm>
            <a:off x="3511000" y="2950731"/>
            <a:ext cx="21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continuation of section n+1</a:t>
            </a:r>
            <a:endParaRPr lang="en-US" sz="1100" dirty="0"/>
          </a:p>
        </p:txBody>
      </p:sp>
      <p:sp>
        <p:nvSpPr>
          <p:cNvPr id="62" name="TextBox 144"/>
          <p:cNvSpPr txBox="1"/>
          <p:nvPr/>
        </p:nvSpPr>
        <p:spPr>
          <a:xfrm>
            <a:off x="4900676" y="4416009"/>
            <a:ext cx="11816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section n+2</a:t>
            </a:r>
            <a:endParaRPr lang="en-US" sz="1100" dirty="0"/>
          </a:p>
        </p:txBody>
      </p:sp>
      <p:sp>
        <p:nvSpPr>
          <p:cNvPr id="63" name="TextBox 145"/>
          <p:cNvSpPr txBox="1"/>
          <p:nvPr/>
        </p:nvSpPr>
        <p:spPr>
          <a:xfrm>
            <a:off x="6357916" y="4416009"/>
            <a:ext cx="1427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n+3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4827809" y="1533666"/>
            <a:ext cx="53148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xtBox 99"/>
          <p:cNvSpPr txBox="1"/>
          <p:nvPr/>
        </p:nvSpPr>
        <p:spPr>
          <a:xfrm>
            <a:off x="5433372" y="1548517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n+1</a:t>
            </a:r>
            <a:endParaRPr lang="en-US" sz="1100" dirty="0"/>
          </a:p>
        </p:txBody>
      </p:sp>
      <p:sp>
        <p:nvSpPr>
          <p:cNvPr id="66" name="TextBox 147"/>
          <p:cNvSpPr txBox="1"/>
          <p:nvPr/>
        </p:nvSpPr>
        <p:spPr>
          <a:xfrm>
            <a:off x="4662457" y="130340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table id</a:t>
            </a:r>
            <a:endParaRPr lang="en-US" sz="900" dirty="0"/>
          </a:p>
        </p:txBody>
      </p:sp>
      <p:sp>
        <p:nvSpPr>
          <p:cNvPr id="69" name="TextBox 150"/>
          <p:cNvSpPr txBox="1"/>
          <p:nvPr/>
        </p:nvSpPr>
        <p:spPr>
          <a:xfrm>
            <a:off x="5168845" y="1222060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</a:t>
            </a:r>
            <a:r>
              <a:rPr lang="en-US" sz="900" dirty="0" smtClean="0"/>
              <a:t>ection size</a:t>
            </a:r>
            <a:endParaRPr lang="en-US" sz="900" dirty="0"/>
          </a:p>
        </p:txBody>
      </p:sp>
      <p:sp>
        <p:nvSpPr>
          <p:cNvPr id="70" name="TextBox 153"/>
          <p:cNvSpPr txBox="1"/>
          <p:nvPr/>
        </p:nvSpPr>
        <p:spPr>
          <a:xfrm>
            <a:off x="6318014" y="4102718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id</a:t>
            </a:r>
            <a:endParaRPr lang="en-US" sz="900" dirty="0"/>
          </a:p>
        </p:txBody>
      </p:sp>
      <p:cxnSp>
        <p:nvCxnSpPr>
          <p:cNvPr id="71" name="Straight Arrow Connector 154"/>
          <p:cNvCxnSpPr/>
          <p:nvPr/>
        </p:nvCxnSpPr>
        <p:spPr>
          <a:xfrm flipV="1">
            <a:off x="6380368" y="420437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5"/>
          <p:cNvCxnSpPr/>
          <p:nvPr/>
        </p:nvCxnSpPr>
        <p:spPr>
          <a:xfrm flipV="1">
            <a:off x="6925187" y="4249586"/>
            <a:ext cx="745999" cy="188880"/>
          </a:xfrm>
          <a:prstGeom prst="bentConnector3">
            <a:avLst>
              <a:gd name="adj1" fmla="val 5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56"/>
          <p:cNvSpPr txBox="1"/>
          <p:nvPr/>
        </p:nvSpPr>
        <p:spPr>
          <a:xfrm>
            <a:off x="6848886" y="4055877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size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097109" y="45403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765119" y="4381551"/>
            <a:ext cx="481828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TextBox 168"/>
          <p:cNvSpPr txBox="1"/>
          <p:nvPr/>
        </p:nvSpPr>
        <p:spPr>
          <a:xfrm>
            <a:off x="4075427" y="4119970"/>
            <a:ext cx="67302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id</a:t>
            </a:r>
            <a:endParaRPr lang="en-US" sz="900" dirty="0"/>
          </a:p>
        </p:txBody>
      </p:sp>
      <p:cxnSp>
        <p:nvCxnSpPr>
          <p:cNvPr id="77" name="Straight Arrow Connector 169"/>
          <p:cNvCxnSpPr/>
          <p:nvPr/>
        </p:nvCxnSpPr>
        <p:spPr>
          <a:xfrm flipV="1">
            <a:off x="4125790" y="420437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71"/>
          <p:cNvSpPr txBox="1"/>
          <p:nvPr/>
        </p:nvSpPr>
        <p:spPr>
          <a:xfrm>
            <a:off x="4577056" y="4055040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size</a:t>
            </a:r>
            <a:endParaRPr lang="en-US" sz="900" dirty="0"/>
          </a:p>
        </p:txBody>
      </p:sp>
      <p:cxnSp>
        <p:nvCxnSpPr>
          <p:cNvPr id="79" name="Elbow Connector 175"/>
          <p:cNvCxnSpPr/>
          <p:nvPr/>
        </p:nvCxnSpPr>
        <p:spPr>
          <a:xfrm flipV="1">
            <a:off x="4617243" y="4400586"/>
            <a:ext cx="1680183" cy="43434"/>
          </a:xfrm>
          <a:prstGeom prst="bentConnector4">
            <a:avLst>
              <a:gd name="adj1" fmla="val -90"/>
              <a:gd name="adj2" fmla="val 4680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119259" y="4395804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992381" y="2929500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992381" y="153413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7" name="Straight Arrow Connector 148"/>
          <p:cNvCxnSpPr/>
          <p:nvPr/>
        </p:nvCxnSpPr>
        <p:spPr>
          <a:xfrm flipV="1">
            <a:off x="4717580" y="139277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49"/>
          <p:cNvCxnSpPr/>
          <p:nvPr/>
        </p:nvCxnSpPr>
        <p:spPr>
          <a:xfrm flipV="1">
            <a:off x="5262399" y="1426329"/>
            <a:ext cx="2408787" cy="247998"/>
          </a:xfrm>
          <a:prstGeom prst="bentConnector3">
            <a:avLst>
              <a:gd name="adj1" fmla="val 19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4"/>
          <p:cNvCxnSpPr/>
          <p:nvPr/>
        </p:nvCxnSpPr>
        <p:spPr>
          <a:xfrm flipV="1">
            <a:off x="1384315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6"/>
          <p:cNvCxnSpPr/>
          <p:nvPr/>
        </p:nvCxnSpPr>
        <p:spPr>
          <a:xfrm flipV="1">
            <a:off x="1663958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88"/>
          <p:cNvCxnSpPr>
            <a:endCxn id="38" idx="0"/>
          </p:cNvCxnSpPr>
          <p:nvPr/>
        </p:nvCxnSpPr>
        <p:spPr>
          <a:xfrm flipV="1">
            <a:off x="2302159" y="1534137"/>
            <a:ext cx="2282710" cy="145186"/>
          </a:xfrm>
          <a:prstGeom prst="bentConnector4">
            <a:avLst>
              <a:gd name="adj1" fmla="val 86"/>
              <a:gd name="adj2" fmla="val 1996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7"/>
          <p:cNvCxnSpPr/>
          <p:nvPr/>
        </p:nvCxnSpPr>
        <p:spPr>
          <a:xfrm flipV="1">
            <a:off x="1384315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9"/>
          <p:cNvCxnSpPr/>
          <p:nvPr/>
        </p:nvCxnSpPr>
        <p:spPr>
          <a:xfrm flipV="1">
            <a:off x="1663958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0"/>
          <p:cNvCxnSpPr/>
          <p:nvPr/>
        </p:nvCxnSpPr>
        <p:spPr>
          <a:xfrm flipV="1">
            <a:off x="1375926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12"/>
          <p:cNvCxnSpPr/>
          <p:nvPr/>
        </p:nvCxnSpPr>
        <p:spPr>
          <a:xfrm flipV="1">
            <a:off x="1655569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4"/>
          <p:cNvCxnSpPr>
            <a:endCxn id="53" idx="0"/>
          </p:cNvCxnSpPr>
          <p:nvPr/>
        </p:nvCxnSpPr>
        <p:spPr>
          <a:xfrm flipV="1">
            <a:off x="2305675" y="4387946"/>
            <a:ext cx="1715035" cy="190351"/>
          </a:xfrm>
          <a:prstGeom prst="bentConnector4">
            <a:avLst>
              <a:gd name="adj1" fmla="val -294"/>
              <a:gd name="adj2" fmla="val 1760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section per table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and table are equivalent</a:t>
            </a:r>
          </a:p>
          <a:p>
            <a:r>
              <a:rPr lang="en-US" dirty="0"/>
              <a:t>Each table brings new information</a:t>
            </a:r>
          </a:p>
          <a:p>
            <a:pPr lvl="1"/>
            <a:r>
              <a:rPr lang="en-US" dirty="0"/>
              <a:t>CAS EMM / ECM</a:t>
            </a:r>
          </a:p>
          <a:p>
            <a:pPr lvl="1"/>
            <a:r>
              <a:rPr lang="en-US" dirty="0" smtClean="0"/>
              <a:t>date </a:t>
            </a:r>
            <a:r>
              <a:rPr lang="en-US" dirty="0"/>
              <a:t>and time information (TDT / TOT)</a:t>
            </a:r>
          </a:p>
          <a:p>
            <a:r>
              <a:rPr lang="en-US" dirty="0"/>
              <a:t>No standard integrity check</a:t>
            </a:r>
          </a:p>
          <a:p>
            <a:pPr lvl="1"/>
            <a:r>
              <a:rPr lang="en-US" dirty="0" smtClean="0"/>
              <a:t>except </a:t>
            </a:r>
            <a:r>
              <a:rPr lang="en-US" dirty="0"/>
              <a:t>section length in section header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table-specific mechanisms</a:t>
            </a:r>
          </a:p>
          <a:p>
            <a:pPr lvl="2"/>
            <a:r>
              <a:rPr lang="en-US" dirty="0" smtClean="0"/>
              <a:t>cryptographic </a:t>
            </a:r>
            <a:r>
              <a:rPr lang="en-US" dirty="0"/>
              <a:t>integrity in EMM / ECM</a:t>
            </a:r>
          </a:p>
          <a:p>
            <a:pPr lvl="2"/>
            <a:r>
              <a:rPr lang="en-US" dirty="0"/>
              <a:t>CRC32 in </a:t>
            </a:r>
            <a:r>
              <a:rPr lang="en-US" dirty="0" smtClean="0"/>
              <a:t>TOT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short section</a:t>
            </a:r>
          </a:p>
        </p:txBody>
      </p:sp>
    </p:spTree>
    <p:extLst>
      <p:ext uri="{BB962C8B-B14F-4D97-AF65-F5344CB8AC3E}">
        <p14:creationId xmlns:p14="http://schemas.microsoft.com/office/powerpoint/2010/main" val="13189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 to 256 sections per table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receive all sections to rebuild the complete table</a:t>
            </a:r>
          </a:p>
          <a:p>
            <a:r>
              <a:rPr lang="en-US" dirty="0"/>
              <a:t>Same table repeatedly cycled</a:t>
            </a:r>
          </a:p>
          <a:p>
            <a:r>
              <a:rPr lang="en-US" dirty="0"/>
              <a:t>Content change notification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in long section header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table is repeatedly broadcast with same version number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changes when table content changes</a:t>
            </a:r>
          </a:p>
          <a:p>
            <a:pPr lvl="1"/>
            <a:r>
              <a:rPr lang="en-US" dirty="0"/>
              <a:t>STB software sets </a:t>
            </a:r>
            <a:r>
              <a:rPr lang="en-US" dirty="0" err="1"/>
              <a:t>demux</a:t>
            </a:r>
            <a:r>
              <a:rPr lang="en-US" dirty="0"/>
              <a:t> filters to be notified of new tables only</a:t>
            </a:r>
          </a:p>
          <a:p>
            <a:r>
              <a:rPr lang="en-US" dirty="0"/>
              <a:t>Integrity check</a:t>
            </a:r>
          </a:p>
          <a:p>
            <a:pPr lvl="1"/>
            <a:r>
              <a:rPr lang="en-US" dirty="0"/>
              <a:t>CRC32 in each section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rejected in case of corruption, can be detected at </a:t>
            </a:r>
            <a:r>
              <a:rPr lang="en-US" dirty="0" err="1"/>
              <a:t>demux</a:t>
            </a:r>
            <a:r>
              <a:rPr lang="en-US" dirty="0"/>
              <a:t> level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long sections</a:t>
            </a:r>
          </a:p>
        </p:txBody>
      </p:sp>
    </p:spTree>
    <p:extLst>
      <p:ext uri="{BB962C8B-B14F-4D97-AF65-F5344CB8AC3E}">
        <p14:creationId xmlns:p14="http://schemas.microsoft.com/office/powerpoint/2010/main" val="39852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Signalization: PSI / SI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7904" y="992045"/>
            <a:ext cx="1236875" cy="389948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MPEG-2</a:t>
            </a:r>
            <a:endParaRPr lang="en-US" sz="1100" b="1" dirty="0"/>
          </a:p>
        </p:txBody>
      </p:sp>
      <p:cxnSp>
        <p:nvCxnSpPr>
          <p:cNvPr id="5" name="Straight Arrow Connector 94"/>
          <p:cNvCxnSpPr/>
          <p:nvPr/>
        </p:nvCxnSpPr>
        <p:spPr>
          <a:xfrm rot="10800000" flipV="1">
            <a:off x="3987393" y="1789391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94"/>
          <p:cNvCxnSpPr/>
          <p:nvPr/>
        </p:nvCxnSpPr>
        <p:spPr>
          <a:xfrm rot="10800000" flipV="1">
            <a:off x="3987393" y="1693025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94"/>
          <p:cNvCxnSpPr/>
          <p:nvPr/>
        </p:nvCxnSpPr>
        <p:spPr>
          <a:xfrm rot="10800000" flipV="1">
            <a:off x="3987393" y="160493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2308" y="483518"/>
            <a:ext cx="1774799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optional)</a:t>
            </a:r>
            <a:endParaRPr lang="en-US" sz="1100" b="1" dirty="0"/>
          </a:p>
        </p:txBody>
      </p:sp>
      <p:sp>
        <p:nvSpPr>
          <p:cNvPr id="9" name="Rectangle 8"/>
          <p:cNvSpPr/>
          <p:nvPr/>
        </p:nvSpPr>
        <p:spPr>
          <a:xfrm>
            <a:off x="5088795" y="483518"/>
            <a:ext cx="885573" cy="4408011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mandatory)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4216233" y="3122917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4225" y="305090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2217" y="297890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3682752" cy="3000821"/>
          </a:xfrm>
        </p:spPr>
        <p:txBody>
          <a:bodyPr/>
          <a:lstStyle/>
          <a:p>
            <a:r>
              <a:rPr lang="en-US" sz="1600" dirty="0" smtClean="0"/>
              <a:t>PSI : Program Specific Info.</a:t>
            </a:r>
          </a:p>
          <a:p>
            <a:pPr lvl="1"/>
            <a:r>
              <a:rPr lang="en-US" sz="1200" dirty="0" smtClean="0"/>
              <a:t>MPEG-defined</a:t>
            </a:r>
          </a:p>
          <a:p>
            <a:pPr lvl="1"/>
            <a:r>
              <a:rPr lang="en-US" sz="1200" dirty="0" smtClean="0"/>
              <a:t>ISO / IEC 13818-1</a:t>
            </a:r>
          </a:p>
          <a:p>
            <a:pPr lvl="1"/>
            <a:r>
              <a:rPr lang="en-US" sz="1200" dirty="0" smtClean="0"/>
              <a:t>TS structure: PAT, PMT</a:t>
            </a:r>
          </a:p>
          <a:p>
            <a:pPr lvl="1"/>
            <a:r>
              <a:rPr lang="en-US" sz="1200" dirty="0" smtClean="0"/>
              <a:t>CA : CAT</a:t>
            </a:r>
          </a:p>
          <a:p>
            <a:r>
              <a:rPr lang="en-US" sz="1600" dirty="0" smtClean="0"/>
              <a:t>SI : Service Information</a:t>
            </a:r>
          </a:p>
          <a:p>
            <a:pPr lvl="1"/>
            <a:r>
              <a:rPr lang="en-US" sz="1200" dirty="0" smtClean="0"/>
              <a:t>DVB-defined</a:t>
            </a:r>
          </a:p>
          <a:p>
            <a:pPr lvl="1"/>
            <a:r>
              <a:rPr lang="en-US" sz="1200" dirty="0" smtClean="0"/>
              <a:t>ETSI EN 300 468</a:t>
            </a:r>
          </a:p>
          <a:p>
            <a:pPr lvl="1"/>
            <a:r>
              <a:rPr lang="en-US" sz="1200" dirty="0"/>
              <a:t>p</a:t>
            </a:r>
            <a:r>
              <a:rPr lang="en-US" sz="1200" dirty="0" smtClean="0"/>
              <a:t>rivate sections in MPEG terms</a:t>
            </a:r>
            <a:endParaRPr lang="en-US" sz="1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89248" y="3825914"/>
            <a:ext cx="1594520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from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DVB standard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ETSI EN 300 468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0363" y="3230991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/>
            </a:r>
            <a:br>
              <a:rPr lang="en-US" sz="1100" b="1" dirty="0" smtClean="0">
                <a:solidFill>
                  <a:schemeClr val="tx1"/>
                </a:solidFill>
              </a:rPr>
            </a:b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8355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7088355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6224259" y="3060084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6224259" y="2872452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0" name="TextBox 13"/>
          <p:cNvSpPr txBox="1"/>
          <p:nvPr/>
        </p:nvSpPr>
        <p:spPr>
          <a:xfrm>
            <a:off x="8044196" y="3166083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Event</a:t>
            </a:r>
            <a:br>
              <a:rPr lang="en-US" sz="1050" b="1" dirty="0" smtClean="0"/>
            </a:br>
            <a:r>
              <a:rPr lang="en-US" sz="1050" b="1" dirty="0" smtClean="0"/>
              <a:t>Information</a:t>
            </a:r>
            <a:endParaRPr lang="en-US" sz="1050" b="1" dirty="0"/>
          </a:p>
        </p:txBody>
      </p:sp>
      <p:sp>
        <p:nvSpPr>
          <p:cNvPr id="21" name="Rectangle 20"/>
          <p:cNvSpPr/>
          <p:nvPr/>
        </p:nvSpPr>
        <p:spPr>
          <a:xfrm>
            <a:off x="5205410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5205410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5205410" y="3943282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17"/>
          <p:cNvSpPr txBox="1"/>
          <p:nvPr/>
        </p:nvSpPr>
        <p:spPr>
          <a:xfrm>
            <a:off x="5205410" y="374862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6654036" y="3946923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TOT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6654036" y="375227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7" name="TextBox 20"/>
          <p:cNvSpPr txBox="1"/>
          <p:nvPr/>
        </p:nvSpPr>
        <p:spPr>
          <a:xfrm>
            <a:off x="8044196" y="3974018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Time &amp; date</a:t>
            </a:r>
            <a:endParaRPr lang="en-US" sz="1050" b="1" dirty="0"/>
          </a:p>
        </p:txBody>
      </p:sp>
      <p:sp>
        <p:nvSpPr>
          <p:cNvPr id="28" name="Rectangle 27"/>
          <p:cNvSpPr/>
          <p:nvPr/>
        </p:nvSpPr>
        <p:spPr>
          <a:xfrm>
            <a:off x="6654036" y="4494756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RST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6654036" y="429083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19</a:t>
            </a:r>
            <a:endParaRPr lang="en-US" sz="800" b="1" dirty="0"/>
          </a:p>
        </p:txBody>
      </p:sp>
      <p:sp>
        <p:nvSpPr>
          <p:cNvPr id="30" name="TextBox 23"/>
          <p:cNvSpPr txBox="1"/>
          <p:nvPr/>
        </p:nvSpPr>
        <p:spPr>
          <a:xfrm>
            <a:off x="8044196" y="4515966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Running Status</a:t>
            </a:r>
            <a:endParaRPr lang="en-US" sz="1050" b="1" dirty="0"/>
          </a:p>
        </p:txBody>
      </p:sp>
      <p:sp>
        <p:nvSpPr>
          <p:cNvPr id="31" name="Rectangle 30"/>
          <p:cNvSpPr/>
          <p:nvPr/>
        </p:nvSpPr>
        <p:spPr>
          <a:xfrm>
            <a:off x="5205410" y="2414588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</p:txBody>
      </p:sp>
      <p:sp>
        <p:nvSpPr>
          <p:cNvPr id="32" name="TextBox 25"/>
          <p:cNvSpPr txBox="1"/>
          <p:nvPr/>
        </p:nvSpPr>
        <p:spPr>
          <a:xfrm>
            <a:off x="5205410" y="222649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6654036" y="241822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6654036" y="2230138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5" name="TextBox 28"/>
          <p:cNvSpPr txBox="1"/>
          <p:nvPr/>
        </p:nvSpPr>
        <p:spPr>
          <a:xfrm>
            <a:off x="8044196" y="240409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Service Description</a:t>
            </a:r>
            <a:endParaRPr lang="en-US" sz="1050" b="1" dirty="0"/>
          </a:p>
        </p:txBody>
      </p:sp>
      <p:sp>
        <p:nvSpPr>
          <p:cNvPr id="36" name="Rectangle 35"/>
          <p:cNvSpPr/>
          <p:nvPr/>
        </p:nvSpPr>
        <p:spPr>
          <a:xfrm>
            <a:off x="6654036" y="183239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6654036" y="165766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8" name="TextBox 31"/>
          <p:cNvSpPr txBox="1"/>
          <p:nvPr/>
        </p:nvSpPr>
        <p:spPr>
          <a:xfrm>
            <a:off x="8044196" y="181826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Bouquet Association</a:t>
            </a:r>
            <a:endParaRPr lang="en-US" sz="1050" b="1" dirty="0"/>
          </a:p>
        </p:txBody>
      </p:sp>
      <p:sp>
        <p:nvSpPr>
          <p:cNvPr id="39" name="Rectangle 38"/>
          <p:cNvSpPr/>
          <p:nvPr/>
        </p:nvSpPr>
        <p:spPr>
          <a:xfrm>
            <a:off x="5205410" y="1093309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Network</a:t>
            </a:r>
          </a:p>
        </p:txBody>
      </p:sp>
      <p:sp>
        <p:nvSpPr>
          <p:cNvPr id="40" name="TextBox 33"/>
          <p:cNvSpPr txBox="1"/>
          <p:nvPr/>
        </p:nvSpPr>
        <p:spPr>
          <a:xfrm>
            <a:off x="5205410" y="903019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6654036" y="1096950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</a:t>
            </a:r>
            <a:br>
              <a:rPr lang="en-US" sz="8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2" name="TextBox 35"/>
          <p:cNvSpPr txBox="1"/>
          <p:nvPr/>
        </p:nvSpPr>
        <p:spPr>
          <a:xfrm>
            <a:off x="6654036" y="906660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3" name="TextBox 36"/>
          <p:cNvSpPr txBox="1"/>
          <p:nvPr/>
        </p:nvSpPr>
        <p:spPr>
          <a:xfrm>
            <a:off x="8044196" y="1135534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Network Information</a:t>
            </a:r>
            <a:endParaRPr lang="en-US" sz="1050" b="1" dirty="0"/>
          </a:p>
        </p:txBody>
      </p:sp>
      <p:sp>
        <p:nvSpPr>
          <p:cNvPr id="44" name="Rectangle 43"/>
          <p:cNvSpPr/>
          <p:nvPr/>
        </p:nvSpPr>
        <p:spPr>
          <a:xfrm>
            <a:off x="4000209" y="145565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000209" y="1261952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0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4000209" y="216956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4000209" y="196778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4000209" y="290689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PMT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00209" y="3936202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TSDT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50" name="TextBox 46"/>
          <p:cNvSpPr txBox="1"/>
          <p:nvPr/>
        </p:nvSpPr>
        <p:spPr>
          <a:xfrm>
            <a:off x="4000209" y="374811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</a:t>
            </a:r>
            <a:endParaRPr lang="en-US" sz="800" b="1" dirty="0"/>
          </a:p>
        </p:txBody>
      </p:sp>
      <p:cxnSp>
        <p:nvCxnSpPr>
          <p:cNvPr id="51" name="Straight Arrow Connector 94"/>
          <p:cNvCxnSpPr/>
          <p:nvPr/>
        </p:nvCxnSpPr>
        <p:spPr>
          <a:xfrm rot="10800000" flipV="1">
            <a:off x="3987393" y="150135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PAT : Program Association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0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« services » in the TS, </a:t>
            </a:r>
            <a:r>
              <a:rPr lang="en-US" dirty="0" err="1"/>
              <a:t>ie</a:t>
            </a:r>
            <a:r>
              <a:rPr lang="en-US" dirty="0"/>
              <a:t>. TV channels or data channels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id and PMT PID</a:t>
            </a:r>
          </a:p>
          <a:p>
            <a:r>
              <a:rPr lang="en-US" dirty="0"/>
              <a:t>PMT : Program Map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one service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elementary streams in the service</a:t>
            </a:r>
          </a:p>
          <a:p>
            <a:pPr lvl="2"/>
            <a:r>
              <a:rPr lang="en-US" dirty="0"/>
              <a:t>PID, type (audio, video, etc.), additional info using a list of descriptors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ECM streams for this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CAT : Conditional Access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1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EMM streams on this TS</a:t>
            </a:r>
          </a:p>
          <a:p>
            <a:pPr lvl="1"/>
            <a:r>
              <a:rPr lang="en-US" dirty="0"/>
              <a:t>CAT not present when no EMM on </a:t>
            </a:r>
            <a:r>
              <a:rPr lang="en-US" dirty="0" smtClean="0"/>
              <a:t>TS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MPEG-defined PSI</a:t>
            </a:r>
          </a:p>
        </p:txBody>
      </p:sp>
    </p:spTree>
    <p:extLst>
      <p:ext uri="{BB962C8B-B14F-4D97-AF65-F5344CB8AC3E}">
        <p14:creationId xmlns:p14="http://schemas.microsoft.com/office/powerpoint/2010/main" val="2417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SDT : Service Description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the services in a 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names and ancillary services</a:t>
            </a:r>
          </a:p>
          <a:p>
            <a:r>
              <a:rPr lang="en-US" dirty="0"/>
              <a:t>BAT : Bouquet Association Table</a:t>
            </a:r>
          </a:p>
          <a:p>
            <a:pPr lvl="1"/>
            <a:r>
              <a:rPr lang="en-US" dirty="0" smtClean="0"/>
              <a:t>commercial </a:t>
            </a:r>
            <a:r>
              <a:rPr lang="en-US" dirty="0"/>
              <a:t>operator description and services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commercial operators may sell the same services</a:t>
            </a:r>
          </a:p>
          <a:p>
            <a:r>
              <a:rPr lang="en-US" dirty="0"/>
              <a:t>NIT : Network Information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a network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« actual » network or « other » network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TS in this network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with frequency and tuning parameters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fast network scanning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services in each TS</a:t>
            </a:r>
          </a:p>
          <a:p>
            <a:pPr lvl="2"/>
            <a:r>
              <a:rPr lang="en-US" dirty="0" smtClean="0"/>
              <a:t>service </a:t>
            </a:r>
            <a:r>
              <a:rPr lang="en-US" dirty="0"/>
              <a:t>ids and « logical channel number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(1/2)</a:t>
            </a:r>
          </a:p>
        </p:txBody>
      </p:sp>
    </p:spTree>
    <p:extLst>
      <p:ext uri="{BB962C8B-B14F-4D97-AF65-F5344CB8AC3E}">
        <p14:creationId xmlns:p14="http://schemas.microsoft.com/office/powerpoint/2010/main" val="13001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742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EIT : Event Information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events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/>
              <a:t>EIT « present / following »</a:t>
            </a:r>
          </a:p>
          <a:p>
            <a:pPr lvl="2"/>
            <a:r>
              <a:rPr lang="en-US" dirty="0" smtClean="0"/>
              <a:t>short </a:t>
            </a:r>
            <a:r>
              <a:rPr lang="en-US" dirty="0"/>
              <a:t>description of current and next event on each service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information banner on screen</a:t>
            </a:r>
          </a:p>
          <a:p>
            <a:pPr lvl="1"/>
            <a:r>
              <a:rPr lang="en-US" dirty="0"/>
              <a:t>EIT « schedule »</a:t>
            </a:r>
          </a:p>
          <a:p>
            <a:pPr lvl="2"/>
            <a:r>
              <a:rPr lang="en-US" dirty="0" smtClean="0"/>
              <a:t>long </a:t>
            </a:r>
            <a:r>
              <a:rPr lang="en-US" dirty="0"/>
              <a:t>description of all events in the forthcoming days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the EPG</a:t>
            </a:r>
          </a:p>
          <a:p>
            <a:pPr lvl="2"/>
            <a:r>
              <a:rPr lang="en-US" dirty="0" smtClean="0"/>
              <a:t>optional</a:t>
            </a:r>
            <a:r>
              <a:rPr lang="en-US" dirty="0"/>
              <a:t>, depends on operator’s good will and bandwidth availability</a:t>
            </a:r>
          </a:p>
          <a:p>
            <a:pPr lvl="2"/>
            <a:r>
              <a:rPr lang="en-US" dirty="0" smtClean="0"/>
              <a:t>complete </a:t>
            </a:r>
            <a:r>
              <a:rPr lang="en-US" dirty="0"/>
              <a:t>7-day EPG for a large operator uses several </a:t>
            </a:r>
            <a:r>
              <a:rPr lang="en-US" dirty="0" smtClean="0"/>
              <a:t>Mb/s</a:t>
            </a:r>
          </a:p>
          <a:p>
            <a:pPr lvl="2"/>
            <a:r>
              <a:rPr lang="en-US" dirty="0" smtClean="0"/>
              <a:t>sparse EIT schedule sections, rarely complete tables</a:t>
            </a:r>
            <a:endParaRPr lang="en-US" dirty="0"/>
          </a:p>
          <a:p>
            <a:r>
              <a:rPr lang="en-US" dirty="0"/>
              <a:t>TDT / TOT : Time and Date Table / Time Offset Table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date and time, UTC (TDT) and local offset by region (TOT)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synchronize STB system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one table every 10 to 30 seconds </a:t>
            </a: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(2/2)</a:t>
            </a:r>
          </a:p>
        </p:txBody>
      </p:sp>
    </p:spTree>
    <p:extLst>
      <p:ext uri="{BB962C8B-B14F-4D97-AF65-F5344CB8AC3E}">
        <p14:creationId xmlns:p14="http://schemas.microsoft.com/office/powerpoint/2010/main" val="40550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streams</a:t>
            </a:r>
          </a:p>
          <a:p>
            <a:pPr lvl="1"/>
            <a:r>
              <a:rPr lang="en-US" dirty="0" smtClean="0"/>
              <a:t>packets, sections, tables, PES, </a:t>
            </a:r>
            <a:r>
              <a:rPr lang="en-US" dirty="0" err="1" smtClean="0"/>
              <a:t>demux</a:t>
            </a:r>
            <a:endParaRPr lang="en-US" dirty="0" smtClean="0"/>
          </a:p>
          <a:p>
            <a:r>
              <a:rPr lang="en-US" dirty="0" smtClean="0"/>
              <a:t>DVB SimulCrypt</a:t>
            </a:r>
          </a:p>
          <a:p>
            <a:pPr lvl="1"/>
            <a:r>
              <a:rPr lang="en-US" dirty="0" smtClean="0"/>
              <a:t>architecture, synchronization, ECM, EMM, scrambling</a:t>
            </a:r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MPEG, DVB, others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network, several conditional access systems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DVB SimulCrypt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 : Conditional Access System</a:t>
            </a:r>
          </a:p>
          <a:p>
            <a:r>
              <a:rPr lang="en-US" dirty="0" smtClean="0"/>
              <a:t>CW : Control Word</a:t>
            </a:r>
          </a:p>
          <a:p>
            <a:pPr lvl="1"/>
            <a:r>
              <a:rPr lang="en-US" dirty="0" smtClean="0"/>
              <a:t>content encryption key for video &amp; audio</a:t>
            </a:r>
          </a:p>
          <a:p>
            <a:r>
              <a:rPr lang="en-US" dirty="0" smtClean="0"/>
              <a:t>EMM : Entitlement Management Message</a:t>
            </a:r>
          </a:p>
          <a:p>
            <a:pPr lvl="1"/>
            <a:r>
              <a:rPr lang="en-US" dirty="0" smtClean="0"/>
              <a:t>CAS-specific message to manage rights, smartcards, subscribers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to some identified set of subscribers, possibly only one</a:t>
            </a:r>
          </a:p>
          <a:p>
            <a:r>
              <a:rPr lang="en-US" dirty="0"/>
              <a:t>ECM : Entitlement Control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CAS-specific message to control a scrambled service</a:t>
            </a:r>
          </a:p>
          <a:p>
            <a:pPr lvl="1"/>
            <a:r>
              <a:rPr lang="en-US" dirty="0" smtClean="0"/>
              <a:t>sent to everyone willing to watch the service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</p:spTree>
    <p:extLst>
      <p:ext uri="{BB962C8B-B14F-4D97-AF65-F5344CB8AC3E}">
        <p14:creationId xmlns:p14="http://schemas.microsoft.com/office/powerpoint/2010/main" val="39230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022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Enforce coexistence of multiple CAS to protect the same content</a:t>
            </a:r>
          </a:p>
          <a:p>
            <a:pPr lvl="1"/>
            <a:r>
              <a:rPr lang="en-US" dirty="0"/>
              <a:t>DVB-defined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Use-cases</a:t>
            </a:r>
            <a:endParaRPr lang="en-US" dirty="0"/>
          </a:p>
          <a:p>
            <a:pPr lvl="1"/>
            <a:r>
              <a:rPr lang="en-US" dirty="0"/>
              <a:t>one broadcast operator, multiple commercial operators</a:t>
            </a:r>
          </a:p>
          <a:p>
            <a:pPr lvl="1"/>
            <a:r>
              <a:rPr lang="en-US" dirty="0"/>
              <a:t>transition between CAS </a:t>
            </a:r>
            <a:r>
              <a:rPr lang="en-US" dirty="0" smtClean="0"/>
              <a:t>generations</a:t>
            </a:r>
            <a:endParaRPr lang="en-US" dirty="0"/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common scrambling</a:t>
            </a:r>
          </a:p>
          <a:p>
            <a:pPr lvl="1"/>
            <a:r>
              <a:rPr lang="en-US" dirty="0"/>
              <a:t>multiple EMM and ECM streams with standard signalization</a:t>
            </a:r>
          </a:p>
          <a:p>
            <a:r>
              <a:rPr lang="en-US" dirty="0"/>
              <a:t>Head-end</a:t>
            </a:r>
          </a:p>
          <a:p>
            <a:pPr lvl="1"/>
            <a:r>
              <a:rPr lang="en-US" dirty="0"/>
              <a:t>complex architecture</a:t>
            </a:r>
          </a:p>
          <a:p>
            <a:pPr lvl="1"/>
            <a:r>
              <a:rPr lang="en-US" dirty="0"/>
              <a:t>multiple CAS equipment</a:t>
            </a:r>
          </a:p>
          <a:p>
            <a:pPr lvl="1"/>
            <a:r>
              <a:rPr lang="en-US" dirty="0"/>
              <a:t>common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</p:spTree>
    <p:extLst>
      <p:ext uri="{BB962C8B-B14F-4D97-AF65-F5344CB8AC3E}">
        <p14:creationId xmlns:p14="http://schemas.microsoft.com/office/powerpoint/2010/main" val="38287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 diagram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15566"/>
            <a:ext cx="4651164" cy="41189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2605704"/>
            <a:ext cx="1594520" cy="7386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Extracted from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DVB standard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ETSI TS 103 197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2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Interface between two worlds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« MUX system » vendor</a:t>
            </a:r>
          </a:p>
          <a:p>
            <a:pPr lvl="2"/>
            <a:r>
              <a:rPr lang="en-US" dirty="0" smtClean="0"/>
              <a:t>yellow </a:t>
            </a:r>
            <a:r>
              <a:rPr lang="en-US" dirty="0"/>
              <a:t>components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CAS vendors</a:t>
            </a:r>
          </a:p>
          <a:p>
            <a:pPr lvl="2"/>
            <a:r>
              <a:rPr lang="en-US" dirty="0" smtClean="0"/>
              <a:t>blue </a:t>
            </a:r>
            <a:r>
              <a:rPr lang="en-US" dirty="0"/>
              <a:t>components</a:t>
            </a:r>
          </a:p>
          <a:p>
            <a:r>
              <a:rPr lang="en-US" dirty="0"/>
              <a:t>DVB SimulCrypt protocols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between components of distinct worlds</a:t>
            </a:r>
          </a:p>
          <a:p>
            <a:pPr lvl="1"/>
            <a:r>
              <a:rPr lang="en-US" dirty="0" smtClean="0"/>
              <a:t>protocols </a:t>
            </a:r>
            <a:r>
              <a:rPr lang="en-US" dirty="0"/>
              <a:t>within the same world are not specified</a:t>
            </a:r>
          </a:p>
          <a:p>
            <a:pPr lvl="2"/>
            <a:r>
              <a:rPr lang="en-US" dirty="0" smtClean="0"/>
              <a:t>proprietary</a:t>
            </a:r>
            <a:r>
              <a:rPr lang="en-US" dirty="0"/>
              <a:t>, vendor specific</a:t>
            </a:r>
          </a:p>
          <a:p>
            <a:pPr lvl="1"/>
            <a:r>
              <a:rPr lang="en-US" dirty="0" smtClean="0"/>
              <a:t>consistent </a:t>
            </a:r>
            <a:r>
              <a:rPr lang="en-US" dirty="0"/>
              <a:t>nested </a:t>
            </a:r>
            <a:r>
              <a:rPr lang="en-US" dirty="0" smtClean="0"/>
              <a:t>tag-length-value (TLV) structures</a:t>
            </a:r>
            <a:endParaRPr lang="en-US" dirty="0"/>
          </a:p>
          <a:p>
            <a:pPr lvl="2"/>
            <a:r>
              <a:rPr lang="en-US" dirty="0" smtClean="0"/>
              <a:t>using </a:t>
            </a:r>
            <a:r>
              <a:rPr lang="en-US" dirty="0"/>
              <a:t>logical « channels » and « streams »</a:t>
            </a:r>
          </a:p>
          <a:p>
            <a:pPr lvl="2"/>
            <a:r>
              <a:rPr lang="en-US" dirty="0" smtClean="0"/>
              <a:t>except </a:t>
            </a:r>
            <a:r>
              <a:rPr lang="en-US" dirty="0"/>
              <a:t>ACG </a:t>
            </a:r>
            <a:r>
              <a:rPr lang="en-US" dirty="0">
                <a:sym typeface="Wingdings" panose="05000000000000000000" pitchFamily="2" charset="2"/>
              </a:rPr>
              <a:t> EIS protocol (</a:t>
            </a:r>
            <a:r>
              <a:rPr lang="en-US" dirty="0"/>
              <a:t>XML protocol)</a:t>
            </a:r>
          </a:p>
          <a:p>
            <a:pPr lvl="1"/>
            <a:r>
              <a:rPr lang="en-US" dirty="0"/>
              <a:t>EIS </a:t>
            </a:r>
            <a:r>
              <a:rPr lang="en-US" dirty="0">
                <a:sym typeface="Wingdings" panose="05000000000000000000" pitchFamily="2" charset="2"/>
              </a:rPr>
              <a:t> SCS protocol is specified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so </a:t>
            </a:r>
            <a:r>
              <a:rPr lang="en-US" dirty="0">
                <a:sym typeface="Wingdings" panose="05000000000000000000" pitchFamily="2" charset="2"/>
              </a:rPr>
              <a:t>that EIS and SCS may in fact come from distinct </a:t>
            </a:r>
            <a:r>
              <a:rPr lang="en-US" dirty="0" smtClean="0">
                <a:sym typeface="Wingdings" panose="05000000000000000000" pitchFamily="2" charset="2"/>
              </a:rPr>
              <a:t>vendors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TSDuck plugins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scrambler</a:t>
            </a:r>
            <a:r>
              <a:rPr lang="en-US" dirty="0" smtClean="0">
                <a:sym typeface="Wingdings" panose="05000000000000000000" pitchFamily="2" charset="2"/>
              </a:rPr>
              <a:t> interacts with any standard ECMG</a:t>
            </a:r>
          </a:p>
          <a:p>
            <a:pPr lvl="1"/>
            <a:r>
              <a:rPr lang="en-US" i="1" dirty="0" err="1" smtClean="0">
                <a:sym typeface="Wingdings" panose="05000000000000000000" pitchFamily="2" charset="2"/>
              </a:rPr>
              <a:t>datainject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interacts </a:t>
            </a:r>
            <a:r>
              <a:rPr lang="en-US" dirty="0">
                <a:sym typeface="Wingdings" panose="05000000000000000000" pitchFamily="2" charset="2"/>
              </a:rPr>
              <a:t>with any standard </a:t>
            </a:r>
            <a:r>
              <a:rPr lang="en-US" dirty="0" smtClean="0">
                <a:sym typeface="Wingdings" panose="05000000000000000000" pitchFamily="2" charset="2"/>
              </a:rPr>
              <a:t>EMMG or PDG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75606"/>
            <a:ext cx="3234429" cy="23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CAT of the TS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 system id, EMM PID</a:t>
            </a:r>
          </a:p>
          <a:p>
            <a:pPr lvl="2"/>
            <a:r>
              <a:rPr lang="en-US" dirty="0" err="1"/>
              <a:t>CA_system_id</a:t>
            </a:r>
            <a:r>
              <a:rPr lang="en-US" dirty="0"/>
              <a:t> are allocated by DVB</a:t>
            </a:r>
          </a:p>
          <a:p>
            <a:pPr lvl="2"/>
            <a:r>
              <a:rPr lang="en-US" dirty="0"/>
              <a:t>http://www.dvbservices.com/identifiers/ca_system_id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r>
              <a:rPr lang="en-US" dirty="0"/>
              <a:t>Number of EMM streams is CAS-specific</a:t>
            </a:r>
          </a:p>
          <a:p>
            <a:pPr lvl="1"/>
            <a:r>
              <a:rPr lang="en-US" dirty="0" smtClean="0"/>
              <a:t>for instance, one </a:t>
            </a:r>
            <a:r>
              <a:rPr lang="en-US" dirty="0"/>
              <a:t>EMM stream </a:t>
            </a:r>
            <a:r>
              <a:rPr lang="en-US" dirty="0" smtClean="0"/>
              <a:t>may contain </a:t>
            </a:r>
            <a:r>
              <a:rPr lang="en-US" dirty="0"/>
              <a:t>all EMM’s for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operator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EMM </a:t>
            </a:r>
            <a:r>
              <a:rPr lang="en-US" dirty="0" smtClean="0"/>
              <a:t>type (e.g. individual, group, global)</a:t>
            </a:r>
          </a:p>
          <a:p>
            <a:pPr lvl="2"/>
            <a:r>
              <a:rPr lang="en-US" dirty="0" smtClean="0"/>
              <a:t>or any other configuration</a:t>
            </a:r>
            <a:endParaRPr lang="en-US" dirty="0"/>
          </a:p>
          <a:p>
            <a:pPr lvl="2"/>
            <a:r>
              <a:rPr lang="en-US" dirty="0" smtClean="0"/>
              <a:t>when they exist, operator </a:t>
            </a:r>
            <a:r>
              <a:rPr lang="en-US" dirty="0"/>
              <a:t>id </a:t>
            </a:r>
            <a:r>
              <a:rPr lang="en-US" dirty="0" smtClean="0"/>
              <a:t>and EMM types are </a:t>
            </a:r>
            <a:r>
              <a:rPr lang="en-US" dirty="0"/>
              <a:t>CAS-specific </a:t>
            </a:r>
            <a:r>
              <a:rPr lang="en-US" dirty="0" smtClean="0"/>
              <a:t>concepts</a:t>
            </a:r>
            <a:endParaRPr lang="en-US" dirty="0"/>
          </a:p>
          <a:p>
            <a:pPr lvl="2"/>
            <a:r>
              <a:rPr lang="en-US" dirty="0" smtClean="0"/>
              <a:t>they are usually identified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private part </a:t>
            </a:r>
            <a:r>
              <a:rPr lang="en-US" dirty="0" smtClean="0"/>
              <a:t> of the </a:t>
            </a:r>
            <a:r>
              <a:rPr lang="en-US" dirty="0" err="1" smtClean="0"/>
              <a:t>CA_descriptor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24823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ECM usually transports </a:t>
            </a:r>
            <a:r>
              <a:rPr lang="en-US" dirty="0"/>
              <a:t>a CW pair and access criteria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or more audio or video streams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CAS</a:t>
            </a:r>
          </a:p>
          <a:p>
            <a:r>
              <a:rPr lang="en-US" dirty="0"/>
              <a:t>Each service (</a:t>
            </a:r>
            <a:r>
              <a:rPr lang="en-US" dirty="0" smtClean="0"/>
              <a:t>i.e</a:t>
            </a:r>
            <a:r>
              <a:rPr lang="en-US" dirty="0"/>
              <a:t>. channel) has dedicated ECM streams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CAS</a:t>
            </a:r>
          </a:p>
          <a:p>
            <a:pPr lvl="2"/>
            <a:r>
              <a:rPr lang="en-US" dirty="0" smtClean="0"/>
              <a:t>base </a:t>
            </a:r>
            <a:r>
              <a:rPr lang="en-US" dirty="0"/>
              <a:t>mechanism for DVB SimulCrypt</a:t>
            </a:r>
          </a:p>
          <a:p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audio or video elementary streams scrambled with the same CW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are usually not scrambled in practice (but could be in theory)</a:t>
            </a:r>
          </a:p>
          <a:p>
            <a:pPr lvl="1"/>
            <a:r>
              <a:rPr lang="en-US" dirty="0" smtClean="0"/>
              <a:t>usually</a:t>
            </a:r>
            <a:r>
              <a:rPr lang="en-US" dirty="0"/>
              <a:t>, all audio and video streams of a service are in the same scrambling group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rare cases, audio and video streams are scrambled with distinct </a:t>
            </a:r>
            <a:r>
              <a:rPr lang="en-US" dirty="0" smtClean="0"/>
              <a:t>CW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broadcast</a:t>
            </a:r>
          </a:p>
        </p:txBody>
      </p:sp>
    </p:spTree>
    <p:extLst>
      <p:ext uri="{BB962C8B-B14F-4D97-AF65-F5344CB8AC3E}">
        <p14:creationId xmlns:p14="http://schemas.microsoft.com/office/powerpoint/2010/main" val="34794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PMT of the service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 smtClean="0"/>
              <a:t>CA_descriptor</a:t>
            </a:r>
            <a:r>
              <a:rPr lang="en-US" dirty="0" smtClean="0"/>
              <a:t> : </a:t>
            </a:r>
            <a:r>
              <a:rPr lang="en-US" dirty="0"/>
              <a:t>CA system id, ECM PID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as EMM signalization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pPr lvl="2"/>
            <a:r>
              <a:rPr lang="en-US" dirty="0" err="1"/>
              <a:t>CA_descriptor</a:t>
            </a:r>
            <a:r>
              <a:rPr lang="en-US" dirty="0"/>
              <a:t> private part is usually different in CAT (EMM) and PMT (ECM)</a:t>
            </a:r>
          </a:p>
          <a:p>
            <a:pPr lvl="2"/>
            <a:r>
              <a:rPr lang="en-US" dirty="0" smtClean="0"/>
              <a:t>sample content : operator id, public </a:t>
            </a:r>
            <a:r>
              <a:rPr lang="en-US" dirty="0"/>
              <a:t>subset of access criteria</a:t>
            </a:r>
          </a:p>
          <a:p>
            <a:r>
              <a:rPr lang="en-US" dirty="0"/>
              <a:t>Two possible positions for </a:t>
            </a:r>
            <a:r>
              <a:rPr lang="en-US" dirty="0" err="1"/>
              <a:t>CA_descriptors</a:t>
            </a:r>
            <a:r>
              <a:rPr lang="en-US" dirty="0"/>
              <a:t> in PMT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program level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if one single scrambling group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stream level</a:t>
            </a:r>
          </a:p>
          <a:p>
            <a:pPr lvl="2"/>
            <a:r>
              <a:rPr lang="en-US" dirty="0" smtClean="0"/>
              <a:t>mandatory </a:t>
            </a:r>
            <a:r>
              <a:rPr lang="en-US" dirty="0"/>
              <a:t>if different ES use different CW</a:t>
            </a:r>
          </a:p>
          <a:p>
            <a:pPr lvl="2"/>
            <a:r>
              <a:rPr lang="en-US" dirty="0" smtClean="0"/>
              <a:t>take </a:t>
            </a:r>
            <a:r>
              <a:rPr lang="en-US" dirty="0"/>
              <a:t>precedence over program level if both are used for same </a:t>
            </a:r>
            <a:r>
              <a:rPr lang="en-US" dirty="0" err="1" smtClean="0"/>
              <a:t>CA_system_id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4844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During one crypto-period (CP) number N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10 seconds</a:t>
            </a:r>
          </a:p>
          <a:p>
            <a:pPr lvl="1"/>
            <a:r>
              <a:rPr lang="en-US" dirty="0" smtClean="0"/>
              <a:t>scrambling </a:t>
            </a:r>
            <a:r>
              <a:rPr lang="en-US" dirty="0"/>
              <a:t>using same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</a:p>
          <a:p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carries 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initial </a:t>
            </a:r>
            <a:r>
              <a:rPr lang="en-US" dirty="0"/>
              <a:t>ECM broadcast delayed from start of CP (CAS specific)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</a:t>
            </a:r>
            <a:r>
              <a:rPr lang="en-US" dirty="0"/>
              <a:t>s repeated several times during CP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(typically 10 ECM/s)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first </a:t>
            </a: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is missed, the descrambler already knows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anyway</a:t>
            </a:r>
          </a:p>
          <a:p>
            <a:r>
              <a:rPr lang="en-US" dirty="0" smtClean="0"/>
              <a:t>The CA software </a:t>
            </a:r>
            <a:r>
              <a:rPr lang="en-US" dirty="0"/>
              <a:t>configures the descrambler with both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either </a:t>
            </a:r>
            <a:r>
              <a:rPr lang="en-US" dirty="0">
                <a:sym typeface="Wingdings" panose="05000000000000000000" pitchFamily="2" charset="2"/>
              </a:rPr>
              <a:t>N or N+1 is « even », the other one is « </a:t>
            </a:r>
            <a:r>
              <a:rPr lang="en-US" dirty="0" smtClean="0">
                <a:sym typeface="Wingdings" panose="05000000000000000000" pitchFamily="2" charset="2"/>
              </a:rPr>
              <a:t>odd</a:t>
            </a:r>
            <a:r>
              <a:rPr lang="en-US" dirty="0">
                <a:sym typeface="Wingdings" panose="05000000000000000000" pitchFamily="2" charset="2"/>
              </a:rPr>
              <a:t> »</a:t>
            </a:r>
          </a:p>
          <a:p>
            <a:r>
              <a:rPr lang="en-US" dirty="0"/>
              <a:t>TS packet header contains 2-bit </a:t>
            </a:r>
            <a:r>
              <a:rPr lang="en-US" i="1" dirty="0" err="1"/>
              <a:t>transport_scrambling_control</a:t>
            </a:r>
            <a:endParaRPr lang="en-US" i="1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by the descrambler to select the appropriate CW</a:t>
            </a:r>
          </a:p>
          <a:p>
            <a:pPr lvl="2"/>
            <a:r>
              <a:rPr lang="en-US" dirty="0"/>
              <a:t>00 : clear, do not descramble (MPEG-defined: ISO 13818-1)</a:t>
            </a:r>
          </a:p>
          <a:p>
            <a:pPr lvl="2"/>
            <a:r>
              <a:rPr lang="en-US" dirty="0"/>
              <a:t>10 : use even CW (DVB-defined: ETR 289)</a:t>
            </a:r>
          </a:p>
          <a:p>
            <a:pPr lvl="2"/>
            <a:r>
              <a:rPr lang="en-US" dirty="0"/>
              <a:t>11 : use odd CW (DVB-defined: ETR 289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Implemented in TSDuck plugin </a:t>
            </a:r>
            <a:r>
              <a:rPr lang="en-US" i="1" dirty="0" smtClean="0"/>
              <a:t>scrambler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</a:t>
            </a:r>
            <a:r>
              <a:rPr lang="en-US" dirty="0" smtClean="0"/>
              <a:t>synchronization 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28279" y="1001779"/>
            <a:ext cx="6320185" cy="1209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Based on crypto-period (CP) number</a:t>
            </a:r>
          </a:p>
          <a:p>
            <a:pPr lvl="1"/>
            <a:r>
              <a:rPr lang="en-US" dirty="0"/>
              <a:t>CP numbers </a:t>
            </a:r>
            <a:r>
              <a:rPr lang="en-US" dirty="0" smtClean="0"/>
              <a:t>are sequentially </a:t>
            </a:r>
            <a:r>
              <a:rPr lang="en-US" dirty="0"/>
              <a:t>allocated by SCS</a:t>
            </a:r>
          </a:p>
          <a:p>
            <a:pPr lvl="1"/>
            <a:r>
              <a:rPr lang="en-US" dirty="0" smtClean="0"/>
              <a:t>the full </a:t>
            </a:r>
            <a:r>
              <a:rPr lang="en-US" dirty="0"/>
              <a:t>CP number stays on head-end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parity is used in TS packets and </a:t>
            </a:r>
            <a:r>
              <a:rPr lang="en-US" dirty="0" smtClean="0"/>
              <a:t>ECM’s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</a:t>
            </a:r>
            <a:r>
              <a:rPr lang="en-US" dirty="0" smtClean="0"/>
              <a:t>: head-end view</a:t>
            </a:r>
            <a:endParaRPr lang="en-US" dirty="0"/>
          </a:p>
        </p:txBody>
      </p:sp>
      <p:cxnSp>
        <p:nvCxnSpPr>
          <p:cNvPr id="4" name="Elbow Connector 48"/>
          <p:cNvCxnSpPr>
            <a:stCxn id="37" idx="3"/>
          </p:cNvCxnSpPr>
          <p:nvPr/>
        </p:nvCxnSpPr>
        <p:spPr>
          <a:xfrm flipV="1">
            <a:off x="5641472" y="4308016"/>
            <a:ext cx="1096394" cy="359546"/>
          </a:xfrm>
          <a:prstGeom prst="bentConnector3">
            <a:avLst>
              <a:gd name="adj1" fmla="val 100355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5"/>
          <p:cNvSpPr/>
          <p:nvPr/>
        </p:nvSpPr>
        <p:spPr>
          <a:xfrm>
            <a:off x="4056496" y="254317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MUX / Scrambler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4056496" y="3951280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ECMG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9"/>
          <p:cNvCxnSpPr>
            <a:endCxn id="5" idx="1"/>
          </p:cNvCxnSpPr>
          <p:nvPr/>
        </p:nvCxnSpPr>
        <p:spPr>
          <a:xfrm flipV="1">
            <a:off x="2339752" y="2786382"/>
            <a:ext cx="1716744" cy="766022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0"/>
          <p:cNvCxnSpPr>
            <a:endCxn id="6" idx="1"/>
          </p:cNvCxnSpPr>
          <p:nvPr/>
        </p:nvCxnSpPr>
        <p:spPr>
          <a:xfrm>
            <a:off x="2339752" y="3756158"/>
            <a:ext cx="1716744" cy="43833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70105" y="2603975"/>
            <a:ext cx="2348406" cy="364812"/>
          </a:xfrm>
          <a:prstGeom prst="rect">
            <a:avLst/>
          </a:prstGeom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" name="Straight Arrow Connector 15"/>
          <p:cNvCxnSpPr>
            <a:stCxn id="5" idx="3"/>
            <a:endCxn id="9" idx="1"/>
          </p:cNvCxnSpPr>
          <p:nvPr/>
        </p:nvCxnSpPr>
        <p:spPr>
          <a:xfrm flipV="1">
            <a:off x="5087504" y="2786381"/>
            <a:ext cx="1082601" cy="1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8"/>
          <p:cNvSpPr txBox="1"/>
          <p:nvPr/>
        </p:nvSpPr>
        <p:spPr>
          <a:xfrm>
            <a:off x="6122334" y="2338767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TS packet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0785" y="2664778"/>
            <a:ext cx="368460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6570972" y="2652384"/>
            <a:ext cx="21209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 </a:t>
            </a:r>
            <a:r>
              <a:rPr lang="en-US" sz="1050" i="1" dirty="0" smtClean="0"/>
              <a:t>transport_scrambling_control</a:t>
            </a:r>
            <a:endParaRPr lang="en-US" sz="1050" i="1" dirty="0"/>
          </a:p>
        </p:txBody>
      </p:sp>
      <p:sp>
        <p:nvSpPr>
          <p:cNvPr id="14" name="TextBox 23"/>
          <p:cNvSpPr txBox="1"/>
          <p:nvPr/>
        </p:nvSpPr>
        <p:spPr>
          <a:xfrm>
            <a:off x="6895907" y="3084603"/>
            <a:ext cx="1832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scrambled with « odd » CW</a:t>
            </a:r>
            <a:endParaRPr lang="en-US" sz="1050" i="1" dirty="0"/>
          </a:p>
        </p:txBody>
      </p:sp>
      <p:cxnSp>
        <p:nvCxnSpPr>
          <p:cNvPr id="15" name="Elbow Connector 25"/>
          <p:cNvCxnSpPr>
            <a:stCxn id="12" idx="2"/>
            <a:endCxn id="14" idx="1"/>
          </p:cNvCxnSpPr>
          <p:nvPr/>
        </p:nvCxnSpPr>
        <p:spPr>
          <a:xfrm rot="16200000" flipH="1">
            <a:off x="6508673" y="2824326"/>
            <a:ext cx="303577" cy="4708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0105" y="3932378"/>
            <a:ext cx="2348406" cy="532806"/>
          </a:xfrm>
          <a:prstGeom prst="rect">
            <a:avLst/>
          </a:prstGeom>
          <a:noFill/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27"/>
          <p:cNvSpPr txBox="1"/>
          <p:nvPr/>
        </p:nvSpPr>
        <p:spPr>
          <a:xfrm>
            <a:off x="6130960" y="3682232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7473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BB..BB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6222727" y="4062785"/>
            <a:ext cx="515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CW :</a:t>
            </a:r>
            <a:endParaRPr lang="en-US" sz="1050" i="1" dirty="0"/>
          </a:p>
        </p:txBody>
      </p:sp>
      <p:cxnSp>
        <p:nvCxnSpPr>
          <p:cNvPr id="20" name="Straight Arrow Connector 32"/>
          <p:cNvCxnSpPr>
            <a:stCxn id="6" idx="3"/>
            <a:endCxn id="16" idx="1"/>
          </p:cNvCxnSpPr>
          <p:nvPr/>
        </p:nvCxnSpPr>
        <p:spPr>
          <a:xfrm>
            <a:off x="5087504" y="4194509"/>
            <a:ext cx="1082601" cy="425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93157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AA..AA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36"/>
          <p:cNvSpPr txBox="1"/>
          <p:nvPr/>
        </p:nvSpPr>
        <p:spPr>
          <a:xfrm>
            <a:off x="6635411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even</a:t>
            </a:r>
            <a:endParaRPr lang="en-US" sz="1050" i="1" dirty="0"/>
          </a:p>
        </p:txBody>
      </p:sp>
      <p:sp>
        <p:nvSpPr>
          <p:cNvPr id="23" name="TextBox 37"/>
          <p:cNvSpPr txBox="1"/>
          <p:nvPr/>
        </p:nvSpPr>
        <p:spPr>
          <a:xfrm>
            <a:off x="7499507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odd</a:t>
            </a:r>
            <a:endParaRPr lang="en-US" sz="1050" i="1" dirty="0"/>
          </a:p>
        </p:txBody>
      </p:sp>
      <p:sp>
        <p:nvSpPr>
          <p:cNvPr id="24" name="TextBox 38"/>
          <p:cNvSpPr txBox="1"/>
          <p:nvPr/>
        </p:nvSpPr>
        <p:spPr>
          <a:xfrm>
            <a:off x="2278165" y="3969635"/>
            <a:ext cx="131739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</a:t>
            </a:r>
            <a:r>
              <a:rPr lang="en-US" sz="105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  165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  <a:p>
            <a:endParaRPr lang="en-US" sz="6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 =   166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BB..BB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2293122" y="2570733"/>
            <a:ext cx="1317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arity = odd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</p:txBody>
      </p:sp>
      <p:sp>
        <p:nvSpPr>
          <p:cNvPr id="26" name="Oval 40"/>
          <p:cNvSpPr/>
          <p:nvPr/>
        </p:nvSpPr>
        <p:spPr>
          <a:xfrm>
            <a:off x="3041699" y="416302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41"/>
          <p:cNvSpPr txBox="1"/>
          <p:nvPr/>
        </p:nvSpPr>
        <p:spPr>
          <a:xfrm>
            <a:off x="4431267" y="3507854"/>
            <a:ext cx="1145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odd</a:t>
            </a:r>
            <a:endParaRPr lang="en-US" sz="1050" i="1" dirty="0"/>
          </a:p>
        </p:txBody>
      </p:sp>
      <p:cxnSp>
        <p:nvCxnSpPr>
          <p:cNvPr id="28" name="Elbow Connector 44"/>
          <p:cNvCxnSpPr>
            <a:stCxn id="26" idx="0"/>
            <a:endCxn id="27" idx="1"/>
          </p:cNvCxnSpPr>
          <p:nvPr/>
        </p:nvCxnSpPr>
        <p:spPr>
          <a:xfrm rot="5400000" flipH="1" flipV="1">
            <a:off x="3558295" y="3290051"/>
            <a:ext cx="528210" cy="1217733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46"/>
          <p:cNvCxnSpPr>
            <a:stCxn id="27" idx="3"/>
            <a:endCxn id="21" idx="0"/>
          </p:cNvCxnSpPr>
          <p:nvPr/>
        </p:nvCxnSpPr>
        <p:spPr>
          <a:xfrm>
            <a:off x="5576827" y="3634812"/>
            <a:ext cx="2259999" cy="417550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0"/>
          <p:cNvSpPr/>
          <p:nvPr/>
        </p:nvSpPr>
        <p:spPr>
          <a:xfrm>
            <a:off x="915374" y="2157343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CWG</a:t>
            </a:r>
          </a:p>
        </p:txBody>
      </p:sp>
      <p:cxnSp>
        <p:nvCxnSpPr>
          <p:cNvPr id="31" name="Straight Arrow Connector 51"/>
          <p:cNvCxnSpPr>
            <a:stCxn id="30" idx="2"/>
            <a:endCxn id="35" idx="0"/>
          </p:cNvCxnSpPr>
          <p:nvPr/>
        </p:nvCxnSpPr>
        <p:spPr>
          <a:xfrm>
            <a:off x="1430878" y="2643758"/>
            <a:ext cx="0" cy="747846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54"/>
          <p:cNvSpPr txBox="1"/>
          <p:nvPr/>
        </p:nvSpPr>
        <p:spPr>
          <a:xfrm>
            <a:off x="764202" y="2714749"/>
            <a:ext cx="1298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andom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stream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AA ..   .. AA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 ..   .. 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3"/>
          <p:cNvCxnSpPr/>
          <p:nvPr/>
        </p:nvCxnSpPr>
        <p:spPr>
          <a:xfrm>
            <a:off x="1946796" y="3552404"/>
            <a:ext cx="397304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42"/>
          <p:cNvCxnSpPr/>
          <p:nvPr/>
        </p:nvCxnSpPr>
        <p:spPr>
          <a:xfrm>
            <a:off x="1942429" y="3758309"/>
            <a:ext cx="401277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4"/>
          <p:cNvSpPr/>
          <p:nvPr/>
        </p:nvSpPr>
        <p:spPr>
          <a:xfrm>
            <a:off x="915374" y="339160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SCS</a:t>
            </a:r>
          </a:p>
        </p:txBody>
      </p:sp>
      <p:sp>
        <p:nvSpPr>
          <p:cNvPr id="36" name="Oval 45"/>
          <p:cNvSpPr/>
          <p:nvPr/>
        </p:nvSpPr>
        <p:spPr>
          <a:xfrm>
            <a:off x="3038539" y="456651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47"/>
          <p:cNvSpPr txBox="1"/>
          <p:nvPr/>
        </p:nvSpPr>
        <p:spPr>
          <a:xfrm>
            <a:off x="4438631" y="4545557"/>
            <a:ext cx="1202841" cy="24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even</a:t>
            </a:r>
            <a:endParaRPr lang="en-US" sz="1050" i="1" dirty="0"/>
          </a:p>
        </p:txBody>
      </p:sp>
      <p:cxnSp>
        <p:nvCxnSpPr>
          <p:cNvPr id="38" name="Elbow Connector 49"/>
          <p:cNvCxnSpPr>
            <a:stCxn id="36" idx="6"/>
            <a:endCxn id="37" idx="1"/>
          </p:cNvCxnSpPr>
          <p:nvPr/>
        </p:nvCxnSpPr>
        <p:spPr>
          <a:xfrm>
            <a:off x="3382208" y="4666663"/>
            <a:ext cx="1056423" cy="899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2"/>
          <p:cNvSpPr txBox="1"/>
          <p:nvPr/>
        </p:nvSpPr>
        <p:spPr>
          <a:xfrm>
            <a:off x="795251" y="3939902"/>
            <a:ext cx="1216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About to start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number 165</a:t>
            </a:r>
          </a:p>
        </p:txBody>
      </p:sp>
    </p:spTree>
    <p:extLst>
      <p:ext uri="{BB962C8B-B14F-4D97-AF65-F5344CB8AC3E}">
        <p14:creationId xmlns:p14="http://schemas.microsoft.com/office/powerpoint/2010/main" val="41822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12" grpId="0" animBg="1"/>
      <p:bldP spid="13" grpId="0"/>
      <p:bldP spid="14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/>
      <p:bldP spid="30" grpId="0" animBg="1"/>
      <p:bldP spid="32" grpId="0"/>
      <p:bldP spid="35" grpId="0" animBg="1"/>
      <p:bldP spid="36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and packetization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 smtClean="0"/>
              <a:t>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561859"/>
          </a:xfrm>
        </p:spPr>
        <p:txBody>
          <a:bodyPr/>
          <a:lstStyle/>
          <a:p>
            <a:r>
              <a:rPr lang="en-US" dirty="0"/>
              <a:t>Crypto-periods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</a:t>
            </a:r>
            <a:r>
              <a:rPr lang="en-US" dirty="0" smtClean="0"/>
              <a:t>: head-end timeline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38714"/>
              </p:ext>
            </p:extLst>
          </p:nvPr>
        </p:nvGraphicFramePr>
        <p:xfrm>
          <a:off x="740719" y="1465738"/>
          <a:ext cx="7920880" cy="312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Current CP number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165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166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167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MUX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even – 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ECMG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165 – AA..AA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168 – DD..DD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 packet (t.s.c.)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Scrambling CW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ECM (CW pair)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70212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2779055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3643151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6619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2303" y="4011910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4765462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5629558" y="4260161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0652" y="4021849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DD..DD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6336" y="4021849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56"/>
          <p:cNvSpPr txBox="1"/>
          <p:nvPr/>
        </p:nvSpPr>
        <p:spPr>
          <a:xfrm>
            <a:off x="6739495" y="4270100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57"/>
          <p:cNvSpPr txBox="1"/>
          <p:nvPr/>
        </p:nvSpPr>
        <p:spPr>
          <a:xfrm>
            <a:off x="7603591" y="4270100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699792" y="1851670"/>
            <a:ext cx="1944216" cy="0"/>
          </a:xfrm>
          <a:prstGeom prst="straightConnector1">
            <a:avLst/>
          </a:prstGeom>
          <a:ln w="19050">
            <a:solidFill>
              <a:srgbClr val="27AE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8"/>
          <p:cNvSpPr txBox="1"/>
          <p:nvPr/>
        </p:nvSpPr>
        <p:spPr>
          <a:xfrm>
            <a:off x="2987824" y="1563638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≈ 10 seconds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59"/>
          <p:cNvCxnSpPr/>
          <p:nvPr/>
        </p:nvCxnSpPr>
        <p:spPr>
          <a:xfrm flipV="1">
            <a:off x="2699792" y="4731989"/>
            <a:ext cx="5917952" cy="1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4865019" y="4712245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H="1">
            <a:off x="2444261" y="2113173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052093" y="2113173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650059" y="2113173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10756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Loose synchronization</a:t>
            </a:r>
          </a:p>
          <a:p>
            <a:pPr lvl="1"/>
            <a:r>
              <a:rPr lang="en-US" sz="1900" dirty="0" smtClean="0"/>
              <a:t>ECM’s may be missed</a:t>
            </a:r>
          </a:p>
          <a:p>
            <a:pPr lvl="1"/>
            <a:r>
              <a:rPr lang="en-US" sz="1900" dirty="0" smtClean="0"/>
              <a:t>CW transition is blurry (video &amp; audio PID’s)</a:t>
            </a:r>
          </a:p>
          <a:p>
            <a:pPr lvl="1"/>
            <a:r>
              <a:rPr lang="en-US" sz="1900" dirty="0" smtClean="0"/>
              <a:t>No explicit synchronization between ECM’s and video/audio crypto-periods</a:t>
            </a:r>
            <a:endParaRPr lang="en-US" sz="19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</a:t>
            </a:r>
            <a:r>
              <a:rPr lang="en-US" dirty="0" smtClean="0"/>
              <a:t>: receiver timeline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2220" y="247855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7904" y="247855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2851063" y="272680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3715159" y="272680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8104" y="247855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3788" y="2478551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5516947" y="272680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6381043" y="2726802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59"/>
          <p:cNvCxnSpPr/>
          <p:nvPr/>
        </p:nvCxnSpPr>
        <p:spPr>
          <a:xfrm flipV="1">
            <a:off x="2243958" y="4081055"/>
            <a:ext cx="5825722" cy="1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7641648" y="4063991"/>
            <a:ext cx="445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01125" y="3066736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096589" y="3066736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979712" y="3029492"/>
            <a:ext cx="504030" cy="259101"/>
            <a:chOff x="5004048" y="3248753"/>
            <a:chExt cx="504030" cy="259101"/>
          </a:xfrm>
        </p:grpSpPr>
        <p:sp>
          <p:nvSpPr>
            <p:cNvPr id="27" name="Rounded Rectangle 26"/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ounded Rectangle 30"/>
          <p:cNvSpPr/>
          <p:nvPr/>
        </p:nvSpPr>
        <p:spPr>
          <a:xfrm flipH="1">
            <a:off x="7695326" y="3066736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7855565" y="3029492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429117" y="333455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24581" y="333455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79712" y="3334557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1074" y="3297313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flipH="1">
            <a:off x="7623318" y="3297313"/>
            <a:ext cx="504030" cy="259101"/>
            <a:chOff x="5004048" y="3248753"/>
            <a:chExt cx="504030" cy="259101"/>
          </a:xfrm>
        </p:grpSpPr>
        <p:sp>
          <p:nvSpPr>
            <p:cNvPr id="39" name="Rounded Rectangle 38"/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83568" y="3003798"/>
            <a:ext cx="1338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Video PID CW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568" y="2477914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568" y="2113322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Current CP number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52199" y="2113322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165 (odd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29690" y="2113322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166 (even)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568" y="3272974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Audio PID CW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3568" y="3872131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reception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2629569" y="3793024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60"/>
          <p:cNvSpPr/>
          <p:nvPr/>
        </p:nvSpPr>
        <p:spPr>
          <a:xfrm>
            <a:off x="2915315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Down Arrow 62"/>
          <p:cNvSpPr/>
          <p:nvPr/>
        </p:nvSpPr>
        <p:spPr>
          <a:xfrm>
            <a:off x="3180819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Down Arrow 64"/>
          <p:cNvSpPr/>
          <p:nvPr/>
        </p:nvSpPr>
        <p:spPr>
          <a:xfrm>
            <a:off x="3446323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own Arrow 66"/>
          <p:cNvSpPr/>
          <p:nvPr/>
        </p:nvSpPr>
        <p:spPr>
          <a:xfrm>
            <a:off x="3711827" y="3877508"/>
            <a:ext cx="136363" cy="203548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Down Arrow 67"/>
          <p:cNvSpPr/>
          <p:nvPr/>
        </p:nvSpPr>
        <p:spPr>
          <a:xfrm>
            <a:off x="3977331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Down Arrow 68"/>
          <p:cNvSpPr/>
          <p:nvPr/>
        </p:nvSpPr>
        <p:spPr>
          <a:xfrm>
            <a:off x="4982620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Down Arrow 69"/>
          <p:cNvSpPr/>
          <p:nvPr/>
        </p:nvSpPr>
        <p:spPr>
          <a:xfrm>
            <a:off x="4753371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Down Arrow 70"/>
          <p:cNvSpPr/>
          <p:nvPr/>
        </p:nvSpPr>
        <p:spPr>
          <a:xfrm>
            <a:off x="4242835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4508339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Down Arrow 73"/>
          <p:cNvSpPr/>
          <p:nvPr/>
        </p:nvSpPr>
        <p:spPr>
          <a:xfrm>
            <a:off x="5227652" y="3793024"/>
            <a:ext cx="156605" cy="288032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Down Arrow 75"/>
          <p:cNvSpPr/>
          <p:nvPr/>
        </p:nvSpPr>
        <p:spPr>
          <a:xfrm>
            <a:off x="5778902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Down Arrow 76"/>
          <p:cNvSpPr/>
          <p:nvPr/>
        </p:nvSpPr>
        <p:spPr>
          <a:xfrm>
            <a:off x="6044406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/>
          <p:cNvSpPr/>
          <p:nvPr/>
        </p:nvSpPr>
        <p:spPr>
          <a:xfrm>
            <a:off x="6309910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Down Arrow 78"/>
          <p:cNvSpPr/>
          <p:nvPr/>
        </p:nvSpPr>
        <p:spPr>
          <a:xfrm>
            <a:off x="6575414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Down Arrow 79"/>
          <p:cNvSpPr/>
          <p:nvPr/>
        </p:nvSpPr>
        <p:spPr>
          <a:xfrm>
            <a:off x="7589512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Down Arrow 80"/>
          <p:cNvSpPr/>
          <p:nvPr/>
        </p:nvSpPr>
        <p:spPr>
          <a:xfrm>
            <a:off x="7358278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Down Arrow 81"/>
          <p:cNvSpPr/>
          <p:nvPr/>
        </p:nvSpPr>
        <p:spPr>
          <a:xfrm>
            <a:off x="6840918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Down Arrow 82"/>
          <p:cNvSpPr/>
          <p:nvPr/>
        </p:nvSpPr>
        <p:spPr>
          <a:xfrm>
            <a:off x="7106422" y="3877508"/>
            <a:ext cx="136363" cy="203548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>
            <a:off x="2364065" y="3877508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Down Arrow 84"/>
          <p:cNvSpPr/>
          <p:nvPr/>
        </p:nvSpPr>
        <p:spPr>
          <a:xfrm>
            <a:off x="5510305" y="3789307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Down Arrow 85"/>
          <p:cNvSpPr/>
          <p:nvPr/>
        </p:nvSpPr>
        <p:spPr>
          <a:xfrm>
            <a:off x="8172400" y="3445862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Down Arrow 86"/>
          <p:cNvSpPr/>
          <p:nvPr/>
        </p:nvSpPr>
        <p:spPr>
          <a:xfrm>
            <a:off x="8172400" y="4165942"/>
            <a:ext cx="156605" cy="288032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Down Arrow 87"/>
          <p:cNvSpPr/>
          <p:nvPr/>
        </p:nvSpPr>
        <p:spPr>
          <a:xfrm>
            <a:off x="8182521" y="3851214"/>
            <a:ext cx="136363" cy="203548"/>
          </a:xfrm>
          <a:prstGeom prst="downArrow">
            <a:avLst/>
          </a:prstGeom>
          <a:gradFill flip="none" rotWithShape="1">
            <a:gsLst>
              <a:gs pos="0">
                <a:srgbClr val="27AE60">
                  <a:tint val="66000"/>
                  <a:satMod val="160000"/>
                </a:srgbClr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241332" y="3272483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</a:t>
            </a:r>
            <a:b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34456" y="413238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missed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41332" y="3733894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gnored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(redundant)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270119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981150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247755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514504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781253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045512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309771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574030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81781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045821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1561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58860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848249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114565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374207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640523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900165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173155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7425823" y="4084116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534400" y="429326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49363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128468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94225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53308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912391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171474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443905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695864" y="4340910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13568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83999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56430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708839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974596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14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240353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15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506110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71867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17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39624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18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276278" y="434091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19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98579" y="4227934"/>
            <a:ext cx="1313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delay start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(head-end)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Straight Arrow Connector 59"/>
          <p:cNvCxnSpPr/>
          <p:nvPr/>
        </p:nvCxnSpPr>
        <p:spPr>
          <a:xfrm>
            <a:off x="2448051" y="4228139"/>
            <a:ext cx="234761" cy="4093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9"/>
          <p:cNvCxnSpPr/>
          <p:nvPr/>
        </p:nvCxnSpPr>
        <p:spPr>
          <a:xfrm>
            <a:off x="2699792" y="4295849"/>
            <a:ext cx="194017" cy="4093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887285" y="4299942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8742" y="4443958"/>
            <a:ext cx="16530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processing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(smartcard)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883728" y="4654111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36"/>
          <p:cNvSpPr txBox="1"/>
          <p:nvPr/>
        </p:nvSpPr>
        <p:spPr>
          <a:xfrm>
            <a:off x="2907903" y="4782640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15353" y="4653158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36"/>
          <p:cNvSpPr txBox="1"/>
          <p:nvPr/>
        </p:nvSpPr>
        <p:spPr>
          <a:xfrm>
            <a:off x="3439528" y="4780854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03626" y="4665196"/>
            <a:ext cx="1608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descrambler setup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(chipset)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340591" y="4258101"/>
            <a:ext cx="206773" cy="89766"/>
          </a:xfrm>
          <a:custGeom>
            <a:avLst/>
            <a:gdLst>
              <a:gd name="connsiteX0" fmla="*/ 0 w 206773"/>
              <a:gd name="connsiteY0" fmla="*/ 81887 h 89766"/>
              <a:gd name="connsiteX1" fmla="*/ 177421 w 206773"/>
              <a:gd name="connsiteY1" fmla="*/ 81887 h 89766"/>
              <a:gd name="connsiteX2" fmla="*/ 204716 w 206773"/>
              <a:gd name="connsiteY2" fmla="*/ 0 h 8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773" h="89766">
                <a:moveTo>
                  <a:pt x="0" y="81887"/>
                </a:moveTo>
                <a:cubicBezTo>
                  <a:pt x="71651" y="88711"/>
                  <a:pt x="143302" y="95535"/>
                  <a:pt x="177421" y="81887"/>
                </a:cubicBezTo>
                <a:cubicBezTo>
                  <a:pt x="211540" y="68239"/>
                  <a:pt x="208128" y="34119"/>
                  <a:pt x="204716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347415" y="4346812"/>
            <a:ext cx="448690" cy="244742"/>
          </a:xfrm>
          <a:custGeom>
            <a:avLst/>
            <a:gdLst>
              <a:gd name="connsiteX0" fmla="*/ 0 w 448690"/>
              <a:gd name="connsiteY0" fmla="*/ 218364 h 244742"/>
              <a:gd name="connsiteX1" fmla="*/ 402609 w 448690"/>
              <a:gd name="connsiteY1" fmla="*/ 225188 h 244742"/>
              <a:gd name="connsiteX2" fmla="*/ 423081 w 448690"/>
              <a:gd name="connsiteY2" fmla="*/ 0 h 24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90" h="244742">
                <a:moveTo>
                  <a:pt x="0" y="218364"/>
                </a:moveTo>
                <a:cubicBezTo>
                  <a:pt x="166048" y="239973"/>
                  <a:pt x="332096" y="261582"/>
                  <a:pt x="402609" y="225188"/>
                </a:cubicBezTo>
                <a:cubicBezTo>
                  <a:pt x="473122" y="188794"/>
                  <a:pt x="448101" y="94397"/>
                  <a:pt x="423081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70571" y="4730550"/>
            <a:ext cx="465144" cy="4420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59"/>
          <p:cNvCxnSpPr/>
          <p:nvPr/>
        </p:nvCxnSpPr>
        <p:spPr>
          <a:xfrm>
            <a:off x="5054038" y="4237904"/>
            <a:ext cx="255680" cy="4093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59"/>
          <p:cNvCxnSpPr/>
          <p:nvPr/>
        </p:nvCxnSpPr>
        <p:spPr>
          <a:xfrm>
            <a:off x="5588435" y="4305102"/>
            <a:ext cx="194017" cy="4093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5775928" y="4309195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772371" y="4663364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Box 36"/>
          <p:cNvSpPr txBox="1"/>
          <p:nvPr/>
        </p:nvSpPr>
        <p:spPr>
          <a:xfrm>
            <a:off x="5796546" y="4791893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303996" y="4662411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CC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..CC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36"/>
          <p:cNvSpPr txBox="1"/>
          <p:nvPr/>
        </p:nvSpPr>
        <p:spPr>
          <a:xfrm>
            <a:off x="6328171" y="4790107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569424" y="3603113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0x80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165685" y="3605590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 0x81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Down Arrow 161"/>
          <p:cNvSpPr/>
          <p:nvPr/>
        </p:nvSpPr>
        <p:spPr>
          <a:xfrm>
            <a:off x="7812450" y="3797547"/>
            <a:ext cx="156605" cy="288032"/>
          </a:xfrm>
          <a:prstGeom prst="downArrow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 flipV="1">
            <a:off x="7647667" y="4100338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524650" y="433866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100" baseline="-25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1100" baseline="-25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 13818-1 defines two possible levels of scrambling</a:t>
            </a:r>
          </a:p>
          <a:p>
            <a:pPr lvl="1"/>
            <a:r>
              <a:rPr lang="en-US" dirty="0"/>
              <a:t>TS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TS packet is scrambled individually</a:t>
            </a:r>
          </a:p>
          <a:p>
            <a:pPr lvl="2"/>
            <a:r>
              <a:rPr lang="en-US" dirty="0" smtClean="0"/>
              <a:t>clear </a:t>
            </a:r>
            <a:r>
              <a:rPr lang="en-US" dirty="0"/>
              <a:t>TS header and adaptation field, scrambled TS payload</a:t>
            </a:r>
          </a:p>
          <a:p>
            <a:pPr lvl="1"/>
            <a:r>
              <a:rPr lang="en-US" dirty="0"/>
              <a:t>PES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 err="1"/>
              <a:t>demuxed</a:t>
            </a:r>
            <a:r>
              <a:rPr lang="en-US" dirty="0"/>
              <a:t> PES packet is scrambled individually</a:t>
            </a:r>
          </a:p>
          <a:p>
            <a:pPr lvl="2"/>
            <a:r>
              <a:rPr lang="en-US" dirty="0"/>
              <a:t>TS packet header marked as clear</a:t>
            </a:r>
          </a:p>
          <a:p>
            <a:pPr lvl="2"/>
            <a:r>
              <a:rPr lang="en-US" dirty="0"/>
              <a:t>PES packet header contains similar 2-bit </a:t>
            </a:r>
            <a:r>
              <a:rPr lang="en-US" i="1" dirty="0" err="1"/>
              <a:t>PES_scrambling_control</a:t>
            </a:r>
            <a:endParaRPr lang="en-US" i="1" dirty="0"/>
          </a:p>
          <a:p>
            <a:pPr lvl="2"/>
            <a:r>
              <a:rPr lang="en-US" dirty="0" smtClean="0"/>
              <a:t>clear </a:t>
            </a:r>
            <a:r>
              <a:rPr lang="en-US" dirty="0"/>
              <a:t>PES header, scrambled PES payload</a:t>
            </a:r>
            <a:endParaRPr lang="en-US" i="1" dirty="0"/>
          </a:p>
          <a:p>
            <a:r>
              <a:rPr lang="en-US" dirty="0"/>
              <a:t>In practice, only TS-level scrambling is used</a:t>
            </a:r>
          </a:p>
          <a:p>
            <a:pPr lvl="1"/>
            <a:r>
              <a:rPr lang="en-US" dirty="0"/>
              <a:t>PES-level scrambling is technically much more difficult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is performed on multiplexed TS</a:t>
            </a:r>
          </a:p>
          <a:p>
            <a:pPr lvl="2"/>
            <a:r>
              <a:rPr lang="en-US" dirty="0"/>
              <a:t>ETR 289 specifies sub-scrambling of 184-byte super-blocks</a:t>
            </a:r>
          </a:p>
          <a:p>
            <a:pPr lvl="2"/>
            <a:r>
              <a:rPr lang="en-US" dirty="0"/>
              <a:t>PES packet boundaries not aligned on crypto-period boundaries</a:t>
            </a:r>
          </a:p>
          <a:p>
            <a:pPr lvl="1"/>
            <a:r>
              <a:rPr lang="en-US" dirty="0" smtClean="0"/>
              <a:t>PES-level </a:t>
            </a:r>
            <a:r>
              <a:rPr lang="en-US" dirty="0"/>
              <a:t>scrambling is </a:t>
            </a:r>
            <a:r>
              <a:rPr lang="en-US" dirty="0" smtClean="0"/>
              <a:t>never used </a:t>
            </a:r>
            <a:r>
              <a:rPr lang="en-US" dirty="0"/>
              <a:t>in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vs. PES scrambling</a:t>
            </a:r>
          </a:p>
        </p:txBody>
      </p:sp>
    </p:spTree>
    <p:extLst>
      <p:ext uri="{BB962C8B-B14F-4D97-AF65-F5344CB8AC3E}">
        <p14:creationId xmlns:p14="http://schemas.microsoft.com/office/powerpoint/2010/main" val="18798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CA-private in DVB-defined range</a:t>
            </a:r>
          </a:p>
          <a:p>
            <a:pPr lvl="1"/>
            <a:r>
              <a:rPr lang="en-US" dirty="0"/>
              <a:t>ETSI ETR 289 defines the range of private CA table ids</a:t>
            </a:r>
          </a:p>
          <a:p>
            <a:pPr lvl="2"/>
            <a:r>
              <a:rPr lang="en-US" dirty="0"/>
              <a:t>0x80 – 0x81 : ECM</a:t>
            </a:r>
          </a:p>
          <a:p>
            <a:pPr lvl="2"/>
            <a:r>
              <a:rPr lang="en-US" dirty="0"/>
              <a:t>0x82 – 0x8F : « CA private »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as « short sections »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versioning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section is an independent new table</a:t>
            </a:r>
          </a:p>
          <a:p>
            <a:r>
              <a:rPr lang="en-US" dirty="0"/>
              <a:t>Typical usage</a:t>
            </a:r>
          </a:p>
          <a:p>
            <a:pPr lvl="1"/>
            <a:r>
              <a:rPr lang="en-US" dirty="0"/>
              <a:t>0x80 and 0x81 alternating with crypto periods</a:t>
            </a:r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change used as trigger by </a:t>
            </a:r>
            <a:r>
              <a:rPr lang="en-US" dirty="0" smtClean="0"/>
              <a:t>CA software </a:t>
            </a:r>
            <a:r>
              <a:rPr lang="en-US" dirty="0"/>
              <a:t>to submit ECM to </a:t>
            </a:r>
            <a:r>
              <a:rPr lang="en-US" dirty="0" smtClean="0"/>
              <a:t>smartcard or TEE</a:t>
            </a:r>
            <a:endParaRPr lang="en-US" dirty="0"/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and CP number do </a:t>
            </a:r>
            <a:r>
              <a:rPr lang="en-US" u="sng" dirty="0"/>
              <a:t>not</a:t>
            </a:r>
            <a:r>
              <a:rPr lang="en-US" dirty="0"/>
              <a:t> necessarily have the same parity</a:t>
            </a:r>
          </a:p>
          <a:p>
            <a:pPr lvl="1"/>
            <a:r>
              <a:rPr lang="en-US" dirty="0"/>
              <a:t>0x82 – 0x8F used for EMM’s</a:t>
            </a:r>
          </a:p>
          <a:p>
            <a:pPr lvl="2"/>
            <a:r>
              <a:rPr lang="en-US" dirty="0" smtClean="0"/>
              <a:t>CAS-specific</a:t>
            </a:r>
          </a:p>
          <a:p>
            <a:pPr lvl="2"/>
            <a:r>
              <a:rPr lang="en-US" dirty="0" smtClean="0"/>
              <a:t>typically one table id </a:t>
            </a:r>
            <a:r>
              <a:rPr lang="en-US" dirty="0"/>
              <a:t>for each EMM </a:t>
            </a:r>
            <a:r>
              <a:rPr lang="en-US" dirty="0" smtClean="0"/>
              <a:t>type, easier </a:t>
            </a:r>
            <a:r>
              <a:rPr lang="en-US" dirty="0"/>
              <a:t>to filter </a:t>
            </a:r>
            <a:r>
              <a:rPr lang="en-US" dirty="0" smtClean="0"/>
              <a:t>in STB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&amp; ECM tables</a:t>
            </a:r>
          </a:p>
        </p:txBody>
      </p:sp>
    </p:spTree>
    <p:extLst>
      <p:ext uri="{BB962C8B-B14F-4D97-AF65-F5344CB8AC3E}">
        <p14:creationId xmlns:p14="http://schemas.microsoft.com/office/powerpoint/2010/main" val="24415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10659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case : restricted </a:t>
            </a:r>
            <a:r>
              <a:rPr lang="en-US" dirty="0"/>
              <a:t>event or </a:t>
            </a:r>
            <a:r>
              <a:rPr lang="en-US" dirty="0" smtClean="0"/>
              <a:t>pay-per-view </a:t>
            </a:r>
            <a:r>
              <a:rPr lang="en-US" dirty="0"/>
              <a:t>event transition</a:t>
            </a:r>
          </a:p>
          <a:p>
            <a:r>
              <a:rPr lang="en-US" dirty="0" smtClean="0"/>
              <a:t>Scenario :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ECMG of each CAS had sent its own timing requirements to SCS</a:t>
            </a:r>
          </a:p>
          <a:p>
            <a:pPr lvl="1"/>
            <a:r>
              <a:rPr lang="en-US" dirty="0"/>
              <a:t>SCS synchronizes the generation of the ECM from each </a:t>
            </a:r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criteria transition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7" y="2059166"/>
            <a:ext cx="4936965" cy="29232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Clear-to-scramble transition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556071" y="1001779"/>
            <a:ext cx="8305800" cy="1065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100000"/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630238" indent="-268288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Calibri" panose="020F0502020204030204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896938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165225" indent="-268288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431925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case : Pay-TV channel with public periods in the </a:t>
            </a:r>
            <a:r>
              <a:rPr lang="en-US" dirty="0" smtClean="0"/>
              <a:t>clear</a:t>
            </a:r>
          </a:p>
          <a:p>
            <a:r>
              <a:rPr lang="en-US" dirty="0" smtClean="0"/>
              <a:t>Scenario :</a:t>
            </a:r>
          </a:p>
          <a:p>
            <a:pPr lvl="1"/>
            <a:r>
              <a:rPr lang="en-US" dirty="0" smtClean="0"/>
              <a:t>the ECMG of each CAS had sent its own timing requirements to SCS</a:t>
            </a:r>
          </a:p>
          <a:p>
            <a:pPr lvl="1"/>
            <a:r>
              <a:rPr lang="en-US" dirty="0" smtClean="0"/>
              <a:t>SCS synchronizes the generation of the ECM from each CAS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58824"/>
            <a:ext cx="4968552" cy="29475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DVB Common Scrambling Algorithm</a:t>
            </a:r>
          </a:p>
          <a:p>
            <a:pPr lvl="1"/>
            <a:r>
              <a:rPr lang="en-US" dirty="0"/>
              <a:t>DVB proprietary algorithm</a:t>
            </a:r>
          </a:p>
          <a:p>
            <a:pPr lvl="1"/>
            <a:r>
              <a:rPr lang="en-US" dirty="0" smtClean="0"/>
              <a:t>supposed </a:t>
            </a:r>
            <a:r>
              <a:rPr lang="en-US" dirty="0"/>
              <a:t>to be « secret »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described in Wikipedia</a:t>
            </a:r>
          </a:p>
          <a:p>
            <a:pPr lvl="1"/>
            <a:r>
              <a:rPr lang="en-US" dirty="0" smtClean="0"/>
              <a:t>open-source </a:t>
            </a:r>
            <a:r>
              <a:rPr lang="en-US" dirty="0"/>
              <a:t>implementations </a:t>
            </a:r>
            <a:r>
              <a:rPr lang="en-US" dirty="0" smtClean="0"/>
              <a:t>online (</a:t>
            </a:r>
            <a:r>
              <a:rPr lang="en-US" i="1" dirty="0" err="1" smtClean="0"/>
              <a:t>libdvbcsa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64-bit key (also known as « Control Words » or CW)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pass : block cipher in reverse-CBC mode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</a:t>
            </a:r>
          </a:p>
          <a:p>
            <a:pPr lvl="2"/>
            <a:r>
              <a:rPr lang="en-US" dirty="0" smtClean="0"/>
              <a:t>block </a:t>
            </a:r>
            <a:r>
              <a:rPr lang="en-US" dirty="0"/>
              <a:t>size : 64 bits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esidue </a:t>
            </a:r>
            <a:r>
              <a:rPr lang="en-US" dirty="0"/>
              <a:t>ignored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pass : stream cipher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 and first block as seed (last processed block from reverse-CBC)</a:t>
            </a:r>
          </a:p>
          <a:p>
            <a:pPr lvl="2"/>
            <a:r>
              <a:rPr lang="en-US" dirty="0" smtClean="0"/>
              <a:t>residue </a:t>
            </a:r>
            <a:r>
              <a:rPr lang="en-US" dirty="0"/>
              <a:t>included</a:t>
            </a:r>
          </a:p>
          <a:p>
            <a:pPr lvl="1"/>
            <a:r>
              <a:rPr lang="en-US" dirty="0" smtClean="0"/>
              <a:t>short </a:t>
            </a:r>
            <a:r>
              <a:rPr lang="en-US" dirty="0"/>
              <a:t>payloads (1 to 7 bytes) are not encrypted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if </a:t>
            </a:r>
            <a:r>
              <a:rPr lang="en-US" i="1" dirty="0" err="1"/>
              <a:t>transport_scrambling_control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non-zero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</a:t>
            </a:r>
          </a:p>
        </p:txBody>
      </p:sp>
    </p:spTree>
    <p:extLst>
      <p:ext uri="{BB962C8B-B14F-4D97-AF65-F5344CB8AC3E}">
        <p14:creationId xmlns:p14="http://schemas.microsoft.com/office/powerpoint/2010/main" val="38684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Entering the twilight zone….</a:t>
            </a:r>
          </a:p>
          <a:p>
            <a:r>
              <a:rPr lang="en-US" dirty="0"/>
              <a:t>64-bit key</a:t>
            </a:r>
          </a:p>
          <a:p>
            <a:pPr lvl="1"/>
            <a:r>
              <a:rPr lang="en-US" dirty="0" smtClean="0"/>
              <a:t>some national </a:t>
            </a:r>
            <a:r>
              <a:rPr lang="en-US" dirty="0"/>
              <a:t>regulations from the 90’s prohibited 64-bit entropy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was artificially reduced to 48 bits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[3] = (</a:t>
            </a:r>
            <a:r>
              <a:rPr lang="en-US" dirty="0" err="1"/>
              <a:t>cw</a:t>
            </a:r>
            <a:r>
              <a:rPr lang="en-US" dirty="0"/>
              <a:t>[0] + </a:t>
            </a:r>
            <a:r>
              <a:rPr lang="en-US" dirty="0" err="1"/>
              <a:t>cw</a:t>
            </a:r>
            <a:r>
              <a:rPr lang="en-US" dirty="0"/>
              <a:t>[1] + </a:t>
            </a:r>
            <a:r>
              <a:rPr lang="en-US" dirty="0" err="1"/>
              <a:t>cw</a:t>
            </a:r>
            <a:r>
              <a:rPr lang="en-US" dirty="0"/>
              <a:t>[2]) mod 256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[7] = (</a:t>
            </a:r>
            <a:r>
              <a:rPr lang="en-US" dirty="0" err="1"/>
              <a:t>cw</a:t>
            </a:r>
            <a:r>
              <a:rPr lang="en-US" dirty="0"/>
              <a:t>[4] + </a:t>
            </a:r>
            <a:r>
              <a:rPr lang="en-US" dirty="0" err="1"/>
              <a:t>cw</a:t>
            </a:r>
            <a:r>
              <a:rPr lang="en-US" dirty="0"/>
              <a:t>[5] + </a:t>
            </a:r>
            <a:r>
              <a:rPr lang="en-US" dirty="0" err="1"/>
              <a:t>cw</a:t>
            </a:r>
            <a:r>
              <a:rPr lang="en-US" dirty="0"/>
              <a:t>[6]) mod 256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reduction is no longer required but still often applied</a:t>
            </a:r>
          </a:p>
          <a:p>
            <a:r>
              <a:rPr lang="en-US" dirty="0"/>
              <a:t>Operational issues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/>
              <a:t>scramblers and descramblers use plain 64-bit keys</a:t>
            </a:r>
          </a:p>
          <a:p>
            <a:pPr lvl="1"/>
            <a:r>
              <a:rPr lang="en-US" dirty="0"/>
              <a:t>CWG internally generates 64 random bits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is the entropy reduction applied ?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chain : CWG? SCS?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chain : MUX? </a:t>
            </a:r>
            <a:r>
              <a:rPr lang="en-US" dirty="0" smtClean="0"/>
              <a:t>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descrambling </a:t>
            </a:r>
            <a:r>
              <a:rPr lang="en-US" dirty="0"/>
              <a:t>chain : ECMG? </a:t>
            </a:r>
            <a:r>
              <a:rPr lang="en-US" dirty="0" smtClean="0"/>
              <a:t>smartcard</a:t>
            </a:r>
            <a:r>
              <a:rPr lang="en-US" dirty="0"/>
              <a:t>? </a:t>
            </a:r>
            <a:r>
              <a:rPr lang="en-US" dirty="0" smtClean="0"/>
              <a:t>CA software in STB? </a:t>
            </a:r>
            <a:r>
              <a:rPr lang="en-US" dirty="0"/>
              <a:t>d</a:t>
            </a:r>
            <a:r>
              <a:rPr lang="en-US" dirty="0" smtClean="0"/>
              <a:t>escrambler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who </a:t>
            </a:r>
            <a:r>
              <a:rPr lang="en-US" dirty="0"/>
              <a:t>knows if entropy reduction must be applied anyway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 entropy reduction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124744"/>
            <a:ext cx="1491760" cy="20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essential references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MPEG</a:t>
            </a:r>
          </a:p>
          <a:p>
            <a:pPr lvl="1"/>
            <a:r>
              <a:rPr lang="en-US" dirty="0"/>
              <a:t>ISO 13818-1, MPEG-2 </a:t>
            </a:r>
            <a:r>
              <a:rPr lang="en-US" dirty="0" smtClean="0"/>
              <a:t>system layer </a:t>
            </a:r>
            <a:r>
              <a:rPr lang="en-US" dirty="0"/>
              <a:t>(TS, packetization, PSI)</a:t>
            </a:r>
          </a:p>
          <a:p>
            <a:pPr lvl="2"/>
            <a:r>
              <a:rPr lang="en-US" dirty="0" smtClean="0"/>
              <a:t>transport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broadcast, </a:t>
            </a:r>
            <a:r>
              <a:rPr lang="en-US" dirty="0" err="1" smtClean="0"/>
              <a:t>blu-ray</a:t>
            </a:r>
            <a:r>
              <a:rPr lang="en-US" dirty="0" smtClean="0"/>
              <a:t> discs</a:t>
            </a:r>
            <a:endParaRPr lang="en-US" dirty="0"/>
          </a:p>
          <a:p>
            <a:pPr lvl="2"/>
            <a:r>
              <a:rPr lang="en-US" dirty="0" smtClean="0"/>
              <a:t>program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DVD</a:t>
            </a:r>
          </a:p>
          <a:p>
            <a:r>
              <a:rPr lang="en-US" dirty="0"/>
              <a:t>DVB / ETSI (Europe and more)</a:t>
            </a:r>
          </a:p>
          <a:p>
            <a:pPr lvl="1"/>
            <a:r>
              <a:rPr lang="en-US" dirty="0"/>
              <a:t>EN 300 468, DVB </a:t>
            </a:r>
            <a:r>
              <a:rPr lang="en-US" dirty="0" smtClean="0"/>
              <a:t>service information specifications (signalization)</a:t>
            </a:r>
            <a:endParaRPr lang="en-US" dirty="0"/>
          </a:p>
          <a:p>
            <a:pPr lvl="1"/>
            <a:r>
              <a:rPr lang="en-US" dirty="0"/>
              <a:t>TS 103 197, DVB </a:t>
            </a:r>
            <a:r>
              <a:rPr lang="en-US" dirty="0" err="1" smtClean="0"/>
              <a:t>simulcrypt</a:t>
            </a:r>
            <a:r>
              <a:rPr lang="en-US" dirty="0" smtClean="0"/>
              <a:t> head-end </a:t>
            </a:r>
            <a:r>
              <a:rPr lang="en-US" dirty="0"/>
              <a:t>(CAS </a:t>
            </a:r>
            <a:r>
              <a:rPr lang="en-US" dirty="0" smtClean="0"/>
              <a:t>head-end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 smtClean="0"/>
              <a:t>ATSC </a:t>
            </a:r>
            <a:r>
              <a:rPr lang="en-US" dirty="0"/>
              <a:t>(USA), ISDB (Japan, Brazil)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features as defined in </a:t>
            </a:r>
            <a:r>
              <a:rPr lang="en-US" dirty="0" smtClean="0"/>
              <a:t>DVB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standards</a:t>
            </a:r>
          </a:p>
        </p:txBody>
      </p:sp>
    </p:spTree>
    <p:extLst>
      <p:ext uri="{BB962C8B-B14F-4D97-AF65-F5344CB8AC3E}">
        <p14:creationId xmlns:p14="http://schemas.microsoft.com/office/powerpoint/2010/main" val="19497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Service / Program</a:t>
            </a:r>
            <a:endParaRPr lang="en-US" dirty="0"/>
          </a:p>
          <a:p>
            <a:pPr lvl="1"/>
            <a:r>
              <a:rPr lang="en-US" dirty="0"/>
              <a:t>DVB </a:t>
            </a:r>
            <a:r>
              <a:rPr lang="en-US" dirty="0" smtClean="0"/>
              <a:t>term : service</a:t>
            </a:r>
            <a:endParaRPr lang="en-US" dirty="0"/>
          </a:p>
          <a:p>
            <a:pPr lvl="1"/>
            <a:r>
              <a:rPr lang="en-US" dirty="0" smtClean="0"/>
              <a:t>MPEG term : program</a:t>
            </a:r>
            <a:endParaRPr lang="en-US" dirty="0"/>
          </a:p>
          <a:p>
            <a:pPr lvl="1"/>
            <a:r>
              <a:rPr lang="en-US" dirty="0"/>
              <a:t>TV </a:t>
            </a:r>
            <a:r>
              <a:rPr lang="en-US" dirty="0" smtClean="0"/>
              <a:t>channel (video and / or audio)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service (software download, application data)</a:t>
            </a:r>
          </a:p>
          <a:p>
            <a:r>
              <a:rPr lang="en-US" dirty="0"/>
              <a:t>Transport stream</a:t>
            </a:r>
          </a:p>
          <a:p>
            <a:pPr lvl="1"/>
            <a:r>
              <a:rPr lang="en-US" dirty="0" smtClean="0"/>
              <a:t>aka</a:t>
            </a:r>
            <a:r>
              <a:rPr lang="en-US" dirty="0"/>
              <a:t>. « TS », « multiplex », « transponder »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bitstream</a:t>
            </a:r>
          </a:p>
          <a:p>
            <a:pPr lvl="1"/>
            <a:r>
              <a:rPr lang="en-US" dirty="0" smtClean="0"/>
              <a:t>modulated </a:t>
            </a:r>
            <a:r>
              <a:rPr lang="en-US" dirty="0"/>
              <a:t>and transmitted using one given frequency</a:t>
            </a:r>
          </a:p>
          <a:p>
            <a:pPr lvl="1"/>
            <a:r>
              <a:rPr lang="en-US" dirty="0" smtClean="0"/>
              <a:t>aggregate </a:t>
            </a:r>
            <a:r>
              <a:rPr lang="en-US" dirty="0"/>
              <a:t>several services</a:t>
            </a:r>
          </a:p>
          <a:p>
            <a:r>
              <a:rPr lang="en-US" dirty="0"/>
              <a:t>Signalization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data structures in a transport stream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structure of transport streams and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key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://www.iso.org/standards.html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purchased</a:t>
            </a:r>
          </a:p>
          <a:p>
            <a:r>
              <a:rPr lang="en-US" dirty="0" smtClean="0"/>
              <a:t>DVB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://www.etsi.org/standards </a:t>
            </a:r>
          </a:p>
          <a:p>
            <a:pPr lvl="1"/>
            <a:r>
              <a:rPr lang="en-US" dirty="0" smtClean="0"/>
              <a:t>direct search : </a:t>
            </a:r>
            <a:r>
              <a:rPr lang="en-US" dirty="0"/>
              <a:t>http://www.etsi.org/standards-search </a:t>
            </a:r>
          </a:p>
          <a:p>
            <a:pPr lvl="1"/>
            <a:r>
              <a:rPr lang="en-US" dirty="0" smtClean="0"/>
              <a:t>allocated identifiers : </a:t>
            </a:r>
            <a:r>
              <a:rPr lang="en-US" dirty="0"/>
              <a:t>http://www.dvbservices.com/identifiers/ </a:t>
            </a:r>
          </a:p>
          <a:p>
            <a:r>
              <a:rPr lang="en-US" dirty="0"/>
              <a:t>ITU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://www.itu.int/ITU-T/recommendations/ </a:t>
            </a:r>
          </a:p>
          <a:p>
            <a:pPr lvl="1"/>
            <a:r>
              <a:rPr lang="en-US" dirty="0" err="1"/>
              <a:t>H.xxx</a:t>
            </a:r>
            <a:r>
              <a:rPr lang="en-US" dirty="0"/>
              <a:t> </a:t>
            </a:r>
            <a:r>
              <a:rPr lang="en-US" dirty="0" smtClean="0"/>
              <a:t>series : </a:t>
            </a:r>
            <a:r>
              <a:rPr lang="en-US" dirty="0"/>
              <a:t>http://www.itu.int/rec/T-REC-H/  </a:t>
            </a:r>
          </a:p>
          <a:p>
            <a:r>
              <a:rPr lang="en-US" dirty="0" smtClean="0"/>
              <a:t>IETF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://tools.ietf.org/ </a:t>
            </a:r>
          </a:p>
          <a:p>
            <a:r>
              <a:rPr lang="en-US" dirty="0" smtClean="0"/>
              <a:t>NIST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://csrc.nist.gov/publications/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standards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</a:t>
            </a:r>
            <a:r>
              <a:rPr lang="en-US" dirty="0" smtClean="0"/>
              <a:t>and </a:t>
            </a:r>
            <a:r>
              <a:rPr lang="en-US" dirty="0"/>
              <a:t>video standards and nicknames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52449"/>
              </p:ext>
            </p:extLst>
          </p:nvPr>
        </p:nvGraphicFramePr>
        <p:xfrm>
          <a:off x="611560" y="921505"/>
          <a:ext cx="7632848" cy="402650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1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Origin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Type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ISO / IEC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ITU-T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Nicknames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11172-2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MPEG-1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11172-3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 audio layer</a:t>
                      </a:r>
                      <a:r>
                        <a:rPr lang="en-US" sz="1400" baseline="0" noProof="0" dirty="0" smtClean="0"/>
                        <a:t> 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13818-2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 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13818-3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Layer 2:</a:t>
                      </a:r>
                      <a:r>
                        <a:rPr lang="en-US" sz="1400" baseline="0" noProof="0" dirty="0" smtClean="0"/>
                        <a:t> MPEG audio layer 2</a:t>
                      </a:r>
                    </a:p>
                    <a:p>
                      <a:r>
                        <a:rPr lang="en-US" sz="1400" baseline="0" noProof="0" dirty="0" smtClean="0"/>
                        <a:t>Layer 3: MP3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13818-7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AAC (Advanced Audio Coding)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Dolby Digital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AC-3 (Audio</a:t>
                      </a:r>
                      <a:r>
                        <a:rPr lang="en-US" sz="1400" baseline="0" noProof="0" dirty="0" smtClean="0"/>
                        <a:t> Coding 3)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14496-2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DivX, Xvid (codecs)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14496-3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HE-AAC, EAAC (High Efficiency, Enhanced AAC)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14496-10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AVC (Advanced Video Coding)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MPEG-H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23008-2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H.265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HEVC (High Efficiency Video Coding)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Dolby Digital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AC-4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1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Structure of MPEG-2 TS defined in ISO/IEC 13818-1</a:t>
            </a:r>
          </a:p>
          <a:p>
            <a:r>
              <a:rPr lang="en-US" dirty="0"/>
              <a:t>One operator uses several TS</a:t>
            </a:r>
          </a:p>
          <a:p>
            <a:r>
              <a:rPr lang="en-US" dirty="0"/>
              <a:t>TS = synchronous stream of 188-byte TS packets</a:t>
            </a:r>
          </a:p>
          <a:p>
            <a:pPr lvl="1"/>
            <a:r>
              <a:rPr lang="en-US" dirty="0"/>
              <a:t>4-byte header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ptional </a:t>
            </a:r>
            <a:r>
              <a:rPr lang="en-US" dirty="0"/>
              <a:t>« adaptation field », a kind of extended header</a:t>
            </a:r>
          </a:p>
          <a:p>
            <a:pPr lvl="1"/>
            <a:r>
              <a:rPr lang="en-US" dirty="0" smtClean="0"/>
              <a:t>payload</a:t>
            </a:r>
            <a:r>
              <a:rPr lang="en-US" dirty="0"/>
              <a:t>, up to 184 bytes</a:t>
            </a:r>
          </a:p>
          <a:p>
            <a:r>
              <a:rPr lang="en-US" dirty="0"/>
              <a:t>Multiplex of up to 8192 independent elementary streams (ES)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ES is identified by a Packet Identifier (PID)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TS packet belongs to a PID, 13-bit PID in packet header</a:t>
            </a:r>
          </a:p>
          <a:p>
            <a:pPr lvl="1"/>
            <a:r>
              <a:rPr lang="en-US" dirty="0" smtClean="0"/>
              <a:t>smooth </a:t>
            </a:r>
            <a:r>
              <a:rPr lang="en-US" dirty="0" err="1"/>
              <a:t>muxing</a:t>
            </a:r>
            <a:r>
              <a:rPr lang="en-US" dirty="0"/>
              <a:t> is complex, </a:t>
            </a:r>
            <a:r>
              <a:rPr lang="en-US" dirty="0" err="1"/>
              <a:t>demuxing</a:t>
            </a:r>
            <a:r>
              <a:rPr lang="en-US" dirty="0"/>
              <a:t> is trivial</a:t>
            </a:r>
          </a:p>
          <a:p>
            <a:r>
              <a:rPr lang="en-US" dirty="0"/>
              <a:t>Two types of ES content</a:t>
            </a:r>
          </a:p>
          <a:p>
            <a:pPr lvl="1"/>
            <a:r>
              <a:rPr lang="en-US" dirty="0"/>
              <a:t>PES, Packetized Elementary Stream : audio, video, subtitles, teletext</a:t>
            </a:r>
          </a:p>
          <a:p>
            <a:pPr lvl="1"/>
            <a:r>
              <a:rPr lang="en-US" dirty="0" smtClean="0"/>
              <a:t>sections </a:t>
            </a:r>
            <a:r>
              <a:rPr lang="en-US" dirty="0"/>
              <a:t>: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MPEG-2 transport stream</a:t>
            </a:r>
          </a:p>
        </p:txBody>
      </p:sp>
    </p:spTree>
    <p:extLst>
      <p:ext uri="{BB962C8B-B14F-4D97-AF65-F5344CB8AC3E}">
        <p14:creationId xmlns:p14="http://schemas.microsoft.com/office/powerpoint/2010/main" val="15636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80"/>
            <a:ext cx="8305800" cy="1671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transport stream is a multiplex of elementary streams</a:t>
            </a:r>
          </a:p>
          <a:p>
            <a:pPr lvl="1"/>
            <a:r>
              <a:rPr lang="en-US" dirty="0" smtClean="0"/>
              <a:t>elementary </a:t>
            </a:r>
            <a:r>
              <a:rPr lang="en-US" dirty="0"/>
              <a:t>stream = sequence of TS packets with same PID value in header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for global signalization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the TS, the network, the operator, the services, the events, EMM’s, etc.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per service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service is typically a TV </a:t>
            </a: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of elementary streams</a:t>
            </a:r>
          </a:p>
        </p:txBody>
      </p:sp>
      <p:sp>
        <p:nvSpPr>
          <p:cNvPr id="4" name="Can 4"/>
          <p:cNvSpPr/>
          <p:nvPr/>
        </p:nvSpPr>
        <p:spPr>
          <a:xfrm rot="5400000">
            <a:off x="2143073" y="2139702"/>
            <a:ext cx="2016224" cy="345638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27AE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6"/>
          <p:cNvCxnSpPr/>
          <p:nvPr/>
        </p:nvCxnSpPr>
        <p:spPr>
          <a:xfrm flipV="1">
            <a:off x="4524796" y="2931790"/>
            <a:ext cx="1972497" cy="5517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>
            <a:off x="4501032" y="3003798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8"/>
          <p:cNvCxnSpPr/>
          <p:nvPr/>
        </p:nvCxnSpPr>
        <p:spPr>
          <a:xfrm>
            <a:off x="4481069" y="3075806"/>
            <a:ext cx="2016224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/>
          <p:nvPr/>
        </p:nvCxnSpPr>
        <p:spPr>
          <a:xfrm flipV="1">
            <a:off x="4420660" y="4406100"/>
            <a:ext cx="2074809" cy="7971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/>
          <p:nvPr/>
        </p:nvCxnSpPr>
        <p:spPr>
          <a:xfrm>
            <a:off x="4441203" y="4478108"/>
            <a:ext cx="205426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/>
          <p:nvPr/>
        </p:nvCxnSpPr>
        <p:spPr>
          <a:xfrm>
            <a:off x="4446648" y="4550116"/>
            <a:ext cx="20488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/>
          <p:nvPr/>
        </p:nvCxnSpPr>
        <p:spPr>
          <a:xfrm>
            <a:off x="4459083" y="4622124"/>
            <a:ext cx="203638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>
            <a:off x="4499208" y="4694132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/>
          <p:nvPr/>
        </p:nvCxnSpPr>
        <p:spPr>
          <a:xfrm>
            <a:off x="4522972" y="4766140"/>
            <a:ext cx="197249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4847426" y="2660308"/>
            <a:ext cx="21201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global signalization streams</a:t>
            </a:r>
            <a:endParaRPr lang="en-US" sz="1200" dirty="0"/>
          </a:p>
        </p:txBody>
      </p:sp>
      <p:sp>
        <p:nvSpPr>
          <p:cNvPr id="15" name="TextBox 16"/>
          <p:cNvSpPr txBox="1"/>
          <p:nvPr/>
        </p:nvSpPr>
        <p:spPr>
          <a:xfrm>
            <a:off x="4847426" y="4137072"/>
            <a:ext cx="1472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2 streams</a:t>
            </a:r>
            <a:endParaRPr lang="en-US" sz="1200" dirty="0"/>
          </a:p>
        </p:txBody>
      </p:sp>
      <p:sp>
        <p:nvSpPr>
          <p:cNvPr id="16" name="TextBox 17"/>
          <p:cNvSpPr txBox="1"/>
          <p:nvPr/>
        </p:nvSpPr>
        <p:spPr>
          <a:xfrm>
            <a:off x="4879378" y="3229249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1 streams</a:t>
            </a:r>
            <a:endParaRPr lang="en-US" sz="1200" dirty="0"/>
          </a:p>
        </p:txBody>
      </p:sp>
      <p:cxnSp>
        <p:nvCxnSpPr>
          <p:cNvPr id="17" name="Straight Arrow Connector 18"/>
          <p:cNvCxnSpPr/>
          <p:nvPr/>
        </p:nvCxnSpPr>
        <p:spPr>
          <a:xfrm>
            <a:off x="4401736" y="3506248"/>
            <a:ext cx="2095557" cy="1606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9"/>
          <p:cNvCxnSpPr/>
          <p:nvPr/>
        </p:nvCxnSpPr>
        <p:spPr>
          <a:xfrm>
            <a:off x="4401736" y="3579862"/>
            <a:ext cx="209555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4380780" y="3651870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1"/>
          <p:cNvCxnSpPr/>
          <p:nvPr/>
        </p:nvCxnSpPr>
        <p:spPr>
          <a:xfrm>
            <a:off x="4380780" y="3723878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2"/>
          <p:cNvCxnSpPr/>
          <p:nvPr/>
        </p:nvCxnSpPr>
        <p:spPr>
          <a:xfrm>
            <a:off x="4380327" y="3795886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/>
          <p:nvPr/>
        </p:nvCxnSpPr>
        <p:spPr>
          <a:xfrm>
            <a:off x="4380327" y="3867894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/>
          <p:nvPr/>
        </p:nvCxnSpPr>
        <p:spPr>
          <a:xfrm>
            <a:off x="4383824" y="3939902"/>
            <a:ext cx="2119072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5"/>
          <p:cNvCxnSpPr/>
          <p:nvPr/>
        </p:nvCxnSpPr>
        <p:spPr>
          <a:xfrm>
            <a:off x="4384266" y="4007148"/>
            <a:ext cx="211478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44"/>
          <p:cNvSpPr txBox="1"/>
          <p:nvPr/>
        </p:nvSpPr>
        <p:spPr>
          <a:xfrm>
            <a:off x="7404775" y="298173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PMT</a:t>
            </a:r>
            <a:endParaRPr lang="en-US" sz="1200" dirty="0"/>
          </a:p>
        </p:txBody>
      </p:sp>
      <p:sp>
        <p:nvSpPr>
          <p:cNvPr id="26" name="TextBox 45"/>
          <p:cNvSpPr txBox="1"/>
          <p:nvPr/>
        </p:nvSpPr>
        <p:spPr>
          <a:xfrm>
            <a:off x="7404775" y="316893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ideo</a:t>
            </a:r>
            <a:endParaRPr lang="en-US" sz="1200" dirty="0"/>
          </a:p>
        </p:txBody>
      </p:sp>
      <p:sp>
        <p:nvSpPr>
          <p:cNvPr id="27" name="TextBox 46"/>
          <p:cNvSpPr txBox="1"/>
          <p:nvPr/>
        </p:nvSpPr>
        <p:spPr>
          <a:xfrm>
            <a:off x="7404775" y="335613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1</a:t>
            </a:r>
            <a:endParaRPr lang="en-US" sz="1200" dirty="0"/>
          </a:p>
        </p:txBody>
      </p:sp>
      <p:sp>
        <p:nvSpPr>
          <p:cNvPr id="28" name="TextBox 47"/>
          <p:cNvSpPr txBox="1"/>
          <p:nvPr/>
        </p:nvSpPr>
        <p:spPr>
          <a:xfrm>
            <a:off x="7404775" y="3543330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2</a:t>
            </a:r>
            <a:endParaRPr lang="en-US" sz="1200" dirty="0"/>
          </a:p>
        </p:txBody>
      </p:sp>
      <p:sp>
        <p:nvSpPr>
          <p:cNvPr id="29" name="TextBox 48"/>
          <p:cNvSpPr txBox="1"/>
          <p:nvPr/>
        </p:nvSpPr>
        <p:spPr>
          <a:xfrm>
            <a:off x="7404775" y="3730528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1</a:t>
            </a:r>
            <a:endParaRPr lang="en-US" sz="1200" dirty="0"/>
          </a:p>
        </p:txBody>
      </p:sp>
      <p:sp>
        <p:nvSpPr>
          <p:cNvPr id="30" name="TextBox 49"/>
          <p:cNvSpPr txBox="1"/>
          <p:nvPr/>
        </p:nvSpPr>
        <p:spPr>
          <a:xfrm>
            <a:off x="7404775" y="391772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2</a:t>
            </a:r>
            <a:endParaRPr lang="en-US" sz="1200" dirty="0"/>
          </a:p>
        </p:txBody>
      </p:sp>
      <p:sp>
        <p:nvSpPr>
          <p:cNvPr id="31" name="TextBox 50"/>
          <p:cNvSpPr txBox="1"/>
          <p:nvPr/>
        </p:nvSpPr>
        <p:spPr>
          <a:xfrm>
            <a:off x="7404775" y="410492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1</a:t>
            </a:r>
            <a:endParaRPr lang="en-US" sz="1200" dirty="0"/>
          </a:p>
        </p:txBody>
      </p:sp>
      <p:sp>
        <p:nvSpPr>
          <p:cNvPr id="32" name="TextBox 51"/>
          <p:cNvSpPr txBox="1"/>
          <p:nvPr/>
        </p:nvSpPr>
        <p:spPr>
          <a:xfrm>
            <a:off x="7404775" y="4292121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2</a:t>
            </a:r>
            <a:endParaRPr lang="en-US" sz="1200" dirty="0"/>
          </a:p>
        </p:txBody>
      </p:sp>
      <p:sp>
        <p:nvSpPr>
          <p:cNvPr id="33" name="TextBox 79"/>
          <p:cNvSpPr txBox="1"/>
          <p:nvPr/>
        </p:nvSpPr>
        <p:spPr>
          <a:xfrm>
            <a:off x="1783033" y="3734911"/>
            <a:ext cx="2120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</a:t>
            </a:r>
            <a:r>
              <a:rPr lang="en-US" sz="1600" b="1" dirty="0" smtClean="0"/>
              <a:t>ransport stream</a:t>
            </a:r>
            <a:endParaRPr lang="en-US" sz="1600" b="1" dirty="0"/>
          </a:p>
        </p:txBody>
      </p:sp>
      <p:cxnSp>
        <p:nvCxnSpPr>
          <p:cNvPr id="34" name="Straight Arrow Connector 34"/>
          <p:cNvCxnSpPr>
            <a:endCxn id="25" idx="1"/>
          </p:cNvCxnSpPr>
          <p:nvPr/>
        </p:nvCxnSpPr>
        <p:spPr>
          <a:xfrm flipV="1">
            <a:off x="6497293" y="3120236"/>
            <a:ext cx="907482" cy="38601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6"/>
          <p:cNvCxnSpPr>
            <a:endCxn id="26" idx="1"/>
          </p:cNvCxnSpPr>
          <p:nvPr/>
        </p:nvCxnSpPr>
        <p:spPr>
          <a:xfrm flipV="1">
            <a:off x="6506860" y="3307434"/>
            <a:ext cx="897915" cy="27242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8"/>
          <p:cNvCxnSpPr>
            <a:endCxn id="27" idx="1"/>
          </p:cNvCxnSpPr>
          <p:nvPr/>
        </p:nvCxnSpPr>
        <p:spPr>
          <a:xfrm flipV="1">
            <a:off x="6506860" y="3494632"/>
            <a:ext cx="897915" cy="15723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40"/>
          <p:cNvCxnSpPr>
            <a:endCxn id="28" idx="1"/>
          </p:cNvCxnSpPr>
          <p:nvPr/>
        </p:nvCxnSpPr>
        <p:spPr>
          <a:xfrm flipV="1">
            <a:off x="6497293" y="3681830"/>
            <a:ext cx="907482" cy="4204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42"/>
          <p:cNvCxnSpPr>
            <a:endCxn id="29" idx="1"/>
          </p:cNvCxnSpPr>
          <p:nvPr/>
        </p:nvCxnSpPr>
        <p:spPr>
          <a:xfrm>
            <a:off x="6506860" y="3795886"/>
            <a:ext cx="897915" cy="7314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53"/>
          <p:cNvCxnSpPr>
            <a:endCxn id="30" idx="1"/>
          </p:cNvCxnSpPr>
          <p:nvPr/>
        </p:nvCxnSpPr>
        <p:spPr>
          <a:xfrm>
            <a:off x="6506860" y="3867894"/>
            <a:ext cx="897915" cy="18833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55"/>
          <p:cNvCxnSpPr>
            <a:endCxn id="31" idx="1"/>
          </p:cNvCxnSpPr>
          <p:nvPr/>
        </p:nvCxnSpPr>
        <p:spPr>
          <a:xfrm>
            <a:off x="6497293" y="3939902"/>
            <a:ext cx="907482" cy="30352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8"/>
          <p:cNvCxnSpPr>
            <a:endCxn id="32" idx="1"/>
          </p:cNvCxnSpPr>
          <p:nvPr/>
        </p:nvCxnSpPr>
        <p:spPr>
          <a:xfrm>
            <a:off x="6506860" y="4007527"/>
            <a:ext cx="897915" cy="423094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packet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806" y="3093839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431" y="3093839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398056" y="3093839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810806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1979712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691957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3979158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= 184 bytes</a:t>
            </a:r>
            <a:endParaRPr lang="en-US" sz="1100" dirty="0"/>
          </a:p>
        </p:txBody>
      </p:sp>
      <p:sp>
        <p:nvSpPr>
          <p:cNvPr id="11" name="TextBox 18"/>
          <p:cNvSpPr txBox="1"/>
          <p:nvPr/>
        </p:nvSpPr>
        <p:spPr>
          <a:xfrm>
            <a:off x="827584" y="822360"/>
            <a:ext cx="3600401" cy="16773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4-byte header includes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Sync byte = 0x47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PID : 13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Continuity counter : 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Unit Start Indicator (PUSI)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Transport scrambling control : 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Adaptation field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802417" y="4388433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6041" y="4388433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389667" y="4388433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" name="Straight Arrow Connector 24"/>
          <p:cNvCxnSpPr/>
          <p:nvPr/>
        </p:nvCxnSpPr>
        <p:spPr>
          <a:xfrm>
            <a:off x="802417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/>
          <p:nvPr/>
        </p:nvCxnSpPr>
        <p:spPr>
          <a:xfrm flipV="1">
            <a:off x="3763133" y="4750023"/>
            <a:ext cx="3664020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683568" y="4758412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: 4 bytes</a:t>
            </a:r>
            <a:endParaRPr lang="en-US" sz="1100" dirty="0"/>
          </a:p>
        </p:txBody>
      </p:sp>
      <p:sp>
        <p:nvSpPr>
          <p:cNvPr id="18" name="TextBox 27"/>
          <p:cNvSpPr txBox="1"/>
          <p:nvPr/>
        </p:nvSpPr>
        <p:spPr>
          <a:xfrm>
            <a:off x="4843254" y="475841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1971323" y="4388433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9354" y="4388433"/>
            <a:ext cx="1503779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30"/>
          <p:cNvCxnSpPr/>
          <p:nvPr/>
        </p:nvCxnSpPr>
        <p:spPr>
          <a:xfrm>
            <a:off x="1975517" y="4750023"/>
            <a:ext cx="1783421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1979712" y="475082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field</a:t>
            </a:r>
            <a:endParaRPr lang="en-US" sz="1100" dirty="0"/>
          </a:p>
        </p:txBody>
      </p:sp>
      <p:sp>
        <p:nvSpPr>
          <p:cNvPr id="23" name="TextBox 7"/>
          <p:cNvSpPr txBox="1"/>
          <p:nvPr/>
        </p:nvSpPr>
        <p:spPr>
          <a:xfrm>
            <a:off x="738798" y="2541480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without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738798" y="3818153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6" name="TextBox 44"/>
          <p:cNvSpPr txBox="1"/>
          <p:nvPr/>
        </p:nvSpPr>
        <p:spPr>
          <a:xfrm>
            <a:off x="1798192" y="4081225"/>
            <a:ext cx="165618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</a:t>
            </a:r>
            <a:r>
              <a:rPr lang="en-US" sz="900" dirty="0" smtClean="0"/>
              <a:t>daptation field size</a:t>
            </a:r>
            <a:endParaRPr lang="en-US" sz="900" dirty="0"/>
          </a:p>
        </p:txBody>
      </p:sp>
      <p:sp>
        <p:nvSpPr>
          <p:cNvPr id="27" name="TextBox 45"/>
          <p:cNvSpPr txBox="1"/>
          <p:nvPr/>
        </p:nvSpPr>
        <p:spPr>
          <a:xfrm>
            <a:off x="4571999" y="824036"/>
            <a:ext cx="3600401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Adaptation field may include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Program Clock Reference (PCR / OPCR)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Stuffing (for PES stream padding)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10806" y="3093839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802417" y="4388433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TextBox 46"/>
          <p:cNvSpPr txBox="1"/>
          <p:nvPr/>
        </p:nvSpPr>
        <p:spPr>
          <a:xfrm>
            <a:off x="1175486" y="4181714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1</a:t>
            </a:r>
            <a:endParaRPr lang="en-US" sz="900" dirty="0"/>
          </a:p>
        </p:txBody>
      </p:sp>
      <p:cxnSp>
        <p:nvCxnSpPr>
          <p:cNvPr id="31" name="Straight Arrow Connector 47"/>
          <p:cNvCxnSpPr/>
          <p:nvPr/>
        </p:nvCxnSpPr>
        <p:spPr>
          <a:xfrm flipV="1">
            <a:off x="1779072" y="4256934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8"/>
          <p:cNvSpPr txBox="1"/>
          <p:nvPr/>
        </p:nvSpPr>
        <p:spPr>
          <a:xfrm>
            <a:off x="1160760" y="2881831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0</a:t>
            </a:r>
            <a:endParaRPr lang="en-US" sz="900" dirty="0"/>
          </a:p>
        </p:txBody>
      </p:sp>
      <p:cxnSp>
        <p:nvCxnSpPr>
          <p:cNvPr id="33" name="Straight Arrow Connector 49"/>
          <p:cNvCxnSpPr/>
          <p:nvPr/>
        </p:nvCxnSpPr>
        <p:spPr>
          <a:xfrm flipV="1">
            <a:off x="1779072" y="2957051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8"/>
          <p:cNvCxnSpPr/>
          <p:nvPr/>
        </p:nvCxnSpPr>
        <p:spPr>
          <a:xfrm flipV="1">
            <a:off x="2121307" y="4388433"/>
            <a:ext cx="1704735" cy="126999"/>
          </a:xfrm>
          <a:prstGeom prst="bentConnector4">
            <a:avLst>
              <a:gd name="adj1" fmla="val 312"/>
              <a:gd name="adj2" fmla="val 1875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20740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Elementary stream = </a:t>
            </a:r>
            <a:r>
              <a:rPr lang="en-US" dirty="0" smtClean="0"/>
              <a:t>concatenation </a:t>
            </a:r>
            <a:r>
              <a:rPr lang="en-US" dirty="0"/>
              <a:t>of all payloads of all TS packets with same PID</a:t>
            </a:r>
          </a:p>
          <a:p>
            <a:r>
              <a:rPr lang="en-US" dirty="0"/>
              <a:t>Elementary stream transport</a:t>
            </a:r>
          </a:p>
          <a:p>
            <a:pPr lvl="1"/>
            <a:r>
              <a:rPr lang="en-US" dirty="0" smtClean="0"/>
              <a:t>packetization </a:t>
            </a:r>
            <a:r>
              <a:rPr lang="en-US" dirty="0"/>
              <a:t>= cutting ES into packets payloads with same PID</a:t>
            </a:r>
          </a:p>
          <a:p>
            <a:pPr lvl="2"/>
            <a:r>
              <a:rPr lang="en-US" dirty="0" smtClean="0"/>
              <a:t>setting </a:t>
            </a:r>
            <a:r>
              <a:rPr lang="en-US" dirty="0"/>
              <a:t>Payload Unit Start Indicator (PUSI) in TS header on « unit » boundary</a:t>
            </a:r>
          </a:p>
          <a:p>
            <a:pPr lvl="1"/>
            <a:r>
              <a:rPr lang="en-US" dirty="0" smtClean="0"/>
              <a:t>multiplexing </a:t>
            </a:r>
            <a:r>
              <a:rPr lang="en-US" dirty="0"/>
              <a:t>= mixing with packets from other PID’s to build a complete TS</a:t>
            </a:r>
          </a:p>
          <a:p>
            <a:pPr lvl="1"/>
            <a:r>
              <a:rPr lang="en-US" dirty="0" smtClean="0"/>
              <a:t>demultiplexing </a:t>
            </a:r>
            <a:r>
              <a:rPr lang="en-US" dirty="0"/>
              <a:t>= extracting all packets with same PID from TS</a:t>
            </a:r>
          </a:p>
          <a:p>
            <a:pPr lvl="1"/>
            <a:r>
              <a:rPr lang="en-US" dirty="0" smtClean="0"/>
              <a:t>depacketization </a:t>
            </a:r>
            <a:r>
              <a:rPr lang="en-US" dirty="0"/>
              <a:t>= rebuilding ES from packets payloads with same PID</a:t>
            </a:r>
          </a:p>
          <a:p>
            <a:pPr lvl="2"/>
            <a:r>
              <a:rPr lang="en-US" dirty="0" smtClean="0"/>
              <a:t>using PUSI </a:t>
            </a:r>
            <a:r>
              <a:rPr lang="en-US" dirty="0"/>
              <a:t>to resynchronize on « unit » </a:t>
            </a:r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505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583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82661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9122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01071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0451" y="4597879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0480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9860" y="3353271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8780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/>
          <p:cNvCxnSpPr/>
          <p:nvPr/>
        </p:nvCxnSpPr>
        <p:spPr>
          <a:xfrm>
            <a:off x="1856236" y="4188118"/>
            <a:ext cx="632886" cy="40610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898608" y="329202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306685" y="3982439"/>
            <a:ext cx="528766" cy="201806"/>
          </a:xfrm>
          <a:prstGeom prst="rect">
            <a:avLst/>
          </a:prstGeom>
          <a:solidFill>
            <a:srgbClr val="92D050"/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50"/>
          <p:cNvCxnSpPr/>
          <p:nvPr/>
        </p:nvCxnSpPr>
        <p:spPr>
          <a:xfrm>
            <a:off x="3923928" y="4203623"/>
            <a:ext cx="639335" cy="39193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/>
          <p:cNvCxnSpPr/>
          <p:nvPr/>
        </p:nvCxnSpPr>
        <p:spPr>
          <a:xfrm flipH="1">
            <a:off x="4567237" y="4184876"/>
            <a:ext cx="261967" cy="41544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4"/>
          <p:cNvCxnSpPr/>
          <p:nvPr/>
        </p:nvCxnSpPr>
        <p:spPr>
          <a:xfrm flipH="1">
            <a:off x="6101071" y="4203623"/>
            <a:ext cx="266799" cy="39060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7"/>
          <p:cNvCxnSpPr/>
          <p:nvPr/>
        </p:nvCxnSpPr>
        <p:spPr>
          <a:xfrm flipH="1">
            <a:off x="6105045" y="4191658"/>
            <a:ext cx="639347" cy="39194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1"/>
          <p:cNvCxnSpPr/>
          <p:nvPr/>
        </p:nvCxnSpPr>
        <p:spPr>
          <a:xfrm flipH="1">
            <a:off x="8172400" y="4203506"/>
            <a:ext cx="639684" cy="39148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88531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68"/>
          <p:cNvCxnSpPr/>
          <p:nvPr/>
        </p:nvCxnSpPr>
        <p:spPr>
          <a:xfrm flipH="1">
            <a:off x="1856236" y="3534488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5"/>
          <p:cNvCxnSpPr/>
          <p:nvPr/>
        </p:nvCxnSpPr>
        <p:spPr>
          <a:xfrm flipH="1">
            <a:off x="3918384" y="3539489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6"/>
          <p:cNvCxnSpPr/>
          <p:nvPr/>
        </p:nvCxnSpPr>
        <p:spPr>
          <a:xfrm>
            <a:off x="4569041" y="353925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1"/>
          <p:cNvCxnSpPr/>
          <p:nvPr/>
        </p:nvCxnSpPr>
        <p:spPr>
          <a:xfrm>
            <a:off x="6098181" y="354333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2"/>
          <p:cNvCxnSpPr/>
          <p:nvPr/>
        </p:nvCxnSpPr>
        <p:spPr>
          <a:xfrm>
            <a:off x="6105045" y="353187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4"/>
          <p:cNvCxnSpPr/>
          <p:nvPr/>
        </p:nvCxnSpPr>
        <p:spPr>
          <a:xfrm>
            <a:off x="8171599" y="353448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/>
          <p:cNvSpPr txBox="1"/>
          <p:nvPr/>
        </p:nvSpPr>
        <p:spPr>
          <a:xfrm>
            <a:off x="898608" y="452699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29" name="TextBox 86"/>
          <p:cNvSpPr txBox="1"/>
          <p:nvPr/>
        </p:nvSpPr>
        <p:spPr>
          <a:xfrm>
            <a:off x="539552" y="3949951"/>
            <a:ext cx="10723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TS packets :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044466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491048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26"/>
          <p:cNvSpPr txBox="1"/>
          <p:nvPr/>
        </p:nvSpPr>
        <p:spPr>
          <a:xfrm>
            <a:off x="1924956" y="359711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packetization</a:t>
            </a:r>
            <a:endParaRPr lang="en-US" sz="1200" i="1" dirty="0"/>
          </a:p>
        </p:txBody>
      </p:sp>
      <p:sp>
        <p:nvSpPr>
          <p:cNvPr id="35" name="TextBox 26"/>
          <p:cNvSpPr txBox="1"/>
          <p:nvPr/>
        </p:nvSpPr>
        <p:spPr>
          <a:xfrm>
            <a:off x="2002486" y="422793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depacketization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12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stream </a:t>
            </a:r>
            <a:r>
              <a:rPr lang="en-US" dirty="0"/>
              <a:t>of PES packets</a:t>
            </a:r>
          </a:p>
          <a:p>
            <a:pPr lvl="1"/>
            <a:r>
              <a:rPr lang="en-US" dirty="0" smtClean="0"/>
              <a:t>up </a:t>
            </a:r>
            <a:r>
              <a:rPr lang="en-US" dirty="0"/>
              <a:t>to 65536 bytes per PES packet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of PES packet identified by PUSI bit in TS header</a:t>
            </a:r>
          </a:p>
          <a:p>
            <a:r>
              <a:rPr lang="en-US" dirty="0"/>
              <a:t>PES packets can contain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: MPEG-2 (H.262), AVC (H.264), HEVC (H.265),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/>
              <a:t>: MPEG-2 Layer 2, AAC, </a:t>
            </a:r>
            <a:r>
              <a:rPr lang="en-US" dirty="0" smtClean="0"/>
              <a:t>HE-AAC, AC-3</a:t>
            </a:r>
            <a:r>
              <a:rPr lang="en-US" dirty="0"/>
              <a:t>, </a:t>
            </a:r>
            <a:r>
              <a:rPr lang="en-US" dirty="0" smtClean="0"/>
              <a:t>DTS, DTS-HD, 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DVB subtitles (text or bitmap)</a:t>
            </a:r>
          </a:p>
          <a:p>
            <a:pPr lvl="1"/>
            <a:r>
              <a:rPr lang="en-US" dirty="0" smtClean="0"/>
              <a:t>teletext </a:t>
            </a:r>
            <a:r>
              <a:rPr lang="en-US" dirty="0"/>
              <a:t>(deprecated but still used)</a:t>
            </a:r>
          </a:p>
          <a:p>
            <a:r>
              <a:rPr lang="en-US" dirty="0"/>
              <a:t>One elementary stream contains one single type of content</a:t>
            </a:r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pPr lvl="1"/>
            <a:r>
              <a:rPr lang="en-US" dirty="0" smtClean="0"/>
              <a:t>audio </a:t>
            </a:r>
            <a:r>
              <a:rPr lang="en-US" dirty="0"/>
              <a:t>for one language (with or without « audio description »)</a:t>
            </a:r>
          </a:p>
          <a:p>
            <a:pPr lvl="2"/>
            <a:r>
              <a:rPr lang="en-US" dirty="0" smtClean="0"/>
              <a:t>multi-channel </a:t>
            </a:r>
            <a:r>
              <a:rPr lang="en-US" dirty="0"/>
              <a:t>audio (stereo, 5+1, etc.) within same PID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for one language (with or without « for hard of hearing »)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</a:t>
            </a:r>
            <a:r>
              <a:rPr lang="en-US" dirty="0"/>
              <a:t>: one t</a:t>
            </a:r>
            <a:r>
              <a:rPr lang="en-US" dirty="0" smtClean="0"/>
              <a:t>eletext </a:t>
            </a:r>
            <a:r>
              <a:rPr lang="en-US" dirty="0"/>
              <a:t>stream is a multiplex of several text streams (« pages </a:t>
            </a:r>
            <a:r>
              <a:rPr lang="en-US" dirty="0" smtClean="0"/>
              <a:t>»)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Packetized Elementary Stream (PES)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933</TotalTime>
  <Words>3637</Words>
  <Application>Microsoft Office PowerPoint</Application>
  <PresentationFormat>On-screen Show (16:9)</PresentationFormat>
  <Paragraphs>730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Unicode MS</vt:lpstr>
      <vt:lpstr>Calibri</vt:lpstr>
      <vt:lpstr>Wingdings</vt:lpstr>
      <vt:lpstr>Blank</vt:lpstr>
      <vt:lpstr>An introduction to  MPEG transport streams</vt:lpstr>
      <vt:lpstr>Agenda</vt:lpstr>
      <vt:lpstr>packets and packetization</vt:lpstr>
      <vt:lpstr>Standard key terms</vt:lpstr>
      <vt:lpstr>MPEG-2 transport stream</vt:lpstr>
      <vt:lpstr>Multiplex of elementary streams</vt:lpstr>
      <vt:lpstr>TS packet</vt:lpstr>
      <vt:lpstr>Multiplexing and demultiplexing</vt:lpstr>
      <vt:lpstr>Packetized Elementary Stream (PES)</vt:lpstr>
      <vt:lpstr>Typical PES packetization</vt:lpstr>
      <vt:lpstr>PES streams robustness</vt:lpstr>
      <vt:lpstr>Sections streams</vt:lpstr>
      <vt:lpstr>Typical section packetization</vt:lpstr>
      <vt:lpstr>Tables with short section</vt:lpstr>
      <vt:lpstr>Tables with long sections</vt:lpstr>
      <vt:lpstr>Signalization: PSI / SI</vt:lpstr>
      <vt:lpstr>MPEG-defined PSI</vt:lpstr>
      <vt:lpstr>DVB-defined SI (1/2)</vt:lpstr>
      <vt:lpstr>DVB-defined SI (2/2)</vt:lpstr>
      <vt:lpstr>one network, several conditional access systems</vt:lpstr>
      <vt:lpstr>Standard key terms</vt:lpstr>
      <vt:lpstr>DVB SimulCrypt</vt:lpstr>
      <vt:lpstr>DVB SimulCrypt head-end diagram</vt:lpstr>
      <vt:lpstr>DVB SimulCrypt head-end</vt:lpstr>
      <vt:lpstr>EMM signalization</vt:lpstr>
      <vt:lpstr>ECM broadcast</vt:lpstr>
      <vt:lpstr>ECM signalization</vt:lpstr>
      <vt:lpstr>Scrambling synchronization : principles</vt:lpstr>
      <vt:lpstr>Scrambling synchronization : head-end view</vt:lpstr>
      <vt:lpstr>Scrambling synchronization : head-end timeline</vt:lpstr>
      <vt:lpstr>Scrambling synchronization : receiver timeline</vt:lpstr>
      <vt:lpstr>TS vs. PES scrambling</vt:lpstr>
      <vt:lpstr>EMM &amp; ECM tables</vt:lpstr>
      <vt:lpstr>Access criteria transition</vt:lpstr>
      <vt:lpstr>Clear-to-scramble transition</vt:lpstr>
      <vt:lpstr>DVB CSA-2</vt:lpstr>
      <vt:lpstr>DVB CSA-2 entropy reduction</vt:lpstr>
      <vt:lpstr>our essential references</vt:lpstr>
      <vt:lpstr>Essential standards</vt:lpstr>
      <vt:lpstr>Obtaining standards documents</vt:lpstr>
      <vt:lpstr>Audio and video standards and nicknames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MPEG transport streams</dc:title>
  <dc:subject>TSDuck</dc:subject>
  <dc:creator>Thierry Lelégard</dc:creator>
  <cp:lastModifiedBy>LELEGARD Thierry</cp:lastModifiedBy>
  <cp:revision>191</cp:revision>
  <dcterms:created xsi:type="dcterms:W3CDTF">2017-06-20T16:10:45Z</dcterms:created>
  <dcterms:modified xsi:type="dcterms:W3CDTF">2020-11-09T09:02:02Z</dcterms:modified>
</cp:coreProperties>
</file>